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imes New Roman" charset="1" panose="02030502070405020303"/>
      <p:regular r:id="rId29"/>
    </p:embeddedFont>
    <p:embeddedFont>
      <p:font typeface="Noto Sans Bold" charset="1" panose="020B0802040504020204"/>
      <p:regular r:id="rId30"/>
    </p:embeddedFont>
    <p:embeddedFont>
      <p:font typeface="TT Rounds Condensed" charset="1" panose="02000506030000020003"/>
      <p:regular r:id="rId32"/>
    </p:embeddedFont>
    <p:embeddedFont>
      <p:font typeface="Noto Sans" charset="1" panose="020B0502040504020204"/>
      <p:regular r:id="rId33"/>
    </p:embeddedFont>
    <p:embeddedFont>
      <p:font typeface="Inter Bold" charset="1" panose="020B0802030000000004"/>
      <p:regular r:id="rId38"/>
    </p:embeddedFont>
    <p:embeddedFont>
      <p:font typeface="Inter" charset="1" panose="020B0502030000000004"/>
      <p:regular r:id="rId41"/>
    </p:embeddedFont>
    <p:embeddedFont>
      <p:font typeface="Times New Roman Bold" charset="1" panose="02030802070405020303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Slides/notesSlide2.xml" Type="http://schemas.openxmlformats.org/officeDocument/2006/relationships/notes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notesSlides/notesSlide3.xml" Type="http://schemas.openxmlformats.org/officeDocument/2006/relationships/notesSlide"/><Relationship Id="rId35" Target="notesSlides/notesSlide4.xml" Type="http://schemas.openxmlformats.org/officeDocument/2006/relationships/notesSlide"/><Relationship Id="rId36" Target="notesSlides/notesSlide5.xml" Type="http://schemas.openxmlformats.org/officeDocument/2006/relationships/notesSlide"/><Relationship Id="rId37" Target="notesSlides/notesSlide6.xml" Type="http://schemas.openxmlformats.org/officeDocument/2006/relationships/notesSlide"/><Relationship Id="rId38" Target="fonts/font38.fntdata" Type="http://schemas.openxmlformats.org/officeDocument/2006/relationships/font"/><Relationship Id="rId39" Target="notesSlides/notesSlide7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8.xml" Type="http://schemas.openxmlformats.org/officeDocument/2006/relationships/notesSlide"/><Relationship Id="rId41" Target="fonts/font41.fntdata" Type="http://schemas.openxmlformats.org/officeDocument/2006/relationships/font"/><Relationship Id="rId42" Target="notesSlides/notesSlide9.xml" Type="http://schemas.openxmlformats.org/officeDocument/2006/relationships/notesSlide"/><Relationship Id="rId43" Target="notesSlides/notesSlide10.xml" Type="http://schemas.openxmlformats.org/officeDocument/2006/relationships/notesSlide"/><Relationship Id="rId44" Target="notesSlides/notesSlide11.xml" Type="http://schemas.openxmlformats.org/officeDocument/2006/relationships/notesSlide"/><Relationship Id="rId45" Target="notesSlides/notesSlide12.xml" Type="http://schemas.openxmlformats.org/officeDocument/2006/relationships/notesSlide"/><Relationship Id="rId46" Target="notesSlides/notesSlide13.xml" Type="http://schemas.openxmlformats.org/officeDocument/2006/relationships/notesSlide"/><Relationship Id="rId47" Target="notesSlides/notesSlide14.xml" Type="http://schemas.openxmlformats.org/officeDocument/2006/relationships/notesSlide"/><Relationship Id="rId48" Target="notesSlides/notesSlide15.xml" Type="http://schemas.openxmlformats.org/officeDocument/2006/relationships/notesSlide"/><Relationship Id="rId49" Target="notesSlides/notesSlide16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17.xml" Type="http://schemas.openxmlformats.org/officeDocument/2006/relationships/notesSlide"/><Relationship Id="rId51" Target="notesSlides/notesSlide18.xml" Type="http://schemas.openxmlformats.org/officeDocument/2006/relationships/notesSlide"/><Relationship Id="rId52" Target="notesSlides/notesSlide19.xml" Type="http://schemas.openxmlformats.org/officeDocument/2006/relationships/notesSlide"/><Relationship Id="rId53" Target="notesSlides/notesSlide20.xml" Type="http://schemas.openxmlformats.org/officeDocument/2006/relationships/notesSlide"/><Relationship Id="rId54" Target="fonts/font54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https://blog.netnerds.net/2015/01/powershell-high-performance-techniques-for-importing-csv-to-sql-server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3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jpeg" Type="http://schemas.openxmlformats.org/officeDocument/2006/relationships/image"/><Relationship Id="rId4" Target="../media/image6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0080" y="1677643"/>
            <a:ext cx="400050" cy="1028723"/>
            <a:chOff x="0" y="0"/>
            <a:chExt cx="533400" cy="1371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40080" y="2871444"/>
            <a:ext cx="400050" cy="1028723"/>
            <a:chOff x="0" y="0"/>
            <a:chExt cx="533400" cy="1371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40080" y="4065244"/>
            <a:ext cx="400050" cy="1028722"/>
            <a:chOff x="0" y="0"/>
            <a:chExt cx="533400" cy="13716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40080" y="5259045"/>
            <a:ext cx="400050" cy="1028722"/>
            <a:chOff x="0" y="0"/>
            <a:chExt cx="533400" cy="13716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640080" y="6452846"/>
            <a:ext cx="400050" cy="1028722"/>
            <a:chOff x="0" y="0"/>
            <a:chExt cx="533400" cy="13716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640080" y="7646646"/>
            <a:ext cx="400050" cy="1028722"/>
            <a:chOff x="0" y="0"/>
            <a:chExt cx="533400" cy="13716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-719055" y="1677643"/>
            <a:ext cx="400050" cy="1028700"/>
            <a:chOff x="0" y="0"/>
            <a:chExt cx="533400" cy="1371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-719055" y="2871444"/>
            <a:ext cx="400050" cy="1028700"/>
            <a:chOff x="0" y="0"/>
            <a:chExt cx="533400" cy="1371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719055" y="4065244"/>
            <a:ext cx="400050" cy="1028700"/>
            <a:chOff x="0" y="0"/>
            <a:chExt cx="533400" cy="1371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-719055" y="5259045"/>
            <a:ext cx="400050" cy="1028700"/>
            <a:chOff x="0" y="0"/>
            <a:chExt cx="533400" cy="13716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-719055" y="6452846"/>
            <a:ext cx="400050" cy="1028700"/>
            <a:chOff x="0" y="0"/>
            <a:chExt cx="533400" cy="13716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-719055" y="7646646"/>
            <a:ext cx="400050" cy="1028700"/>
            <a:chOff x="0" y="0"/>
            <a:chExt cx="533400" cy="13716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994572" y="6701443"/>
            <a:ext cx="6478950" cy="77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Times New Roman"/>
              </a:rPr>
              <a:t>Group 006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863850" y="8296448"/>
            <a:ext cx="3273900" cy="743100"/>
            <a:chOff x="0" y="0"/>
            <a:chExt cx="4365200" cy="990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2700" y="12700"/>
              <a:ext cx="4339844" cy="965454"/>
            </a:xfrm>
            <a:custGeom>
              <a:avLst/>
              <a:gdLst/>
              <a:ahLst/>
              <a:cxnLst/>
              <a:rect r="r" b="b" t="t" l="l"/>
              <a:pathLst>
                <a:path h="965454" w="4339844">
                  <a:moveTo>
                    <a:pt x="0" y="482727"/>
                  </a:moveTo>
                  <a:cubicBezTo>
                    <a:pt x="0" y="216154"/>
                    <a:pt x="220472" y="0"/>
                    <a:pt x="492506" y="0"/>
                  </a:cubicBezTo>
                  <a:lnTo>
                    <a:pt x="3847338" y="0"/>
                  </a:lnTo>
                  <a:cubicBezTo>
                    <a:pt x="4119372" y="0"/>
                    <a:pt x="4339844" y="216154"/>
                    <a:pt x="4339844" y="482727"/>
                  </a:cubicBezTo>
                  <a:cubicBezTo>
                    <a:pt x="4339844" y="749300"/>
                    <a:pt x="4119372" y="965454"/>
                    <a:pt x="3847338" y="965454"/>
                  </a:cubicBezTo>
                  <a:lnTo>
                    <a:pt x="492506" y="965454"/>
                  </a:lnTo>
                  <a:cubicBezTo>
                    <a:pt x="220472" y="965454"/>
                    <a:pt x="0" y="749300"/>
                    <a:pt x="0" y="482727"/>
                  </a:cubicBezTo>
                  <a:close/>
                </a:path>
              </a:pathLst>
            </a:custGeom>
            <a:solidFill>
              <a:srgbClr val="01DDEC">
                <a:alpha val="19608"/>
              </a:srgbClr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5244" cy="990854"/>
            </a:xfrm>
            <a:custGeom>
              <a:avLst/>
              <a:gdLst/>
              <a:ahLst/>
              <a:cxnLst/>
              <a:rect r="r" b="b" t="t" l="l"/>
              <a:pathLst>
                <a:path h="990854" w="4365244">
                  <a:moveTo>
                    <a:pt x="0" y="495427"/>
                  </a:moveTo>
                  <a:cubicBezTo>
                    <a:pt x="0" y="221615"/>
                    <a:pt x="226441" y="0"/>
                    <a:pt x="505206" y="0"/>
                  </a:cubicBezTo>
                  <a:lnTo>
                    <a:pt x="3860038" y="0"/>
                  </a:lnTo>
                  <a:lnTo>
                    <a:pt x="3860038" y="12700"/>
                  </a:lnTo>
                  <a:lnTo>
                    <a:pt x="3860038" y="0"/>
                  </a:lnTo>
                  <a:cubicBezTo>
                    <a:pt x="4138803" y="0"/>
                    <a:pt x="4365244" y="221615"/>
                    <a:pt x="4365244" y="495427"/>
                  </a:cubicBezTo>
                  <a:lnTo>
                    <a:pt x="4352544" y="495427"/>
                  </a:lnTo>
                  <a:lnTo>
                    <a:pt x="4365244" y="495427"/>
                  </a:lnTo>
                  <a:lnTo>
                    <a:pt x="4352544" y="495427"/>
                  </a:lnTo>
                  <a:lnTo>
                    <a:pt x="4365244" y="495427"/>
                  </a:lnTo>
                  <a:cubicBezTo>
                    <a:pt x="4365244" y="769239"/>
                    <a:pt x="4138803" y="990854"/>
                    <a:pt x="3860038" y="990854"/>
                  </a:cubicBezTo>
                  <a:lnTo>
                    <a:pt x="3860038" y="978154"/>
                  </a:lnTo>
                  <a:lnTo>
                    <a:pt x="3860038" y="990854"/>
                  </a:lnTo>
                  <a:lnTo>
                    <a:pt x="505206" y="990854"/>
                  </a:lnTo>
                  <a:lnTo>
                    <a:pt x="505206" y="978154"/>
                  </a:lnTo>
                  <a:lnTo>
                    <a:pt x="505206" y="990854"/>
                  </a:lnTo>
                  <a:cubicBezTo>
                    <a:pt x="226441" y="990854"/>
                    <a:pt x="0" y="769239"/>
                    <a:pt x="0" y="495427"/>
                  </a:cubicBezTo>
                  <a:cubicBezTo>
                    <a:pt x="0" y="488442"/>
                    <a:pt x="5715" y="482727"/>
                    <a:pt x="12700" y="482727"/>
                  </a:cubicBezTo>
                  <a:lnTo>
                    <a:pt x="12700" y="495427"/>
                  </a:lnTo>
                  <a:lnTo>
                    <a:pt x="0" y="495427"/>
                  </a:lnTo>
                  <a:moveTo>
                    <a:pt x="25400" y="495427"/>
                  </a:moveTo>
                  <a:cubicBezTo>
                    <a:pt x="25400" y="502412"/>
                    <a:pt x="19685" y="508127"/>
                    <a:pt x="12700" y="508127"/>
                  </a:cubicBezTo>
                  <a:lnTo>
                    <a:pt x="12700" y="495427"/>
                  </a:lnTo>
                  <a:lnTo>
                    <a:pt x="25400" y="495427"/>
                  </a:lnTo>
                  <a:cubicBezTo>
                    <a:pt x="25400" y="754761"/>
                    <a:pt x="240030" y="965454"/>
                    <a:pt x="505206" y="965454"/>
                  </a:cubicBezTo>
                  <a:lnTo>
                    <a:pt x="3860038" y="965454"/>
                  </a:lnTo>
                  <a:cubicBezTo>
                    <a:pt x="4125214" y="965454"/>
                    <a:pt x="4339844" y="754761"/>
                    <a:pt x="4339844" y="495427"/>
                  </a:cubicBezTo>
                  <a:cubicBezTo>
                    <a:pt x="4339844" y="236093"/>
                    <a:pt x="4125214" y="25400"/>
                    <a:pt x="3860038" y="25400"/>
                  </a:cubicBezTo>
                  <a:lnTo>
                    <a:pt x="505206" y="25400"/>
                  </a:lnTo>
                  <a:lnTo>
                    <a:pt x="505206" y="12700"/>
                  </a:lnTo>
                  <a:lnTo>
                    <a:pt x="505206" y="25400"/>
                  </a:lnTo>
                  <a:cubicBezTo>
                    <a:pt x="240030" y="25400"/>
                    <a:pt x="25400" y="236093"/>
                    <a:pt x="25400" y="495427"/>
                  </a:cubicBezTo>
                  <a:close/>
                </a:path>
              </a:pathLst>
            </a:custGeom>
            <a:solidFill>
              <a:srgbClr val="01DDEC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99021" y="8344862"/>
            <a:ext cx="349635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150">
                <a:solidFill>
                  <a:srgbClr val="FFFFFF"/>
                </a:solidFill>
                <a:latin typeface="Times New Roman"/>
              </a:rPr>
              <a:t>May 18 2023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251007" y="416605"/>
            <a:ext cx="3241070" cy="1236357"/>
          </a:xfrm>
          <a:custGeom>
            <a:avLst/>
            <a:gdLst/>
            <a:ahLst/>
            <a:cxnLst/>
            <a:rect r="r" b="b" t="t" l="l"/>
            <a:pathLst>
              <a:path h="1236357" w="3241070">
                <a:moveTo>
                  <a:pt x="0" y="0"/>
                </a:moveTo>
                <a:lnTo>
                  <a:pt x="3241069" y="0"/>
                </a:lnTo>
                <a:lnTo>
                  <a:pt x="3241069" y="1236357"/>
                </a:lnTo>
                <a:lnTo>
                  <a:pt x="0" y="1236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0" t="-75574" r="-122090" b="-76524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6836900" y="9677299"/>
            <a:ext cx="711300" cy="32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Times New Roman"/>
              </a:rPr>
              <a:t>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461197" y="3956025"/>
            <a:ext cx="9365605" cy="2434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Noto Sans Bold"/>
              </a:rPr>
              <a:t>ASSIGNMENT 01</a:t>
            </a:r>
          </a:p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Noto Sans Bold"/>
              </a:rPr>
              <a:t>ADY201m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2440" y="2755705"/>
            <a:ext cx="10737529" cy="6651036"/>
          </a:xfrm>
          <a:custGeom>
            <a:avLst/>
            <a:gdLst/>
            <a:ahLst/>
            <a:cxnLst/>
            <a:rect r="r" b="b" t="t" l="l"/>
            <a:pathLst>
              <a:path h="6651036" w="10737529">
                <a:moveTo>
                  <a:pt x="0" y="0"/>
                </a:moveTo>
                <a:lnTo>
                  <a:pt x="10737529" y="0"/>
                </a:lnTo>
                <a:lnTo>
                  <a:pt x="10737529" y="6651037"/>
                </a:lnTo>
                <a:lnTo>
                  <a:pt x="0" y="6651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35804" y="4737875"/>
            <a:ext cx="6480541" cy="2180483"/>
          </a:xfrm>
          <a:custGeom>
            <a:avLst/>
            <a:gdLst/>
            <a:ahLst/>
            <a:cxnLst/>
            <a:rect r="r" b="b" t="t" l="l"/>
            <a:pathLst>
              <a:path h="2180483" w="6480541">
                <a:moveTo>
                  <a:pt x="0" y="0"/>
                </a:moveTo>
                <a:lnTo>
                  <a:pt x="6480541" y="0"/>
                </a:lnTo>
                <a:lnTo>
                  <a:pt x="6480541" y="2180483"/>
                </a:lnTo>
                <a:lnTo>
                  <a:pt x="0" y="21804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6275" y="465542"/>
            <a:ext cx="1621545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QUERIES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195" y="1767073"/>
            <a:ext cx="1802080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Noto Sans Bold"/>
              </a:rPr>
              <a:t>4.2. List community areas with per capita income less than 11000.</a:t>
            </a:r>
          </a:p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2038" y="2658877"/>
            <a:ext cx="7466005" cy="1742637"/>
          </a:xfrm>
          <a:custGeom>
            <a:avLst/>
            <a:gdLst/>
            <a:ahLst/>
            <a:cxnLst/>
            <a:rect r="r" b="b" t="t" l="l"/>
            <a:pathLst>
              <a:path h="1742637" w="7466005">
                <a:moveTo>
                  <a:pt x="0" y="0"/>
                </a:moveTo>
                <a:lnTo>
                  <a:pt x="7466006" y="0"/>
                </a:lnTo>
                <a:lnTo>
                  <a:pt x="7466006" y="1742637"/>
                </a:lnTo>
                <a:lnTo>
                  <a:pt x="0" y="17426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37531" y="4630046"/>
            <a:ext cx="9933154" cy="4628254"/>
          </a:xfrm>
          <a:custGeom>
            <a:avLst/>
            <a:gdLst/>
            <a:ahLst/>
            <a:cxnLst/>
            <a:rect r="r" b="b" t="t" l="l"/>
            <a:pathLst>
              <a:path h="4628254" w="9933154">
                <a:moveTo>
                  <a:pt x="0" y="0"/>
                </a:moveTo>
                <a:lnTo>
                  <a:pt x="9933153" y="0"/>
                </a:lnTo>
                <a:lnTo>
                  <a:pt x="9933153" y="4628254"/>
                </a:lnTo>
                <a:lnTo>
                  <a:pt x="0" y="46282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6275" y="465542"/>
            <a:ext cx="1621545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QUERIES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195" y="1767073"/>
            <a:ext cx="1802080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Noto Sans Bold"/>
              </a:rPr>
              <a:t>4.3. List all case numbers for crimes involving minors?</a:t>
            </a:r>
          </a:p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7195" y="3147303"/>
            <a:ext cx="10593497" cy="1694319"/>
          </a:xfrm>
          <a:custGeom>
            <a:avLst/>
            <a:gdLst/>
            <a:ahLst/>
            <a:cxnLst/>
            <a:rect r="r" b="b" t="t" l="l"/>
            <a:pathLst>
              <a:path h="1694319" w="10593497">
                <a:moveTo>
                  <a:pt x="0" y="0"/>
                </a:moveTo>
                <a:lnTo>
                  <a:pt x="10593497" y="0"/>
                </a:lnTo>
                <a:lnTo>
                  <a:pt x="10593497" y="1694319"/>
                </a:lnTo>
                <a:lnTo>
                  <a:pt x="0" y="16943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28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42995" y="5010947"/>
            <a:ext cx="8027690" cy="4498609"/>
          </a:xfrm>
          <a:custGeom>
            <a:avLst/>
            <a:gdLst/>
            <a:ahLst/>
            <a:cxnLst/>
            <a:rect r="r" b="b" t="t" l="l"/>
            <a:pathLst>
              <a:path h="4498609" w="8027690">
                <a:moveTo>
                  <a:pt x="0" y="0"/>
                </a:moveTo>
                <a:lnTo>
                  <a:pt x="8027689" y="0"/>
                </a:lnTo>
                <a:lnTo>
                  <a:pt x="8027689" y="4498609"/>
                </a:lnTo>
                <a:lnTo>
                  <a:pt x="0" y="44986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6275" y="465542"/>
            <a:ext cx="1621545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QUERIES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195" y="1767073"/>
            <a:ext cx="18020805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Noto Sans Bold"/>
              </a:rPr>
              <a:t>4.4. List all kidnapping crimes involving a child?(children are not considered minors for the purposes of crime analysis)</a:t>
            </a:r>
          </a:p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7195" y="2717986"/>
            <a:ext cx="9541129" cy="1687064"/>
          </a:xfrm>
          <a:custGeom>
            <a:avLst/>
            <a:gdLst/>
            <a:ahLst/>
            <a:cxnLst/>
            <a:rect r="r" b="b" t="t" l="l"/>
            <a:pathLst>
              <a:path h="1687064" w="9541129">
                <a:moveTo>
                  <a:pt x="0" y="0"/>
                </a:moveTo>
                <a:lnTo>
                  <a:pt x="9541129" y="0"/>
                </a:lnTo>
                <a:lnTo>
                  <a:pt x="9541129" y="1687064"/>
                </a:lnTo>
                <a:lnTo>
                  <a:pt x="0" y="16870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93406" y="5138475"/>
            <a:ext cx="12077279" cy="3865177"/>
          </a:xfrm>
          <a:custGeom>
            <a:avLst/>
            <a:gdLst/>
            <a:ahLst/>
            <a:cxnLst/>
            <a:rect r="r" b="b" t="t" l="l"/>
            <a:pathLst>
              <a:path h="3865177" w="12077279">
                <a:moveTo>
                  <a:pt x="0" y="0"/>
                </a:moveTo>
                <a:lnTo>
                  <a:pt x="12077279" y="0"/>
                </a:lnTo>
                <a:lnTo>
                  <a:pt x="12077279" y="3865177"/>
                </a:lnTo>
                <a:lnTo>
                  <a:pt x="0" y="38651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6275" y="465542"/>
            <a:ext cx="1621545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QUERIES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195" y="1767073"/>
            <a:ext cx="18020805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Noto Sans Bold"/>
              </a:rPr>
              <a:t>4.5. What kind of crimes were recorded at schools?</a:t>
            </a:r>
          </a:p>
          <a:p>
            <a:pPr algn="l">
              <a:lnSpc>
                <a:spcPts val="4900"/>
              </a:lnSpc>
            </a:pPr>
          </a:p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76203" y="2720604"/>
            <a:ext cx="11535596" cy="6916807"/>
          </a:xfrm>
          <a:custGeom>
            <a:avLst/>
            <a:gdLst/>
            <a:ahLst/>
            <a:cxnLst/>
            <a:rect r="r" b="b" t="t" l="l"/>
            <a:pathLst>
              <a:path h="6916807" w="11535596">
                <a:moveTo>
                  <a:pt x="0" y="0"/>
                </a:moveTo>
                <a:lnTo>
                  <a:pt x="11535596" y="0"/>
                </a:lnTo>
                <a:lnTo>
                  <a:pt x="11535596" y="6916807"/>
                </a:lnTo>
                <a:lnTo>
                  <a:pt x="0" y="69168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36275" y="465542"/>
            <a:ext cx="1621545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QUERIES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5636" y="1752229"/>
            <a:ext cx="1244277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Noto Sans Bold"/>
              </a:rPr>
              <a:t>4.6. List the average safety score for all types of schools.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26575" y="2619454"/>
            <a:ext cx="11031633" cy="6870578"/>
          </a:xfrm>
          <a:custGeom>
            <a:avLst/>
            <a:gdLst/>
            <a:ahLst/>
            <a:cxnLst/>
            <a:rect r="r" b="b" t="t" l="l"/>
            <a:pathLst>
              <a:path h="6870578" w="11031633">
                <a:moveTo>
                  <a:pt x="0" y="0"/>
                </a:moveTo>
                <a:lnTo>
                  <a:pt x="11031633" y="0"/>
                </a:lnTo>
                <a:lnTo>
                  <a:pt x="11031633" y="6870578"/>
                </a:lnTo>
                <a:lnTo>
                  <a:pt x="0" y="68705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36275" y="465542"/>
            <a:ext cx="1621545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QUERIES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752229"/>
            <a:ext cx="182880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Noto Sans Bold"/>
              </a:rPr>
              <a:t>4.7. List 5 community areas with highest % of households below poverty line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747203"/>
            <a:ext cx="12430608" cy="6931678"/>
          </a:xfrm>
          <a:custGeom>
            <a:avLst/>
            <a:gdLst/>
            <a:ahLst/>
            <a:cxnLst/>
            <a:rect r="r" b="b" t="t" l="l"/>
            <a:pathLst>
              <a:path h="6931678" w="12430608">
                <a:moveTo>
                  <a:pt x="0" y="0"/>
                </a:moveTo>
                <a:lnTo>
                  <a:pt x="12430608" y="0"/>
                </a:lnTo>
                <a:lnTo>
                  <a:pt x="12430608" y="6931678"/>
                </a:lnTo>
                <a:lnTo>
                  <a:pt x="0" y="69316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08678" y="5582169"/>
            <a:ext cx="4265059" cy="1261747"/>
          </a:xfrm>
          <a:custGeom>
            <a:avLst/>
            <a:gdLst/>
            <a:ahLst/>
            <a:cxnLst/>
            <a:rect r="r" b="b" t="t" l="l"/>
            <a:pathLst>
              <a:path h="1261747" w="4265059">
                <a:moveTo>
                  <a:pt x="0" y="0"/>
                </a:moveTo>
                <a:lnTo>
                  <a:pt x="4265059" y="0"/>
                </a:lnTo>
                <a:lnTo>
                  <a:pt x="4265059" y="1261746"/>
                </a:lnTo>
                <a:lnTo>
                  <a:pt x="0" y="12617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6275" y="465542"/>
            <a:ext cx="1621545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QUERIES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3143" y="1767073"/>
            <a:ext cx="182880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Noto Sans Bold"/>
              </a:rPr>
              <a:t>4.8. Which community area(number) is most crime prone?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8118" y="3591708"/>
            <a:ext cx="11173518" cy="5052191"/>
          </a:xfrm>
          <a:custGeom>
            <a:avLst/>
            <a:gdLst/>
            <a:ahLst/>
            <a:cxnLst/>
            <a:rect r="r" b="b" t="t" l="l"/>
            <a:pathLst>
              <a:path h="5052191" w="11173518">
                <a:moveTo>
                  <a:pt x="0" y="0"/>
                </a:moveTo>
                <a:lnTo>
                  <a:pt x="11173517" y="0"/>
                </a:lnTo>
                <a:lnTo>
                  <a:pt x="11173517" y="5052191"/>
                </a:lnTo>
                <a:lnTo>
                  <a:pt x="0" y="50521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36250" y="5143500"/>
            <a:ext cx="5834435" cy="1363894"/>
          </a:xfrm>
          <a:custGeom>
            <a:avLst/>
            <a:gdLst/>
            <a:ahLst/>
            <a:cxnLst/>
            <a:rect r="r" b="b" t="t" l="l"/>
            <a:pathLst>
              <a:path h="1363894" w="5834435">
                <a:moveTo>
                  <a:pt x="0" y="0"/>
                </a:moveTo>
                <a:lnTo>
                  <a:pt x="5834434" y="0"/>
                </a:lnTo>
                <a:lnTo>
                  <a:pt x="5834434" y="1363894"/>
                </a:lnTo>
                <a:lnTo>
                  <a:pt x="0" y="136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6275" y="465542"/>
            <a:ext cx="1621545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QUERIES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3143" y="1767073"/>
            <a:ext cx="1828800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Noto Sans Bold"/>
              </a:rPr>
              <a:t>4.9. Use a sub-query to find the name of the community area with highest hardship index.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6275" y="3178492"/>
            <a:ext cx="10834452" cy="6262882"/>
          </a:xfrm>
          <a:custGeom>
            <a:avLst/>
            <a:gdLst/>
            <a:ahLst/>
            <a:cxnLst/>
            <a:rect r="r" b="b" t="t" l="l"/>
            <a:pathLst>
              <a:path h="6262882" w="10834452">
                <a:moveTo>
                  <a:pt x="0" y="0"/>
                </a:moveTo>
                <a:lnTo>
                  <a:pt x="10834452" y="0"/>
                </a:lnTo>
                <a:lnTo>
                  <a:pt x="10834452" y="6262883"/>
                </a:lnTo>
                <a:lnTo>
                  <a:pt x="0" y="6262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70562" y="5143500"/>
            <a:ext cx="5600123" cy="1295142"/>
          </a:xfrm>
          <a:custGeom>
            <a:avLst/>
            <a:gdLst/>
            <a:ahLst/>
            <a:cxnLst/>
            <a:rect r="r" b="b" t="t" l="l"/>
            <a:pathLst>
              <a:path h="1295142" w="5600123">
                <a:moveTo>
                  <a:pt x="0" y="0"/>
                </a:moveTo>
                <a:lnTo>
                  <a:pt x="5600122" y="0"/>
                </a:lnTo>
                <a:lnTo>
                  <a:pt x="5600122" y="1295142"/>
                </a:lnTo>
                <a:lnTo>
                  <a:pt x="0" y="12951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6275" y="465542"/>
            <a:ext cx="1621545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QUERIES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195" y="1767073"/>
            <a:ext cx="18020805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Noto Sans Bold"/>
              </a:rPr>
              <a:t>4.10. Use a sub-query to determine the Community Area Name with most number of crimes?</a:t>
            </a:r>
          </a:p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36275" y="465542"/>
            <a:ext cx="1621545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5. DEMO + REFERENCES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8620125"/>
            <a:ext cx="1828800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Noto Sans"/>
              </a:rPr>
              <a:t>Github Copilot + GEMINI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937286"/>
            <a:ext cx="17887875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u="sng">
                <a:solidFill>
                  <a:srgbClr val="FFFFFF"/>
                </a:solidFill>
                <a:latin typeface="Noto Sans Bold"/>
                <a:hlinkClick r:id="rId5" tooltip="https://blog.netnerds.net/2015/01/powershell-high-performance-techniques-for-importing-csv-to-sql-server/"/>
              </a:rPr>
              <a:t>High-Performance Techniques for Importing CSV to SQL Server using PowerShell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0080" y="1677643"/>
            <a:ext cx="400050" cy="1028723"/>
            <a:chOff x="0" y="0"/>
            <a:chExt cx="533400" cy="1371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640080" y="2871444"/>
            <a:ext cx="400050" cy="1028723"/>
            <a:chOff x="0" y="0"/>
            <a:chExt cx="533400" cy="13716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640080" y="4065244"/>
            <a:ext cx="400050" cy="1028722"/>
            <a:chOff x="0" y="0"/>
            <a:chExt cx="533400" cy="13716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640080" y="5259045"/>
            <a:ext cx="400050" cy="1028722"/>
            <a:chOff x="0" y="0"/>
            <a:chExt cx="533400" cy="13716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640080" y="6452846"/>
            <a:ext cx="400050" cy="1028722"/>
            <a:chOff x="0" y="0"/>
            <a:chExt cx="533400" cy="13716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-640080" y="7646646"/>
            <a:ext cx="400050" cy="1028722"/>
            <a:chOff x="0" y="0"/>
            <a:chExt cx="533400" cy="13716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7059238" y="9668954"/>
            <a:ext cx="711447" cy="286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88888"/>
                </a:solidFill>
                <a:latin typeface="TT Rounds Condensed"/>
              </a:rPr>
              <a:t>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440055" y="-355083"/>
            <a:ext cx="18728055" cy="10642082"/>
          </a:xfrm>
          <a:custGeom>
            <a:avLst/>
            <a:gdLst/>
            <a:ahLst/>
            <a:cxnLst/>
            <a:rect r="r" b="b" t="t" l="l"/>
            <a:pathLst>
              <a:path h="10642082" w="18728055">
                <a:moveTo>
                  <a:pt x="0" y="0"/>
                </a:moveTo>
                <a:lnTo>
                  <a:pt x="18728055" y="0"/>
                </a:lnTo>
                <a:lnTo>
                  <a:pt x="18728055" y="10642082"/>
                </a:lnTo>
                <a:lnTo>
                  <a:pt x="0" y="10642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1787" t="0" r="-42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03950" y="6894175"/>
            <a:ext cx="463306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Noto Sans"/>
              </a:rPr>
              <a:t>Huy Duong Tran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24484" y="6913225"/>
            <a:ext cx="4713890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Noto Sans"/>
              </a:rPr>
              <a:t>Hoang Viet Nguyen</a:t>
            </a:r>
          </a:p>
        </p:txBody>
      </p:sp>
      <p:sp>
        <p:nvSpPr>
          <p:cNvPr name="Freeform 18" id="18" descr="A person in a white shirt  Description automatically generated"/>
          <p:cNvSpPr/>
          <p:nvPr/>
        </p:nvSpPr>
        <p:spPr>
          <a:xfrm flipH="false" flipV="false" rot="0">
            <a:off x="3145029" y="1618298"/>
            <a:ext cx="3507231" cy="4792310"/>
          </a:xfrm>
          <a:custGeom>
            <a:avLst/>
            <a:gdLst/>
            <a:ahLst/>
            <a:cxnLst/>
            <a:rect r="r" b="b" t="t" l="l"/>
            <a:pathLst>
              <a:path h="4792310" w="3507231">
                <a:moveTo>
                  <a:pt x="0" y="0"/>
                </a:moveTo>
                <a:lnTo>
                  <a:pt x="3507231" y="0"/>
                </a:lnTo>
                <a:lnTo>
                  <a:pt x="3507231" y="4792309"/>
                </a:lnTo>
                <a:lnTo>
                  <a:pt x="0" y="4792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284" t="-13387" r="-18912" b="-39751"/>
            </a:stretch>
          </a:blipFill>
        </p:spPr>
      </p:sp>
      <p:sp>
        <p:nvSpPr>
          <p:cNvPr name="Freeform 19" id="19" descr="A blurry image of a person  Description automatically generated"/>
          <p:cNvSpPr/>
          <p:nvPr/>
        </p:nvSpPr>
        <p:spPr>
          <a:xfrm flipH="false" flipV="false" rot="0">
            <a:off x="10818089" y="1623348"/>
            <a:ext cx="3326679" cy="4787259"/>
          </a:xfrm>
          <a:custGeom>
            <a:avLst/>
            <a:gdLst/>
            <a:ahLst/>
            <a:cxnLst/>
            <a:rect r="r" b="b" t="t" l="l"/>
            <a:pathLst>
              <a:path h="4787259" w="3326679">
                <a:moveTo>
                  <a:pt x="0" y="0"/>
                </a:moveTo>
                <a:lnTo>
                  <a:pt x="3326679" y="0"/>
                </a:lnTo>
                <a:lnTo>
                  <a:pt x="3326679" y="4787259"/>
                </a:lnTo>
                <a:lnTo>
                  <a:pt x="0" y="47872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836900" y="9687249"/>
            <a:ext cx="71130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Times New Roman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0080" y="1677643"/>
            <a:ext cx="400050" cy="1028723"/>
            <a:chOff x="0" y="0"/>
            <a:chExt cx="533400" cy="1371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40080" y="2871444"/>
            <a:ext cx="400050" cy="1028723"/>
            <a:chOff x="0" y="0"/>
            <a:chExt cx="533400" cy="1371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40080" y="4065244"/>
            <a:ext cx="400050" cy="1028722"/>
            <a:chOff x="0" y="0"/>
            <a:chExt cx="533400" cy="13716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40080" y="5259045"/>
            <a:ext cx="400050" cy="1028722"/>
            <a:chOff x="0" y="0"/>
            <a:chExt cx="533400" cy="13716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640080" y="6452846"/>
            <a:ext cx="400050" cy="1028722"/>
            <a:chOff x="0" y="0"/>
            <a:chExt cx="533400" cy="13716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640080" y="7646646"/>
            <a:ext cx="400050" cy="1028722"/>
            <a:chOff x="0" y="0"/>
            <a:chExt cx="533400" cy="13716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-640080" y="8840446"/>
            <a:ext cx="400050" cy="1028722"/>
            <a:chOff x="0" y="0"/>
            <a:chExt cx="533400" cy="13716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9464025" y="2597110"/>
            <a:ext cx="8618250" cy="2794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37121"/>
                </a:solidFill>
                <a:latin typeface="Times New Roman Bold"/>
              </a:rPr>
              <a:t>THANKS FOR WATCHING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640080" y="1677643"/>
            <a:ext cx="400050" cy="1028723"/>
            <a:chOff x="0" y="0"/>
            <a:chExt cx="533400" cy="13716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-640080" y="2871444"/>
            <a:ext cx="400050" cy="1028723"/>
            <a:chOff x="0" y="0"/>
            <a:chExt cx="533400" cy="13716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-640080" y="4065244"/>
            <a:ext cx="400050" cy="1028722"/>
            <a:chOff x="0" y="0"/>
            <a:chExt cx="533400" cy="13716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-640080" y="5259045"/>
            <a:ext cx="400050" cy="1028722"/>
            <a:chOff x="0" y="0"/>
            <a:chExt cx="533400" cy="137163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-640080" y="6452846"/>
            <a:ext cx="400050" cy="1028722"/>
            <a:chOff x="0" y="0"/>
            <a:chExt cx="533400" cy="137163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-640080" y="7646646"/>
            <a:ext cx="400050" cy="1028722"/>
            <a:chOff x="0" y="0"/>
            <a:chExt cx="533400" cy="137163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0080" y="1677643"/>
            <a:ext cx="400050" cy="1028723"/>
            <a:chOff x="0" y="0"/>
            <a:chExt cx="533400" cy="1371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640080" y="2871444"/>
            <a:ext cx="400050" cy="1028723"/>
            <a:chOff x="0" y="0"/>
            <a:chExt cx="533400" cy="13716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640080" y="4065244"/>
            <a:ext cx="400050" cy="1028722"/>
            <a:chOff x="0" y="0"/>
            <a:chExt cx="533400" cy="13716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640080" y="5259045"/>
            <a:ext cx="400050" cy="1028722"/>
            <a:chOff x="0" y="0"/>
            <a:chExt cx="533400" cy="13716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640080" y="6452846"/>
            <a:ext cx="400050" cy="1028722"/>
            <a:chOff x="0" y="0"/>
            <a:chExt cx="533400" cy="13716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-640080" y="7646646"/>
            <a:ext cx="400050" cy="1028722"/>
            <a:chOff x="0" y="0"/>
            <a:chExt cx="533400" cy="13716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80095" y="9668954"/>
            <a:ext cx="5989350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640080" y="8840446"/>
            <a:ext cx="400050" cy="1028722"/>
            <a:chOff x="0" y="0"/>
            <a:chExt cx="533400" cy="13716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-440055" y="-162801"/>
            <a:ext cx="19165036" cy="10839365"/>
          </a:xfrm>
          <a:custGeom>
            <a:avLst/>
            <a:gdLst/>
            <a:ahLst/>
            <a:cxnLst/>
            <a:rect r="r" b="b" t="t" l="l"/>
            <a:pathLst>
              <a:path h="10839365" w="19165036">
                <a:moveTo>
                  <a:pt x="0" y="0"/>
                </a:moveTo>
                <a:lnTo>
                  <a:pt x="19165036" y="0"/>
                </a:lnTo>
                <a:lnTo>
                  <a:pt x="19165036" y="10839365"/>
                </a:lnTo>
                <a:lnTo>
                  <a:pt x="0" y="10839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1779" t="0" r="0" b="-49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0" y="-69563"/>
            <a:ext cx="7856311" cy="10598717"/>
            <a:chOff x="0" y="0"/>
            <a:chExt cx="10167000" cy="13716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6698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0166985">
                  <a:moveTo>
                    <a:pt x="0" y="0"/>
                  </a:moveTo>
                  <a:lnTo>
                    <a:pt x="10166985" y="0"/>
                  </a:lnTo>
                  <a:lnTo>
                    <a:pt x="1016698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880095" y="4681496"/>
            <a:ext cx="533731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19226D"/>
                </a:solidFill>
                <a:latin typeface="Noto Sans Bold"/>
              </a:rPr>
              <a:t>CONTENT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5215550" y="462216"/>
            <a:ext cx="2733775" cy="1042842"/>
          </a:xfrm>
          <a:custGeom>
            <a:avLst/>
            <a:gdLst/>
            <a:ahLst/>
            <a:cxnLst/>
            <a:rect r="r" b="b" t="t" l="l"/>
            <a:pathLst>
              <a:path h="1042842" w="2733775">
                <a:moveTo>
                  <a:pt x="0" y="0"/>
                </a:moveTo>
                <a:lnTo>
                  <a:pt x="2733775" y="0"/>
                </a:lnTo>
                <a:lnTo>
                  <a:pt x="2733775" y="1042842"/>
                </a:lnTo>
                <a:lnTo>
                  <a:pt x="0" y="10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7" t="-75577" r="-122096" b="-76533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-640080" y="1677643"/>
            <a:ext cx="400050" cy="1028723"/>
            <a:chOff x="0" y="0"/>
            <a:chExt cx="533400" cy="13716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-640080" y="2871444"/>
            <a:ext cx="400050" cy="1028723"/>
            <a:chOff x="0" y="0"/>
            <a:chExt cx="533400" cy="137163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-640080" y="4065244"/>
            <a:ext cx="400050" cy="1028722"/>
            <a:chOff x="0" y="0"/>
            <a:chExt cx="533400" cy="137163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-640080" y="5259045"/>
            <a:ext cx="400050" cy="1028722"/>
            <a:chOff x="0" y="0"/>
            <a:chExt cx="533400" cy="137163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-640080" y="6452846"/>
            <a:ext cx="400050" cy="1028722"/>
            <a:chOff x="0" y="0"/>
            <a:chExt cx="533400" cy="137163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-640080" y="7646646"/>
            <a:ext cx="400050" cy="1028722"/>
            <a:chOff x="0" y="0"/>
            <a:chExt cx="533400" cy="137163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880095" y="9668954"/>
            <a:ext cx="5989350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B5B5B5"/>
                </a:solidFill>
                <a:latin typeface="TT Rounds Condensed"/>
              </a:rPr>
              <a:t>4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8084421" y="1677643"/>
            <a:ext cx="1160611" cy="1160612"/>
            <a:chOff x="0" y="0"/>
            <a:chExt cx="1547482" cy="15474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547495" cy="1547368"/>
            </a:xfrm>
            <a:custGeom>
              <a:avLst/>
              <a:gdLst/>
              <a:ahLst/>
              <a:cxnLst/>
              <a:rect r="r" b="b" t="t" l="l"/>
              <a:pathLst>
                <a:path h="1547368" w="1547495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8167322" y="1760544"/>
            <a:ext cx="994810" cy="994810"/>
            <a:chOff x="0" y="0"/>
            <a:chExt cx="1326413" cy="132641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26388" cy="1326388"/>
            </a:xfrm>
            <a:custGeom>
              <a:avLst/>
              <a:gdLst/>
              <a:ahLst/>
              <a:cxnLst/>
              <a:rect r="r" b="b" t="t" l="l"/>
              <a:pathLst>
                <a:path h="1326388" w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9712943" y="2019815"/>
            <a:ext cx="745611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REQUIREMENT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8167322" y="3352605"/>
            <a:ext cx="1160611" cy="1160612"/>
            <a:chOff x="0" y="0"/>
            <a:chExt cx="1547482" cy="154748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547495" cy="1547368"/>
            </a:xfrm>
            <a:custGeom>
              <a:avLst/>
              <a:gdLst/>
              <a:ahLst/>
              <a:cxnLst/>
              <a:rect r="r" b="b" t="t" l="l"/>
              <a:pathLst>
                <a:path h="1547368" w="1547495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8250223" y="3435506"/>
            <a:ext cx="994810" cy="994810"/>
            <a:chOff x="0" y="0"/>
            <a:chExt cx="1326413" cy="132641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326388" cy="1326388"/>
            </a:xfrm>
            <a:custGeom>
              <a:avLst/>
              <a:gdLst/>
              <a:ahLst/>
              <a:cxnLst/>
              <a:rect r="r" b="b" t="t" l="l"/>
              <a:pathLst>
                <a:path h="1326388" w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8633801" y="3694777"/>
            <a:ext cx="305098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2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795844" y="3694777"/>
            <a:ext cx="745611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ASSIGN TASK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8174664" y="5027567"/>
            <a:ext cx="1160611" cy="1160612"/>
            <a:chOff x="0" y="0"/>
            <a:chExt cx="1547482" cy="154748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547495" cy="1547368"/>
            </a:xfrm>
            <a:custGeom>
              <a:avLst/>
              <a:gdLst/>
              <a:ahLst/>
              <a:cxnLst/>
              <a:rect r="r" b="b" t="t" l="l"/>
              <a:pathLst>
                <a:path h="1547368" w="1547495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8257565" y="5110467"/>
            <a:ext cx="994810" cy="994810"/>
            <a:chOff x="0" y="0"/>
            <a:chExt cx="1326413" cy="1326413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326388" cy="1326388"/>
            </a:xfrm>
            <a:custGeom>
              <a:avLst/>
              <a:gdLst/>
              <a:ahLst/>
              <a:cxnLst/>
              <a:rect r="r" b="b" t="t" l="l"/>
              <a:pathLst>
                <a:path h="1326388" w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8642087" y="5305121"/>
            <a:ext cx="144263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3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735325" y="5379272"/>
            <a:ext cx="745611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DATA EXPLORING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8174664" y="6702528"/>
            <a:ext cx="1160611" cy="1160612"/>
            <a:chOff x="0" y="0"/>
            <a:chExt cx="1547482" cy="1547482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547495" cy="1547368"/>
            </a:xfrm>
            <a:custGeom>
              <a:avLst/>
              <a:gdLst/>
              <a:ahLst/>
              <a:cxnLst/>
              <a:rect r="r" b="b" t="t" l="l"/>
              <a:pathLst>
                <a:path h="1547368" w="1547495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8257565" y="6785429"/>
            <a:ext cx="994810" cy="994810"/>
            <a:chOff x="0" y="0"/>
            <a:chExt cx="1326413" cy="1326413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326388" cy="1326388"/>
            </a:xfrm>
            <a:custGeom>
              <a:avLst/>
              <a:gdLst/>
              <a:ahLst/>
              <a:cxnLst/>
              <a:rect r="r" b="b" t="t" l="l"/>
              <a:pathLst>
                <a:path h="1326388" w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name="TextBox 57" id="57"/>
          <p:cNvSpPr txBox="true"/>
          <p:nvPr/>
        </p:nvSpPr>
        <p:spPr>
          <a:xfrm rot="0">
            <a:off x="9803186" y="7044700"/>
            <a:ext cx="745611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QUERIES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8174664" y="8377490"/>
            <a:ext cx="1160611" cy="1160612"/>
            <a:chOff x="0" y="0"/>
            <a:chExt cx="1547482" cy="154748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547495" cy="1547368"/>
            </a:xfrm>
            <a:custGeom>
              <a:avLst/>
              <a:gdLst/>
              <a:ahLst/>
              <a:cxnLst/>
              <a:rect r="r" b="b" t="t" l="l"/>
              <a:pathLst>
                <a:path h="1547368" w="1547495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8257565" y="8460390"/>
            <a:ext cx="994810" cy="994810"/>
            <a:chOff x="0" y="0"/>
            <a:chExt cx="1326413" cy="1326413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326388" cy="1326388"/>
            </a:xfrm>
            <a:custGeom>
              <a:avLst/>
              <a:gdLst/>
              <a:ahLst/>
              <a:cxnLst/>
              <a:rect r="r" b="b" t="t" l="l"/>
              <a:pathLst>
                <a:path h="1326388" w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name="TextBox 62" id="62"/>
          <p:cNvSpPr txBox="true"/>
          <p:nvPr/>
        </p:nvSpPr>
        <p:spPr>
          <a:xfrm rot="0">
            <a:off x="9803186" y="8719661"/>
            <a:ext cx="745611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Noto Sans Bold"/>
              </a:rPr>
              <a:t>DEMO &amp; REFERENCES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8561669" y="1942905"/>
            <a:ext cx="305098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1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8584309" y="6959703"/>
            <a:ext cx="305098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4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8606949" y="8614285"/>
            <a:ext cx="305098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Noto Sans Bold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54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40080" y="8840446"/>
            <a:ext cx="400050" cy="1028722"/>
            <a:chOff x="0" y="0"/>
            <a:chExt cx="533400" cy="1371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640080" y="1677643"/>
            <a:ext cx="400050" cy="1028723"/>
            <a:chOff x="0" y="0"/>
            <a:chExt cx="533400" cy="13716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640080" y="2871444"/>
            <a:ext cx="400050" cy="1028723"/>
            <a:chOff x="0" y="0"/>
            <a:chExt cx="533400" cy="13716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640080" y="4065244"/>
            <a:ext cx="400050" cy="1028722"/>
            <a:chOff x="0" y="0"/>
            <a:chExt cx="533400" cy="13716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640080" y="5259045"/>
            <a:ext cx="400050" cy="1028722"/>
            <a:chOff x="0" y="0"/>
            <a:chExt cx="533400" cy="13716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-640080" y="6452846"/>
            <a:ext cx="400050" cy="1028722"/>
            <a:chOff x="0" y="0"/>
            <a:chExt cx="533400" cy="13716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-640080" y="7646646"/>
            <a:ext cx="400050" cy="1028722"/>
            <a:chOff x="0" y="0"/>
            <a:chExt cx="533400" cy="13716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2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80095" y="9668954"/>
            <a:ext cx="5989350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6275" y="146455"/>
            <a:ext cx="16215452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1. REQUIREMENT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B5B5B5"/>
                </a:solidFill>
                <a:latin typeface="TT Rounds Condensed"/>
              </a:rPr>
              <a:t>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0095" y="1677644"/>
            <a:ext cx="14548119" cy="666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91" indent="-237495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Noto Sans Bold"/>
              </a:rPr>
              <a:t>Problem 1: Find the total number of crimes recorded in the CRIME table.</a:t>
            </a:r>
          </a:p>
          <a:p>
            <a:pPr algn="l">
              <a:lnSpc>
                <a:spcPts val="2640"/>
              </a:lnSpc>
            </a:pPr>
          </a:p>
          <a:p>
            <a:pPr algn="l" marL="474991" indent="-237495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Noto Sans Bold"/>
              </a:rPr>
              <a:t>Problem 2: List community areas with per capita income less than 11000.</a:t>
            </a:r>
          </a:p>
          <a:p>
            <a:pPr algn="l">
              <a:lnSpc>
                <a:spcPts val="2640"/>
              </a:lnSpc>
            </a:pPr>
          </a:p>
          <a:p>
            <a:pPr algn="l" marL="474991" indent="-237495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Noto Sans Bold"/>
              </a:rPr>
              <a:t>Problem 3: List all case numbers for crimes involving minors?</a:t>
            </a:r>
          </a:p>
          <a:p>
            <a:pPr algn="l">
              <a:lnSpc>
                <a:spcPts val="2640"/>
              </a:lnSpc>
            </a:pPr>
          </a:p>
          <a:p>
            <a:pPr algn="l" marL="474991" indent="-237495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Noto Sans Bold"/>
              </a:rPr>
              <a:t>Problem 4: List all kidnapping crimes involving a child?(children are not considered minors for the purposes of crime analysis)</a:t>
            </a:r>
          </a:p>
          <a:p>
            <a:pPr algn="l">
              <a:lnSpc>
                <a:spcPts val="2640"/>
              </a:lnSpc>
            </a:pPr>
          </a:p>
          <a:p>
            <a:pPr algn="l" marL="474991" indent="-237495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Noto Sans Bold"/>
              </a:rPr>
              <a:t>Problem 5: What kind of crimes were recorded at schools?</a:t>
            </a:r>
          </a:p>
          <a:p>
            <a:pPr algn="l">
              <a:lnSpc>
                <a:spcPts val="2640"/>
              </a:lnSpc>
            </a:pPr>
          </a:p>
          <a:p>
            <a:pPr algn="l" marL="474991" indent="-237495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Noto Sans Bold"/>
              </a:rPr>
              <a:t>Problem 6: List the average safety score for all types of schools.</a:t>
            </a:r>
          </a:p>
          <a:p>
            <a:pPr algn="l">
              <a:lnSpc>
                <a:spcPts val="2640"/>
              </a:lnSpc>
            </a:pPr>
          </a:p>
          <a:p>
            <a:pPr algn="l" marL="474991" indent="-237495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Noto Sans Bold"/>
              </a:rPr>
              <a:t>Problem 7: List 5 community areas with highest % of households below poverty line.</a:t>
            </a:r>
          </a:p>
          <a:p>
            <a:pPr algn="l">
              <a:lnSpc>
                <a:spcPts val="2640"/>
              </a:lnSpc>
            </a:pPr>
          </a:p>
          <a:p>
            <a:pPr algn="l" marL="474991" indent="-237495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Noto Sans Bold"/>
              </a:rPr>
              <a:t>Problem 8: Which community area(number) is most crime prone?</a:t>
            </a:r>
          </a:p>
          <a:p>
            <a:pPr algn="l">
              <a:lnSpc>
                <a:spcPts val="2640"/>
              </a:lnSpc>
            </a:pPr>
          </a:p>
          <a:p>
            <a:pPr algn="l" marL="474991" indent="-237495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Noto Sans Bold"/>
              </a:rPr>
              <a:t>Problem 9: Use a sub-query to find the name of the community area with highest hardship index.</a:t>
            </a:r>
          </a:p>
          <a:p>
            <a:pPr algn="l">
              <a:lnSpc>
                <a:spcPts val="2640"/>
              </a:lnSpc>
            </a:pPr>
          </a:p>
          <a:p>
            <a:pPr algn="l" marL="474991" indent="-237495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Noto Sans Bold"/>
              </a:rPr>
              <a:t>Problem 10: Use a sub-query to determine the Community Area Name with most number of crimes?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0080" y="1677643"/>
            <a:ext cx="400050" cy="1028723"/>
            <a:chOff x="0" y="0"/>
            <a:chExt cx="533400" cy="1371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40080" y="2871444"/>
            <a:ext cx="400050" cy="1028723"/>
            <a:chOff x="0" y="0"/>
            <a:chExt cx="533400" cy="1371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40080" y="4065244"/>
            <a:ext cx="400050" cy="1028722"/>
            <a:chOff x="0" y="0"/>
            <a:chExt cx="533400" cy="13716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40080" y="5259045"/>
            <a:ext cx="400050" cy="1028722"/>
            <a:chOff x="0" y="0"/>
            <a:chExt cx="533400" cy="13716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640080" y="6452846"/>
            <a:ext cx="400050" cy="1028722"/>
            <a:chOff x="0" y="0"/>
            <a:chExt cx="533400" cy="13716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640080" y="7646646"/>
            <a:ext cx="400050" cy="1028722"/>
            <a:chOff x="0" y="0"/>
            <a:chExt cx="533400" cy="13716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36275" y="146455"/>
            <a:ext cx="16215452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2. ASSIGN TASK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7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" y="3277961"/>
            <a:ext cx="18288000" cy="5980339"/>
          </a:xfrm>
          <a:custGeom>
            <a:avLst/>
            <a:gdLst/>
            <a:ahLst/>
            <a:cxnLst/>
            <a:rect r="r" b="b" t="t" l="l"/>
            <a:pathLst>
              <a:path h="5980339" w="18288000">
                <a:moveTo>
                  <a:pt x="0" y="0"/>
                </a:moveTo>
                <a:lnTo>
                  <a:pt x="18288000" y="0"/>
                </a:lnTo>
                <a:lnTo>
                  <a:pt x="18288000" y="5980339"/>
                </a:lnTo>
                <a:lnTo>
                  <a:pt x="0" y="59803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459176" y="1323008"/>
            <a:ext cx="698896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Noto Sans"/>
              </a:rPr>
              <a:t>ESTIMATION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0095" y="9668954"/>
            <a:ext cx="5989350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0080" y="2871444"/>
            <a:ext cx="400050" cy="1028723"/>
            <a:chOff x="0" y="0"/>
            <a:chExt cx="533400" cy="1371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40080" y="4065244"/>
            <a:ext cx="400050" cy="1028722"/>
            <a:chOff x="0" y="0"/>
            <a:chExt cx="533400" cy="1371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40080" y="5259045"/>
            <a:ext cx="400050" cy="1028722"/>
            <a:chOff x="0" y="0"/>
            <a:chExt cx="533400" cy="13716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40080" y="6452846"/>
            <a:ext cx="400050" cy="1028722"/>
            <a:chOff x="0" y="0"/>
            <a:chExt cx="533400" cy="13716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640080" y="7646646"/>
            <a:ext cx="400050" cy="1028722"/>
            <a:chOff x="0" y="0"/>
            <a:chExt cx="533400" cy="13716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70176" y="1677643"/>
            <a:ext cx="3952057" cy="1460803"/>
            <a:chOff x="0" y="0"/>
            <a:chExt cx="12162500" cy="44956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12700" y="-12700"/>
              <a:ext cx="12187900" cy="4521038"/>
            </a:xfrm>
            <a:custGeom>
              <a:avLst/>
              <a:gdLst/>
              <a:ahLst/>
              <a:cxnLst/>
              <a:rect r="r" b="b" t="t" l="l"/>
              <a:pathLst>
                <a:path h="4521038" w="12187900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3131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897230" y="1677643"/>
            <a:ext cx="3952057" cy="1460803"/>
            <a:chOff x="0" y="0"/>
            <a:chExt cx="12162500" cy="44956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12700" y="-12700"/>
              <a:ext cx="12187900" cy="4521038"/>
            </a:xfrm>
            <a:custGeom>
              <a:avLst/>
              <a:gdLst/>
              <a:ahLst/>
              <a:cxnLst/>
              <a:rect r="r" b="b" t="t" l="l"/>
              <a:pathLst>
                <a:path h="4521038" w="12187900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083805" y="1685467"/>
            <a:ext cx="3952057" cy="1460803"/>
            <a:chOff x="0" y="0"/>
            <a:chExt cx="12162500" cy="44956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12700" y="-12700"/>
              <a:ext cx="12187900" cy="4521038"/>
            </a:xfrm>
            <a:custGeom>
              <a:avLst/>
              <a:gdLst/>
              <a:ahLst/>
              <a:cxnLst/>
              <a:rect r="r" b="b" t="t" l="l"/>
              <a:pathLst>
                <a:path h="4521038" w="12187900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</p:sp>
      </p:grpSp>
      <p:sp>
        <p:nvSpPr>
          <p:cNvPr name="AutoShape 20" id="20"/>
          <p:cNvSpPr/>
          <p:nvPr/>
        </p:nvSpPr>
        <p:spPr>
          <a:xfrm>
            <a:off x="10736080" y="2405019"/>
            <a:ext cx="2405499" cy="10849"/>
          </a:xfrm>
          <a:prstGeom prst="line">
            <a:avLst/>
          </a:prstGeom>
          <a:ln cap="flat" w="38100">
            <a:solidFill>
              <a:srgbClr val="FFFFFF">
                <a:alpha val="67843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6955004" y="2161583"/>
            <a:ext cx="3781076" cy="43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Inter Bold"/>
              </a:rPr>
              <a:t>IMPORT TO DB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4664459" y="2405019"/>
            <a:ext cx="2290545" cy="3026"/>
          </a:xfrm>
          <a:prstGeom prst="line">
            <a:avLst/>
          </a:prstGeom>
          <a:ln cap="flat" w="38100">
            <a:solidFill>
              <a:srgbClr val="FFFFFF">
                <a:alpha val="67843"/>
              </a:srgbClr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765533" y="4592763"/>
            <a:ext cx="11218089" cy="4748888"/>
          </a:xfrm>
          <a:custGeom>
            <a:avLst/>
            <a:gdLst/>
            <a:ahLst/>
            <a:cxnLst/>
            <a:rect r="r" b="b" t="t" l="l"/>
            <a:pathLst>
              <a:path h="4748888" w="11218089">
                <a:moveTo>
                  <a:pt x="0" y="0"/>
                </a:moveTo>
                <a:lnTo>
                  <a:pt x="11218090" y="0"/>
                </a:lnTo>
                <a:lnTo>
                  <a:pt x="11218090" y="4748888"/>
                </a:lnTo>
                <a:lnTo>
                  <a:pt x="0" y="47488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36275" y="146455"/>
            <a:ext cx="16215452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2. DATA EXPLORING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385228" y="9717685"/>
            <a:ext cx="5989350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65533" y="1953001"/>
            <a:ext cx="3781076" cy="856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3131"/>
                </a:solidFill>
                <a:latin typeface="Inter Bold"/>
              </a:rPr>
              <a:t>DATA CLEANING &amp; SPLITING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97031" y="2190264"/>
            <a:ext cx="3781076" cy="41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Inter Bold"/>
              </a:rPr>
              <a:t>PLOTTING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3786" y="3241622"/>
            <a:ext cx="3781076" cy="856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PANDAS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PYODBC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278162" y="3538012"/>
            <a:ext cx="3781076" cy="41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>
                    <a:alpha val="67843"/>
                  </a:srgbClr>
                </a:solidFill>
                <a:latin typeface="Inter Bold"/>
              </a:rPr>
              <a:t>USING POWER BI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060974" y="3229558"/>
            <a:ext cx="3781076" cy="1293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>
                    <a:alpha val="67843"/>
                  </a:srgbClr>
                </a:solidFill>
                <a:latin typeface="Inter Bold"/>
              </a:rPr>
              <a:t>IMPORT FLAT FILE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>
                    <a:alpha val="67843"/>
                  </a:srgbClr>
                </a:solidFill>
                <a:latin typeface="Inter Bold"/>
              </a:rPr>
              <a:t>POWERSHELL (BULKING INSERT)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73039" y="4578521"/>
            <a:ext cx="5991322" cy="4096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NULL VALUES: FIND THE REASON BEHIND THEM THEN DEAL WITH IT.</a:t>
            </a:r>
          </a:p>
          <a:p>
            <a:pPr algn="l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(EX: MANY CASES DO NOT HAVE SPECIFIC COORDINATES, ONLY AREAS )</a:t>
            </a:r>
          </a:p>
          <a:p>
            <a:pPr algn="l">
              <a:lnSpc>
                <a:spcPts val="3614"/>
              </a:lnSpc>
            </a:pPr>
          </a:p>
          <a:p>
            <a:pPr algn="l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DERIVED VALUES: DROP COLUMNS (AXIS = 1)</a:t>
            </a:r>
          </a:p>
          <a:p>
            <a:pPr algn="l">
              <a:lnSpc>
                <a:spcPts val="361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0080" y="2871444"/>
            <a:ext cx="400050" cy="1028723"/>
            <a:chOff x="0" y="0"/>
            <a:chExt cx="533400" cy="1371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40080" y="4065244"/>
            <a:ext cx="400050" cy="1028722"/>
            <a:chOff x="0" y="0"/>
            <a:chExt cx="533400" cy="1371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40080" y="5259045"/>
            <a:ext cx="400050" cy="1028722"/>
            <a:chOff x="0" y="0"/>
            <a:chExt cx="533400" cy="13716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40080" y="6452846"/>
            <a:ext cx="400050" cy="1028722"/>
            <a:chOff x="0" y="0"/>
            <a:chExt cx="533400" cy="13716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640080" y="7646646"/>
            <a:ext cx="400050" cy="1028722"/>
            <a:chOff x="0" y="0"/>
            <a:chExt cx="533400" cy="13716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70176" y="1677643"/>
            <a:ext cx="3952057" cy="1460803"/>
            <a:chOff x="0" y="0"/>
            <a:chExt cx="12162500" cy="44956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12700" y="-12700"/>
              <a:ext cx="12187900" cy="4521038"/>
            </a:xfrm>
            <a:custGeom>
              <a:avLst/>
              <a:gdLst/>
              <a:ahLst/>
              <a:cxnLst/>
              <a:rect r="r" b="b" t="t" l="l"/>
              <a:pathLst>
                <a:path h="4521038" w="12187900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897230" y="1677643"/>
            <a:ext cx="3952057" cy="1460803"/>
            <a:chOff x="0" y="0"/>
            <a:chExt cx="12162500" cy="44956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12700" y="-12700"/>
              <a:ext cx="12187900" cy="4521038"/>
            </a:xfrm>
            <a:custGeom>
              <a:avLst/>
              <a:gdLst/>
              <a:ahLst/>
              <a:cxnLst/>
              <a:rect r="r" b="b" t="t" l="l"/>
              <a:pathLst>
                <a:path h="4521038" w="12187900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3131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083805" y="1685467"/>
            <a:ext cx="3952057" cy="1460803"/>
            <a:chOff x="0" y="0"/>
            <a:chExt cx="12162500" cy="44956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12700" y="-12700"/>
              <a:ext cx="12187900" cy="4521038"/>
            </a:xfrm>
            <a:custGeom>
              <a:avLst/>
              <a:gdLst/>
              <a:ahLst/>
              <a:cxnLst/>
              <a:rect r="r" b="b" t="t" l="l"/>
              <a:pathLst>
                <a:path h="4521038" w="12187900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</p:sp>
      </p:grpSp>
      <p:sp>
        <p:nvSpPr>
          <p:cNvPr name="AutoShape 20" id="20"/>
          <p:cNvSpPr/>
          <p:nvPr/>
        </p:nvSpPr>
        <p:spPr>
          <a:xfrm>
            <a:off x="10853414" y="2408045"/>
            <a:ext cx="2288165" cy="7823"/>
          </a:xfrm>
          <a:prstGeom prst="line">
            <a:avLst/>
          </a:prstGeom>
          <a:ln cap="flat" w="38100">
            <a:solidFill>
              <a:srgbClr val="FFFFFF">
                <a:alpha val="67843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6955004" y="2161583"/>
            <a:ext cx="3781076" cy="43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3131"/>
                </a:solidFill>
                <a:latin typeface="Inter Bold"/>
              </a:rPr>
              <a:t>IMPORT TO DB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4664459" y="2405019"/>
            <a:ext cx="2290545" cy="3026"/>
          </a:xfrm>
          <a:prstGeom prst="line">
            <a:avLst/>
          </a:prstGeom>
          <a:ln cap="flat" w="38100">
            <a:solidFill>
              <a:srgbClr val="FFFFFF">
                <a:alpha val="67843"/>
              </a:srgbClr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348487" y="4679058"/>
            <a:ext cx="4189459" cy="4189459"/>
          </a:xfrm>
          <a:custGeom>
            <a:avLst/>
            <a:gdLst/>
            <a:ahLst/>
            <a:cxnLst/>
            <a:rect r="r" b="b" t="t" l="l"/>
            <a:pathLst>
              <a:path h="4189459" w="4189459">
                <a:moveTo>
                  <a:pt x="0" y="0"/>
                </a:moveTo>
                <a:lnTo>
                  <a:pt x="4189459" y="0"/>
                </a:lnTo>
                <a:lnTo>
                  <a:pt x="4189459" y="4189459"/>
                </a:lnTo>
                <a:lnTo>
                  <a:pt x="0" y="41894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572172" y="4065244"/>
            <a:ext cx="5193055" cy="5193055"/>
          </a:xfrm>
          <a:custGeom>
            <a:avLst/>
            <a:gdLst/>
            <a:ahLst/>
            <a:cxnLst/>
            <a:rect r="r" b="b" t="t" l="l"/>
            <a:pathLst>
              <a:path h="5193055" w="5193055">
                <a:moveTo>
                  <a:pt x="0" y="0"/>
                </a:moveTo>
                <a:lnTo>
                  <a:pt x="5193055" y="0"/>
                </a:lnTo>
                <a:lnTo>
                  <a:pt x="5193055" y="5193056"/>
                </a:lnTo>
                <a:lnTo>
                  <a:pt x="0" y="51930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36275" y="146455"/>
            <a:ext cx="16215452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2. DATA EXPLORING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488063" y="9629424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80095" y="9668954"/>
            <a:ext cx="5989350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65533" y="1953001"/>
            <a:ext cx="3781076" cy="856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Inter Bold"/>
              </a:rPr>
              <a:t>DATA CLEANING &amp; SPLITING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97031" y="2190264"/>
            <a:ext cx="3781076" cy="41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Inter Bold"/>
              </a:rPr>
              <a:t>PLOTTING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43786" y="3241622"/>
            <a:ext cx="3781076" cy="856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>
                    <a:alpha val="67843"/>
                  </a:srgbClr>
                </a:solidFill>
                <a:latin typeface="Inter Bold"/>
              </a:rPr>
              <a:t>PANDAS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>
                    <a:alpha val="67843"/>
                  </a:srgbClr>
                </a:solidFill>
                <a:latin typeface="Inter Bold"/>
              </a:rPr>
              <a:t>PYODBC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278162" y="3538012"/>
            <a:ext cx="3781076" cy="41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>
                    <a:alpha val="67843"/>
                  </a:srgbClr>
                </a:solidFill>
                <a:latin typeface="Inter Bold"/>
              </a:rPr>
              <a:t>USING POWER BI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60974" y="3229558"/>
            <a:ext cx="3781076" cy="1293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IMPORT FLAT FILE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POWERSHELL (BULKING INSERT)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565986" y="5457469"/>
            <a:ext cx="5991322" cy="2725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FOR SMALL .CSV FILES: JUST IMPORT FLAT FILE IN AZURE STUDIO</a:t>
            </a:r>
          </a:p>
          <a:p>
            <a:pPr algn="l">
              <a:lnSpc>
                <a:spcPts val="3614"/>
              </a:lnSpc>
            </a:pPr>
          </a:p>
          <a:p>
            <a:pPr algn="l">
              <a:lnSpc>
                <a:spcPts val="3614"/>
              </a:lnSpc>
            </a:pPr>
            <a:r>
              <a:rPr lang="en-US" sz="2581" spc="77">
                <a:solidFill>
                  <a:srgbClr val="FFFFFF"/>
                </a:solidFill>
                <a:latin typeface="Inter Bold"/>
              </a:rPr>
              <a:t>FOR LARGE .CSV FILES:  BULKING INSERT USING POWERSHELL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0080" y="2871444"/>
            <a:ext cx="400050" cy="1028723"/>
            <a:chOff x="0" y="0"/>
            <a:chExt cx="533400" cy="1371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40080" y="4065244"/>
            <a:ext cx="400050" cy="1028722"/>
            <a:chOff x="0" y="0"/>
            <a:chExt cx="533400" cy="1371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40080" y="5259045"/>
            <a:ext cx="400050" cy="1028722"/>
            <a:chOff x="0" y="0"/>
            <a:chExt cx="533400" cy="13716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40080" y="6452846"/>
            <a:ext cx="400050" cy="1028722"/>
            <a:chOff x="0" y="0"/>
            <a:chExt cx="533400" cy="13716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640080" y="7646646"/>
            <a:ext cx="400050" cy="1028722"/>
            <a:chOff x="0" y="0"/>
            <a:chExt cx="533400" cy="13716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5334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70176" y="1677643"/>
            <a:ext cx="3952057" cy="1460803"/>
            <a:chOff x="0" y="0"/>
            <a:chExt cx="12162500" cy="44956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12700" y="-12700"/>
              <a:ext cx="12187900" cy="4521038"/>
            </a:xfrm>
            <a:custGeom>
              <a:avLst/>
              <a:gdLst/>
              <a:ahLst/>
              <a:cxnLst/>
              <a:rect r="r" b="b" t="t" l="l"/>
              <a:pathLst>
                <a:path h="4521038" w="12187900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897230" y="1677643"/>
            <a:ext cx="3952057" cy="1460803"/>
            <a:chOff x="0" y="0"/>
            <a:chExt cx="12162500" cy="44956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12700" y="-12700"/>
              <a:ext cx="12187900" cy="4521038"/>
            </a:xfrm>
            <a:custGeom>
              <a:avLst/>
              <a:gdLst/>
              <a:ahLst/>
              <a:cxnLst/>
              <a:rect r="r" b="b" t="t" l="l"/>
              <a:pathLst>
                <a:path h="4521038" w="12187900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083805" y="1685467"/>
            <a:ext cx="3952057" cy="1460803"/>
            <a:chOff x="0" y="0"/>
            <a:chExt cx="12162500" cy="44956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12700" y="-12700"/>
              <a:ext cx="12187900" cy="4521038"/>
            </a:xfrm>
            <a:custGeom>
              <a:avLst/>
              <a:gdLst/>
              <a:ahLst/>
              <a:cxnLst/>
              <a:rect r="r" b="b" t="t" l="l"/>
              <a:pathLst>
                <a:path h="4521038" w="12187900">
                  <a:moveTo>
                    <a:pt x="113255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3658708"/>
                  </a:lnTo>
                  <a:cubicBezTo>
                    <a:pt x="0" y="4131148"/>
                    <a:pt x="389890" y="4521038"/>
                    <a:pt x="862330" y="4521038"/>
                  </a:cubicBezTo>
                  <a:lnTo>
                    <a:pt x="11325570" y="4521038"/>
                  </a:lnTo>
                  <a:cubicBezTo>
                    <a:pt x="11798010" y="4521038"/>
                    <a:pt x="12187900" y="4131148"/>
                    <a:pt x="12187900" y="3658708"/>
                  </a:cubicBezTo>
                  <a:lnTo>
                    <a:pt x="12187900" y="862330"/>
                  </a:lnTo>
                  <a:cubicBezTo>
                    <a:pt x="12187900" y="389890"/>
                    <a:pt x="11798010" y="0"/>
                    <a:pt x="11325570" y="0"/>
                  </a:cubicBezTo>
                  <a:close/>
                  <a:moveTo>
                    <a:pt x="11997400" y="927100"/>
                  </a:moveTo>
                  <a:lnTo>
                    <a:pt x="11997400" y="3658708"/>
                  </a:lnTo>
                  <a:cubicBezTo>
                    <a:pt x="11997400" y="4025738"/>
                    <a:pt x="11692600" y="4330538"/>
                    <a:pt x="11325570" y="4330538"/>
                  </a:cubicBezTo>
                  <a:lnTo>
                    <a:pt x="862330" y="4330538"/>
                  </a:lnTo>
                  <a:cubicBezTo>
                    <a:pt x="495300" y="4330538"/>
                    <a:pt x="190500" y="4025738"/>
                    <a:pt x="190500" y="3658708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325570" y="190500"/>
                  </a:lnTo>
                  <a:cubicBezTo>
                    <a:pt x="11692600" y="190500"/>
                    <a:pt x="11997400" y="495300"/>
                    <a:pt x="11997400" y="862330"/>
                  </a:cubicBezTo>
                  <a:lnTo>
                    <a:pt x="11997400" y="927100"/>
                  </a:lnTo>
                  <a:close/>
                </a:path>
              </a:pathLst>
            </a:custGeom>
            <a:solidFill>
              <a:srgbClr val="FF3131"/>
            </a:solidFill>
          </p:spPr>
        </p:sp>
      </p:grpSp>
      <p:sp>
        <p:nvSpPr>
          <p:cNvPr name="AutoShape 20" id="20"/>
          <p:cNvSpPr/>
          <p:nvPr/>
        </p:nvSpPr>
        <p:spPr>
          <a:xfrm>
            <a:off x="10853414" y="2408045"/>
            <a:ext cx="2288165" cy="7823"/>
          </a:xfrm>
          <a:prstGeom prst="line">
            <a:avLst/>
          </a:prstGeom>
          <a:ln cap="flat" w="38100">
            <a:solidFill>
              <a:srgbClr val="FFFFFF">
                <a:alpha val="67843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6955004" y="2161583"/>
            <a:ext cx="3781076" cy="43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Inter Bold"/>
              </a:rPr>
              <a:t>IMPORT TO DB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4664459" y="2405019"/>
            <a:ext cx="2290545" cy="3026"/>
          </a:xfrm>
          <a:prstGeom prst="line">
            <a:avLst/>
          </a:prstGeom>
          <a:ln cap="flat" w="38100">
            <a:solidFill>
              <a:srgbClr val="FFFFFF">
                <a:alpha val="67843"/>
              </a:srgbClr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2241067" y="4825154"/>
            <a:ext cx="6046933" cy="2045338"/>
          </a:xfrm>
          <a:custGeom>
            <a:avLst/>
            <a:gdLst/>
            <a:ahLst/>
            <a:cxnLst/>
            <a:rect r="r" b="b" t="t" l="l"/>
            <a:pathLst>
              <a:path h="2045338" w="6046933">
                <a:moveTo>
                  <a:pt x="0" y="0"/>
                </a:moveTo>
                <a:lnTo>
                  <a:pt x="6046933" y="0"/>
                </a:lnTo>
                <a:lnTo>
                  <a:pt x="6046933" y="2045338"/>
                </a:lnTo>
                <a:lnTo>
                  <a:pt x="0" y="20453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620" r="0" b="-162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241067" y="6870492"/>
            <a:ext cx="6046933" cy="3416508"/>
          </a:xfrm>
          <a:custGeom>
            <a:avLst/>
            <a:gdLst/>
            <a:ahLst/>
            <a:cxnLst/>
            <a:rect r="r" b="b" t="t" l="l"/>
            <a:pathLst>
              <a:path h="3416508" w="6046933">
                <a:moveTo>
                  <a:pt x="0" y="0"/>
                </a:moveTo>
                <a:lnTo>
                  <a:pt x="6046933" y="0"/>
                </a:lnTo>
                <a:lnTo>
                  <a:pt x="6046933" y="3416508"/>
                </a:lnTo>
                <a:lnTo>
                  <a:pt x="0" y="34165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062" r="0" b="-3062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36275" y="146455"/>
            <a:ext cx="16215452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2. DATA EXPLORING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488063" y="9629424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80095" y="9668954"/>
            <a:ext cx="5989350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Noto Sans"/>
              </a:rPr>
              <a:t>© Copyright FPT Software – Level of Confidentiality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65533" y="1953001"/>
            <a:ext cx="3781076" cy="856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FFFF">
                    <a:alpha val="67843"/>
                  </a:srgbClr>
                </a:solidFill>
                <a:latin typeface="Inter Bold"/>
              </a:rPr>
              <a:t>DATA CLEANING &amp; SPLITING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97031" y="2190264"/>
            <a:ext cx="3781076" cy="41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F3131"/>
                </a:solidFill>
                <a:latin typeface="Inter Bold"/>
              </a:rPr>
              <a:t>PLOTTING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43786" y="3241622"/>
            <a:ext cx="3781076" cy="856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>
                    <a:alpha val="67843"/>
                  </a:srgbClr>
                </a:solidFill>
                <a:latin typeface="Inter Bold"/>
              </a:rPr>
              <a:t>PANDAS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>
                    <a:alpha val="67843"/>
                  </a:srgbClr>
                </a:solidFill>
                <a:latin typeface="Inter Bold"/>
              </a:rPr>
              <a:t>PYODBC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278162" y="3538012"/>
            <a:ext cx="3781076" cy="41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USING POWER BI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60974" y="3229558"/>
            <a:ext cx="3781076" cy="1293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IMPORT FLAT FILE</a:t>
            </a:r>
          </a:p>
          <a:p>
            <a:pPr algn="ctr">
              <a:lnSpc>
                <a:spcPts val="3614"/>
              </a:lnSpc>
            </a:pPr>
            <a:r>
              <a:rPr lang="en-US" sz="2581" spc="77">
                <a:solidFill>
                  <a:srgbClr val="F37121"/>
                </a:solidFill>
                <a:latin typeface="Inter Bold"/>
              </a:rPr>
              <a:t>POWERSHELL (BULKING INSERT)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99510" y="5716256"/>
            <a:ext cx="10699236" cy="2691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1211" indent="-330606" lvl="1">
              <a:lnSpc>
                <a:spcPts val="4287"/>
              </a:lnSpc>
              <a:buAutoNum type="arabicPeriod" startAt="1"/>
            </a:pPr>
            <a:r>
              <a:rPr lang="en-US" sz="3062" spc="91">
                <a:solidFill>
                  <a:srgbClr val="FFFFFF"/>
                </a:solidFill>
                <a:latin typeface="Inter"/>
              </a:rPr>
              <a:t>CREATE QUERY.SQL AND READ IT</a:t>
            </a:r>
          </a:p>
          <a:p>
            <a:pPr algn="l" marL="661211" indent="-330606" lvl="1">
              <a:lnSpc>
                <a:spcPts val="4287"/>
              </a:lnSpc>
              <a:buAutoNum type="arabicPeriod" startAt="1"/>
            </a:pPr>
            <a:r>
              <a:rPr lang="en-US" sz="3062" spc="91">
                <a:solidFill>
                  <a:srgbClr val="FFFFFF"/>
                </a:solidFill>
                <a:latin typeface="Inter"/>
              </a:rPr>
              <a:t>SAVING IT TO PANDAS DATAFRAMES</a:t>
            </a:r>
          </a:p>
          <a:p>
            <a:pPr algn="l" marL="661211" indent="-330606" lvl="1">
              <a:lnSpc>
                <a:spcPts val="4287"/>
              </a:lnSpc>
              <a:buAutoNum type="arabicPeriod" startAt="1"/>
            </a:pPr>
            <a:r>
              <a:rPr lang="en-US" sz="3062" spc="91">
                <a:solidFill>
                  <a:srgbClr val="FFFFFF"/>
                </a:solidFill>
                <a:latin typeface="Inter"/>
              </a:rPr>
              <a:t>WRITE THE RESULT TO .CSV</a:t>
            </a:r>
          </a:p>
          <a:p>
            <a:pPr algn="l" marL="661211" indent="-330606" lvl="1">
              <a:lnSpc>
                <a:spcPts val="4287"/>
              </a:lnSpc>
              <a:buAutoNum type="arabicPeriod" startAt="1"/>
            </a:pPr>
            <a:r>
              <a:rPr lang="en-US" sz="3062" spc="91">
                <a:solidFill>
                  <a:srgbClr val="FFFFFF"/>
                </a:solidFill>
                <a:latin typeface="Inter"/>
              </a:rPr>
              <a:t>POWER BI IMPORT DATA FROM OUTPUT.CSV</a:t>
            </a:r>
          </a:p>
          <a:p>
            <a:pPr algn="l" marL="661211" indent="-330606" lvl="1">
              <a:lnSpc>
                <a:spcPts val="4287"/>
              </a:lnSpc>
              <a:buAutoNum type="arabicPeriod" startAt="1"/>
            </a:pPr>
            <a:r>
              <a:rPr lang="en-US" sz="3062" spc="91">
                <a:solidFill>
                  <a:srgbClr val="FFFFFF"/>
                </a:solidFill>
                <a:latin typeface="Inter"/>
              </a:rPr>
              <a:t>PLOTTING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447800"/>
          </a:xfrm>
          <a:custGeom>
            <a:avLst/>
            <a:gdLst/>
            <a:ahLst/>
            <a:cxnLst/>
            <a:rect r="r" b="b" t="t" l="l"/>
            <a:pathLst>
              <a:path h="1447800" w="182880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75435" y="5152283"/>
            <a:ext cx="4783803" cy="1636019"/>
          </a:xfrm>
          <a:custGeom>
            <a:avLst/>
            <a:gdLst/>
            <a:ahLst/>
            <a:cxnLst/>
            <a:rect r="r" b="b" t="t" l="l"/>
            <a:pathLst>
              <a:path h="1636019" w="4783803">
                <a:moveTo>
                  <a:pt x="0" y="0"/>
                </a:moveTo>
                <a:lnTo>
                  <a:pt x="4783803" y="0"/>
                </a:lnTo>
                <a:lnTo>
                  <a:pt x="4783803" y="1636019"/>
                </a:lnTo>
                <a:lnTo>
                  <a:pt x="0" y="16360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6275" y="2591414"/>
            <a:ext cx="10966441" cy="6860425"/>
          </a:xfrm>
          <a:custGeom>
            <a:avLst/>
            <a:gdLst/>
            <a:ahLst/>
            <a:cxnLst/>
            <a:rect r="r" b="b" t="t" l="l"/>
            <a:pathLst>
              <a:path h="6860425" w="10966441">
                <a:moveTo>
                  <a:pt x="0" y="0"/>
                </a:moveTo>
                <a:lnTo>
                  <a:pt x="10966441" y="0"/>
                </a:lnTo>
                <a:lnTo>
                  <a:pt x="10966441" y="6860425"/>
                </a:lnTo>
                <a:lnTo>
                  <a:pt x="0" y="68604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6275" y="465542"/>
            <a:ext cx="1621545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D7D31"/>
                </a:solidFill>
                <a:latin typeface="Noto Sans Bold"/>
              </a:rPr>
              <a:t>4. QUERIES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59238" y="9678881"/>
            <a:ext cx="71144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195" y="1767073"/>
            <a:ext cx="1802080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Noto Sans Bold"/>
              </a:rPr>
              <a:t>4.1. Find the total number of crimes recorded in the CRIME table.</a:t>
            </a:r>
          </a:p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DAGG2_pNjG4</dc:identifier>
  <dcterms:modified xsi:type="dcterms:W3CDTF">2011-08-01T06:04:30Z</dcterms:modified>
  <cp:revision>1</cp:revision>
  <dc:title>Assignemnt_01_Group_006</dc:title>
</cp:coreProperties>
</file>