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Inter Bold" panose="020B0604020202020204" charset="0"/>
      <p:regular r:id="rId17"/>
    </p:embeddedFont>
    <p:embeddedFont>
      <p:font typeface="Noto Sans" panose="020B0502040504020204" pitchFamily="34" charset="0"/>
      <p:regular r:id="rId18"/>
    </p:embeddedFont>
    <p:embeddedFont>
      <p:font typeface="Noto Sans Bold" panose="020B0802040504020204" charset="0"/>
      <p:regular r:id="rId19"/>
    </p:embeddedFont>
    <p:embeddedFont>
      <p:font typeface="Times New Roman Bold" panose="02020803070505020304" pitchFamily="18" charset="0"/>
      <p:regular r:id="rId20"/>
      <p:bold r:id="rId21"/>
    </p:embeddedFont>
    <p:embeddedFont>
      <p:font typeface="TT Rounds Condense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432" autoAdjust="0"/>
    <p:restoredTop sz="94622" autoAdjust="0"/>
  </p:normalViewPr>
  <p:slideViewPr>
    <p:cSldViewPr>
      <p:cViewPr varScale="1">
        <p:scale>
          <a:sx n="56" d="100"/>
          <a:sy n="56" d="100"/>
        </p:scale>
        <p:origin x="222" y="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ata.cityofchicago.org/Education/Chicago-Public-Schools-Progress-Report-Cards-2011-/9xs2-f89t/about_data" TargetMode="External"/><Relationship Id="rId5" Type="http://schemas.openxmlformats.org/officeDocument/2006/relationships/hyperlink" Target="https://corporatefinanceinstitute.com/resources/data-science/correlation/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-719055" y="1677643"/>
            <a:ext cx="400050" cy="1028700"/>
            <a:chOff x="0" y="0"/>
            <a:chExt cx="533400" cy="13716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-719055" y="2871444"/>
            <a:ext cx="400050" cy="1028700"/>
            <a:chOff x="0" y="0"/>
            <a:chExt cx="533400" cy="13716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-719055" y="4065244"/>
            <a:ext cx="400050" cy="1028700"/>
            <a:chOff x="0" y="0"/>
            <a:chExt cx="533400" cy="13716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-719055" y="5259045"/>
            <a:ext cx="400050" cy="1028700"/>
            <a:chOff x="0" y="0"/>
            <a:chExt cx="533400" cy="13716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-719055" y="6452846"/>
            <a:ext cx="400050" cy="1028700"/>
            <a:chOff x="0" y="0"/>
            <a:chExt cx="533400" cy="13716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-719055" y="7646646"/>
            <a:ext cx="400050" cy="1028700"/>
            <a:chOff x="0" y="0"/>
            <a:chExt cx="533400" cy="13716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994572" y="6701443"/>
            <a:ext cx="6478950" cy="77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Times New Roman"/>
              </a:rPr>
              <a:t>Group 006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863850" y="8296448"/>
            <a:ext cx="3273900" cy="743100"/>
            <a:chOff x="0" y="0"/>
            <a:chExt cx="4365200" cy="990800"/>
          </a:xfrm>
        </p:grpSpPr>
        <p:sp>
          <p:nvSpPr>
            <p:cNvPr id="29" name="Freeform 29"/>
            <p:cNvSpPr/>
            <p:nvPr/>
          </p:nvSpPr>
          <p:spPr>
            <a:xfrm>
              <a:off x="12700" y="12700"/>
              <a:ext cx="4339844" cy="965454"/>
            </a:xfrm>
            <a:custGeom>
              <a:avLst/>
              <a:gdLst/>
              <a:ahLst/>
              <a:cxnLst/>
              <a:rect l="l" t="t" r="r" b="b"/>
              <a:pathLst>
                <a:path w="4339844" h="965454">
                  <a:moveTo>
                    <a:pt x="0" y="482727"/>
                  </a:moveTo>
                  <a:cubicBezTo>
                    <a:pt x="0" y="216154"/>
                    <a:pt x="220472" y="0"/>
                    <a:pt x="492506" y="0"/>
                  </a:cubicBezTo>
                  <a:lnTo>
                    <a:pt x="3847338" y="0"/>
                  </a:lnTo>
                  <a:cubicBezTo>
                    <a:pt x="4119372" y="0"/>
                    <a:pt x="4339844" y="216154"/>
                    <a:pt x="4339844" y="482727"/>
                  </a:cubicBezTo>
                  <a:cubicBezTo>
                    <a:pt x="4339844" y="749300"/>
                    <a:pt x="4119372" y="965454"/>
                    <a:pt x="3847338" y="965454"/>
                  </a:cubicBezTo>
                  <a:lnTo>
                    <a:pt x="492506" y="965454"/>
                  </a:lnTo>
                  <a:cubicBezTo>
                    <a:pt x="220472" y="965454"/>
                    <a:pt x="0" y="749300"/>
                    <a:pt x="0" y="482727"/>
                  </a:cubicBezTo>
                  <a:close/>
                </a:path>
              </a:pathLst>
            </a:custGeom>
            <a:solidFill>
              <a:srgbClr val="01DDEC">
                <a:alpha val="19608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0" y="0"/>
              <a:ext cx="4365244" cy="990854"/>
            </a:xfrm>
            <a:custGeom>
              <a:avLst/>
              <a:gdLst/>
              <a:ahLst/>
              <a:cxnLst/>
              <a:rect l="l" t="t" r="r" b="b"/>
              <a:pathLst>
                <a:path w="4365244" h="990854">
                  <a:moveTo>
                    <a:pt x="0" y="495427"/>
                  </a:moveTo>
                  <a:cubicBezTo>
                    <a:pt x="0" y="221615"/>
                    <a:pt x="226441" y="0"/>
                    <a:pt x="505206" y="0"/>
                  </a:cubicBezTo>
                  <a:lnTo>
                    <a:pt x="3860038" y="0"/>
                  </a:lnTo>
                  <a:lnTo>
                    <a:pt x="3860038" y="12700"/>
                  </a:lnTo>
                  <a:lnTo>
                    <a:pt x="3860038" y="0"/>
                  </a:lnTo>
                  <a:cubicBezTo>
                    <a:pt x="4138803" y="0"/>
                    <a:pt x="4365244" y="221615"/>
                    <a:pt x="4365244" y="495427"/>
                  </a:cubicBezTo>
                  <a:lnTo>
                    <a:pt x="4352544" y="495427"/>
                  </a:lnTo>
                  <a:lnTo>
                    <a:pt x="4365244" y="495427"/>
                  </a:lnTo>
                  <a:lnTo>
                    <a:pt x="4352544" y="495427"/>
                  </a:lnTo>
                  <a:lnTo>
                    <a:pt x="4365244" y="495427"/>
                  </a:lnTo>
                  <a:cubicBezTo>
                    <a:pt x="4365244" y="769239"/>
                    <a:pt x="4138803" y="990854"/>
                    <a:pt x="3860038" y="990854"/>
                  </a:cubicBezTo>
                  <a:lnTo>
                    <a:pt x="3860038" y="978154"/>
                  </a:lnTo>
                  <a:lnTo>
                    <a:pt x="3860038" y="990854"/>
                  </a:lnTo>
                  <a:lnTo>
                    <a:pt x="505206" y="990854"/>
                  </a:lnTo>
                  <a:lnTo>
                    <a:pt x="505206" y="978154"/>
                  </a:lnTo>
                  <a:lnTo>
                    <a:pt x="505206" y="990854"/>
                  </a:lnTo>
                  <a:cubicBezTo>
                    <a:pt x="226441" y="990854"/>
                    <a:pt x="0" y="769239"/>
                    <a:pt x="0" y="495427"/>
                  </a:cubicBezTo>
                  <a:cubicBezTo>
                    <a:pt x="0" y="488442"/>
                    <a:pt x="5715" y="482727"/>
                    <a:pt x="12700" y="482727"/>
                  </a:cubicBezTo>
                  <a:lnTo>
                    <a:pt x="12700" y="495427"/>
                  </a:lnTo>
                  <a:lnTo>
                    <a:pt x="0" y="495427"/>
                  </a:lnTo>
                  <a:moveTo>
                    <a:pt x="25400" y="495427"/>
                  </a:moveTo>
                  <a:cubicBezTo>
                    <a:pt x="25400" y="502412"/>
                    <a:pt x="19685" y="508127"/>
                    <a:pt x="12700" y="508127"/>
                  </a:cubicBezTo>
                  <a:lnTo>
                    <a:pt x="12700" y="495427"/>
                  </a:lnTo>
                  <a:lnTo>
                    <a:pt x="25400" y="495427"/>
                  </a:lnTo>
                  <a:cubicBezTo>
                    <a:pt x="25400" y="754761"/>
                    <a:pt x="240030" y="965454"/>
                    <a:pt x="505206" y="965454"/>
                  </a:cubicBezTo>
                  <a:lnTo>
                    <a:pt x="3860038" y="965454"/>
                  </a:lnTo>
                  <a:cubicBezTo>
                    <a:pt x="4125214" y="965454"/>
                    <a:pt x="4339844" y="754761"/>
                    <a:pt x="4339844" y="495427"/>
                  </a:cubicBezTo>
                  <a:cubicBezTo>
                    <a:pt x="4339844" y="236093"/>
                    <a:pt x="4125214" y="25400"/>
                    <a:pt x="3860038" y="25400"/>
                  </a:cubicBezTo>
                  <a:lnTo>
                    <a:pt x="505206" y="25400"/>
                  </a:lnTo>
                  <a:lnTo>
                    <a:pt x="505206" y="12700"/>
                  </a:lnTo>
                  <a:lnTo>
                    <a:pt x="505206" y="25400"/>
                  </a:lnTo>
                  <a:cubicBezTo>
                    <a:pt x="240030" y="25400"/>
                    <a:pt x="25400" y="236093"/>
                    <a:pt x="25400" y="495427"/>
                  </a:cubicBezTo>
                  <a:close/>
                </a:path>
              </a:pathLst>
            </a:custGeom>
            <a:solidFill>
              <a:srgbClr val="01DDEC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199021" y="8344862"/>
            <a:ext cx="3496350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3150">
                <a:solidFill>
                  <a:srgbClr val="FFFFFF"/>
                </a:solidFill>
                <a:latin typeface="Times New Roman"/>
              </a:rPr>
              <a:t>May 18 2023</a:t>
            </a:r>
          </a:p>
        </p:txBody>
      </p:sp>
      <p:sp>
        <p:nvSpPr>
          <p:cNvPr id="32" name="Freeform 32"/>
          <p:cNvSpPr/>
          <p:nvPr/>
        </p:nvSpPr>
        <p:spPr>
          <a:xfrm>
            <a:off x="251007" y="416605"/>
            <a:ext cx="3241070" cy="1236357"/>
          </a:xfrm>
          <a:custGeom>
            <a:avLst/>
            <a:gdLst/>
            <a:ahLst/>
            <a:cxnLst/>
            <a:rect l="l" t="t" r="r" b="b"/>
            <a:pathLst>
              <a:path w="3241070" h="1236357">
                <a:moveTo>
                  <a:pt x="0" y="0"/>
                </a:moveTo>
                <a:lnTo>
                  <a:pt x="3241069" y="0"/>
                </a:lnTo>
                <a:lnTo>
                  <a:pt x="3241069" y="1236357"/>
                </a:lnTo>
                <a:lnTo>
                  <a:pt x="0" y="12363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0250" t="-75574" r="-122090" b="-7652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TextBox 33"/>
          <p:cNvSpPr txBox="1"/>
          <p:nvPr/>
        </p:nvSpPr>
        <p:spPr>
          <a:xfrm>
            <a:off x="16836900" y="9677299"/>
            <a:ext cx="711300" cy="324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Times New Roman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5371654" y="3840480"/>
            <a:ext cx="7544693" cy="2434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Noto Sans Bold"/>
              </a:rPr>
              <a:t>LAB 3</a:t>
            </a:r>
          </a:p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FFFFFF"/>
                </a:solidFill>
                <a:latin typeface="Noto Sans Bold"/>
              </a:rPr>
              <a:t>CHICAGO PUBLIC SCHOOL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040918" y="2889716"/>
            <a:ext cx="3952057" cy="1460803"/>
            <a:chOff x="0" y="0"/>
            <a:chExt cx="12162500" cy="4495638"/>
          </a:xfrm>
        </p:grpSpPr>
        <p:sp>
          <p:nvSpPr>
            <p:cNvPr id="5" name="Freeform 5"/>
            <p:cNvSpPr/>
            <p:nvPr/>
          </p:nvSpPr>
          <p:spPr>
            <a:xfrm>
              <a:off x="-12700" y="-12700"/>
              <a:ext cx="12187900" cy="4521038"/>
            </a:xfrm>
            <a:custGeom>
              <a:avLst/>
              <a:gdLst/>
              <a:ahLst/>
              <a:cxnLst/>
              <a:rect l="l" t="t" r="r" b="b"/>
              <a:pathLst>
                <a:path w="12187900" h="4521038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167972" y="2889716"/>
            <a:ext cx="3952057" cy="1460803"/>
            <a:chOff x="0" y="0"/>
            <a:chExt cx="12162500" cy="4495638"/>
          </a:xfrm>
        </p:grpSpPr>
        <p:sp>
          <p:nvSpPr>
            <p:cNvPr id="7" name="Freeform 7"/>
            <p:cNvSpPr/>
            <p:nvPr/>
          </p:nvSpPr>
          <p:spPr>
            <a:xfrm>
              <a:off x="-12700" y="-12700"/>
              <a:ext cx="12187900" cy="4521038"/>
            </a:xfrm>
            <a:custGeom>
              <a:avLst/>
              <a:gdLst/>
              <a:ahLst/>
              <a:cxnLst/>
              <a:rect l="l" t="t" r="r" b="b"/>
              <a:pathLst>
                <a:path w="12187900" h="4521038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4997101" y="3620116"/>
            <a:ext cx="2228644" cy="7823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13354546" y="2897539"/>
            <a:ext cx="3952057" cy="1460803"/>
            <a:chOff x="0" y="0"/>
            <a:chExt cx="12162500" cy="4495638"/>
          </a:xfrm>
        </p:grpSpPr>
        <p:sp>
          <p:nvSpPr>
            <p:cNvPr id="10" name="Freeform 10"/>
            <p:cNvSpPr/>
            <p:nvPr/>
          </p:nvSpPr>
          <p:spPr>
            <a:xfrm>
              <a:off x="-12700" y="-12700"/>
              <a:ext cx="12187900" cy="4521038"/>
            </a:xfrm>
            <a:custGeom>
              <a:avLst/>
              <a:gdLst/>
              <a:ahLst/>
              <a:cxnLst/>
              <a:rect l="l" t="t" r="r" b="b"/>
              <a:pathLst>
                <a:path w="12187900" h="4521038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AutoShape 11"/>
          <p:cNvSpPr/>
          <p:nvPr/>
        </p:nvSpPr>
        <p:spPr>
          <a:xfrm>
            <a:off x="11062274" y="3627940"/>
            <a:ext cx="2350047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5608352" y="5616505"/>
            <a:ext cx="7071297" cy="4623666"/>
          </a:xfrm>
          <a:custGeom>
            <a:avLst/>
            <a:gdLst/>
            <a:ahLst/>
            <a:cxnLst/>
            <a:rect l="l" t="t" r="r" b="b"/>
            <a:pathLst>
              <a:path w="7071297" h="4623666">
                <a:moveTo>
                  <a:pt x="0" y="0"/>
                </a:moveTo>
                <a:lnTo>
                  <a:pt x="7071296" y="0"/>
                </a:lnTo>
                <a:lnTo>
                  <a:pt x="7071296" y="4623665"/>
                </a:lnTo>
                <a:lnTo>
                  <a:pt x="0" y="46236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2170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036275" y="465542"/>
            <a:ext cx="162154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3. DATA EXPLORING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</a:rPr>
              <a:t>10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60512" y="1677643"/>
            <a:ext cx="17519345" cy="689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45"/>
              </a:lnSpc>
            </a:pPr>
            <a:r>
              <a:rPr lang="en-US" sz="4537">
                <a:solidFill>
                  <a:srgbClr val="FFFFFF"/>
                </a:solidFill>
                <a:latin typeface="Noto Sans Bold"/>
              </a:rPr>
              <a:t>FIND CORRELATIONS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36275" y="3383664"/>
            <a:ext cx="3781076" cy="419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FFFFF"/>
                </a:solidFill>
                <a:latin typeface="Inter Bold"/>
              </a:rPr>
              <a:t>IDENTIFY FEATURES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281198" y="2927304"/>
            <a:ext cx="3781076" cy="1353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FFFFF"/>
                </a:solidFill>
                <a:latin typeface="Inter Bold"/>
              </a:rPr>
              <a:t>CREATE CORRELATION MATRIX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467772" y="3402336"/>
            <a:ext cx="3781076" cy="419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FFFFF"/>
                </a:solidFill>
                <a:latin typeface="Inter Bold"/>
              </a:rPr>
              <a:t>PLOTTING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26408" y="4531494"/>
            <a:ext cx="3781076" cy="1730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37121"/>
                </a:solidFill>
                <a:latin typeface="Inter Bold"/>
              </a:rPr>
              <a:t>CHOOSE NUMERIC ATTRS TO CALCULATE CORRELATION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338953" y="4531494"/>
            <a:ext cx="3781076" cy="856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37121"/>
                </a:solidFill>
                <a:latin typeface="Inter Bold"/>
              </a:rPr>
              <a:t>PYODBC </a:t>
            </a:r>
          </a:p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37121"/>
                </a:solidFill>
                <a:latin typeface="Inter Bold"/>
              </a:rPr>
              <a:t>PANDAS.CORR()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548903" y="4531494"/>
            <a:ext cx="3781076" cy="856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37121"/>
                </a:solidFill>
                <a:latin typeface="Inter Bold"/>
              </a:rPr>
              <a:t>USING SEABORN</a:t>
            </a:r>
          </a:p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37121"/>
                </a:solidFill>
                <a:latin typeface="Inter Bold"/>
              </a:rPr>
              <a:t>MATPLOTLIB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36275" y="465542"/>
            <a:ext cx="162154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4. QUERIES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 dirty="0">
                <a:solidFill>
                  <a:srgbClr val="FFFFFF"/>
                </a:solidFill>
                <a:latin typeface="TT Rounds Condensed"/>
              </a:rPr>
              <a:t>11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36275" y="5004172"/>
            <a:ext cx="1386982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Noto Sans"/>
              </a:rPr>
              <a:t>Use the </a:t>
            </a:r>
            <a:r>
              <a:rPr lang="en-US" sz="4200" u="sng">
                <a:solidFill>
                  <a:srgbClr val="FFFFFF"/>
                </a:solidFill>
                <a:latin typeface="Noto Sans Bold"/>
              </a:rPr>
              <a:t>AVG</a:t>
            </a:r>
            <a:r>
              <a:rPr lang="en-US" sz="4200">
                <a:solidFill>
                  <a:srgbClr val="FFFFFF"/>
                </a:solidFill>
                <a:latin typeface="Noto Sans"/>
              </a:rPr>
              <a:t> function and the </a:t>
            </a:r>
            <a:r>
              <a:rPr lang="en-US" sz="4200" u="sng">
                <a:solidFill>
                  <a:srgbClr val="FFFFFF"/>
                </a:solidFill>
                <a:latin typeface="Noto Sans Bold"/>
              </a:rPr>
              <a:t>get_school_info</a:t>
            </a:r>
            <a:r>
              <a:rPr lang="en-US" sz="4200">
                <a:solidFill>
                  <a:srgbClr val="FFFFFF"/>
                </a:solidFill>
                <a:latin typeface="Noto Sans"/>
              </a:rPr>
              <a:t> function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6067425"/>
            <a:ext cx="6967061" cy="3190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Noto Sans"/>
              </a:rPr>
              <a:t>SELECT TOP 5&lt;Columns&gt; </a:t>
            </a: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Noto Sans"/>
              </a:rPr>
              <a:t>FROM &lt;Table&gt;</a:t>
            </a: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Noto Sans"/>
              </a:rPr>
              <a:t>GROUP BY &lt;Columns&gt;</a:t>
            </a: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Noto Sans"/>
              </a:rPr>
              <a:t>ORDER BY &lt;Columns&gt; DESC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endParaRPr lang="en-US" sz="4200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17316" y="4057650"/>
            <a:ext cx="16741985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Noto Sans"/>
              </a:rPr>
              <a:t>The </a:t>
            </a:r>
            <a:r>
              <a:rPr lang="en-US" sz="4200" u="sng">
                <a:solidFill>
                  <a:srgbClr val="FFFFFF"/>
                </a:solidFill>
                <a:latin typeface="Noto Sans Bold"/>
              </a:rPr>
              <a:t>CTE </a:t>
            </a:r>
            <a:r>
              <a:rPr lang="en-US" sz="4200">
                <a:solidFill>
                  <a:srgbClr val="FFFFFF"/>
                </a:solidFill>
                <a:latin typeface="Noto Sans"/>
              </a:rPr>
              <a:t>(Common Table Expression) declaration is named </a:t>
            </a:r>
            <a:r>
              <a:rPr lang="en-US" sz="4200" u="sng">
                <a:solidFill>
                  <a:srgbClr val="FFFFFF"/>
                </a:solidFill>
                <a:latin typeface="Noto Sans Bold"/>
              </a:rPr>
              <a:t>tmp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36275" y="2356846"/>
            <a:ext cx="15451931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 dirty="0">
                <a:solidFill>
                  <a:srgbClr val="FFFFFF"/>
                </a:solidFill>
                <a:latin typeface="Noto Sans Bold"/>
              </a:rPr>
              <a:t>1. Choose 5 schools with the highest ISAT average scores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36275" y="465542"/>
            <a:ext cx="162154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SHORTCOMING &amp; ORIENTATION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 dirty="0">
                <a:solidFill>
                  <a:srgbClr val="FFFFFF"/>
                </a:solidFill>
                <a:latin typeface="TT Rounds Condensed"/>
              </a:rPr>
              <a:t>12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0796" y="2273631"/>
            <a:ext cx="17414961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Noto Sans"/>
              </a:rPr>
              <a:t>Still having school_type properties which cause more empty values from another type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36520" y="4418026"/>
            <a:ext cx="1741496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Noto Sans"/>
              </a:rPr>
              <a:t>Correlation calculations are still sketchy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36520" y="5638496"/>
            <a:ext cx="1741496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Noto Sans"/>
              </a:rPr>
              <a:t>SPLIT DATA AND TRY TO CONVERT TO NUMERIC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36520" y="6858966"/>
            <a:ext cx="1741496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Noto Sans"/>
              </a:rPr>
              <a:t>FIND MORE CORRELATIONS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36275" y="465542"/>
            <a:ext cx="162154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5. DEMO + REFERENCES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 dirty="0">
                <a:solidFill>
                  <a:srgbClr val="FFFFFF"/>
                </a:solidFill>
                <a:latin typeface="TT Rounds Condensed"/>
              </a:rPr>
              <a:t>13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" y="3878629"/>
            <a:ext cx="18288000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 u="sng">
                <a:solidFill>
                  <a:srgbClr val="FFFFFF"/>
                </a:solidFill>
                <a:latin typeface="Noto Sans"/>
                <a:hlinkClick r:id="rId5" tooltip="https://corporatefinanceinstitute.com/resources/data-science/correlation/"/>
              </a:rPr>
              <a:t>Correlation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8620125"/>
            <a:ext cx="18288000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Noto Sans"/>
              </a:rPr>
              <a:t>Github Copilot + GEMINI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2400" y="2345104"/>
            <a:ext cx="18288000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 u="sng">
                <a:solidFill>
                  <a:srgbClr val="FFFFFF"/>
                </a:solidFill>
                <a:latin typeface="Noto Sans"/>
                <a:hlinkClick r:id="rId6" tooltip="https://data.cityofchicago.org/Education/Chicago-Public-Schools-Progress-Report-Cards-2011-/9xs2-f89t/about_data"/>
              </a:rPr>
              <a:t>Chicago Public Schools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-640080" y="8840446"/>
            <a:ext cx="400050" cy="1028722"/>
            <a:chOff x="0" y="0"/>
            <a:chExt cx="533400" cy="137163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B5B5B5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9464025" y="2597110"/>
            <a:ext cx="8618250" cy="27942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8400">
                <a:solidFill>
                  <a:srgbClr val="F37121"/>
                </a:solidFill>
                <a:latin typeface="Times New Roman Bold"/>
              </a:rPr>
              <a:t>THANKS FOR WATCHING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 dirty="0">
                <a:solidFill>
                  <a:srgbClr val="FFFFFF"/>
                </a:solidFill>
                <a:latin typeface="TT Rounds Condensed"/>
              </a:rPr>
              <a:t>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7059238" y="9668954"/>
            <a:ext cx="711447" cy="286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88888"/>
                </a:solidFill>
                <a:latin typeface="TT Rounds Condensed"/>
              </a:rPr>
              <a:t>2</a:t>
            </a:r>
          </a:p>
        </p:txBody>
      </p:sp>
      <p:sp>
        <p:nvSpPr>
          <p:cNvPr id="15" name="Freeform 15"/>
          <p:cNvSpPr/>
          <p:nvPr/>
        </p:nvSpPr>
        <p:spPr>
          <a:xfrm>
            <a:off x="-440055" y="-355083"/>
            <a:ext cx="18728055" cy="10642082"/>
          </a:xfrm>
          <a:custGeom>
            <a:avLst/>
            <a:gdLst/>
            <a:ahLst/>
            <a:cxnLst/>
            <a:rect l="l" t="t" r="r" b="b"/>
            <a:pathLst>
              <a:path w="18728055" h="10642082">
                <a:moveTo>
                  <a:pt x="0" y="0"/>
                </a:moveTo>
                <a:lnTo>
                  <a:pt x="18728055" y="0"/>
                </a:lnTo>
                <a:lnTo>
                  <a:pt x="18728055" y="10642082"/>
                </a:lnTo>
                <a:lnTo>
                  <a:pt x="0" y="106420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1787" r="-42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2503950" y="6894175"/>
            <a:ext cx="4633062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FFFFFF"/>
                </a:solidFill>
                <a:latin typeface="Noto Sans"/>
              </a:rPr>
              <a:t>Huy Duong Tran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124484" y="6913225"/>
            <a:ext cx="4713890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Noto Sans"/>
              </a:rPr>
              <a:t>Hoang Viet Nguyen</a:t>
            </a:r>
          </a:p>
        </p:txBody>
      </p:sp>
      <p:sp>
        <p:nvSpPr>
          <p:cNvPr id="18" name="Freeform 18" descr="A person in a white shirt  Description automatically generated"/>
          <p:cNvSpPr/>
          <p:nvPr/>
        </p:nvSpPr>
        <p:spPr>
          <a:xfrm>
            <a:off x="3145029" y="1618298"/>
            <a:ext cx="3507231" cy="4792310"/>
          </a:xfrm>
          <a:custGeom>
            <a:avLst/>
            <a:gdLst/>
            <a:ahLst/>
            <a:cxnLst/>
            <a:rect l="l" t="t" r="r" b="b"/>
            <a:pathLst>
              <a:path w="3507231" h="4792310">
                <a:moveTo>
                  <a:pt x="0" y="0"/>
                </a:moveTo>
                <a:lnTo>
                  <a:pt x="3507231" y="0"/>
                </a:lnTo>
                <a:lnTo>
                  <a:pt x="3507231" y="4792309"/>
                </a:lnTo>
                <a:lnTo>
                  <a:pt x="0" y="47923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284" t="-13387" r="-18912" b="-3975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 descr="A blurry image of a person  Description automatically generated"/>
          <p:cNvSpPr/>
          <p:nvPr/>
        </p:nvSpPr>
        <p:spPr>
          <a:xfrm>
            <a:off x="10818089" y="1623348"/>
            <a:ext cx="3326679" cy="4787259"/>
          </a:xfrm>
          <a:custGeom>
            <a:avLst/>
            <a:gdLst/>
            <a:ahLst/>
            <a:cxnLst/>
            <a:rect l="l" t="t" r="r" b="b"/>
            <a:pathLst>
              <a:path w="3326679" h="4787259">
                <a:moveTo>
                  <a:pt x="0" y="0"/>
                </a:moveTo>
                <a:lnTo>
                  <a:pt x="3326679" y="0"/>
                </a:lnTo>
                <a:lnTo>
                  <a:pt x="3326679" y="4787259"/>
                </a:lnTo>
                <a:lnTo>
                  <a:pt x="0" y="47872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TextBox 20"/>
          <p:cNvSpPr txBox="1"/>
          <p:nvPr/>
        </p:nvSpPr>
        <p:spPr>
          <a:xfrm>
            <a:off x="16836900" y="9687249"/>
            <a:ext cx="711300" cy="304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Times New Roman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7059238" y="9668954"/>
            <a:ext cx="711447" cy="286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88888"/>
                </a:solidFill>
                <a:latin typeface="TT Rounds Condensed"/>
              </a:rPr>
              <a:t>2</a:t>
            </a:r>
          </a:p>
        </p:txBody>
      </p:sp>
      <p:sp>
        <p:nvSpPr>
          <p:cNvPr id="15" name="Freeform 15"/>
          <p:cNvSpPr/>
          <p:nvPr/>
        </p:nvSpPr>
        <p:spPr>
          <a:xfrm>
            <a:off x="-440055" y="-355083"/>
            <a:ext cx="18728055" cy="10642082"/>
          </a:xfrm>
          <a:custGeom>
            <a:avLst/>
            <a:gdLst/>
            <a:ahLst/>
            <a:cxnLst/>
            <a:rect l="l" t="t" r="r" b="b"/>
            <a:pathLst>
              <a:path w="18728055" h="10642082">
                <a:moveTo>
                  <a:pt x="0" y="0"/>
                </a:moveTo>
                <a:lnTo>
                  <a:pt x="18728055" y="0"/>
                </a:lnTo>
                <a:lnTo>
                  <a:pt x="18728055" y="10642082"/>
                </a:lnTo>
                <a:lnTo>
                  <a:pt x="0" y="106420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1787" r="-42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0" y="2521185"/>
            <a:ext cx="18288000" cy="6504442"/>
          </a:xfrm>
          <a:custGeom>
            <a:avLst/>
            <a:gdLst/>
            <a:ahLst/>
            <a:cxnLst/>
            <a:rect l="l" t="t" r="r" b="b"/>
            <a:pathLst>
              <a:path w="18288000" h="6504442">
                <a:moveTo>
                  <a:pt x="0" y="0"/>
                </a:moveTo>
                <a:lnTo>
                  <a:pt x="18288000" y="0"/>
                </a:lnTo>
                <a:lnTo>
                  <a:pt x="18288000" y="6504442"/>
                </a:lnTo>
                <a:lnTo>
                  <a:pt x="0" y="65044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16836900" y="9687249"/>
            <a:ext cx="711300" cy="304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Times New Roman"/>
              </a:rPr>
              <a:t>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429488" y="159703"/>
            <a:ext cx="6988969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Noto Sans"/>
              </a:rPr>
              <a:t>ESTIMATION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880095" y="9668954"/>
            <a:ext cx="598935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</a:rPr>
              <a:t>© Copyright FPT Software – Level of Confidentiality 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-640080" y="8840446"/>
            <a:ext cx="400050" cy="1028722"/>
            <a:chOff x="0" y="0"/>
            <a:chExt cx="533400" cy="137163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B5B5B5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Freeform 17"/>
          <p:cNvSpPr/>
          <p:nvPr/>
        </p:nvSpPr>
        <p:spPr>
          <a:xfrm>
            <a:off x="-440055" y="-162801"/>
            <a:ext cx="19165036" cy="10839365"/>
          </a:xfrm>
          <a:custGeom>
            <a:avLst/>
            <a:gdLst/>
            <a:ahLst/>
            <a:cxnLst/>
            <a:rect l="l" t="t" r="r" b="b"/>
            <a:pathLst>
              <a:path w="19165036" h="10839365">
                <a:moveTo>
                  <a:pt x="0" y="0"/>
                </a:moveTo>
                <a:lnTo>
                  <a:pt x="19165036" y="0"/>
                </a:lnTo>
                <a:lnTo>
                  <a:pt x="19165036" y="10839365"/>
                </a:lnTo>
                <a:lnTo>
                  <a:pt x="0" y="108393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1779" b="-49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8" name="Group 18"/>
          <p:cNvGrpSpPr/>
          <p:nvPr/>
        </p:nvGrpSpPr>
        <p:grpSpPr>
          <a:xfrm>
            <a:off x="0" y="-69563"/>
            <a:ext cx="7856311" cy="10598717"/>
            <a:chOff x="0" y="0"/>
            <a:chExt cx="10167000" cy="13716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166985" cy="13716000"/>
            </a:xfrm>
            <a:custGeom>
              <a:avLst/>
              <a:gdLst/>
              <a:ahLst/>
              <a:cxnLst/>
              <a:rect l="l" t="t" r="r" b="b"/>
              <a:pathLst>
                <a:path w="10166985" h="13716000">
                  <a:moveTo>
                    <a:pt x="0" y="0"/>
                  </a:moveTo>
                  <a:lnTo>
                    <a:pt x="10166985" y="0"/>
                  </a:lnTo>
                  <a:lnTo>
                    <a:pt x="10166985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880095" y="4681496"/>
            <a:ext cx="5337318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19226D"/>
                </a:solidFill>
                <a:latin typeface="Noto Sans Bold"/>
              </a:rPr>
              <a:t>CONTENT</a:t>
            </a:r>
          </a:p>
        </p:txBody>
      </p:sp>
      <p:sp>
        <p:nvSpPr>
          <p:cNvPr id="21" name="Freeform 21"/>
          <p:cNvSpPr/>
          <p:nvPr/>
        </p:nvSpPr>
        <p:spPr>
          <a:xfrm>
            <a:off x="15215550" y="462216"/>
            <a:ext cx="2733775" cy="1042842"/>
          </a:xfrm>
          <a:custGeom>
            <a:avLst/>
            <a:gdLst/>
            <a:ahLst/>
            <a:cxnLst/>
            <a:rect l="l" t="t" r="r" b="b"/>
            <a:pathLst>
              <a:path w="2733775" h="1042842">
                <a:moveTo>
                  <a:pt x="0" y="0"/>
                </a:moveTo>
                <a:lnTo>
                  <a:pt x="2733775" y="0"/>
                </a:lnTo>
                <a:lnTo>
                  <a:pt x="2733775" y="1042842"/>
                </a:lnTo>
                <a:lnTo>
                  <a:pt x="0" y="1042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0257" t="-75577" r="-122096" b="-765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2" name="Group 22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880095" y="9668954"/>
            <a:ext cx="598935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</a:rPr>
              <a:t>© Copyright FPT Software – Level of Confidentiality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7059238" y="9668954"/>
            <a:ext cx="711447" cy="286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B5B5B5"/>
                </a:solidFill>
                <a:latin typeface="TT Rounds Condensed"/>
              </a:rPr>
              <a:t>3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8084421" y="1677643"/>
            <a:ext cx="1160611" cy="1160612"/>
            <a:chOff x="0" y="0"/>
            <a:chExt cx="1547482" cy="1547482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547495" cy="1547368"/>
            </a:xfrm>
            <a:custGeom>
              <a:avLst/>
              <a:gdLst/>
              <a:ahLst/>
              <a:cxnLst/>
              <a:rect l="l" t="t" r="r" b="b"/>
              <a:pathLst>
                <a:path w="1547495" h="1547368">
                  <a:moveTo>
                    <a:pt x="1547495" y="773684"/>
                  </a:moveTo>
                  <a:cubicBezTo>
                    <a:pt x="1547495" y="346456"/>
                    <a:pt x="1201039" y="0"/>
                    <a:pt x="773684" y="0"/>
                  </a:cubicBezTo>
                  <a:cubicBezTo>
                    <a:pt x="346329" y="0"/>
                    <a:pt x="0" y="346456"/>
                    <a:pt x="0" y="773684"/>
                  </a:cubicBezTo>
                  <a:cubicBezTo>
                    <a:pt x="0" y="1200912"/>
                    <a:pt x="346456" y="1547368"/>
                    <a:pt x="773684" y="1547368"/>
                  </a:cubicBezTo>
                  <a:cubicBezTo>
                    <a:pt x="1200912" y="1547368"/>
                    <a:pt x="1547368" y="1200912"/>
                    <a:pt x="1547368" y="77368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8167322" y="1760544"/>
            <a:ext cx="994810" cy="994810"/>
            <a:chOff x="0" y="0"/>
            <a:chExt cx="1326413" cy="1326413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326388" cy="1326388"/>
            </a:xfrm>
            <a:custGeom>
              <a:avLst/>
              <a:gdLst/>
              <a:ahLst/>
              <a:cxnLst/>
              <a:rect l="l" t="t" r="r" b="b"/>
              <a:pathLst>
                <a:path w="1326388" h="1326388">
                  <a:moveTo>
                    <a:pt x="1326388" y="663194"/>
                  </a:moveTo>
                  <a:cubicBezTo>
                    <a:pt x="1326388" y="296926"/>
                    <a:pt x="1029462" y="0"/>
                    <a:pt x="663194" y="0"/>
                  </a:cubicBezTo>
                  <a:cubicBezTo>
                    <a:pt x="296926" y="0"/>
                    <a:pt x="0" y="296926"/>
                    <a:pt x="0" y="663194"/>
                  </a:cubicBezTo>
                  <a:cubicBezTo>
                    <a:pt x="0" y="1029462"/>
                    <a:pt x="296926" y="1326388"/>
                    <a:pt x="663194" y="1326388"/>
                  </a:cubicBezTo>
                  <a:cubicBezTo>
                    <a:pt x="1029462" y="1326388"/>
                    <a:pt x="1326388" y="1029462"/>
                    <a:pt x="1326388" y="663194"/>
                  </a:cubicBezTo>
                  <a:close/>
                </a:path>
              </a:pathLst>
            </a:custGeom>
            <a:solidFill>
              <a:srgbClr val="1F386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9712943" y="2019815"/>
            <a:ext cx="7456114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Noto Sans Bold"/>
              </a:rPr>
              <a:t>REQUIREMENT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8167322" y="3352605"/>
            <a:ext cx="1160611" cy="1160612"/>
            <a:chOff x="0" y="0"/>
            <a:chExt cx="1547482" cy="1547482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547495" cy="1547368"/>
            </a:xfrm>
            <a:custGeom>
              <a:avLst/>
              <a:gdLst/>
              <a:ahLst/>
              <a:cxnLst/>
              <a:rect l="l" t="t" r="r" b="b"/>
              <a:pathLst>
                <a:path w="1547495" h="1547368">
                  <a:moveTo>
                    <a:pt x="1547495" y="773684"/>
                  </a:moveTo>
                  <a:cubicBezTo>
                    <a:pt x="1547495" y="346456"/>
                    <a:pt x="1201039" y="0"/>
                    <a:pt x="773684" y="0"/>
                  </a:cubicBezTo>
                  <a:cubicBezTo>
                    <a:pt x="346329" y="0"/>
                    <a:pt x="0" y="346456"/>
                    <a:pt x="0" y="773684"/>
                  </a:cubicBezTo>
                  <a:cubicBezTo>
                    <a:pt x="0" y="1200912"/>
                    <a:pt x="346456" y="1547368"/>
                    <a:pt x="773684" y="1547368"/>
                  </a:cubicBezTo>
                  <a:cubicBezTo>
                    <a:pt x="1200912" y="1547368"/>
                    <a:pt x="1547368" y="1200912"/>
                    <a:pt x="1547368" y="77368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8250223" y="3435506"/>
            <a:ext cx="994810" cy="994810"/>
            <a:chOff x="0" y="0"/>
            <a:chExt cx="1326413" cy="1326413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326388" cy="1326388"/>
            </a:xfrm>
            <a:custGeom>
              <a:avLst/>
              <a:gdLst/>
              <a:ahLst/>
              <a:cxnLst/>
              <a:rect l="l" t="t" r="r" b="b"/>
              <a:pathLst>
                <a:path w="1326388" h="1326388">
                  <a:moveTo>
                    <a:pt x="1326388" y="663194"/>
                  </a:moveTo>
                  <a:cubicBezTo>
                    <a:pt x="1326388" y="296926"/>
                    <a:pt x="1029462" y="0"/>
                    <a:pt x="663194" y="0"/>
                  </a:cubicBezTo>
                  <a:cubicBezTo>
                    <a:pt x="296926" y="0"/>
                    <a:pt x="0" y="296926"/>
                    <a:pt x="0" y="663194"/>
                  </a:cubicBezTo>
                  <a:cubicBezTo>
                    <a:pt x="0" y="1029462"/>
                    <a:pt x="296926" y="1326388"/>
                    <a:pt x="663194" y="1326388"/>
                  </a:cubicBezTo>
                  <a:cubicBezTo>
                    <a:pt x="1029462" y="1326388"/>
                    <a:pt x="1326388" y="1029462"/>
                    <a:pt x="1326388" y="663194"/>
                  </a:cubicBezTo>
                  <a:close/>
                </a:path>
              </a:pathLst>
            </a:custGeom>
            <a:solidFill>
              <a:srgbClr val="1F386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8633801" y="3694777"/>
            <a:ext cx="305098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Noto Sans Bold"/>
              </a:rPr>
              <a:t>2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9795844" y="3694777"/>
            <a:ext cx="7456114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Noto Sans Bold"/>
              </a:rPr>
              <a:t>DATA CLEANING</a:t>
            </a:r>
          </a:p>
        </p:txBody>
      </p:sp>
      <p:grpSp>
        <p:nvGrpSpPr>
          <p:cNvPr id="47" name="Group 47"/>
          <p:cNvGrpSpPr/>
          <p:nvPr/>
        </p:nvGrpSpPr>
        <p:grpSpPr>
          <a:xfrm>
            <a:off x="8174664" y="5027567"/>
            <a:ext cx="1160611" cy="1160612"/>
            <a:chOff x="0" y="0"/>
            <a:chExt cx="1547482" cy="1547482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1547495" cy="1547368"/>
            </a:xfrm>
            <a:custGeom>
              <a:avLst/>
              <a:gdLst/>
              <a:ahLst/>
              <a:cxnLst/>
              <a:rect l="l" t="t" r="r" b="b"/>
              <a:pathLst>
                <a:path w="1547495" h="1547368">
                  <a:moveTo>
                    <a:pt x="1547495" y="773684"/>
                  </a:moveTo>
                  <a:cubicBezTo>
                    <a:pt x="1547495" y="346456"/>
                    <a:pt x="1201039" y="0"/>
                    <a:pt x="773684" y="0"/>
                  </a:cubicBezTo>
                  <a:cubicBezTo>
                    <a:pt x="346329" y="0"/>
                    <a:pt x="0" y="346456"/>
                    <a:pt x="0" y="773684"/>
                  </a:cubicBezTo>
                  <a:cubicBezTo>
                    <a:pt x="0" y="1200912"/>
                    <a:pt x="346456" y="1547368"/>
                    <a:pt x="773684" y="1547368"/>
                  </a:cubicBezTo>
                  <a:cubicBezTo>
                    <a:pt x="1200912" y="1547368"/>
                    <a:pt x="1547368" y="1200912"/>
                    <a:pt x="1547368" y="77368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8257565" y="5110467"/>
            <a:ext cx="994810" cy="994810"/>
            <a:chOff x="0" y="0"/>
            <a:chExt cx="1326413" cy="1326413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1326388" cy="1326388"/>
            </a:xfrm>
            <a:custGeom>
              <a:avLst/>
              <a:gdLst/>
              <a:ahLst/>
              <a:cxnLst/>
              <a:rect l="l" t="t" r="r" b="b"/>
              <a:pathLst>
                <a:path w="1326388" h="1326388">
                  <a:moveTo>
                    <a:pt x="1326388" y="663194"/>
                  </a:moveTo>
                  <a:cubicBezTo>
                    <a:pt x="1326388" y="296926"/>
                    <a:pt x="1029462" y="0"/>
                    <a:pt x="663194" y="0"/>
                  </a:cubicBezTo>
                  <a:cubicBezTo>
                    <a:pt x="296926" y="0"/>
                    <a:pt x="0" y="296926"/>
                    <a:pt x="0" y="663194"/>
                  </a:cubicBezTo>
                  <a:cubicBezTo>
                    <a:pt x="0" y="1029462"/>
                    <a:pt x="296926" y="1326388"/>
                    <a:pt x="663194" y="1326388"/>
                  </a:cubicBezTo>
                  <a:cubicBezTo>
                    <a:pt x="1029462" y="1326388"/>
                    <a:pt x="1326388" y="1029462"/>
                    <a:pt x="1326388" y="663194"/>
                  </a:cubicBezTo>
                  <a:close/>
                </a:path>
              </a:pathLst>
            </a:custGeom>
            <a:solidFill>
              <a:srgbClr val="1F386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" name="TextBox 51"/>
          <p:cNvSpPr txBox="1"/>
          <p:nvPr/>
        </p:nvSpPr>
        <p:spPr>
          <a:xfrm>
            <a:off x="8642087" y="5305121"/>
            <a:ext cx="144263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Noto Sans Bold"/>
              </a:rPr>
              <a:t>3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9803186" y="5369738"/>
            <a:ext cx="7456114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Noto Sans Bold"/>
              </a:rPr>
              <a:t>DATA EXPLORING</a:t>
            </a:r>
          </a:p>
        </p:txBody>
      </p:sp>
      <p:grpSp>
        <p:nvGrpSpPr>
          <p:cNvPr id="53" name="Group 53"/>
          <p:cNvGrpSpPr/>
          <p:nvPr/>
        </p:nvGrpSpPr>
        <p:grpSpPr>
          <a:xfrm>
            <a:off x="8174664" y="6702528"/>
            <a:ext cx="1160611" cy="1160612"/>
            <a:chOff x="0" y="0"/>
            <a:chExt cx="1547482" cy="1547482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1547495" cy="1547368"/>
            </a:xfrm>
            <a:custGeom>
              <a:avLst/>
              <a:gdLst/>
              <a:ahLst/>
              <a:cxnLst/>
              <a:rect l="l" t="t" r="r" b="b"/>
              <a:pathLst>
                <a:path w="1547495" h="1547368">
                  <a:moveTo>
                    <a:pt x="1547495" y="773684"/>
                  </a:moveTo>
                  <a:cubicBezTo>
                    <a:pt x="1547495" y="346456"/>
                    <a:pt x="1201039" y="0"/>
                    <a:pt x="773684" y="0"/>
                  </a:cubicBezTo>
                  <a:cubicBezTo>
                    <a:pt x="346329" y="0"/>
                    <a:pt x="0" y="346456"/>
                    <a:pt x="0" y="773684"/>
                  </a:cubicBezTo>
                  <a:cubicBezTo>
                    <a:pt x="0" y="1200912"/>
                    <a:pt x="346456" y="1547368"/>
                    <a:pt x="773684" y="1547368"/>
                  </a:cubicBezTo>
                  <a:cubicBezTo>
                    <a:pt x="1200912" y="1547368"/>
                    <a:pt x="1547368" y="1200912"/>
                    <a:pt x="1547368" y="77368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8257565" y="6785429"/>
            <a:ext cx="994810" cy="994810"/>
            <a:chOff x="0" y="0"/>
            <a:chExt cx="1326413" cy="1326413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1326388" cy="1326388"/>
            </a:xfrm>
            <a:custGeom>
              <a:avLst/>
              <a:gdLst/>
              <a:ahLst/>
              <a:cxnLst/>
              <a:rect l="l" t="t" r="r" b="b"/>
              <a:pathLst>
                <a:path w="1326388" h="1326388">
                  <a:moveTo>
                    <a:pt x="1326388" y="663194"/>
                  </a:moveTo>
                  <a:cubicBezTo>
                    <a:pt x="1326388" y="296926"/>
                    <a:pt x="1029462" y="0"/>
                    <a:pt x="663194" y="0"/>
                  </a:cubicBezTo>
                  <a:cubicBezTo>
                    <a:pt x="296926" y="0"/>
                    <a:pt x="0" y="296926"/>
                    <a:pt x="0" y="663194"/>
                  </a:cubicBezTo>
                  <a:cubicBezTo>
                    <a:pt x="0" y="1029462"/>
                    <a:pt x="296926" y="1326388"/>
                    <a:pt x="663194" y="1326388"/>
                  </a:cubicBezTo>
                  <a:cubicBezTo>
                    <a:pt x="1029462" y="1326388"/>
                    <a:pt x="1326388" y="1029462"/>
                    <a:pt x="1326388" y="663194"/>
                  </a:cubicBezTo>
                  <a:close/>
                </a:path>
              </a:pathLst>
            </a:custGeom>
            <a:solidFill>
              <a:srgbClr val="1F386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" name="TextBox 57"/>
          <p:cNvSpPr txBox="1"/>
          <p:nvPr/>
        </p:nvSpPr>
        <p:spPr>
          <a:xfrm>
            <a:off x="9803186" y="7044700"/>
            <a:ext cx="7456114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Noto Sans Bold"/>
              </a:rPr>
              <a:t>QUERIES</a:t>
            </a:r>
          </a:p>
        </p:txBody>
      </p:sp>
      <p:grpSp>
        <p:nvGrpSpPr>
          <p:cNvPr id="58" name="Group 58"/>
          <p:cNvGrpSpPr/>
          <p:nvPr/>
        </p:nvGrpSpPr>
        <p:grpSpPr>
          <a:xfrm>
            <a:off x="8174664" y="8377490"/>
            <a:ext cx="1160611" cy="1160612"/>
            <a:chOff x="0" y="0"/>
            <a:chExt cx="1547482" cy="1547482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1547495" cy="1547368"/>
            </a:xfrm>
            <a:custGeom>
              <a:avLst/>
              <a:gdLst/>
              <a:ahLst/>
              <a:cxnLst/>
              <a:rect l="l" t="t" r="r" b="b"/>
              <a:pathLst>
                <a:path w="1547495" h="1547368">
                  <a:moveTo>
                    <a:pt x="1547495" y="773684"/>
                  </a:moveTo>
                  <a:cubicBezTo>
                    <a:pt x="1547495" y="346456"/>
                    <a:pt x="1201039" y="0"/>
                    <a:pt x="773684" y="0"/>
                  </a:cubicBezTo>
                  <a:cubicBezTo>
                    <a:pt x="346329" y="0"/>
                    <a:pt x="0" y="346456"/>
                    <a:pt x="0" y="773684"/>
                  </a:cubicBezTo>
                  <a:cubicBezTo>
                    <a:pt x="0" y="1200912"/>
                    <a:pt x="346456" y="1547368"/>
                    <a:pt x="773684" y="1547368"/>
                  </a:cubicBezTo>
                  <a:cubicBezTo>
                    <a:pt x="1200912" y="1547368"/>
                    <a:pt x="1547368" y="1200912"/>
                    <a:pt x="1547368" y="77368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8257565" y="8460390"/>
            <a:ext cx="994810" cy="994810"/>
            <a:chOff x="0" y="0"/>
            <a:chExt cx="1326413" cy="1326413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1326388" cy="1326388"/>
            </a:xfrm>
            <a:custGeom>
              <a:avLst/>
              <a:gdLst/>
              <a:ahLst/>
              <a:cxnLst/>
              <a:rect l="l" t="t" r="r" b="b"/>
              <a:pathLst>
                <a:path w="1326388" h="1326388">
                  <a:moveTo>
                    <a:pt x="1326388" y="663194"/>
                  </a:moveTo>
                  <a:cubicBezTo>
                    <a:pt x="1326388" y="296926"/>
                    <a:pt x="1029462" y="0"/>
                    <a:pt x="663194" y="0"/>
                  </a:cubicBezTo>
                  <a:cubicBezTo>
                    <a:pt x="296926" y="0"/>
                    <a:pt x="0" y="296926"/>
                    <a:pt x="0" y="663194"/>
                  </a:cubicBezTo>
                  <a:cubicBezTo>
                    <a:pt x="0" y="1029462"/>
                    <a:pt x="296926" y="1326388"/>
                    <a:pt x="663194" y="1326388"/>
                  </a:cubicBezTo>
                  <a:cubicBezTo>
                    <a:pt x="1029462" y="1326388"/>
                    <a:pt x="1326388" y="1029462"/>
                    <a:pt x="1326388" y="663194"/>
                  </a:cubicBezTo>
                  <a:close/>
                </a:path>
              </a:pathLst>
            </a:custGeom>
            <a:solidFill>
              <a:srgbClr val="1F386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" name="TextBox 62"/>
          <p:cNvSpPr txBox="1"/>
          <p:nvPr/>
        </p:nvSpPr>
        <p:spPr>
          <a:xfrm>
            <a:off x="9803186" y="8719661"/>
            <a:ext cx="7456114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Noto Sans Bold"/>
              </a:rPr>
              <a:t>DEMO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561669" y="1942905"/>
            <a:ext cx="305098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Noto Sans Bold"/>
              </a:rPr>
              <a:t>1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8584309" y="6959703"/>
            <a:ext cx="305098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Noto Sans Bold"/>
              </a:rPr>
              <a:t>4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8606949" y="8614285"/>
            <a:ext cx="305098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Noto Sans Bold"/>
              </a:rPr>
              <a:t>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4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40080" y="8840446"/>
            <a:ext cx="400050" cy="1028722"/>
            <a:chOff x="0" y="0"/>
            <a:chExt cx="533400" cy="13716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B5B5B5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Freeform 16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880095" y="9668954"/>
            <a:ext cx="598935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</a:rPr>
              <a:t>© Copyright FPT Software – Level of Confidentiality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7059238" y="9668954"/>
            <a:ext cx="711447" cy="286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B5B5B5"/>
                </a:solidFill>
                <a:latin typeface="TT Rounds Condensed"/>
              </a:rPr>
              <a:t>4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040918" y="2889716"/>
            <a:ext cx="3952057" cy="1460803"/>
            <a:chOff x="0" y="0"/>
            <a:chExt cx="12162500" cy="4495638"/>
          </a:xfrm>
        </p:grpSpPr>
        <p:sp>
          <p:nvSpPr>
            <p:cNvPr id="20" name="Freeform 20"/>
            <p:cNvSpPr/>
            <p:nvPr/>
          </p:nvSpPr>
          <p:spPr>
            <a:xfrm>
              <a:off x="-12700" y="-12700"/>
              <a:ext cx="12187900" cy="4521038"/>
            </a:xfrm>
            <a:custGeom>
              <a:avLst/>
              <a:gdLst/>
              <a:ahLst/>
              <a:cxnLst/>
              <a:rect l="l" t="t" r="r" b="b"/>
              <a:pathLst>
                <a:path w="12187900" h="4521038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7167972" y="2889716"/>
            <a:ext cx="3952057" cy="1460803"/>
            <a:chOff x="0" y="0"/>
            <a:chExt cx="12162500" cy="4495638"/>
          </a:xfrm>
        </p:grpSpPr>
        <p:sp>
          <p:nvSpPr>
            <p:cNvPr id="22" name="Freeform 22"/>
            <p:cNvSpPr/>
            <p:nvPr/>
          </p:nvSpPr>
          <p:spPr>
            <a:xfrm>
              <a:off x="-12700" y="-12700"/>
              <a:ext cx="12187900" cy="4521038"/>
            </a:xfrm>
            <a:custGeom>
              <a:avLst/>
              <a:gdLst/>
              <a:ahLst/>
              <a:cxnLst/>
              <a:rect l="l" t="t" r="r" b="b"/>
              <a:pathLst>
                <a:path w="12187900" h="4521038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036275" y="3383664"/>
            <a:ext cx="3781076" cy="419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FFFFF"/>
                </a:solidFill>
                <a:latin typeface="Inter Bold"/>
              </a:rPr>
              <a:t>REQUIREMENT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281198" y="3253175"/>
            <a:ext cx="3781076" cy="701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FFFFF"/>
                </a:solidFill>
                <a:latin typeface="Inter Bold"/>
              </a:rPr>
              <a:t>CREATE DB</a:t>
            </a:r>
          </a:p>
          <a:p>
            <a:pPr algn="ctr">
              <a:lnSpc>
                <a:spcPts val="1960"/>
              </a:lnSpc>
            </a:pPr>
            <a:r>
              <a:rPr lang="en-US" sz="1400" spc="42">
                <a:solidFill>
                  <a:srgbClr val="FFFFFF"/>
                </a:solidFill>
                <a:latin typeface="Inter Bold"/>
              </a:rPr>
              <a:t> (AZURE)</a:t>
            </a:r>
          </a:p>
        </p:txBody>
      </p:sp>
      <p:sp>
        <p:nvSpPr>
          <p:cNvPr id="25" name="AutoShape 25"/>
          <p:cNvSpPr/>
          <p:nvPr/>
        </p:nvSpPr>
        <p:spPr>
          <a:xfrm>
            <a:off x="4997101" y="3612293"/>
            <a:ext cx="2228644" cy="7824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6" name="Group 26"/>
          <p:cNvGrpSpPr/>
          <p:nvPr/>
        </p:nvGrpSpPr>
        <p:grpSpPr>
          <a:xfrm>
            <a:off x="13354546" y="2897539"/>
            <a:ext cx="3952057" cy="1460803"/>
            <a:chOff x="0" y="0"/>
            <a:chExt cx="12162500" cy="4495638"/>
          </a:xfrm>
        </p:grpSpPr>
        <p:sp>
          <p:nvSpPr>
            <p:cNvPr id="27" name="Freeform 27"/>
            <p:cNvSpPr/>
            <p:nvPr/>
          </p:nvSpPr>
          <p:spPr>
            <a:xfrm>
              <a:off x="-12700" y="-12700"/>
              <a:ext cx="12187900" cy="4521038"/>
            </a:xfrm>
            <a:custGeom>
              <a:avLst/>
              <a:gdLst/>
              <a:ahLst/>
              <a:cxnLst/>
              <a:rect l="l" t="t" r="r" b="b"/>
              <a:pathLst>
                <a:path w="12187900" h="4521038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3467772" y="3402336"/>
            <a:ext cx="3781076" cy="419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FFFFF"/>
                </a:solidFill>
                <a:latin typeface="Inter Bold"/>
              </a:rPr>
              <a:t>DATA CLEANING</a:t>
            </a:r>
          </a:p>
        </p:txBody>
      </p:sp>
      <p:sp>
        <p:nvSpPr>
          <p:cNvPr id="29" name="AutoShape 29"/>
          <p:cNvSpPr/>
          <p:nvPr/>
        </p:nvSpPr>
        <p:spPr>
          <a:xfrm>
            <a:off x="11062274" y="3627940"/>
            <a:ext cx="2350047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0" name="Group 30"/>
          <p:cNvGrpSpPr/>
          <p:nvPr/>
        </p:nvGrpSpPr>
        <p:grpSpPr>
          <a:xfrm>
            <a:off x="7172614" y="5498581"/>
            <a:ext cx="3952057" cy="1460803"/>
            <a:chOff x="0" y="0"/>
            <a:chExt cx="12162500" cy="4495638"/>
          </a:xfrm>
        </p:grpSpPr>
        <p:sp>
          <p:nvSpPr>
            <p:cNvPr id="31" name="Freeform 31"/>
            <p:cNvSpPr/>
            <p:nvPr/>
          </p:nvSpPr>
          <p:spPr>
            <a:xfrm>
              <a:off x="-12700" y="-12700"/>
              <a:ext cx="12187900" cy="4521038"/>
            </a:xfrm>
            <a:custGeom>
              <a:avLst/>
              <a:gdLst/>
              <a:ahLst/>
              <a:cxnLst/>
              <a:rect l="l" t="t" r="r" b="b"/>
              <a:pathLst>
                <a:path w="12187900" h="4521038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7285841" y="5862040"/>
            <a:ext cx="3781076" cy="701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FFFFF"/>
                </a:solidFill>
                <a:latin typeface="Inter Bold"/>
              </a:rPr>
              <a:t>VISUALIZING</a:t>
            </a:r>
          </a:p>
          <a:p>
            <a:pPr algn="ctr">
              <a:lnSpc>
                <a:spcPts val="1960"/>
              </a:lnSpc>
            </a:pPr>
            <a:r>
              <a:rPr lang="en-US" sz="1400" spc="42">
                <a:solidFill>
                  <a:srgbClr val="FFFFFF"/>
                </a:solidFill>
                <a:latin typeface="Inter Bold"/>
              </a:rPr>
              <a:t> (POWER BI)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13359189" y="5506404"/>
            <a:ext cx="3952057" cy="1460803"/>
            <a:chOff x="0" y="0"/>
            <a:chExt cx="12162500" cy="4495638"/>
          </a:xfrm>
        </p:grpSpPr>
        <p:sp>
          <p:nvSpPr>
            <p:cNvPr id="34" name="Freeform 34"/>
            <p:cNvSpPr/>
            <p:nvPr/>
          </p:nvSpPr>
          <p:spPr>
            <a:xfrm>
              <a:off x="-12700" y="-12700"/>
              <a:ext cx="12187900" cy="4521038"/>
            </a:xfrm>
            <a:custGeom>
              <a:avLst/>
              <a:gdLst/>
              <a:ahLst/>
              <a:cxnLst/>
              <a:rect l="l" t="t" r="r" b="b"/>
              <a:pathLst>
                <a:path w="12187900" h="4521038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3472415" y="6011201"/>
            <a:ext cx="3781076" cy="419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FFFFF"/>
                </a:solidFill>
                <a:latin typeface="Inter Bold"/>
              </a:rPr>
              <a:t>DATA EXPLORING</a:t>
            </a:r>
          </a:p>
        </p:txBody>
      </p:sp>
      <p:sp>
        <p:nvSpPr>
          <p:cNvPr id="36" name="AutoShape 36"/>
          <p:cNvSpPr/>
          <p:nvPr/>
        </p:nvSpPr>
        <p:spPr>
          <a:xfrm>
            <a:off x="15316200" y="4330489"/>
            <a:ext cx="19016" cy="1233689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7" name="AutoShape 37"/>
          <p:cNvSpPr/>
          <p:nvPr/>
        </p:nvSpPr>
        <p:spPr>
          <a:xfrm flipH="1" flipV="1">
            <a:off x="11066916" y="6236805"/>
            <a:ext cx="2350047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Box 38"/>
          <p:cNvSpPr txBox="1"/>
          <p:nvPr/>
        </p:nvSpPr>
        <p:spPr>
          <a:xfrm>
            <a:off x="7861750" y="1677643"/>
            <a:ext cx="262925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PIPELINE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1028700" y="5498581"/>
            <a:ext cx="3952057" cy="1460803"/>
            <a:chOff x="0" y="0"/>
            <a:chExt cx="12162500" cy="4495638"/>
          </a:xfrm>
        </p:grpSpPr>
        <p:sp>
          <p:nvSpPr>
            <p:cNvPr id="40" name="Freeform 40"/>
            <p:cNvSpPr/>
            <p:nvPr/>
          </p:nvSpPr>
          <p:spPr>
            <a:xfrm>
              <a:off x="-12700" y="-12700"/>
              <a:ext cx="12187900" cy="4521038"/>
            </a:xfrm>
            <a:custGeom>
              <a:avLst/>
              <a:gdLst/>
              <a:ahLst/>
              <a:cxnLst/>
              <a:rect l="l" t="t" r="r" b="b"/>
              <a:pathLst>
                <a:path w="12187900" h="4521038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1141926" y="6003378"/>
            <a:ext cx="3781076" cy="419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FFFFF"/>
                </a:solidFill>
                <a:latin typeface="Inter Bold"/>
              </a:rPr>
              <a:t>QUERIES</a:t>
            </a:r>
          </a:p>
        </p:txBody>
      </p:sp>
      <p:sp>
        <p:nvSpPr>
          <p:cNvPr id="42" name="AutoShape 42"/>
          <p:cNvSpPr/>
          <p:nvPr/>
        </p:nvSpPr>
        <p:spPr>
          <a:xfrm flipH="1">
            <a:off x="4923002" y="6228982"/>
            <a:ext cx="2307387" cy="7823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4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40080" y="8840446"/>
            <a:ext cx="400050" cy="1028722"/>
            <a:chOff x="0" y="0"/>
            <a:chExt cx="533400" cy="13716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B5B5B5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Freeform 16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AutoShape 17"/>
          <p:cNvSpPr/>
          <p:nvPr/>
        </p:nvSpPr>
        <p:spPr>
          <a:xfrm>
            <a:off x="5026110" y="2211055"/>
            <a:ext cx="2614269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8" name="Group 18"/>
          <p:cNvGrpSpPr/>
          <p:nvPr/>
        </p:nvGrpSpPr>
        <p:grpSpPr>
          <a:xfrm>
            <a:off x="8860897" y="4462754"/>
            <a:ext cx="3229205" cy="1592583"/>
            <a:chOff x="0" y="0"/>
            <a:chExt cx="976364" cy="48152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76364" cy="481524"/>
            </a:xfrm>
            <a:custGeom>
              <a:avLst/>
              <a:gdLst/>
              <a:ahLst/>
              <a:cxnLst/>
              <a:rect l="l" t="t" r="r" b="b"/>
              <a:pathLst>
                <a:path w="976364" h="481524">
                  <a:moveTo>
                    <a:pt x="976364" y="240762"/>
                  </a:moveTo>
                  <a:lnTo>
                    <a:pt x="569964" y="0"/>
                  </a:lnTo>
                  <a:lnTo>
                    <a:pt x="569964" y="203200"/>
                  </a:lnTo>
                  <a:lnTo>
                    <a:pt x="0" y="203200"/>
                  </a:lnTo>
                  <a:lnTo>
                    <a:pt x="0" y="278324"/>
                  </a:lnTo>
                  <a:lnTo>
                    <a:pt x="569964" y="278324"/>
                  </a:lnTo>
                  <a:lnTo>
                    <a:pt x="569964" y="481524"/>
                  </a:lnTo>
                  <a:lnTo>
                    <a:pt x="976364" y="2407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203200"/>
              <a:ext cx="874764" cy="751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60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880095" y="9668954"/>
            <a:ext cx="5989350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</a:rPr>
              <a:t>© Copyright FPT Software – Level of Confidentiality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36275" y="146455"/>
            <a:ext cx="16215452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1. REQUIREMENT</a:t>
            </a:r>
          </a:p>
          <a:p>
            <a:pPr algn="l">
              <a:lnSpc>
                <a:spcPts val="5040"/>
              </a:lnSpc>
            </a:pPr>
            <a:endParaRPr lang="en-US" sz="4200">
              <a:solidFill>
                <a:srgbClr val="ED7D31"/>
              </a:solidFill>
              <a:latin typeface="Noto Sa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B5B5B5"/>
                </a:solidFill>
                <a:latin typeface="TT Rounds Condensed"/>
              </a:rPr>
              <a:t>5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28700" y="1872917"/>
            <a:ext cx="3711178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Noto Sans Bold"/>
              </a:rPr>
              <a:t>Ask questions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926129" y="1891967"/>
            <a:ext cx="8327946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Noto Sans Bold"/>
              </a:rPr>
              <a:t>answer questions to find </a:t>
            </a:r>
            <a:r>
              <a:rPr lang="en-US" sz="4200" u="sng">
                <a:solidFill>
                  <a:srgbClr val="FFFFFF"/>
                </a:solidFill>
                <a:latin typeface="Noto Sans Bold"/>
              </a:rPr>
              <a:t>inside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630201" y="3055607"/>
            <a:ext cx="7831931" cy="510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endParaRPr/>
          </a:p>
          <a:p>
            <a:pPr marL="906780" lvl="1" indent="-453390" algn="ctr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Noto Sans Bold"/>
              </a:rPr>
              <a:t>Mining insights from data</a:t>
            </a:r>
          </a:p>
          <a:p>
            <a:pPr algn="ctr">
              <a:lnSpc>
                <a:spcPts val="5040"/>
              </a:lnSpc>
            </a:pPr>
            <a:endParaRPr lang="en-US" sz="4200">
              <a:solidFill>
                <a:srgbClr val="FFFFFF"/>
              </a:solidFill>
              <a:latin typeface="Noto Sans Bold"/>
            </a:endParaRPr>
          </a:p>
          <a:p>
            <a:pPr marL="906780" lvl="1" indent="-453390" algn="ctr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Noto Sans Bold"/>
              </a:rPr>
              <a:t>Determine analysis goals</a:t>
            </a:r>
          </a:p>
          <a:p>
            <a:pPr algn="ctr">
              <a:lnSpc>
                <a:spcPts val="5040"/>
              </a:lnSpc>
            </a:pPr>
            <a:endParaRPr lang="en-US" sz="4200">
              <a:solidFill>
                <a:srgbClr val="FFFFFF"/>
              </a:solidFill>
              <a:latin typeface="Noto Sans Bold"/>
            </a:endParaRPr>
          </a:p>
          <a:p>
            <a:pPr marL="906780" lvl="1" indent="-453390" algn="ctr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Noto Sans Bold"/>
              </a:rPr>
              <a:t>Prepare well for reality</a:t>
            </a:r>
          </a:p>
          <a:p>
            <a:pPr algn="ctr">
              <a:lnSpc>
                <a:spcPts val="5040"/>
              </a:lnSpc>
            </a:pPr>
            <a:endParaRPr lang="en-US" sz="4200">
              <a:solidFill>
                <a:srgbClr val="FFFFFF"/>
              </a:solidFill>
              <a:latin typeface="Noto Sans Bold"/>
            </a:endParaRPr>
          </a:p>
          <a:p>
            <a:pPr algn="ctr">
              <a:lnSpc>
                <a:spcPts val="5040"/>
              </a:lnSpc>
            </a:pPr>
            <a:endParaRPr lang="en-US" sz="4200">
              <a:solidFill>
                <a:srgbClr val="FFFFFF"/>
              </a:solidFill>
              <a:latin typeface="Noto Sans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2295254" y="3817617"/>
            <a:ext cx="4956472" cy="2552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endParaRPr/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Noto Sans Bold"/>
              </a:rPr>
              <a:t>Understand the problem that needs to be solved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036275" y="146455"/>
            <a:ext cx="16215452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2. DATA CLEANING</a:t>
            </a:r>
          </a:p>
          <a:p>
            <a:pPr algn="l">
              <a:lnSpc>
                <a:spcPts val="5040"/>
              </a:lnSpc>
            </a:pPr>
            <a:endParaRPr lang="en-US" sz="4200">
              <a:solidFill>
                <a:srgbClr val="ED7D31"/>
              </a:solidFill>
              <a:latin typeface="Noto Sans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7119353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 dirty="0">
                <a:solidFill>
                  <a:srgbClr val="FFFFFF"/>
                </a:solidFill>
                <a:latin typeface="TT Rounds Condensed"/>
              </a:rPr>
              <a:t>6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60512" y="1677643"/>
            <a:ext cx="17519345" cy="689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45"/>
              </a:lnSpc>
            </a:pPr>
            <a:r>
              <a:rPr lang="en-US" sz="4537">
                <a:solidFill>
                  <a:srgbClr val="FFFFFF"/>
                </a:solidFill>
                <a:latin typeface="Noto Sans Bold"/>
              </a:rPr>
              <a:t>MISSING VALUES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60512" y="2511435"/>
            <a:ext cx="18288000" cy="2318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42"/>
              </a:lnSpc>
            </a:pPr>
            <a:r>
              <a:rPr lang="en-US" sz="3673">
                <a:solidFill>
                  <a:srgbClr val="FFFFFF"/>
                </a:solidFill>
                <a:latin typeface="Noto Sans"/>
              </a:rPr>
              <a:t>There are many null and NDA (No Data Available) in the table.</a:t>
            </a:r>
          </a:p>
          <a:p>
            <a:pPr marL="793086" lvl="1" indent="-396543" algn="l">
              <a:lnSpc>
                <a:spcPts val="5142"/>
              </a:lnSpc>
              <a:buFont typeface="Arial"/>
              <a:buChar char="•"/>
            </a:pPr>
            <a:r>
              <a:rPr lang="en-US" sz="3673">
                <a:solidFill>
                  <a:srgbClr val="FFFFFF"/>
                </a:solidFill>
                <a:latin typeface="Noto Sans"/>
              </a:rPr>
              <a:t>DROP if the whole row is null</a:t>
            </a:r>
          </a:p>
          <a:p>
            <a:pPr marL="793086" lvl="1" indent="-396543" algn="l">
              <a:lnSpc>
                <a:spcPts val="5142"/>
              </a:lnSpc>
              <a:buFont typeface="Arial"/>
              <a:buChar char="•"/>
            </a:pPr>
            <a:r>
              <a:rPr lang="en-US" sz="3673">
                <a:solidFill>
                  <a:srgbClr val="FFFFFF"/>
                </a:solidFill>
                <a:latin typeface="Noto Sans"/>
              </a:rPr>
              <a:t>KEEP otherwise</a:t>
            </a:r>
          </a:p>
          <a:p>
            <a:pPr algn="l">
              <a:lnSpc>
                <a:spcPts val="3025"/>
              </a:lnSpc>
            </a:pPr>
            <a:r>
              <a:rPr lang="en-US" sz="2160">
                <a:solidFill>
                  <a:srgbClr val="FFFFFF"/>
                </a:solidFill>
                <a:latin typeface="Noto Sans"/>
              </a:rPr>
              <a:t>(the case where the whole row is null is because this type of school doesn’t have this attr, such as ES Schools don’t have MS score)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60512" y="5361248"/>
            <a:ext cx="17519345" cy="689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45"/>
              </a:lnSpc>
            </a:pPr>
            <a:r>
              <a:rPr lang="en-US" sz="4537">
                <a:solidFill>
                  <a:srgbClr val="FFFFFF"/>
                </a:solidFill>
                <a:latin typeface="Noto Sans Bold"/>
              </a:rPr>
              <a:t>ORDINARY DECODING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60512" y="6192615"/>
            <a:ext cx="18288000" cy="1021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42"/>
              </a:lnSpc>
            </a:pPr>
            <a:r>
              <a:rPr lang="en-US" sz="3673">
                <a:solidFill>
                  <a:srgbClr val="FFFFFF"/>
                </a:solidFill>
                <a:latin typeface="Noto Sans"/>
              </a:rPr>
              <a:t>Ordinary decoding for columns has sequential division</a:t>
            </a:r>
          </a:p>
          <a:p>
            <a:pPr algn="l">
              <a:lnSpc>
                <a:spcPts val="3025"/>
              </a:lnSpc>
            </a:pPr>
            <a:r>
              <a:rPr lang="en-US" sz="2160">
                <a:solidFill>
                  <a:srgbClr val="FFFFFF"/>
                </a:solidFill>
                <a:latin typeface="Noto Sans"/>
              </a:rPr>
              <a:t>(ex: healthy_school_cerified : Yes: 1, No: 0)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60512" y="7816262"/>
            <a:ext cx="17519345" cy="689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45"/>
              </a:lnSpc>
            </a:pPr>
            <a:r>
              <a:rPr lang="en-US" sz="4537">
                <a:solidFill>
                  <a:srgbClr val="FFFFFF"/>
                </a:solidFill>
                <a:latin typeface="Noto Sans Bold"/>
              </a:rPr>
              <a:t>DERIVED COLUMNS: JUST DROP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60512" y="8734353"/>
            <a:ext cx="17519345" cy="689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45"/>
              </a:lnSpc>
            </a:pPr>
            <a:r>
              <a:rPr lang="en-US" sz="4537">
                <a:solidFill>
                  <a:srgbClr val="FFFFFF"/>
                </a:solidFill>
                <a:latin typeface="Noto Sans Bold"/>
              </a:rPr>
              <a:t>ONE-VALUED COLS: DROP AND SAVE IN TEMP VARs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Freeform 1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8161263" y="3385805"/>
            <a:ext cx="10126737" cy="6904184"/>
          </a:xfrm>
          <a:custGeom>
            <a:avLst/>
            <a:gdLst/>
            <a:ahLst/>
            <a:cxnLst/>
            <a:rect l="l" t="t" r="r" b="b"/>
            <a:pathLst>
              <a:path w="10126737" h="6904184">
                <a:moveTo>
                  <a:pt x="0" y="0"/>
                </a:moveTo>
                <a:lnTo>
                  <a:pt x="10126737" y="0"/>
                </a:lnTo>
                <a:lnTo>
                  <a:pt x="10126737" y="6904184"/>
                </a:lnTo>
                <a:lnTo>
                  <a:pt x="0" y="69041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843786" y="1677643"/>
            <a:ext cx="1621545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Noto Sans Bold"/>
              </a:rPr>
              <a:t>NORMALIZING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36275" y="146455"/>
            <a:ext cx="16215452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2. DATA CLEANING</a:t>
            </a:r>
          </a:p>
          <a:p>
            <a:pPr algn="l">
              <a:lnSpc>
                <a:spcPts val="5040"/>
              </a:lnSpc>
            </a:pPr>
            <a:endParaRPr lang="en-US" sz="4200">
              <a:solidFill>
                <a:srgbClr val="ED7D31"/>
              </a:solidFill>
              <a:latin typeface="Noto Sans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88063" y="9629424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</a:rPr>
              <a:t>8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43786" y="3276596"/>
            <a:ext cx="7317477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Noto Sans"/>
              </a:rPr>
              <a:t>Find dependencies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Noto Sans"/>
              </a:rPr>
              <a:t>Split into 12 tables, set PKs and FKs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43786" y="2477766"/>
            <a:ext cx="16215452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Noto Sans Bold"/>
              </a:rPr>
              <a:t>THIRD NORMAL FORM (3NF)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43786" y="4915042"/>
            <a:ext cx="7317477" cy="538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AutoNum type="arabicPeriod"/>
            </a:pPr>
            <a:r>
              <a:rPr lang="en-US" sz="3399">
                <a:solidFill>
                  <a:srgbClr val="FFFFFF"/>
                </a:solidFill>
                <a:latin typeface="Noto Sans"/>
              </a:rPr>
              <a:t>CREATE &lt;new_table&gt;</a:t>
            </a:r>
          </a:p>
          <a:p>
            <a:pPr marL="734059" lvl="1" indent="-367030" algn="l">
              <a:lnSpc>
                <a:spcPts val="4759"/>
              </a:lnSpc>
              <a:buAutoNum type="arabicPeriod"/>
            </a:pPr>
            <a:r>
              <a:rPr lang="en-US" sz="3399">
                <a:solidFill>
                  <a:srgbClr val="FFFFFF"/>
                </a:solidFill>
                <a:latin typeface="Noto Sans"/>
              </a:rPr>
              <a:t>INSERT INTO &lt;new_table SELECT attrs from &lt;origin&gt;</a:t>
            </a:r>
          </a:p>
          <a:p>
            <a:pPr marL="734059" lvl="1" indent="-367030" algn="l">
              <a:lnSpc>
                <a:spcPts val="4759"/>
              </a:lnSpc>
              <a:buAutoNum type="arabicPeriod"/>
            </a:pPr>
            <a:r>
              <a:rPr lang="en-US" sz="3399">
                <a:solidFill>
                  <a:srgbClr val="FFFFFF"/>
                </a:solidFill>
                <a:latin typeface="Noto Sans"/>
              </a:rPr>
              <a:t>DROP attrs from &lt;origin&gt;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Noto Sans"/>
            </a:endParaRP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Noto Sans"/>
            </a:endParaRP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Noto Sans"/>
            </a:endParaRP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Noto Sans"/>
            </a:endParaRP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No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036275" y="146455"/>
            <a:ext cx="16215452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3. DATA EXPLORING</a:t>
            </a:r>
          </a:p>
          <a:p>
            <a:pPr algn="l">
              <a:lnSpc>
                <a:spcPts val="5040"/>
              </a:lnSpc>
            </a:pPr>
            <a:endParaRPr lang="en-US" sz="4200">
              <a:solidFill>
                <a:srgbClr val="ED7D31"/>
              </a:solidFill>
              <a:latin typeface="Noto Sans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7059238" y="9678881"/>
            <a:ext cx="71144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</a:rPr>
              <a:t>9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60512" y="1677643"/>
            <a:ext cx="17519345" cy="689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45"/>
              </a:lnSpc>
            </a:pPr>
            <a:r>
              <a:rPr lang="en-US" sz="4537">
                <a:solidFill>
                  <a:srgbClr val="FFFFFF"/>
                </a:solidFill>
                <a:latin typeface="Noto Sans Bold"/>
              </a:rPr>
              <a:t>FIND COLs SIZING AND MEANING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08992" y="2871444"/>
            <a:ext cx="15071102" cy="4798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2330" lvl="1" indent="-426165" algn="ctr">
              <a:lnSpc>
                <a:spcPts val="4737"/>
              </a:lnSpc>
              <a:buFont typeface="Arial"/>
              <a:buChar char="•"/>
            </a:pPr>
            <a:r>
              <a:rPr lang="en-US" sz="3947">
                <a:solidFill>
                  <a:srgbClr val="FFFFFF"/>
                </a:solidFill>
                <a:latin typeface="Noto Sans Bold"/>
              </a:rPr>
              <a:t>The data table consists of </a:t>
            </a:r>
            <a:r>
              <a:rPr lang="en-US" sz="3947" u="sng">
                <a:solidFill>
                  <a:srgbClr val="FFFFFF"/>
                </a:solidFill>
                <a:latin typeface="Noto Sans Bold"/>
              </a:rPr>
              <a:t>566 rows</a:t>
            </a:r>
            <a:r>
              <a:rPr lang="en-US" sz="3947">
                <a:solidFill>
                  <a:srgbClr val="FFFFFF"/>
                </a:solidFill>
                <a:latin typeface="Noto Sans Bold"/>
              </a:rPr>
              <a:t> and </a:t>
            </a:r>
            <a:r>
              <a:rPr lang="en-US" sz="3947" u="sng">
                <a:solidFill>
                  <a:srgbClr val="FFFFFF"/>
                </a:solidFill>
                <a:latin typeface="Noto Sans Bold"/>
              </a:rPr>
              <a:t>79 columns</a:t>
            </a:r>
          </a:p>
          <a:p>
            <a:pPr algn="ctr">
              <a:lnSpc>
                <a:spcPts val="4737"/>
              </a:lnSpc>
            </a:pPr>
            <a:endParaRPr lang="en-US" sz="3947" u="sng">
              <a:solidFill>
                <a:srgbClr val="FFFFFF"/>
              </a:solidFill>
              <a:latin typeface="Noto Sans Bold"/>
            </a:endParaRPr>
          </a:p>
          <a:p>
            <a:pPr marL="852330" lvl="1" indent="-426165" algn="ctr">
              <a:lnSpc>
                <a:spcPts val="4737"/>
              </a:lnSpc>
              <a:buFont typeface="Arial"/>
              <a:buChar char="•"/>
            </a:pPr>
            <a:r>
              <a:rPr lang="en-US" sz="3947" u="sng">
                <a:solidFill>
                  <a:srgbClr val="FFFFFF"/>
                </a:solidFill>
                <a:latin typeface="Noto Sans Bold"/>
              </a:rPr>
              <a:t>Row numbers </a:t>
            </a:r>
            <a:r>
              <a:rPr lang="en-US" sz="3947">
                <a:solidFill>
                  <a:srgbClr val="FFFFFF"/>
                </a:solidFill>
                <a:latin typeface="Noto Sans Bold"/>
              </a:rPr>
              <a:t>correspond to the number of schools listed</a:t>
            </a:r>
          </a:p>
          <a:p>
            <a:pPr algn="ctr">
              <a:lnSpc>
                <a:spcPts val="4737"/>
              </a:lnSpc>
            </a:pPr>
            <a:endParaRPr lang="en-US" sz="3947">
              <a:solidFill>
                <a:srgbClr val="FFFFFF"/>
              </a:solidFill>
              <a:latin typeface="Noto Sans Bold"/>
            </a:endParaRPr>
          </a:p>
          <a:p>
            <a:pPr marL="852330" lvl="1" indent="-426165" algn="ctr">
              <a:lnSpc>
                <a:spcPts val="4737"/>
              </a:lnSpc>
              <a:buFont typeface="Arial"/>
              <a:buChar char="•"/>
            </a:pPr>
            <a:r>
              <a:rPr lang="en-US" sz="3947" u="sng">
                <a:solidFill>
                  <a:srgbClr val="FFFFFF"/>
                </a:solidFill>
                <a:latin typeface="Noto Sans Bold"/>
              </a:rPr>
              <a:t>Columns number </a:t>
            </a:r>
            <a:r>
              <a:rPr lang="en-US" sz="3947">
                <a:solidFill>
                  <a:srgbClr val="FFFFFF"/>
                </a:solidFill>
                <a:latin typeface="Noto Sans Bold"/>
              </a:rPr>
              <a:t>corresponds to the information attributes collected about each school</a:t>
            </a:r>
          </a:p>
          <a:p>
            <a:pPr algn="ctr">
              <a:lnSpc>
                <a:spcPts val="4737"/>
              </a:lnSpc>
            </a:pPr>
            <a:endParaRPr lang="en-US" sz="3947">
              <a:solidFill>
                <a:srgbClr val="FFFFFF"/>
              </a:solidFill>
              <a:latin typeface="Noto Sans Bold"/>
            </a:endParaRPr>
          </a:p>
        </p:txBody>
      </p:sp>
      <p:sp>
        <p:nvSpPr>
          <p:cNvPr id="20" name="AutoShape 20"/>
          <p:cNvSpPr/>
          <p:nvPr/>
        </p:nvSpPr>
        <p:spPr>
          <a:xfrm>
            <a:off x="560589" y="8694418"/>
            <a:ext cx="2359076" cy="9525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3334744" y="8356281"/>
            <a:ext cx="1273313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Noto Sans Bold"/>
              </a:rPr>
              <a:t>Determine the scope and level of analysis detail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Office PowerPoint</Application>
  <PresentationFormat>Custom</PresentationFormat>
  <Paragraphs>144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TT Rounds Condensed</vt:lpstr>
      <vt:lpstr>Inter Bold</vt:lpstr>
      <vt:lpstr>Times New Roman</vt:lpstr>
      <vt:lpstr>Times New Roman Bold</vt:lpstr>
      <vt:lpstr>Noto Sans Bold</vt:lpstr>
      <vt:lpstr>Calibri</vt:lpstr>
      <vt:lpstr>Arial</vt:lpstr>
      <vt:lpstr>Noto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Lab3_Group_006</dc:title>
  <cp:lastModifiedBy>Hoàng Việt</cp:lastModifiedBy>
  <cp:revision>3</cp:revision>
  <dcterms:created xsi:type="dcterms:W3CDTF">2006-08-16T00:00:00Z</dcterms:created>
  <dcterms:modified xsi:type="dcterms:W3CDTF">2024-05-27T01:54:48Z</dcterms:modified>
  <dc:identifier>DAGFu1PnhXA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2024-05-27T01:53:48Z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4f0a6e40-f8cf-4175-a814-38393cf9799b</vt:lpwstr>
  </property>
  <property fmtid="{D5CDD505-2E9C-101B-9397-08002B2CF9AE}" pid="7" name="MSIP_Label_defa4170-0d19-0005-0004-bc88714345d2_ActionId">
    <vt:lpwstr>04c12cf4-ec73-4b39-830d-57673a2faa9d</vt:lpwstr>
  </property>
  <property fmtid="{D5CDD505-2E9C-101B-9397-08002B2CF9AE}" pid="8" name="MSIP_Label_defa4170-0d19-0005-0004-bc88714345d2_ContentBits">
    <vt:lpwstr>0</vt:lpwstr>
  </property>
</Properties>
</file>