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6858000" cy="9144000"/>
  <p:embeddedFontLst>
    <p:embeddedFont>
      <p:font typeface="Noto Sans" panose="020B0502040504020204" pitchFamily="34" charset="0"/>
      <p:regular r:id="rId20"/>
    </p:embeddedFont>
    <p:embeddedFont>
      <p:font typeface="Noto Sans Bold" panose="020B0802040504020204" charset="0"/>
      <p:regular r:id="rId21"/>
    </p:embeddedFont>
    <p:embeddedFont>
      <p:font typeface="Times New Roman Bold" panose="02020803070505020304" pitchFamily="18" charset="0"/>
      <p:regular r:id="rId22"/>
      <p:bold r:id="rId23"/>
    </p:embeddedFont>
    <p:embeddedFont>
      <p:font typeface="TT Rounds Condensed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www.analyticsvidhya.com/blog/2022/06/stemming-vs-lemmatization-in-nlp-must-know-differences/#:~:text=Stemming%20is%20a%20process%20that,form%2C%20which%20is%20called%20Lemma.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louisteo9/udacity-disaster-response-pipeline?tab=readme-ov-file" TargetMode="External"/><Relationship Id="rId5" Type="http://schemas.openxmlformats.org/officeDocument/2006/relationships/hyperlink" Target="https://www.kaggle.com/code/sidharth178/disaster-response-pipeline" TargetMode="Externa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-719055" y="1677643"/>
            <a:ext cx="400050" cy="1028700"/>
            <a:chOff x="0" y="0"/>
            <a:chExt cx="533400" cy="13716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-719055" y="2871444"/>
            <a:ext cx="400050" cy="1028700"/>
            <a:chOff x="0" y="0"/>
            <a:chExt cx="533400" cy="13716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-719055" y="4065244"/>
            <a:ext cx="400050" cy="1028700"/>
            <a:chOff x="0" y="0"/>
            <a:chExt cx="533400" cy="13716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-719055" y="5259045"/>
            <a:ext cx="400050" cy="1028700"/>
            <a:chOff x="0" y="0"/>
            <a:chExt cx="533400" cy="13716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-719055" y="6452846"/>
            <a:ext cx="400050" cy="1028700"/>
            <a:chOff x="0" y="0"/>
            <a:chExt cx="533400" cy="13716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-719055" y="7646646"/>
            <a:ext cx="400050" cy="1028700"/>
            <a:chOff x="0" y="0"/>
            <a:chExt cx="533400" cy="13716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994572" y="6701443"/>
            <a:ext cx="6478950" cy="77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Times New Roman"/>
              </a:rPr>
              <a:t>Group 006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863850" y="8296448"/>
            <a:ext cx="3273900" cy="743100"/>
            <a:chOff x="0" y="0"/>
            <a:chExt cx="4365200" cy="990800"/>
          </a:xfrm>
        </p:grpSpPr>
        <p:sp>
          <p:nvSpPr>
            <p:cNvPr id="29" name="Freeform 29"/>
            <p:cNvSpPr/>
            <p:nvPr/>
          </p:nvSpPr>
          <p:spPr>
            <a:xfrm>
              <a:off x="12700" y="12700"/>
              <a:ext cx="4339844" cy="965454"/>
            </a:xfrm>
            <a:custGeom>
              <a:avLst/>
              <a:gdLst/>
              <a:ahLst/>
              <a:cxnLst/>
              <a:rect l="l" t="t" r="r" b="b"/>
              <a:pathLst>
                <a:path w="4339844" h="965454">
                  <a:moveTo>
                    <a:pt x="0" y="482727"/>
                  </a:moveTo>
                  <a:cubicBezTo>
                    <a:pt x="0" y="216154"/>
                    <a:pt x="220472" y="0"/>
                    <a:pt x="492506" y="0"/>
                  </a:cubicBezTo>
                  <a:lnTo>
                    <a:pt x="3847338" y="0"/>
                  </a:lnTo>
                  <a:cubicBezTo>
                    <a:pt x="4119372" y="0"/>
                    <a:pt x="4339844" y="216154"/>
                    <a:pt x="4339844" y="482727"/>
                  </a:cubicBezTo>
                  <a:cubicBezTo>
                    <a:pt x="4339844" y="749300"/>
                    <a:pt x="4119372" y="965454"/>
                    <a:pt x="3847338" y="965454"/>
                  </a:cubicBezTo>
                  <a:lnTo>
                    <a:pt x="492506" y="965454"/>
                  </a:lnTo>
                  <a:cubicBezTo>
                    <a:pt x="220472" y="965454"/>
                    <a:pt x="0" y="749300"/>
                    <a:pt x="0" y="482727"/>
                  </a:cubicBezTo>
                  <a:close/>
                </a:path>
              </a:pathLst>
            </a:custGeom>
            <a:solidFill>
              <a:srgbClr val="01DDEC">
                <a:alpha val="19608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0" y="0"/>
              <a:ext cx="4365244" cy="990854"/>
            </a:xfrm>
            <a:custGeom>
              <a:avLst/>
              <a:gdLst/>
              <a:ahLst/>
              <a:cxnLst/>
              <a:rect l="l" t="t" r="r" b="b"/>
              <a:pathLst>
                <a:path w="4365244" h="990854">
                  <a:moveTo>
                    <a:pt x="0" y="495427"/>
                  </a:moveTo>
                  <a:cubicBezTo>
                    <a:pt x="0" y="221615"/>
                    <a:pt x="226441" y="0"/>
                    <a:pt x="505206" y="0"/>
                  </a:cubicBezTo>
                  <a:lnTo>
                    <a:pt x="3860038" y="0"/>
                  </a:lnTo>
                  <a:lnTo>
                    <a:pt x="3860038" y="12700"/>
                  </a:lnTo>
                  <a:lnTo>
                    <a:pt x="3860038" y="0"/>
                  </a:lnTo>
                  <a:cubicBezTo>
                    <a:pt x="4138803" y="0"/>
                    <a:pt x="4365244" y="221615"/>
                    <a:pt x="4365244" y="495427"/>
                  </a:cubicBezTo>
                  <a:lnTo>
                    <a:pt x="4352544" y="495427"/>
                  </a:lnTo>
                  <a:lnTo>
                    <a:pt x="4365244" y="495427"/>
                  </a:lnTo>
                  <a:lnTo>
                    <a:pt x="4352544" y="495427"/>
                  </a:lnTo>
                  <a:lnTo>
                    <a:pt x="4365244" y="495427"/>
                  </a:lnTo>
                  <a:cubicBezTo>
                    <a:pt x="4365244" y="769239"/>
                    <a:pt x="4138803" y="990854"/>
                    <a:pt x="3860038" y="990854"/>
                  </a:cubicBezTo>
                  <a:lnTo>
                    <a:pt x="3860038" y="978154"/>
                  </a:lnTo>
                  <a:lnTo>
                    <a:pt x="3860038" y="990854"/>
                  </a:lnTo>
                  <a:lnTo>
                    <a:pt x="505206" y="990854"/>
                  </a:lnTo>
                  <a:lnTo>
                    <a:pt x="505206" y="978154"/>
                  </a:lnTo>
                  <a:lnTo>
                    <a:pt x="505206" y="990854"/>
                  </a:lnTo>
                  <a:cubicBezTo>
                    <a:pt x="226441" y="990854"/>
                    <a:pt x="0" y="769239"/>
                    <a:pt x="0" y="495427"/>
                  </a:cubicBezTo>
                  <a:cubicBezTo>
                    <a:pt x="0" y="488442"/>
                    <a:pt x="5715" y="482727"/>
                    <a:pt x="12700" y="482727"/>
                  </a:cubicBezTo>
                  <a:lnTo>
                    <a:pt x="12700" y="495427"/>
                  </a:lnTo>
                  <a:lnTo>
                    <a:pt x="0" y="495427"/>
                  </a:lnTo>
                  <a:moveTo>
                    <a:pt x="25400" y="495427"/>
                  </a:moveTo>
                  <a:cubicBezTo>
                    <a:pt x="25400" y="502412"/>
                    <a:pt x="19685" y="508127"/>
                    <a:pt x="12700" y="508127"/>
                  </a:cubicBezTo>
                  <a:lnTo>
                    <a:pt x="12700" y="495427"/>
                  </a:lnTo>
                  <a:lnTo>
                    <a:pt x="25400" y="495427"/>
                  </a:lnTo>
                  <a:cubicBezTo>
                    <a:pt x="25400" y="754761"/>
                    <a:pt x="240030" y="965454"/>
                    <a:pt x="505206" y="965454"/>
                  </a:cubicBezTo>
                  <a:lnTo>
                    <a:pt x="3860038" y="965454"/>
                  </a:lnTo>
                  <a:cubicBezTo>
                    <a:pt x="4125214" y="965454"/>
                    <a:pt x="4339844" y="754761"/>
                    <a:pt x="4339844" y="495427"/>
                  </a:cubicBezTo>
                  <a:cubicBezTo>
                    <a:pt x="4339844" y="236093"/>
                    <a:pt x="4125214" y="25400"/>
                    <a:pt x="3860038" y="25400"/>
                  </a:cubicBezTo>
                  <a:lnTo>
                    <a:pt x="505206" y="25400"/>
                  </a:lnTo>
                  <a:lnTo>
                    <a:pt x="505206" y="12700"/>
                  </a:lnTo>
                  <a:lnTo>
                    <a:pt x="505206" y="25400"/>
                  </a:lnTo>
                  <a:cubicBezTo>
                    <a:pt x="240030" y="25400"/>
                    <a:pt x="25400" y="236093"/>
                    <a:pt x="25400" y="495427"/>
                  </a:cubicBezTo>
                  <a:close/>
                </a:path>
              </a:pathLst>
            </a:custGeom>
            <a:solidFill>
              <a:srgbClr val="01DDEC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199021" y="8344862"/>
            <a:ext cx="3496350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3150">
                <a:solidFill>
                  <a:srgbClr val="FFFFFF"/>
                </a:solidFill>
                <a:latin typeface="Times New Roman"/>
              </a:rPr>
              <a:t>June 10 2024</a:t>
            </a:r>
          </a:p>
        </p:txBody>
      </p:sp>
      <p:sp>
        <p:nvSpPr>
          <p:cNvPr id="32" name="Freeform 32"/>
          <p:cNvSpPr/>
          <p:nvPr/>
        </p:nvSpPr>
        <p:spPr>
          <a:xfrm>
            <a:off x="251007" y="416605"/>
            <a:ext cx="3241070" cy="1236357"/>
          </a:xfrm>
          <a:custGeom>
            <a:avLst/>
            <a:gdLst/>
            <a:ahLst/>
            <a:cxnLst/>
            <a:rect l="l" t="t" r="r" b="b"/>
            <a:pathLst>
              <a:path w="3241070" h="1236357">
                <a:moveTo>
                  <a:pt x="0" y="0"/>
                </a:moveTo>
                <a:lnTo>
                  <a:pt x="3241069" y="0"/>
                </a:lnTo>
                <a:lnTo>
                  <a:pt x="3241069" y="1236357"/>
                </a:lnTo>
                <a:lnTo>
                  <a:pt x="0" y="12363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0250" t="-75574" r="-122090" b="-7652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TextBox 33"/>
          <p:cNvSpPr txBox="1"/>
          <p:nvPr/>
        </p:nvSpPr>
        <p:spPr>
          <a:xfrm>
            <a:off x="7198668" y="3956025"/>
            <a:ext cx="3890665" cy="2434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000" dirty="0">
                <a:solidFill>
                  <a:srgbClr val="FFFFFF"/>
                </a:solidFill>
                <a:latin typeface="Noto Sans Bold"/>
              </a:rPr>
              <a:t>LAB</a:t>
            </a:r>
            <a:r>
              <a:rPr lang="en-US" sz="9200" dirty="0">
                <a:solidFill>
                  <a:srgbClr val="FFFFFF"/>
                </a:solidFill>
                <a:latin typeface="Noto Sans Bold"/>
              </a:rPr>
              <a:t> 04</a:t>
            </a:r>
          </a:p>
          <a:p>
            <a:pPr algn="ctr">
              <a:lnSpc>
                <a:spcPts val="6439"/>
              </a:lnSpc>
            </a:pPr>
            <a:r>
              <a:rPr lang="en-US" sz="4599" dirty="0">
                <a:solidFill>
                  <a:srgbClr val="FFFFFF"/>
                </a:solidFill>
                <a:latin typeface="Noto Sans Bold"/>
              </a:rPr>
              <a:t>ADY201m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770176" y="1677643"/>
            <a:ext cx="3952057" cy="1460803"/>
            <a:chOff x="0" y="0"/>
            <a:chExt cx="12162500" cy="4495638"/>
          </a:xfrm>
        </p:grpSpPr>
        <p:sp>
          <p:nvSpPr>
            <p:cNvPr id="5" name="Freeform 5"/>
            <p:cNvSpPr/>
            <p:nvPr/>
          </p:nvSpPr>
          <p:spPr>
            <a:xfrm>
              <a:off x="-12700" y="-12700"/>
              <a:ext cx="12187900" cy="4521038"/>
            </a:xfrm>
            <a:custGeom>
              <a:avLst/>
              <a:gdLst/>
              <a:ahLst/>
              <a:cxnLst/>
              <a:rect l="l" t="t" r="r" b="b"/>
              <a:pathLst>
                <a:path w="12187900" h="4521038">
                  <a:moveTo>
                    <a:pt x="113255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3658708"/>
                  </a:lnTo>
                  <a:cubicBezTo>
                    <a:pt x="0" y="4131148"/>
                    <a:pt x="389890" y="4521038"/>
                    <a:pt x="862330" y="4521038"/>
                  </a:cubicBezTo>
                  <a:lnTo>
                    <a:pt x="11325570" y="4521038"/>
                  </a:lnTo>
                  <a:cubicBezTo>
                    <a:pt x="11798010" y="4521038"/>
                    <a:pt x="12187900" y="4131148"/>
                    <a:pt x="12187900" y="3658708"/>
                  </a:cubicBezTo>
                  <a:lnTo>
                    <a:pt x="12187900" y="862330"/>
                  </a:lnTo>
                  <a:cubicBezTo>
                    <a:pt x="12187900" y="389890"/>
                    <a:pt x="11798010" y="0"/>
                    <a:pt x="11325570" y="0"/>
                  </a:cubicBezTo>
                  <a:close/>
                  <a:moveTo>
                    <a:pt x="11997400" y="927100"/>
                  </a:moveTo>
                  <a:lnTo>
                    <a:pt x="11997400" y="3658708"/>
                  </a:lnTo>
                  <a:cubicBezTo>
                    <a:pt x="11997400" y="4025738"/>
                    <a:pt x="11692600" y="4330538"/>
                    <a:pt x="11325570" y="4330538"/>
                  </a:cubicBezTo>
                  <a:lnTo>
                    <a:pt x="862330" y="4330538"/>
                  </a:lnTo>
                  <a:cubicBezTo>
                    <a:pt x="495300" y="4330538"/>
                    <a:pt x="190500" y="4025738"/>
                    <a:pt x="190500" y="365870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325570" y="190500"/>
                  </a:lnTo>
                  <a:cubicBezTo>
                    <a:pt x="11692600" y="190500"/>
                    <a:pt x="11997400" y="495300"/>
                    <a:pt x="11997400" y="862330"/>
                  </a:cubicBezTo>
                  <a:lnTo>
                    <a:pt x="11997400" y="927100"/>
                  </a:lnTo>
                  <a:close/>
                </a:path>
              </a:pathLst>
            </a:custGeom>
            <a:solidFill>
              <a:srgbClr val="FFFFFF">
                <a:alpha val="67843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897230" y="1677643"/>
            <a:ext cx="3952057" cy="1460803"/>
            <a:chOff x="0" y="0"/>
            <a:chExt cx="12162500" cy="4495638"/>
          </a:xfrm>
        </p:grpSpPr>
        <p:sp>
          <p:nvSpPr>
            <p:cNvPr id="7" name="Freeform 7"/>
            <p:cNvSpPr/>
            <p:nvPr/>
          </p:nvSpPr>
          <p:spPr>
            <a:xfrm>
              <a:off x="-12700" y="-12700"/>
              <a:ext cx="12187900" cy="4521038"/>
            </a:xfrm>
            <a:custGeom>
              <a:avLst/>
              <a:gdLst/>
              <a:ahLst/>
              <a:cxnLst/>
              <a:rect l="l" t="t" r="r" b="b"/>
              <a:pathLst>
                <a:path w="12187900" h="4521038">
                  <a:moveTo>
                    <a:pt x="113255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3658708"/>
                  </a:lnTo>
                  <a:cubicBezTo>
                    <a:pt x="0" y="4131148"/>
                    <a:pt x="389890" y="4521038"/>
                    <a:pt x="862330" y="4521038"/>
                  </a:cubicBezTo>
                  <a:lnTo>
                    <a:pt x="11325570" y="4521038"/>
                  </a:lnTo>
                  <a:cubicBezTo>
                    <a:pt x="11798010" y="4521038"/>
                    <a:pt x="12187900" y="4131148"/>
                    <a:pt x="12187900" y="3658708"/>
                  </a:cubicBezTo>
                  <a:lnTo>
                    <a:pt x="12187900" y="862330"/>
                  </a:lnTo>
                  <a:cubicBezTo>
                    <a:pt x="12187900" y="389890"/>
                    <a:pt x="11798010" y="0"/>
                    <a:pt x="11325570" y="0"/>
                  </a:cubicBezTo>
                  <a:close/>
                  <a:moveTo>
                    <a:pt x="11997400" y="927100"/>
                  </a:moveTo>
                  <a:lnTo>
                    <a:pt x="11997400" y="3658708"/>
                  </a:lnTo>
                  <a:cubicBezTo>
                    <a:pt x="11997400" y="4025738"/>
                    <a:pt x="11692600" y="4330538"/>
                    <a:pt x="11325570" y="4330538"/>
                  </a:cubicBezTo>
                  <a:lnTo>
                    <a:pt x="862330" y="4330538"/>
                  </a:lnTo>
                  <a:cubicBezTo>
                    <a:pt x="495300" y="4330538"/>
                    <a:pt x="190500" y="4025738"/>
                    <a:pt x="190500" y="365870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325570" y="190500"/>
                  </a:lnTo>
                  <a:cubicBezTo>
                    <a:pt x="11692600" y="190500"/>
                    <a:pt x="11997400" y="495300"/>
                    <a:pt x="11997400" y="862330"/>
                  </a:cubicBezTo>
                  <a:lnTo>
                    <a:pt x="11997400" y="927100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083805" y="1685467"/>
            <a:ext cx="3952057" cy="1460803"/>
            <a:chOff x="0" y="0"/>
            <a:chExt cx="12162500" cy="4495638"/>
          </a:xfrm>
        </p:grpSpPr>
        <p:sp>
          <p:nvSpPr>
            <p:cNvPr id="9" name="Freeform 9"/>
            <p:cNvSpPr/>
            <p:nvPr/>
          </p:nvSpPr>
          <p:spPr>
            <a:xfrm>
              <a:off x="-12700" y="-12700"/>
              <a:ext cx="12187900" cy="4521038"/>
            </a:xfrm>
            <a:custGeom>
              <a:avLst/>
              <a:gdLst/>
              <a:ahLst/>
              <a:cxnLst/>
              <a:rect l="l" t="t" r="r" b="b"/>
              <a:pathLst>
                <a:path w="12187900" h="4521038">
                  <a:moveTo>
                    <a:pt x="113255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3658708"/>
                  </a:lnTo>
                  <a:cubicBezTo>
                    <a:pt x="0" y="4131148"/>
                    <a:pt x="389890" y="4521038"/>
                    <a:pt x="862330" y="4521038"/>
                  </a:cubicBezTo>
                  <a:lnTo>
                    <a:pt x="11325570" y="4521038"/>
                  </a:lnTo>
                  <a:cubicBezTo>
                    <a:pt x="11798010" y="4521038"/>
                    <a:pt x="12187900" y="4131148"/>
                    <a:pt x="12187900" y="3658708"/>
                  </a:cubicBezTo>
                  <a:lnTo>
                    <a:pt x="12187900" y="862330"/>
                  </a:lnTo>
                  <a:cubicBezTo>
                    <a:pt x="12187900" y="389890"/>
                    <a:pt x="11798010" y="0"/>
                    <a:pt x="11325570" y="0"/>
                  </a:cubicBezTo>
                  <a:close/>
                  <a:moveTo>
                    <a:pt x="11997400" y="927100"/>
                  </a:moveTo>
                  <a:lnTo>
                    <a:pt x="11997400" y="3658708"/>
                  </a:lnTo>
                  <a:cubicBezTo>
                    <a:pt x="11997400" y="4025738"/>
                    <a:pt x="11692600" y="4330538"/>
                    <a:pt x="11325570" y="4330538"/>
                  </a:cubicBezTo>
                  <a:lnTo>
                    <a:pt x="862330" y="4330538"/>
                  </a:lnTo>
                  <a:cubicBezTo>
                    <a:pt x="495300" y="4330538"/>
                    <a:pt x="190500" y="4025738"/>
                    <a:pt x="190500" y="365870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325570" y="190500"/>
                  </a:lnTo>
                  <a:cubicBezTo>
                    <a:pt x="11692600" y="190500"/>
                    <a:pt x="11997400" y="495300"/>
                    <a:pt x="11997400" y="862330"/>
                  </a:cubicBezTo>
                  <a:lnTo>
                    <a:pt x="11997400" y="927100"/>
                  </a:lnTo>
                  <a:close/>
                </a:path>
              </a:pathLst>
            </a:custGeom>
            <a:solidFill>
              <a:srgbClr val="FFFFFF">
                <a:alpha val="67843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AutoShape 10"/>
          <p:cNvSpPr/>
          <p:nvPr/>
        </p:nvSpPr>
        <p:spPr>
          <a:xfrm>
            <a:off x="10853414" y="2408045"/>
            <a:ext cx="2288165" cy="7823"/>
          </a:xfrm>
          <a:prstGeom prst="line">
            <a:avLst/>
          </a:prstGeom>
          <a:ln w="38100" cap="flat">
            <a:solidFill>
              <a:srgbClr val="FFFFFF">
                <a:alpha val="67843"/>
              </a:srgbClr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6955004" y="2152058"/>
            <a:ext cx="3781076" cy="448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F3131"/>
                </a:solidFill>
                <a:latin typeface="Noto Sans Bold"/>
              </a:rPr>
              <a:t>IMPORT TO DB</a:t>
            </a:r>
          </a:p>
        </p:txBody>
      </p:sp>
      <p:sp>
        <p:nvSpPr>
          <p:cNvPr id="12" name="AutoShape 12"/>
          <p:cNvSpPr/>
          <p:nvPr/>
        </p:nvSpPr>
        <p:spPr>
          <a:xfrm flipV="1">
            <a:off x="4664459" y="2405019"/>
            <a:ext cx="2290545" cy="3026"/>
          </a:xfrm>
          <a:prstGeom prst="line">
            <a:avLst/>
          </a:prstGeom>
          <a:ln w="38100" cap="flat">
            <a:solidFill>
              <a:srgbClr val="FFFFFF">
                <a:alpha val="67843"/>
              </a:srgbClr>
            </a:solidFill>
            <a:prstDash val="solid"/>
            <a:headEnd type="arrow" w="med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2055555" y="4089244"/>
            <a:ext cx="3776953" cy="3776953"/>
          </a:xfrm>
          <a:custGeom>
            <a:avLst/>
            <a:gdLst/>
            <a:ahLst/>
            <a:cxnLst/>
            <a:rect l="l" t="t" r="r" b="b"/>
            <a:pathLst>
              <a:path w="3776953" h="3776953">
                <a:moveTo>
                  <a:pt x="0" y="0"/>
                </a:moveTo>
                <a:lnTo>
                  <a:pt x="3776953" y="0"/>
                </a:lnTo>
                <a:lnTo>
                  <a:pt x="3776953" y="3776954"/>
                </a:lnTo>
                <a:lnTo>
                  <a:pt x="0" y="37769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1036275" y="146455"/>
            <a:ext cx="16215452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</a:rPr>
              <a:t>3. DATA EXPLORING</a:t>
            </a:r>
          </a:p>
          <a:p>
            <a:pPr algn="l">
              <a:lnSpc>
                <a:spcPts val="5040"/>
              </a:lnSpc>
            </a:pPr>
            <a:endParaRPr lang="en-US" sz="4200">
              <a:solidFill>
                <a:srgbClr val="ED7D31"/>
              </a:solidFill>
              <a:latin typeface="Noto Sans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88063" y="9629424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</a:rPr>
              <a:t>8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80095" y="9668954"/>
            <a:ext cx="5989350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Noto Sans"/>
              </a:rPr>
              <a:t>© Copyright FPT Software – Level of Confidentiality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65533" y="1943476"/>
            <a:ext cx="3781076" cy="865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FFFFF">
                    <a:alpha val="67843"/>
                  </a:srgbClr>
                </a:solidFill>
                <a:latin typeface="Noto Sans Bold"/>
              </a:rPr>
              <a:t>DATA CLEANING &amp; SPLITING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197031" y="2180739"/>
            <a:ext cx="3781076" cy="428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FFFFF">
                    <a:alpha val="67843"/>
                  </a:srgbClr>
                </a:solidFill>
                <a:latin typeface="Noto Sans Bold"/>
              </a:rPr>
              <a:t>PLOTTING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88063" y="3833771"/>
            <a:ext cx="9431756" cy="1889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5645" lvl="1" indent="-387823" algn="ctr">
              <a:lnSpc>
                <a:spcPts val="5029"/>
              </a:lnSpc>
              <a:buAutoNum type="arabicPeriod"/>
            </a:pPr>
            <a:r>
              <a:rPr lang="en-US" sz="3592" spc="107">
                <a:solidFill>
                  <a:srgbClr val="FFFFFF"/>
                </a:solidFill>
                <a:latin typeface="Noto Sans"/>
              </a:rPr>
              <a:t>SQLA.CREATE_ENGINE</a:t>
            </a:r>
          </a:p>
          <a:p>
            <a:pPr marL="775645" lvl="1" indent="-387823" algn="ctr">
              <a:lnSpc>
                <a:spcPts val="5029"/>
              </a:lnSpc>
              <a:buAutoNum type="arabicPeriod"/>
            </a:pPr>
            <a:r>
              <a:rPr lang="en-US" sz="3592" spc="107">
                <a:solidFill>
                  <a:srgbClr val="FFFFFF"/>
                </a:solidFill>
                <a:latin typeface="Noto Sans"/>
              </a:rPr>
              <a:t>IMPORT FLAT FILE (.CSV)</a:t>
            </a:r>
          </a:p>
          <a:p>
            <a:pPr marL="775645" lvl="1" indent="-387823" algn="ctr">
              <a:lnSpc>
                <a:spcPts val="5029"/>
              </a:lnSpc>
              <a:buAutoNum type="arabicPeriod"/>
            </a:pPr>
            <a:r>
              <a:rPr lang="en-US" sz="3592" spc="107">
                <a:solidFill>
                  <a:srgbClr val="FFFFFF"/>
                </a:solidFill>
                <a:latin typeface="Noto Sans"/>
              </a:rPr>
              <a:t>BULKING INSERT (POWER SHELL)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65533" y="6419044"/>
            <a:ext cx="9431756" cy="2528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29"/>
              </a:lnSpc>
            </a:pPr>
            <a:r>
              <a:rPr lang="en-US" sz="3592" spc="107">
                <a:solidFill>
                  <a:srgbClr val="FFFFFF"/>
                </a:solidFill>
                <a:latin typeface="Noto Sans"/>
              </a:rPr>
              <a:t>SPEED: 3 &gt; 2 &gt; 1 </a:t>
            </a:r>
          </a:p>
          <a:p>
            <a:pPr algn="ctr">
              <a:lnSpc>
                <a:spcPts val="5029"/>
              </a:lnSpc>
            </a:pPr>
            <a:r>
              <a:rPr lang="en-US" sz="3592" spc="107">
                <a:solidFill>
                  <a:srgbClr val="FFFFFF"/>
                </a:solidFill>
                <a:latin typeface="Noto Sans"/>
              </a:rPr>
              <a:t>EASY TO USE: 2 &gt; 1 &gt; 3 </a:t>
            </a:r>
          </a:p>
          <a:p>
            <a:pPr algn="ctr">
              <a:lnSpc>
                <a:spcPts val="5029"/>
              </a:lnSpc>
            </a:pPr>
            <a:r>
              <a:rPr lang="en-US" sz="3592" spc="107">
                <a:solidFill>
                  <a:srgbClr val="FFFFFF"/>
                </a:solidFill>
                <a:latin typeface="Noto Sans"/>
              </a:rPr>
              <a:t>CONTROL DATA TYPES: 1=3 &gt;2</a:t>
            </a:r>
          </a:p>
          <a:p>
            <a:pPr algn="ctr">
              <a:lnSpc>
                <a:spcPts val="5029"/>
              </a:lnSpc>
            </a:pPr>
            <a:endParaRPr lang="en-US" sz="3592" spc="107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Freeform 1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4" name="Group 14"/>
          <p:cNvGrpSpPr/>
          <p:nvPr/>
        </p:nvGrpSpPr>
        <p:grpSpPr>
          <a:xfrm>
            <a:off x="770176" y="1677643"/>
            <a:ext cx="3952057" cy="1460803"/>
            <a:chOff x="0" y="0"/>
            <a:chExt cx="12162500" cy="4495638"/>
          </a:xfrm>
        </p:grpSpPr>
        <p:sp>
          <p:nvSpPr>
            <p:cNvPr id="15" name="Freeform 15"/>
            <p:cNvSpPr/>
            <p:nvPr/>
          </p:nvSpPr>
          <p:spPr>
            <a:xfrm>
              <a:off x="-12700" y="-12700"/>
              <a:ext cx="12187900" cy="4521038"/>
            </a:xfrm>
            <a:custGeom>
              <a:avLst/>
              <a:gdLst/>
              <a:ahLst/>
              <a:cxnLst/>
              <a:rect l="l" t="t" r="r" b="b"/>
              <a:pathLst>
                <a:path w="12187900" h="4521038">
                  <a:moveTo>
                    <a:pt x="113255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3658708"/>
                  </a:lnTo>
                  <a:cubicBezTo>
                    <a:pt x="0" y="4131148"/>
                    <a:pt x="389890" y="4521038"/>
                    <a:pt x="862330" y="4521038"/>
                  </a:cubicBezTo>
                  <a:lnTo>
                    <a:pt x="11325570" y="4521038"/>
                  </a:lnTo>
                  <a:cubicBezTo>
                    <a:pt x="11798010" y="4521038"/>
                    <a:pt x="12187900" y="4131148"/>
                    <a:pt x="12187900" y="3658708"/>
                  </a:cubicBezTo>
                  <a:lnTo>
                    <a:pt x="12187900" y="862330"/>
                  </a:lnTo>
                  <a:cubicBezTo>
                    <a:pt x="12187900" y="389890"/>
                    <a:pt x="11798010" y="0"/>
                    <a:pt x="11325570" y="0"/>
                  </a:cubicBezTo>
                  <a:close/>
                  <a:moveTo>
                    <a:pt x="11997400" y="927100"/>
                  </a:moveTo>
                  <a:lnTo>
                    <a:pt x="11997400" y="3658708"/>
                  </a:lnTo>
                  <a:cubicBezTo>
                    <a:pt x="11997400" y="4025738"/>
                    <a:pt x="11692600" y="4330538"/>
                    <a:pt x="11325570" y="4330538"/>
                  </a:cubicBezTo>
                  <a:lnTo>
                    <a:pt x="862330" y="4330538"/>
                  </a:lnTo>
                  <a:cubicBezTo>
                    <a:pt x="495300" y="4330538"/>
                    <a:pt x="190500" y="4025738"/>
                    <a:pt x="190500" y="365870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325570" y="190500"/>
                  </a:lnTo>
                  <a:cubicBezTo>
                    <a:pt x="11692600" y="190500"/>
                    <a:pt x="11997400" y="495300"/>
                    <a:pt x="11997400" y="862330"/>
                  </a:cubicBezTo>
                  <a:lnTo>
                    <a:pt x="11997400" y="927100"/>
                  </a:lnTo>
                  <a:close/>
                </a:path>
              </a:pathLst>
            </a:custGeom>
            <a:solidFill>
              <a:srgbClr val="FFFFFF">
                <a:alpha val="67843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897230" y="1677643"/>
            <a:ext cx="3952057" cy="1460803"/>
            <a:chOff x="0" y="0"/>
            <a:chExt cx="12162500" cy="4495638"/>
          </a:xfrm>
        </p:grpSpPr>
        <p:sp>
          <p:nvSpPr>
            <p:cNvPr id="17" name="Freeform 17"/>
            <p:cNvSpPr/>
            <p:nvPr/>
          </p:nvSpPr>
          <p:spPr>
            <a:xfrm>
              <a:off x="-12700" y="-12700"/>
              <a:ext cx="12187900" cy="4521038"/>
            </a:xfrm>
            <a:custGeom>
              <a:avLst/>
              <a:gdLst/>
              <a:ahLst/>
              <a:cxnLst/>
              <a:rect l="l" t="t" r="r" b="b"/>
              <a:pathLst>
                <a:path w="12187900" h="4521038">
                  <a:moveTo>
                    <a:pt x="113255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3658708"/>
                  </a:lnTo>
                  <a:cubicBezTo>
                    <a:pt x="0" y="4131148"/>
                    <a:pt x="389890" y="4521038"/>
                    <a:pt x="862330" y="4521038"/>
                  </a:cubicBezTo>
                  <a:lnTo>
                    <a:pt x="11325570" y="4521038"/>
                  </a:lnTo>
                  <a:cubicBezTo>
                    <a:pt x="11798010" y="4521038"/>
                    <a:pt x="12187900" y="4131148"/>
                    <a:pt x="12187900" y="3658708"/>
                  </a:cubicBezTo>
                  <a:lnTo>
                    <a:pt x="12187900" y="862330"/>
                  </a:lnTo>
                  <a:cubicBezTo>
                    <a:pt x="12187900" y="389890"/>
                    <a:pt x="11798010" y="0"/>
                    <a:pt x="11325570" y="0"/>
                  </a:cubicBezTo>
                  <a:close/>
                  <a:moveTo>
                    <a:pt x="11997400" y="927100"/>
                  </a:moveTo>
                  <a:lnTo>
                    <a:pt x="11997400" y="3658708"/>
                  </a:lnTo>
                  <a:cubicBezTo>
                    <a:pt x="11997400" y="4025738"/>
                    <a:pt x="11692600" y="4330538"/>
                    <a:pt x="11325570" y="4330538"/>
                  </a:cubicBezTo>
                  <a:lnTo>
                    <a:pt x="862330" y="4330538"/>
                  </a:lnTo>
                  <a:cubicBezTo>
                    <a:pt x="495300" y="4330538"/>
                    <a:pt x="190500" y="4025738"/>
                    <a:pt x="190500" y="365870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325570" y="190500"/>
                  </a:lnTo>
                  <a:cubicBezTo>
                    <a:pt x="11692600" y="190500"/>
                    <a:pt x="11997400" y="495300"/>
                    <a:pt x="11997400" y="862330"/>
                  </a:cubicBezTo>
                  <a:lnTo>
                    <a:pt x="11997400" y="927100"/>
                  </a:lnTo>
                  <a:close/>
                </a:path>
              </a:pathLst>
            </a:custGeom>
            <a:solidFill>
              <a:srgbClr val="FFFFFF">
                <a:alpha val="67843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3083805" y="1685467"/>
            <a:ext cx="3952057" cy="1460803"/>
            <a:chOff x="0" y="0"/>
            <a:chExt cx="12162500" cy="4495638"/>
          </a:xfrm>
        </p:grpSpPr>
        <p:sp>
          <p:nvSpPr>
            <p:cNvPr id="19" name="Freeform 19"/>
            <p:cNvSpPr/>
            <p:nvPr/>
          </p:nvSpPr>
          <p:spPr>
            <a:xfrm>
              <a:off x="-12700" y="-12700"/>
              <a:ext cx="12187900" cy="4521038"/>
            </a:xfrm>
            <a:custGeom>
              <a:avLst/>
              <a:gdLst/>
              <a:ahLst/>
              <a:cxnLst/>
              <a:rect l="l" t="t" r="r" b="b"/>
              <a:pathLst>
                <a:path w="12187900" h="4521038">
                  <a:moveTo>
                    <a:pt x="113255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3658708"/>
                  </a:lnTo>
                  <a:cubicBezTo>
                    <a:pt x="0" y="4131148"/>
                    <a:pt x="389890" y="4521038"/>
                    <a:pt x="862330" y="4521038"/>
                  </a:cubicBezTo>
                  <a:lnTo>
                    <a:pt x="11325570" y="4521038"/>
                  </a:lnTo>
                  <a:cubicBezTo>
                    <a:pt x="11798010" y="4521038"/>
                    <a:pt x="12187900" y="4131148"/>
                    <a:pt x="12187900" y="3658708"/>
                  </a:cubicBezTo>
                  <a:lnTo>
                    <a:pt x="12187900" y="862330"/>
                  </a:lnTo>
                  <a:cubicBezTo>
                    <a:pt x="12187900" y="389890"/>
                    <a:pt x="11798010" y="0"/>
                    <a:pt x="11325570" y="0"/>
                  </a:cubicBezTo>
                  <a:close/>
                  <a:moveTo>
                    <a:pt x="11997400" y="927100"/>
                  </a:moveTo>
                  <a:lnTo>
                    <a:pt x="11997400" y="3658708"/>
                  </a:lnTo>
                  <a:cubicBezTo>
                    <a:pt x="11997400" y="4025738"/>
                    <a:pt x="11692600" y="4330538"/>
                    <a:pt x="11325570" y="4330538"/>
                  </a:cubicBezTo>
                  <a:lnTo>
                    <a:pt x="862330" y="4330538"/>
                  </a:lnTo>
                  <a:cubicBezTo>
                    <a:pt x="495300" y="4330538"/>
                    <a:pt x="190500" y="4025738"/>
                    <a:pt x="190500" y="365870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325570" y="190500"/>
                  </a:lnTo>
                  <a:cubicBezTo>
                    <a:pt x="11692600" y="190500"/>
                    <a:pt x="11997400" y="495300"/>
                    <a:pt x="11997400" y="862330"/>
                  </a:cubicBezTo>
                  <a:lnTo>
                    <a:pt x="11997400" y="927100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AutoShape 20"/>
          <p:cNvSpPr/>
          <p:nvPr/>
        </p:nvSpPr>
        <p:spPr>
          <a:xfrm>
            <a:off x="10853414" y="2408045"/>
            <a:ext cx="2288165" cy="7823"/>
          </a:xfrm>
          <a:prstGeom prst="line">
            <a:avLst/>
          </a:prstGeom>
          <a:ln w="38100" cap="flat">
            <a:solidFill>
              <a:srgbClr val="FFFFFF">
                <a:alpha val="67843"/>
              </a:srgbClr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6955004" y="2152058"/>
            <a:ext cx="3781076" cy="448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FFFFF">
                    <a:alpha val="67843"/>
                  </a:srgbClr>
                </a:solidFill>
                <a:latin typeface="Noto Sans Bold"/>
              </a:rPr>
              <a:t>IMPORT TO DB</a:t>
            </a:r>
          </a:p>
        </p:txBody>
      </p:sp>
      <p:sp>
        <p:nvSpPr>
          <p:cNvPr id="22" name="AutoShape 22"/>
          <p:cNvSpPr/>
          <p:nvPr/>
        </p:nvSpPr>
        <p:spPr>
          <a:xfrm flipV="1">
            <a:off x="4664459" y="2405019"/>
            <a:ext cx="2290545" cy="3026"/>
          </a:xfrm>
          <a:prstGeom prst="line">
            <a:avLst/>
          </a:prstGeom>
          <a:ln w="38100" cap="flat">
            <a:solidFill>
              <a:srgbClr val="FFFFFF">
                <a:alpha val="67843"/>
              </a:srgbClr>
            </a:solidFill>
            <a:prstDash val="solid"/>
            <a:headEnd type="arrow" w="med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3" name="Freeform 23"/>
          <p:cNvSpPr/>
          <p:nvPr/>
        </p:nvSpPr>
        <p:spPr>
          <a:xfrm>
            <a:off x="488063" y="3612668"/>
            <a:ext cx="9155846" cy="5350199"/>
          </a:xfrm>
          <a:custGeom>
            <a:avLst/>
            <a:gdLst/>
            <a:ahLst/>
            <a:cxnLst/>
            <a:rect l="l" t="t" r="r" b="b"/>
            <a:pathLst>
              <a:path w="9155846" h="5350199">
                <a:moveTo>
                  <a:pt x="0" y="0"/>
                </a:moveTo>
                <a:lnTo>
                  <a:pt x="9155846" y="0"/>
                </a:lnTo>
                <a:lnTo>
                  <a:pt x="9155846" y="5350199"/>
                </a:lnTo>
                <a:lnTo>
                  <a:pt x="0" y="53501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TextBox 24"/>
          <p:cNvSpPr txBox="1"/>
          <p:nvPr/>
        </p:nvSpPr>
        <p:spPr>
          <a:xfrm>
            <a:off x="1036275" y="146455"/>
            <a:ext cx="16215452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</a:rPr>
              <a:t>2. DATA EXPLORING</a:t>
            </a:r>
          </a:p>
          <a:p>
            <a:pPr algn="l">
              <a:lnSpc>
                <a:spcPts val="5040"/>
              </a:lnSpc>
            </a:pPr>
            <a:endParaRPr lang="en-US" sz="4200">
              <a:solidFill>
                <a:srgbClr val="ED7D31"/>
              </a:solidFill>
              <a:latin typeface="Noto Sans 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488063" y="9629424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</a:rPr>
              <a:t>8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880095" y="9668954"/>
            <a:ext cx="5989350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Noto Sans"/>
              </a:rPr>
              <a:t>© Copyright FPT Software – Level of Confidentiality 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765533" y="1943476"/>
            <a:ext cx="3781076" cy="865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FFFFF">
                    <a:alpha val="67843"/>
                  </a:srgbClr>
                </a:solidFill>
                <a:latin typeface="Noto Sans Bold"/>
              </a:rPr>
              <a:t>DATA CLEANING &amp; SPLITING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3197031" y="2180739"/>
            <a:ext cx="3781076" cy="428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F3131"/>
                </a:solidFill>
                <a:latin typeface="Noto Sans Bold"/>
              </a:rPr>
              <a:t>PLOTTING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3278162" y="3309896"/>
            <a:ext cx="3781076" cy="865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37121"/>
                </a:solidFill>
                <a:latin typeface="Noto Sans Bold"/>
              </a:rPr>
              <a:t>JSON </a:t>
            </a:r>
          </a:p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37121"/>
                </a:solidFill>
                <a:latin typeface="Noto Sans Bold"/>
              </a:rPr>
              <a:t>PLOTLY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9886837" y="5448318"/>
            <a:ext cx="8095928" cy="1621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5790" lvl="1" indent="-332895" algn="ctr">
              <a:lnSpc>
                <a:spcPts val="4317"/>
              </a:lnSpc>
              <a:buFont typeface="Arial"/>
              <a:buChar char="•"/>
            </a:pPr>
            <a:r>
              <a:rPr lang="en-US" sz="3083" spc="92">
                <a:solidFill>
                  <a:srgbClr val="FFFFFF"/>
                </a:solidFill>
                <a:latin typeface="Noto Sans Bold"/>
              </a:rPr>
              <a:t>QUERY</a:t>
            </a:r>
          </a:p>
          <a:p>
            <a:pPr marL="665790" lvl="1" indent="-332895" algn="ctr">
              <a:lnSpc>
                <a:spcPts val="4317"/>
              </a:lnSpc>
              <a:buFont typeface="Arial"/>
              <a:buChar char="•"/>
            </a:pPr>
            <a:r>
              <a:rPr lang="en-US" sz="3083" spc="92">
                <a:solidFill>
                  <a:srgbClr val="FFFFFF"/>
                </a:solidFill>
                <a:latin typeface="Noto Sans Bold"/>
              </a:rPr>
              <a:t>SAVE IN .CSV FILES</a:t>
            </a:r>
          </a:p>
          <a:p>
            <a:pPr marL="665790" lvl="1" indent="-332895" algn="ctr">
              <a:lnSpc>
                <a:spcPts val="4317"/>
              </a:lnSpc>
              <a:buFont typeface="Arial"/>
              <a:buChar char="•"/>
            </a:pPr>
            <a:r>
              <a:rPr lang="en-US" sz="3083" spc="92">
                <a:solidFill>
                  <a:srgbClr val="FFFFFF"/>
                </a:solidFill>
                <a:latin typeface="Noto Sans Bold"/>
              </a:rPr>
              <a:t>PLOTTING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922576" y="1830043"/>
            <a:ext cx="3952057" cy="1460803"/>
            <a:chOff x="0" y="0"/>
            <a:chExt cx="12162500" cy="4495638"/>
          </a:xfrm>
        </p:grpSpPr>
        <p:sp>
          <p:nvSpPr>
            <p:cNvPr id="5" name="Freeform 5"/>
            <p:cNvSpPr/>
            <p:nvPr/>
          </p:nvSpPr>
          <p:spPr>
            <a:xfrm>
              <a:off x="-12700" y="-12700"/>
              <a:ext cx="12187900" cy="4521038"/>
            </a:xfrm>
            <a:custGeom>
              <a:avLst/>
              <a:gdLst/>
              <a:ahLst/>
              <a:cxnLst/>
              <a:rect l="l" t="t" r="r" b="b"/>
              <a:pathLst>
                <a:path w="12187900" h="4521038">
                  <a:moveTo>
                    <a:pt x="113255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3658708"/>
                  </a:lnTo>
                  <a:cubicBezTo>
                    <a:pt x="0" y="4131148"/>
                    <a:pt x="389890" y="4521038"/>
                    <a:pt x="862330" y="4521038"/>
                  </a:cubicBezTo>
                  <a:lnTo>
                    <a:pt x="11325570" y="4521038"/>
                  </a:lnTo>
                  <a:cubicBezTo>
                    <a:pt x="11798010" y="4521038"/>
                    <a:pt x="12187900" y="4131148"/>
                    <a:pt x="12187900" y="3658708"/>
                  </a:cubicBezTo>
                  <a:lnTo>
                    <a:pt x="12187900" y="862330"/>
                  </a:lnTo>
                  <a:cubicBezTo>
                    <a:pt x="12187900" y="389890"/>
                    <a:pt x="11798010" y="0"/>
                    <a:pt x="11325570" y="0"/>
                  </a:cubicBezTo>
                  <a:close/>
                  <a:moveTo>
                    <a:pt x="11997400" y="927100"/>
                  </a:moveTo>
                  <a:lnTo>
                    <a:pt x="11997400" y="3658708"/>
                  </a:lnTo>
                  <a:cubicBezTo>
                    <a:pt x="11997400" y="4025738"/>
                    <a:pt x="11692600" y="4330538"/>
                    <a:pt x="11325570" y="4330538"/>
                  </a:cubicBezTo>
                  <a:lnTo>
                    <a:pt x="862330" y="4330538"/>
                  </a:lnTo>
                  <a:cubicBezTo>
                    <a:pt x="495300" y="4330538"/>
                    <a:pt x="190500" y="4025738"/>
                    <a:pt x="190500" y="365870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325570" y="190500"/>
                  </a:lnTo>
                  <a:cubicBezTo>
                    <a:pt x="11692600" y="190500"/>
                    <a:pt x="11997400" y="495300"/>
                    <a:pt x="11997400" y="862330"/>
                  </a:cubicBezTo>
                  <a:lnTo>
                    <a:pt x="11997400" y="927100"/>
                  </a:lnTo>
                  <a:close/>
                </a:path>
              </a:pathLst>
            </a:custGeom>
            <a:solidFill>
              <a:srgbClr val="FFFFFF">
                <a:alpha val="67843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AutoShape 6"/>
          <p:cNvSpPr/>
          <p:nvPr/>
        </p:nvSpPr>
        <p:spPr>
          <a:xfrm>
            <a:off x="4874633" y="2560445"/>
            <a:ext cx="2354707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7233467" y="1830043"/>
            <a:ext cx="3952057" cy="1460803"/>
            <a:chOff x="0" y="0"/>
            <a:chExt cx="12162500" cy="4495638"/>
          </a:xfrm>
        </p:grpSpPr>
        <p:sp>
          <p:nvSpPr>
            <p:cNvPr id="8" name="Freeform 8"/>
            <p:cNvSpPr/>
            <p:nvPr/>
          </p:nvSpPr>
          <p:spPr>
            <a:xfrm>
              <a:off x="-12700" y="-12700"/>
              <a:ext cx="12187900" cy="4521038"/>
            </a:xfrm>
            <a:custGeom>
              <a:avLst/>
              <a:gdLst/>
              <a:ahLst/>
              <a:cxnLst/>
              <a:rect l="l" t="t" r="r" b="b"/>
              <a:pathLst>
                <a:path w="12187900" h="4521038">
                  <a:moveTo>
                    <a:pt x="113255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3658708"/>
                  </a:lnTo>
                  <a:cubicBezTo>
                    <a:pt x="0" y="4131148"/>
                    <a:pt x="389890" y="4521038"/>
                    <a:pt x="862330" y="4521038"/>
                  </a:cubicBezTo>
                  <a:lnTo>
                    <a:pt x="11325570" y="4521038"/>
                  </a:lnTo>
                  <a:cubicBezTo>
                    <a:pt x="11798010" y="4521038"/>
                    <a:pt x="12187900" y="4131148"/>
                    <a:pt x="12187900" y="3658708"/>
                  </a:cubicBezTo>
                  <a:lnTo>
                    <a:pt x="12187900" y="862330"/>
                  </a:lnTo>
                  <a:cubicBezTo>
                    <a:pt x="12187900" y="389890"/>
                    <a:pt x="11798010" y="0"/>
                    <a:pt x="11325570" y="0"/>
                  </a:cubicBezTo>
                  <a:close/>
                  <a:moveTo>
                    <a:pt x="11997400" y="927100"/>
                  </a:moveTo>
                  <a:lnTo>
                    <a:pt x="11997400" y="3658708"/>
                  </a:lnTo>
                  <a:cubicBezTo>
                    <a:pt x="11997400" y="4025738"/>
                    <a:pt x="11692600" y="4330538"/>
                    <a:pt x="11325570" y="4330538"/>
                  </a:cubicBezTo>
                  <a:lnTo>
                    <a:pt x="862330" y="4330538"/>
                  </a:lnTo>
                  <a:cubicBezTo>
                    <a:pt x="495300" y="4330538"/>
                    <a:pt x="190500" y="4025738"/>
                    <a:pt x="190500" y="365870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325570" y="190500"/>
                  </a:lnTo>
                  <a:cubicBezTo>
                    <a:pt x="11692600" y="190500"/>
                    <a:pt x="11997400" y="495300"/>
                    <a:pt x="11997400" y="862330"/>
                  </a:cubicBezTo>
                  <a:lnTo>
                    <a:pt x="11997400" y="927100"/>
                  </a:lnTo>
                  <a:close/>
                </a:path>
              </a:pathLst>
            </a:custGeom>
            <a:solidFill>
              <a:srgbClr val="FFFFFF">
                <a:alpha val="67843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AutoShape 9"/>
          <p:cNvSpPr/>
          <p:nvPr/>
        </p:nvSpPr>
        <p:spPr>
          <a:xfrm>
            <a:off x="11185523" y="2579495"/>
            <a:ext cx="2358834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13544357" y="1849093"/>
            <a:ext cx="3952057" cy="1460803"/>
            <a:chOff x="0" y="0"/>
            <a:chExt cx="12162500" cy="4495638"/>
          </a:xfrm>
        </p:grpSpPr>
        <p:sp>
          <p:nvSpPr>
            <p:cNvPr id="11" name="Freeform 11"/>
            <p:cNvSpPr/>
            <p:nvPr/>
          </p:nvSpPr>
          <p:spPr>
            <a:xfrm>
              <a:off x="-12700" y="-12700"/>
              <a:ext cx="12187900" cy="4521038"/>
            </a:xfrm>
            <a:custGeom>
              <a:avLst/>
              <a:gdLst/>
              <a:ahLst/>
              <a:cxnLst/>
              <a:rect l="l" t="t" r="r" b="b"/>
              <a:pathLst>
                <a:path w="12187900" h="4521038">
                  <a:moveTo>
                    <a:pt x="113255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3658708"/>
                  </a:lnTo>
                  <a:cubicBezTo>
                    <a:pt x="0" y="4131148"/>
                    <a:pt x="389890" y="4521038"/>
                    <a:pt x="862330" y="4521038"/>
                  </a:cubicBezTo>
                  <a:lnTo>
                    <a:pt x="11325570" y="4521038"/>
                  </a:lnTo>
                  <a:cubicBezTo>
                    <a:pt x="11798010" y="4521038"/>
                    <a:pt x="12187900" y="4131148"/>
                    <a:pt x="12187900" y="3658708"/>
                  </a:cubicBezTo>
                  <a:lnTo>
                    <a:pt x="12187900" y="862330"/>
                  </a:lnTo>
                  <a:cubicBezTo>
                    <a:pt x="12187900" y="389890"/>
                    <a:pt x="11798010" y="0"/>
                    <a:pt x="11325570" y="0"/>
                  </a:cubicBezTo>
                  <a:close/>
                  <a:moveTo>
                    <a:pt x="11997400" y="927100"/>
                  </a:moveTo>
                  <a:lnTo>
                    <a:pt x="11997400" y="3658708"/>
                  </a:lnTo>
                  <a:cubicBezTo>
                    <a:pt x="11997400" y="4025738"/>
                    <a:pt x="11692600" y="4330538"/>
                    <a:pt x="11325570" y="4330538"/>
                  </a:cubicBezTo>
                  <a:lnTo>
                    <a:pt x="862330" y="4330538"/>
                  </a:lnTo>
                  <a:cubicBezTo>
                    <a:pt x="495300" y="4330538"/>
                    <a:pt x="190500" y="4025738"/>
                    <a:pt x="190500" y="365870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325570" y="190500"/>
                  </a:lnTo>
                  <a:cubicBezTo>
                    <a:pt x="11692600" y="190500"/>
                    <a:pt x="11997400" y="495300"/>
                    <a:pt x="11997400" y="862330"/>
                  </a:cubicBezTo>
                  <a:lnTo>
                    <a:pt x="11997400" y="927100"/>
                  </a:lnTo>
                  <a:close/>
                </a:path>
              </a:pathLst>
            </a:custGeom>
            <a:solidFill>
              <a:srgbClr val="FFFFFF">
                <a:alpha val="67843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3605497" y="6678865"/>
            <a:ext cx="3952057" cy="1460803"/>
            <a:chOff x="0" y="0"/>
            <a:chExt cx="12162500" cy="4495638"/>
          </a:xfrm>
        </p:grpSpPr>
        <p:sp>
          <p:nvSpPr>
            <p:cNvPr id="13" name="Freeform 13"/>
            <p:cNvSpPr/>
            <p:nvPr/>
          </p:nvSpPr>
          <p:spPr>
            <a:xfrm>
              <a:off x="-12700" y="-12700"/>
              <a:ext cx="12187900" cy="4521038"/>
            </a:xfrm>
            <a:custGeom>
              <a:avLst/>
              <a:gdLst/>
              <a:ahLst/>
              <a:cxnLst/>
              <a:rect l="l" t="t" r="r" b="b"/>
              <a:pathLst>
                <a:path w="12187900" h="4521038">
                  <a:moveTo>
                    <a:pt x="113255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3658708"/>
                  </a:lnTo>
                  <a:cubicBezTo>
                    <a:pt x="0" y="4131148"/>
                    <a:pt x="389890" y="4521038"/>
                    <a:pt x="862330" y="4521038"/>
                  </a:cubicBezTo>
                  <a:lnTo>
                    <a:pt x="11325570" y="4521038"/>
                  </a:lnTo>
                  <a:cubicBezTo>
                    <a:pt x="11798010" y="4521038"/>
                    <a:pt x="12187900" y="4131148"/>
                    <a:pt x="12187900" y="3658708"/>
                  </a:cubicBezTo>
                  <a:lnTo>
                    <a:pt x="12187900" y="862330"/>
                  </a:lnTo>
                  <a:cubicBezTo>
                    <a:pt x="12187900" y="389890"/>
                    <a:pt x="11798010" y="0"/>
                    <a:pt x="11325570" y="0"/>
                  </a:cubicBezTo>
                  <a:close/>
                  <a:moveTo>
                    <a:pt x="11997400" y="927100"/>
                  </a:moveTo>
                  <a:lnTo>
                    <a:pt x="11997400" y="3658708"/>
                  </a:lnTo>
                  <a:cubicBezTo>
                    <a:pt x="11997400" y="4025738"/>
                    <a:pt x="11692600" y="4330538"/>
                    <a:pt x="11325570" y="4330538"/>
                  </a:cubicBezTo>
                  <a:lnTo>
                    <a:pt x="862330" y="4330538"/>
                  </a:lnTo>
                  <a:cubicBezTo>
                    <a:pt x="495300" y="4330538"/>
                    <a:pt x="190500" y="4025738"/>
                    <a:pt x="190500" y="365870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325570" y="190500"/>
                  </a:lnTo>
                  <a:cubicBezTo>
                    <a:pt x="11692600" y="190500"/>
                    <a:pt x="11997400" y="495300"/>
                    <a:pt x="11997400" y="862330"/>
                  </a:cubicBezTo>
                  <a:lnTo>
                    <a:pt x="11997400" y="927100"/>
                  </a:lnTo>
                  <a:close/>
                </a:path>
              </a:pathLst>
            </a:custGeom>
            <a:solidFill>
              <a:srgbClr val="FFFFFF">
                <a:alpha val="67843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291241" y="6724865"/>
            <a:ext cx="3952057" cy="1460803"/>
            <a:chOff x="0" y="0"/>
            <a:chExt cx="12162500" cy="4495638"/>
          </a:xfrm>
        </p:grpSpPr>
        <p:sp>
          <p:nvSpPr>
            <p:cNvPr id="15" name="Freeform 15"/>
            <p:cNvSpPr/>
            <p:nvPr/>
          </p:nvSpPr>
          <p:spPr>
            <a:xfrm>
              <a:off x="-12700" y="-12700"/>
              <a:ext cx="12187900" cy="4521038"/>
            </a:xfrm>
            <a:custGeom>
              <a:avLst/>
              <a:gdLst/>
              <a:ahLst/>
              <a:cxnLst/>
              <a:rect l="l" t="t" r="r" b="b"/>
              <a:pathLst>
                <a:path w="12187900" h="4521038">
                  <a:moveTo>
                    <a:pt x="113255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3658708"/>
                  </a:lnTo>
                  <a:cubicBezTo>
                    <a:pt x="0" y="4131148"/>
                    <a:pt x="389890" y="4521038"/>
                    <a:pt x="862330" y="4521038"/>
                  </a:cubicBezTo>
                  <a:lnTo>
                    <a:pt x="11325570" y="4521038"/>
                  </a:lnTo>
                  <a:cubicBezTo>
                    <a:pt x="11798010" y="4521038"/>
                    <a:pt x="12187900" y="4131148"/>
                    <a:pt x="12187900" y="3658708"/>
                  </a:cubicBezTo>
                  <a:lnTo>
                    <a:pt x="12187900" y="862330"/>
                  </a:lnTo>
                  <a:cubicBezTo>
                    <a:pt x="12187900" y="389890"/>
                    <a:pt x="11798010" y="0"/>
                    <a:pt x="11325570" y="0"/>
                  </a:cubicBezTo>
                  <a:close/>
                  <a:moveTo>
                    <a:pt x="11997400" y="927100"/>
                  </a:moveTo>
                  <a:lnTo>
                    <a:pt x="11997400" y="3658708"/>
                  </a:lnTo>
                  <a:cubicBezTo>
                    <a:pt x="11997400" y="4025738"/>
                    <a:pt x="11692600" y="4330538"/>
                    <a:pt x="11325570" y="4330538"/>
                  </a:cubicBezTo>
                  <a:lnTo>
                    <a:pt x="862330" y="4330538"/>
                  </a:lnTo>
                  <a:cubicBezTo>
                    <a:pt x="495300" y="4330538"/>
                    <a:pt x="190500" y="4025738"/>
                    <a:pt x="190500" y="365870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325570" y="190500"/>
                  </a:lnTo>
                  <a:cubicBezTo>
                    <a:pt x="11692600" y="190500"/>
                    <a:pt x="11997400" y="495300"/>
                    <a:pt x="11997400" y="862330"/>
                  </a:cubicBezTo>
                  <a:lnTo>
                    <a:pt x="11997400" y="927100"/>
                  </a:lnTo>
                  <a:close/>
                </a:path>
              </a:pathLst>
            </a:custGeom>
            <a:solidFill>
              <a:srgbClr val="FFFFFF">
                <a:alpha val="67843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AutoShape 16"/>
          <p:cNvSpPr/>
          <p:nvPr/>
        </p:nvSpPr>
        <p:spPr>
          <a:xfrm flipH="1">
            <a:off x="11246664" y="7455267"/>
            <a:ext cx="2358834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AutoShape 17"/>
          <p:cNvSpPr/>
          <p:nvPr/>
        </p:nvSpPr>
        <p:spPr>
          <a:xfrm flipH="1">
            <a:off x="4932407" y="7436217"/>
            <a:ext cx="2358834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8" name="Group 18"/>
          <p:cNvGrpSpPr/>
          <p:nvPr/>
        </p:nvGrpSpPr>
        <p:grpSpPr>
          <a:xfrm>
            <a:off x="980350" y="6678865"/>
            <a:ext cx="3952057" cy="1460803"/>
            <a:chOff x="0" y="0"/>
            <a:chExt cx="12162500" cy="4495638"/>
          </a:xfrm>
        </p:grpSpPr>
        <p:sp>
          <p:nvSpPr>
            <p:cNvPr id="19" name="Freeform 19"/>
            <p:cNvSpPr/>
            <p:nvPr/>
          </p:nvSpPr>
          <p:spPr>
            <a:xfrm>
              <a:off x="-12700" y="-12700"/>
              <a:ext cx="12187900" cy="4521038"/>
            </a:xfrm>
            <a:custGeom>
              <a:avLst/>
              <a:gdLst/>
              <a:ahLst/>
              <a:cxnLst/>
              <a:rect l="l" t="t" r="r" b="b"/>
              <a:pathLst>
                <a:path w="12187900" h="4521038">
                  <a:moveTo>
                    <a:pt x="113255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3658708"/>
                  </a:lnTo>
                  <a:cubicBezTo>
                    <a:pt x="0" y="4131148"/>
                    <a:pt x="389890" y="4521038"/>
                    <a:pt x="862330" y="4521038"/>
                  </a:cubicBezTo>
                  <a:lnTo>
                    <a:pt x="11325570" y="4521038"/>
                  </a:lnTo>
                  <a:cubicBezTo>
                    <a:pt x="11798010" y="4521038"/>
                    <a:pt x="12187900" y="4131148"/>
                    <a:pt x="12187900" y="3658708"/>
                  </a:cubicBezTo>
                  <a:lnTo>
                    <a:pt x="12187900" y="862330"/>
                  </a:lnTo>
                  <a:cubicBezTo>
                    <a:pt x="12187900" y="389890"/>
                    <a:pt x="11798010" y="0"/>
                    <a:pt x="11325570" y="0"/>
                  </a:cubicBezTo>
                  <a:close/>
                  <a:moveTo>
                    <a:pt x="11997400" y="927100"/>
                  </a:moveTo>
                  <a:lnTo>
                    <a:pt x="11997400" y="3658708"/>
                  </a:lnTo>
                  <a:cubicBezTo>
                    <a:pt x="11997400" y="4025738"/>
                    <a:pt x="11692600" y="4330538"/>
                    <a:pt x="11325570" y="4330538"/>
                  </a:cubicBezTo>
                  <a:lnTo>
                    <a:pt x="862330" y="4330538"/>
                  </a:lnTo>
                  <a:cubicBezTo>
                    <a:pt x="495300" y="4330538"/>
                    <a:pt x="190500" y="4025738"/>
                    <a:pt x="190500" y="365870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325570" y="190500"/>
                  </a:lnTo>
                  <a:cubicBezTo>
                    <a:pt x="11692600" y="190500"/>
                    <a:pt x="11997400" y="495300"/>
                    <a:pt x="11997400" y="862330"/>
                  </a:cubicBezTo>
                  <a:lnTo>
                    <a:pt x="11997400" y="927100"/>
                  </a:lnTo>
                  <a:close/>
                </a:path>
              </a:pathLst>
            </a:custGeom>
            <a:solidFill>
              <a:srgbClr val="FFFFFF">
                <a:alpha val="67843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452139" y="3444129"/>
            <a:ext cx="1094180" cy="1094180"/>
          </a:xfrm>
          <a:custGeom>
            <a:avLst/>
            <a:gdLst/>
            <a:ahLst/>
            <a:cxnLst/>
            <a:rect l="l" t="t" r="r" b="b"/>
            <a:pathLst>
              <a:path w="1094180" h="1094180">
                <a:moveTo>
                  <a:pt x="0" y="0"/>
                </a:moveTo>
                <a:lnTo>
                  <a:pt x="1094181" y="0"/>
                </a:lnTo>
                <a:lnTo>
                  <a:pt x="1094181" y="1094180"/>
                </a:lnTo>
                <a:lnTo>
                  <a:pt x="0" y="10941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2725319" y="3444129"/>
            <a:ext cx="1065226" cy="1065226"/>
          </a:xfrm>
          <a:custGeom>
            <a:avLst/>
            <a:gdLst/>
            <a:ahLst/>
            <a:cxnLst/>
            <a:rect l="l" t="t" r="r" b="b"/>
            <a:pathLst>
              <a:path w="1065226" h="1065226">
                <a:moveTo>
                  <a:pt x="0" y="0"/>
                </a:moveTo>
                <a:lnTo>
                  <a:pt x="1065226" y="0"/>
                </a:lnTo>
                <a:lnTo>
                  <a:pt x="1065226" y="1065226"/>
                </a:lnTo>
                <a:lnTo>
                  <a:pt x="0" y="10652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AutoShape 22"/>
          <p:cNvSpPr/>
          <p:nvPr/>
        </p:nvSpPr>
        <p:spPr>
          <a:xfrm>
            <a:off x="17438848" y="2598545"/>
            <a:ext cx="663673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" name="AutoShape 23"/>
          <p:cNvSpPr/>
          <p:nvPr/>
        </p:nvSpPr>
        <p:spPr>
          <a:xfrm flipV="1">
            <a:off x="18083471" y="2598545"/>
            <a:ext cx="0" cy="4926992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AutoShape 24"/>
          <p:cNvSpPr/>
          <p:nvPr/>
        </p:nvSpPr>
        <p:spPr>
          <a:xfrm flipH="1">
            <a:off x="17484854" y="7506487"/>
            <a:ext cx="617667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Box 25"/>
          <p:cNvSpPr txBox="1"/>
          <p:nvPr/>
        </p:nvSpPr>
        <p:spPr>
          <a:xfrm>
            <a:off x="13291307" y="4990988"/>
            <a:ext cx="1644610" cy="33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spc="59">
                <a:solidFill>
                  <a:srgbClr val="FF3131"/>
                </a:solidFill>
                <a:latin typeface="Noto Sans Bold"/>
              </a:rPr>
              <a:t>TESTING SET</a:t>
            </a:r>
          </a:p>
        </p:txBody>
      </p:sp>
      <p:sp>
        <p:nvSpPr>
          <p:cNvPr id="26" name="AutoShape 26"/>
          <p:cNvSpPr/>
          <p:nvPr/>
        </p:nvSpPr>
        <p:spPr>
          <a:xfrm flipH="1">
            <a:off x="9267269" y="5330713"/>
            <a:ext cx="4846343" cy="1451926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7" name="AutoShape 27"/>
          <p:cNvSpPr/>
          <p:nvPr/>
        </p:nvSpPr>
        <p:spPr>
          <a:xfrm>
            <a:off x="14935917" y="5179901"/>
            <a:ext cx="663673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AutoShape 28"/>
          <p:cNvSpPr/>
          <p:nvPr/>
        </p:nvSpPr>
        <p:spPr>
          <a:xfrm>
            <a:off x="16579871" y="5330713"/>
            <a:ext cx="0" cy="1289477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9" name="TextBox 29"/>
          <p:cNvSpPr txBox="1"/>
          <p:nvPr/>
        </p:nvSpPr>
        <p:spPr>
          <a:xfrm>
            <a:off x="1036275" y="465542"/>
            <a:ext cx="16215452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</a:rPr>
              <a:t>4. MODELING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312811" y="2307484"/>
            <a:ext cx="3171587" cy="448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4"/>
              </a:lnSpc>
              <a:spcBef>
                <a:spcPct val="0"/>
              </a:spcBef>
            </a:pPr>
            <a:r>
              <a:rPr lang="en-US" sz="2581" spc="77">
                <a:solidFill>
                  <a:srgbClr val="FFFFFF"/>
                </a:solidFill>
                <a:latin typeface="Noto Sans Bold"/>
              </a:rPr>
              <a:t>COLLECTING DATA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7551122" y="2307484"/>
            <a:ext cx="3185755" cy="448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4"/>
              </a:lnSpc>
              <a:spcBef>
                <a:spcPct val="0"/>
              </a:spcBef>
            </a:pPr>
            <a:r>
              <a:rPr lang="en-US" sz="2581" spc="77">
                <a:solidFill>
                  <a:srgbClr val="FFFFFF"/>
                </a:solidFill>
                <a:latin typeface="Noto Sans Bold"/>
              </a:rPr>
              <a:t>PROCESSING DATA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3934882" y="2307484"/>
            <a:ext cx="3201114" cy="448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4"/>
              </a:lnSpc>
              <a:spcBef>
                <a:spcPct val="0"/>
              </a:spcBef>
            </a:pPr>
            <a:r>
              <a:rPr lang="en-US" sz="2581" spc="77">
                <a:solidFill>
                  <a:srgbClr val="FFFFFF"/>
                </a:solidFill>
                <a:latin typeface="Noto Sans Bold"/>
              </a:rPr>
              <a:t>DATA SEPARATION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3862078" y="6954655"/>
            <a:ext cx="3475023" cy="905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4"/>
              </a:lnSpc>
              <a:spcBef>
                <a:spcPct val="0"/>
              </a:spcBef>
            </a:pPr>
            <a:r>
              <a:rPr lang="en-US" sz="2581" spc="77">
                <a:solidFill>
                  <a:srgbClr val="FFFFFF"/>
                </a:solidFill>
                <a:latin typeface="Noto Sans Bold"/>
              </a:rPr>
              <a:t>MODEL BUILDING AND TRAINING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493552" y="7202305"/>
            <a:ext cx="3550801" cy="448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4"/>
              </a:lnSpc>
              <a:spcBef>
                <a:spcPct val="0"/>
              </a:spcBef>
            </a:pPr>
            <a:r>
              <a:rPr lang="en-US" sz="2581" spc="77">
                <a:solidFill>
                  <a:srgbClr val="FFFFFF"/>
                </a:solidFill>
                <a:latin typeface="Noto Sans Bold"/>
              </a:rPr>
              <a:t>MODEL EVALUATION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222339" y="6927705"/>
            <a:ext cx="3557668" cy="905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4"/>
              </a:lnSpc>
              <a:spcBef>
                <a:spcPct val="0"/>
              </a:spcBef>
            </a:pPr>
            <a:r>
              <a:rPr lang="en-US" sz="2581" spc="77">
                <a:solidFill>
                  <a:srgbClr val="FFFFFF"/>
                </a:solidFill>
                <a:latin typeface="Noto Sans Bold"/>
              </a:rPr>
              <a:t>SAVE MODEL AND USE MODEL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5625228" y="4990988"/>
            <a:ext cx="1871186" cy="33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spc="59">
                <a:solidFill>
                  <a:srgbClr val="FF3131"/>
                </a:solidFill>
                <a:latin typeface="Noto Sans Bold"/>
              </a:rPr>
              <a:t>TRAINING SET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7769458" y="3414746"/>
            <a:ext cx="265599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60">
                <a:solidFill>
                  <a:srgbClr val="F37121"/>
                </a:solidFill>
                <a:latin typeface="Noto Sans Bold"/>
              </a:rPr>
              <a:t> RE 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8675619" y="3897346"/>
            <a:ext cx="843677" cy="33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spc="59">
                <a:solidFill>
                  <a:srgbClr val="F37121"/>
                </a:solidFill>
                <a:latin typeface="Noto Sans Bold"/>
              </a:rPr>
              <a:t> NLTK 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2191442" y="8473043"/>
            <a:ext cx="1067752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60">
                <a:solidFill>
                  <a:srgbClr val="F37121"/>
                </a:solidFill>
                <a:latin typeface="Noto Sans Bold"/>
              </a:rPr>
              <a:t> PICKLE 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7839086" y="8473043"/>
            <a:ext cx="274081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60">
                <a:solidFill>
                  <a:srgbClr val="F37121"/>
                </a:solidFill>
                <a:latin typeface="Noto Sans Bold"/>
              </a:rPr>
              <a:t>SKLEARN.METRICS Y 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8675619" y="8974692"/>
            <a:ext cx="1067752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60">
                <a:solidFill>
                  <a:srgbClr val="F37121"/>
                </a:solidFill>
                <a:latin typeface="Noto Sans Bold"/>
              </a:rPr>
              <a:t>NUMPY 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5097762" y="3396504"/>
            <a:ext cx="53482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60">
                <a:solidFill>
                  <a:srgbClr val="F37121"/>
                </a:solidFill>
                <a:latin typeface="Noto Sans Bold"/>
              </a:rPr>
              <a:t>SYS 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3456371" y="3810895"/>
            <a:ext cx="3982477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60" dirty="0">
                <a:solidFill>
                  <a:srgbClr val="F37121"/>
                </a:solidFill>
                <a:latin typeface="Noto Sans Bold"/>
              </a:rPr>
              <a:t>SKLEARN.MODEL_SELECTION</a:t>
            </a:r>
          </a:p>
        </p:txBody>
      </p:sp>
      <p:sp>
        <p:nvSpPr>
          <p:cNvPr id="44" name="AutoShape 44"/>
          <p:cNvSpPr/>
          <p:nvPr/>
        </p:nvSpPr>
        <p:spPr>
          <a:xfrm flipH="1">
            <a:off x="15293495" y="4274445"/>
            <a:ext cx="0" cy="827024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45" name="TextBox 45"/>
          <p:cNvSpPr txBox="1"/>
          <p:nvPr/>
        </p:nvSpPr>
        <p:spPr>
          <a:xfrm>
            <a:off x="13707627" y="8282543"/>
            <a:ext cx="3849927" cy="1148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0"/>
              </a:lnSpc>
              <a:spcBef>
                <a:spcPct val="0"/>
              </a:spcBef>
            </a:pPr>
            <a:r>
              <a:rPr lang="en-US" sz="1300" spc="39">
                <a:solidFill>
                  <a:srgbClr val="F37121"/>
                </a:solidFill>
                <a:latin typeface="Noto Sans Bold"/>
              </a:rPr>
              <a:t>SKLEARN.PIPELINE, SKLEARN.MODEL_SELECTION, SKLEARN.FEATURE_EXTRACTION.TEXT, SKLEARN.MULTIOUTPUT, SKLEARN.MULTICLASS,  SKLEARN.SVM 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3784992" y="3312997"/>
            <a:ext cx="10718016" cy="4078990"/>
          </a:xfrm>
          <a:custGeom>
            <a:avLst/>
            <a:gdLst/>
            <a:ahLst/>
            <a:cxnLst/>
            <a:rect l="l" t="t" r="r" b="b"/>
            <a:pathLst>
              <a:path w="10718016" h="4078990">
                <a:moveTo>
                  <a:pt x="0" y="0"/>
                </a:moveTo>
                <a:lnTo>
                  <a:pt x="10718016" y="0"/>
                </a:lnTo>
                <a:lnTo>
                  <a:pt x="10718016" y="4078991"/>
                </a:lnTo>
                <a:lnTo>
                  <a:pt x="0" y="40789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36275" y="465542"/>
            <a:ext cx="16215452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</a:rPr>
              <a:t>4.1 MODEL EVALUATION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485294" y="1447800"/>
            <a:ext cx="19258590" cy="9192740"/>
          </a:xfrm>
          <a:custGeom>
            <a:avLst/>
            <a:gdLst/>
            <a:ahLst/>
            <a:cxnLst/>
            <a:rect l="l" t="t" r="r" b="b"/>
            <a:pathLst>
              <a:path w="19258590" h="9192740">
                <a:moveTo>
                  <a:pt x="0" y="0"/>
                </a:moveTo>
                <a:lnTo>
                  <a:pt x="19258590" y="0"/>
                </a:lnTo>
                <a:lnTo>
                  <a:pt x="19258590" y="9192740"/>
                </a:lnTo>
                <a:lnTo>
                  <a:pt x="0" y="91927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704018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000000"/>
                </a:solidFill>
                <a:latin typeface="TT Rounds Condensed"/>
              </a:rPr>
              <a:t>14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36275" y="465542"/>
            <a:ext cx="16215452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</a:rPr>
              <a:t>5. DEPLOY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36275" y="7350481"/>
            <a:ext cx="1102000" cy="1102000"/>
          </a:xfrm>
          <a:custGeom>
            <a:avLst/>
            <a:gdLst/>
            <a:ahLst/>
            <a:cxnLst/>
            <a:rect l="l" t="t" r="r" b="b"/>
            <a:pathLst>
              <a:path w="1102000" h="1102000">
                <a:moveTo>
                  <a:pt x="0" y="0"/>
                </a:moveTo>
                <a:lnTo>
                  <a:pt x="1102000" y="0"/>
                </a:lnTo>
                <a:lnTo>
                  <a:pt x="1102000" y="1102000"/>
                </a:lnTo>
                <a:lnTo>
                  <a:pt x="0" y="1102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0000"/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3726428" y="7645079"/>
            <a:ext cx="1658418" cy="1658418"/>
          </a:xfrm>
          <a:custGeom>
            <a:avLst/>
            <a:gdLst/>
            <a:ahLst/>
            <a:cxnLst/>
            <a:rect l="l" t="t" r="r" b="b"/>
            <a:pathLst>
              <a:path w="1658418" h="1658418">
                <a:moveTo>
                  <a:pt x="0" y="0"/>
                </a:moveTo>
                <a:lnTo>
                  <a:pt x="1658418" y="0"/>
                </a:lnTo>
                <a:lnTo>
                  <a:pt x="1658418" y="1658418"/>
                </a:lnTo>
                <a:lnTo>
                  <a:pt x="0" y="16584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8479865" y="4978255"/>
            <a:ext cx="1328270" cy="1706586"/>
          </a:xfrm>
          <a:custGeom>
            <a:avLst/>
            <a:gdLst/>
            <a:ahLst/>
            <a:cxnLst/>
            <a:rect l="l" t="t" r="r" b="b"/>
            <a:pathLst>
              <a:path w="1328270" h="1706586">
                <a:moveTo>
                  <a:pt x="0" y="0"/>
                </a:moveTo>
                <a:lnTo>
                  <a:pt x="1328270" y="0"/>
                </a:lnTo>
                <a:lnTo>
                  <a:pt x="1328270" y="1706586"/>
                </a:lnTo>
                <a:lnTo>
                  <a:pt x="0" y="17065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7934039" y="3578162"/>
            <a:ext cx="2419922" cy="1209961"/>
          </a:xfrm>
          <a:custGeom>
            <a:avLst/>
            <a:gdLst/>
            <a:ahLst/>
            <a:cxnLst/>
            <a:rect l="l" t="t" r="r" b="b"/>
            <a:pathLst>
              <a:path w="2419922" h="1209961">
                <a:moveTo>
                  <a:pt x="0" y="0"/>
                </a:moveTo>
                <a:lnTo>
                  <a:pt x="2419922" y="0"/>
                </a:lnTo>
                <a:lnTo>
                  <a:pt x="2419922" y="1209961"/>
                </a:lnTo>
                <a:lnTo>
                  <a:pt x="0" y="120996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7698901" y="3256714"/>
            <a:ext cx="2890198" cy="3773572"/>
            <a:chOff x="0" y="0"/>
            <a:chExt cx="12162500" cy="15879906"/>
          </a:xfrm>
        </p:grpSpPr>
        <p:sp>
          <p:nvSpPr>
            <p:cNvPr id="9" name="Freeform 9"/>
            <p:cNvSpPr/>
            <p:nvPr/>
          </p:nvSpPr>
          <p:spPr>
            <a:xfrm>
              <a:off x="-12700" y="-12700"/>
              <a:ext cx="12187900" cy="15905307"/>
            </a:xfrm>
            <a:custGeom>
              <a:avLst/>
              <a:gdLst/>
              <a:ahLst/>
              <a:cxnLst/>
              <a:rect l="l" t="t" r="r" b="b"/>
              <a:pathLst>
                <a:path w="12187900" h="15905307">
                  <a:moveTo>
                    <a:pt x="113255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15042976"/>
                  </a:lnTo>
                  <a:cubicBezTo>
                    <a:pt x="0" y="15515416"/>
                    <a:pt x="389890" y="15905307"/>
                    <a:pt x="862330" y="15905307"/>
                  </a:cubicBezTo>
                  <a:lnTo>
                    <a:pt x="11325570" y="15905307"/>
                  </a:lnTo>
                  <a:cubicBezTo>
                    <a:pt x="11798010" y="15905307"/>
                    <a:pt x="12187900" y="15515416"/>
                    <a:pt x="12187900" y="15042976"/>
                  </a:cubicBezTo>
                  <a:lnTo>
                    <a:pt x="12187900" y="862330"/>
                  </a:lnTo>
                  <a:cubicBezTo>
                    <a:pt x="12187900" y="389890"/>
                    <a:pt x="11798010" y="0"/>
                    <a:pt x="11325570" y="0"/>
                  </a:cubicBezTo>
                  <a:close/>
                  <a:moveTo>
                    <a:pt x="11997400" y="927100"/>
                  </a:moveTo>
                  <a:lnTo>
                    <a:pt x="11997400" y="15042976"/>
                  </a:lnTo>
                  <a:cubicBezTo>
                    <a:pt x="11997400" y="15410005"/>
                    <a:pt x="11692600" y="15714805"/>
                    <a:pt x="11325570" y="15714805"/>
                  </a:cubicBezTo>
                  <a:lnTo>
                    <a:pt x="862330" y="15714805"/>
                  </a:lnTo>
                  <a:cubicBezTo>
                    <a:pt x="495300" y="15714805"/>
                    <a:pt x="190500" y="15410005"/>
                    <a:pt x="190500" y="15042976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325570" y="190500"/>
                  </a:lnTo>
                  <a:cubicBezTo>
                    <a:pt x="11692600" y="190500"/>
                    <a:pt x="11997400" y="495300"/>
                    <a:pt x="11997400" y="862330"/>
                  </a:cubicBezTo>
                  <a:lnTo>
                    <a:pt x="11997400" y="92710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>
            <a:off x="394201" y="4393482"/>
            <a:ext cx="1500035" cy="1500035"/>
          </a:xfrm>
          <a:custGeom>
            <a:avLst/>
            <a:gdLst/>
            <a:ahLst/>
            <a:cxnLst/>
            <a:rect l="l" t="t" r="r" b="b"/>
            <a:pathLst>
              <a:path w="1500035" h="1500035">
                <a:moveTo>
                  <a:pt x="0" y="0"/>
                </a:moveTo>
                <a:lnTo>
                  <a:pt x="1500035" y="0"/>
                </a:lnTo>
                <a:lnTo>
                  <a:pt x="1500035" y="1500036"/>
                </a:lnTo>
                <a:lnTo>
                  <a:pt x="0" y="150003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>
            <a:off x="1894236" y="5143500"/>
            <a:ext cx="2134120" cy="0"/>
          </a:xfrm>
          <a:prstGeom prst="line">
            <a:avLst/>
          </a:prstGeom>
          <a:ln w="38100" cap="flat">
            <a:solidFill>
              <a:srgbClr val="FFFFFF">
                <a:alpha val="67843"/>
              </a:srgbClr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AutoShape 12"/>
          <p:cNvSpPr/>
          <p:nvPr/>
        </p:nvSpPr>
        <p:spPr>
          <a:xfrm>
            <a:off x="2138275" y="7901481"/>
            <a:ext cx="1782178" cy="422"/>
          </a:xfrm>
          <a:prstGeom prst="line">
            <a:avLst/>
          </a:prstGeom>
          <a:ln w="28575" cap="flat">
            <a:solidFill>
              <a:srgbClr val="FFFFFF">
                <a:alpha val="29804"/>
              </a:srgbClr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AutoShape 13"/>
          <p:cNvSpPr/>
          <p:nvPr/>
        </p:nvSpPr>
        <p:spPr>
          <a:xfrm>
            <a:off x="6887405" y="5143500"/>
            <a:ext cx="853747" cy="0"/>
          </a:xfrm>
          <a:prstGeom prst="line">
            <a:avLst/>
          </a:prstGeom>
          <a:ln w="38100" cap="flat">
            <a:solidFill>
              <a:srgbClr val="FFFFFF">
                <a:alpha val="67843"/>
              </a:srgbClr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3014706" y="1645628"/>
            <a:ext cx="2830790" cy="1716692"/>
          </a:xfrm>
          <a:custGeom>
            <a:avLst/>
            <a:gdLst/>
            <a:ahLst/>
            <a:cxnLst/>
            <a:rect l="l" t="t" r="r" b="b"/>
            <a:pathLst>
              <a:path w="2830790" h="1716692">
                <a:moveTo>
                  <a:pt x="0" y="0"/>
                </a:moveTo>
                <a:lnTo>
                  <a:pt x="2830789" y="0"/>
                </a:lnTo>
                <a:lnTo>
                  <a:pt x="2830789" y="1716692"/>
                </a:lnTo>
                <a:lnTo>
                  <a:pt x="0" y="171669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AutoShape 15"/>
          <p:cNvSpPr/>
          <p:nvPr/>
        </p:nvSpPr>
        <p:spPr>
          <a:xfrm flipH="1">
            <a:off x="10835902" y="2814948"/>
            <a:ext cx="2677248" cy="1622687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1036275" y="465542"/>
            <a:ext cx="16215452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</a:rPr>
              <a:t>5. DEPLOY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</a:rPr>
              <a:t>15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93347" y="6127429"/>
            <a:ext cx="2859048" cy="448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FFFFF"/>
                </a:solidFill>
                <a:latin typeface="Noto Sans Bold"/>
              </a:rPr>
              <a:t>JSON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93347" y="5200650"/>
            <a:ext cx="2859048" cy="448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FFFFF"/>
                </a:solidFill>
                <a:latin typeface="Noto Sans Bold"/>
              </a:rPr>
              <a:t>PLOTLY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028357" y="4890539"/>
            <a:ext cx="2859048" cy="448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FFFFF"/>
                </a:solidFill>
                <a:latin typeface="Noto Sans Bold"/>
              </a:rPr>
              <a:t>GRAPH JSON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955847" y="8743870"/>
            <a:ext cx="2196548" cy="338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76"/>
              </a:lnSpc>
            </a:pPr>
            <a:r>
              <a:rPr lang="en-US" sz="1983" spc="59">
                <a:solidFill>
                  <a:srgbClr val="FFFFFF">
                    <a:alpha val="29804"/>
                  </a:srgbClr>
                </a:solidFill>
                <a:latin typeface="Noto Sans Bold"/>
              </a:rPr>
              <a:t>JSON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895195" y="7951618"/>
            <a:ext cx="2196548" cy="338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76"/>
              </a:lnSpc>
            </a:pPr>
            <a:r>
              <a:rPr lang="en-US" sz="1983" spc="59">
                <a:solidFill>
                  <a:srgbClr val="FFFFFF">
                    <a:alpha val="29804"/>
                  </a:srgbClr>
                </a:solidFill>
                <a:latin typeface="Noto Sans Bold"/>
              </a:rPr>
              <a:t>PLOTLY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920453" y="7713365"/>
            <a:ext cx="2196548" cy="338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76"/>
              </a:lnSpc>
            </a:pPr>
            <a:r>
              <a:rPr lang="en-US" sz="1983" spc="59">
                <a:solidFill>
                  <a:srgbClr val="FFFFFF">
                    <a:alpha val="29804"/>
                  </a:srgbClr>
                </a:solidFill>
                <a:latin typeface="Noto Sans Bold"/>
              </a:rPr>
              <a:t>GRAPH JSON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3265779" y="9376193"/>
            <a:ext cx="2579717" cy="400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61"/>
              </a:lnSpc>
            </a:pPr>
            <a:r>
              <a:rPr lang="en-US" sz="2329" spc="69">
                <a:solidFill>
                  <a:srgbClr val="FFFFFF"/>
                </a:solidFill>
                <a:latin typeface="Noto Sans Bold"/>
              </a:rPr>
              <a:t>MODEL.PKL</a:t>
            </a:r>
          </a:p>
        </p:txBody>
      </p:sp>
      <p:sp>
        <p:nvSpPr>
          <p:cNvPr id="25" name="AutoShape 25"/>
          <p:cNvSpPr/>
          <p:nvPr/>
        </p:nvSpPr>
        <p:spPr>
          <a:xfrm flipH="1">
            <a:off x="11015134" y="2994180"/>
            <a:ext cx="2677248" cy="1622687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triangle" w="lg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" name="AutoShape 26"/>
          <p:cNvSpPr/>
          <p:nvPr/>
        </p:nvSpPr>
        <p:spPr>
          <a:xfrm flipH="1" flipV="1">
            <a:off x="10883281" y="6705168"/>
            <a:ext cx="2893027" cy="1196313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" name="AutoShape 27"/>
          <p:cNvSpPr/>
          <p:nvPr/>
        </p:nvSpPr>
        <p:spPr>
          <a:xfrm flipH="1" flipV="1">
            <a:off x="10845002" y="6955733"/>
            <a:ext cx="2893027" cy="1196313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triangle" w="lg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Box 28"/>
          <p:cNvSpPr txBox="1"/>
          <p:nvPr/>
        </p:nvSpPr>
        <p:spPr>
          <a:xfrm rot="1350000">
            <a:off x="10763883" y="7507367"/>
            <a:ext cx="2859048" cy="448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000000"/>
                </a:solidFill>
                <a:latin typeface="Noto Sans Bold"/>
              </a:rPr>
              <a:t>JOBLIB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93347" y="5640556"/>
            <a:ext cx="2859048" cy="448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FFFFF"/>
                </a:solidFill>
                <a:latin typeface="Noto Sans Bold"/>
              </a:rPr>
              <a:t>PANDAS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895195" y="8347744"/>
            <a:ext cx="2196548" cy="338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76"/>
              </a:lnSpc>
            </a:pPr>
            <a:r>
              <a:rPr lang="en-US" sz="1983" spc="59">
                <a:solidFill>
                  <a:srgbClr val="FFFFFF">
                    <a:alpha val="29804"/>
                  </a:srgbClr>
                </a:solidFill>
                <a:latin typeface="Noto Sans Bold"/>
              </a:rPr>
              <a:t>SQLALCHEMY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36275" y="465542"/>
            <a:ext cx="16215452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</a:rPr>
              <a:t>6. DEMO + REFERENCES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</a:rPr>
              <a:t>16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8620125"/>
            <a:ext cx="18288000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Noto Sans"/>
              </a:rPr>
              <a:t>Github Copilot + GEMINI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56135" y="2085657"/>
            <a:ext cx="15375731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 u="sng">
                <a:solidFill>
                  <a:srgbClr val="FFFFFF"/>
                </a:solidFill>
                <a:latin typeface="Noto Sans Bold"/>
                <a:hlinkClick r:id="rId5" tooltip="https://www.kaggle.com/code/sidharth178/disaster-response-pipeline"/>
              </a:rPr>
              <a:t>Disaster Response Pipeline - SIDHARTH KUMAR MOHANTY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" y="3362007"/>
            <a:ext cx="18287998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 u="sng">
                <a:solidFill>
                  <a:srgbClr val="FFFFFF"/>
                </a:solidFill>
                <a:latin typeface="Noto Sans Bold"/>
                <a:hlinkClick r:id="rId6" tooltip="https://github.com/louisteo9/udacity-disaster-response-pipeline?tab=readme-ov-file"/>
              </a:rPr>
              <a:t>Disaster Response Pipeline Project (Udacity - Data Scientist Nanodegree Program)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57065" y="5033803"/>
            <a:ext cx="15973871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 u="sng">
                <a:solidFill>
                  <a:srgbClr val="FFFFFF"/>
                </a:solidFill>
                <a:latin typeface="Noto Sans Bold"/>
                <a:hlinkClick r:id="rId7" tooltip="https://www.analyticsvidhya.com/blog/2022/06/stemming-vs-lemmatization-in-nlp-must-know-differences/#:~:text=Stemming%20is%20a%20process%20that,form%2C%20which%20is%20called%20Lemma."/>
              </a:rPr>
              <a:t>Stemming vs Lemmatization in NLP: Must-Know Differences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-640080" y="8840446"/>
            <a:ext cx="400050" cy="1028722"/>
            <a:chOff x="0" y="0"/>
            <a:chExt cx="533400" cy="137163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B5B5B5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9464025" y="2597110"/>
            <a:ext cx="8618250" cy="27942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8400">
                <a:solidFill>
                  <a:srgbClr val="F37121"/>
                </a:solidFill>
                <a:latin typeface="Times New Roman Bold"/>
              </a:rPr>
              <a:t>THANKS FOR WATCHING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</a:rPr>
              <a:t>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7059238" y="9668954"/>
            <a:ext cx="711447" cy="286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88888"/>
                </a:solidFill>
                <a:latin typeface="TT Rounds Condensed"/>
              </a:rPr>
              <a:t>2</a:t>
            </a:r>
          </a:p>
        </p:txBody>
      </p:sp>
      <p:sp>
        <p:nvSpPr>
          <p:cNvPr id="15" name="Freeform 15"/>
          <p:cNvSpPr/>
          <p:nvPr/>
        </p:nvSpPr>
        <p:spPr>
          <a:xfrm>
            <a:off x="-440055" y="-355083"/>
            <a:ext cx="18728055" cy="10642082"/>
          </a:xfrm>
          <a:custGeom>
            <a:avLst/>
            <a:gdLst/>
            <a:ahLst/>
            <a:cxnLst/>
            <a:rect l="l" t="t" r="r" b="b"/>
            <a:pathLst>
              <a:path w="18728055" h="10642082">
                <a:moveTo>
                  <a:pt x="0" y="0"/>
                </a:moveTo>
                <a:lnTo>
                  <a:pt x="18728055" y="0"/>
                </a:lnTo>
                <a:lnTo>
                  <a:pt x="18728055" y="10642082"/>
                </a:lnTo>
                <a:lnTo>
                  <a:pt x="0" y="106420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1787" r="-42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2503950" y="6894175"/>
            <a:ext cx="4633062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FFFFFF"/>
                </a:solidFill>
                <a:latin typeface="Noto Sans"/>
              </a:rPr>
              <a:t>Huy Duong Tran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124484" y="6913225"/>
            <a:ext cx="4713890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Noto Sans"/>
              </a:rPr>
              <a:t>Hoang Viet Nguyen</a:t>
            </a:r>
          </a:p>
        </p:txBody>
      </p:sp>
      <p:sp>
        <p:nvSpPr>
          <p:cNvPr id="18" name="Freeform 18" descr="A person in a white shirt  Description automatically generated"/>
          <p:cNvSpPr/>
          <p:nvPr/>
        </p:nvSpPr>
        <p:spPr>
          <a:xfrm>
            <a:off x="3145029" y="1618298"/>
            <a:ext cx="3507231" cy="4792310"/>
          </a:xfrm>
          <a:custGeom>
            <a:avLst/>
            <a:gdLst/>
            <a:ahLst/>
            <a:cxnLst/>
            <a:rect l="l" t="t" r="r" b="b"/>
            <a:pathLst>
              <a:path w="3507231" h="4792310">
                <a:moveTo>
                  <a:pt x="0" y="0"/>
                </a:moveTo>
                <a:lnTo>
                  <a:pt x="3507231" y="0"/>
                </a:lnTo>
                <a:lnTo>
                  <a:pt x="3507231" y="4792309"/>
                </a:lnTo>
                <a:lnTo>
                  <a:pt x="0" y="47923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1284" t="-13387" r="-18912" b="-3975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 descr="A blurry image of a person  Description automatically generated"/>
          <p:cNvSpPr/>
          <p:nvPr/>
        </p:nvSpPr>
        <p:spPr>
          <a:xfrm>
            <a:off x="10818089" y="1623348"/>
            <a:ext cx="3326679" cy="4787259"/>
          </a:xfrm>
          <a:custGeom>
            <a:avLst/>
            <a:gdLst/>
            <a:ahLst/>
            <a:cxnLst/>
            <a:rect l="l" t="t" r="r" b="b"/>
            <a:pathLst>
              <a:path w="3326679" h="4787259">
                <a:moveTo>
                  <a:pt x="0" y="0"/>
                </a:moveTo>
                <a:lnTo>
                  <a:pt x="3326679" y="0"/>
                </a:lnTo>
                <a:lnTo>
                  <a:pt x="3326679" y="4787259"/>
                </a:lnTo>
                <a:lnTo>
                  <a:pt x="0" y="47872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TextBox 20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880095" y="9668954"/>
            <a:ext cx="5989350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Noto Sans"/>
              </a:rPr>
              <a:t>© Copyright FPT Software – Level of Confidentiality 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-640080" y="8840446"/>
            <a:ext cx="400050" cy="1028722"/>
            <a:chOff x="0" y="0"/>
            <a:chExt cx="533400" cy="137163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B5B5B5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Freeform 17"/>
          <p:cNvSpPr/>
          <p:nvPr/>
        </p:nvSpPr>
        <p:spPr>
          <a:xfrm>
            <a:off x="-440055" y="-162801"/>
            <a:ext cx="19165036" cy="10839365"/>
          </a:xfrm>
          <a:custGeom>
            <a:avLst/>
            <a:gdLst/>
            <a:ahLst/>
            <a:cxnLst/>
            <a:rect l="l" t="t" r="r" b="b"/>
            <a:pathLst>
              <a:path w="19165036" h="10839365">
                <a:moveTo>
                  <a:pt x="0" y="0"/>
                </a:moveTo>
                <a:lnTo>
                  <a:pt x="19165036" y="0"/>
                </a:lnTo>
                <a:lnTo>
                  <a:pt x="19165036" y="10839365"/>
                </a:lnTo>
                <a:lnTo>
                  <a:pt x="0" y="108393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1779" b="-49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8" name="Group 18"/>
          <p:cNvGrpSpPr/>
          <p:nvPr/>
        </p:nvGrpSpPr>
        <p:grpSpPr>
          <a:xfrm>
            <a:off x="0" y="-69563"/>
            <a:ext cx="7856311" cy="10598717"/>
            <a:chOff x="0" y="0"/>
            <a:chExt cx="10167000" cy="13716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166985" cy="13716000"/>
            </a:xfrm>
            <a:custGeom>
              <a:avLst/>
              <a:gdLst/>
              <a:ahLst/>
              <a:cxnLst/>
              <a:rect l="l" t="t" r="r" b="b"/>
              <a:pathLst>
                <a:path w="10166985" h="13716000">
                  <a:moveTo>
                    <a:pt x="0" y="0"/>
                  </a:moveTo>
                  <a:lnTo>
                    <a:pt x="10166985" y="0"/>
                  </a:lnTo>
                  <a:lnTo>
                    <a:pt x="10166985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880095" y="4681496"/>
            <a:ext cx="5337318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19226D"/>
                </a:solidFill>
                <a:latin typeface="Noto Sans Bold"/>
              </a:rPr>
              <a:t>CONTENT</a:t>
            </a:r>
          </a:p>
        </p:txBody>
      </p:sp>
      <p:sp>
        <p:nvSpPr>
          <p:cNvPr id="21" name="Freeform 21"/>
          <p:cNvSpPr/>
          <p:nvPr/>
        </p:nvSpPr>
        <p:spPr>
          <a:xfrm>
            <a:off x="15215550" y="462216"/>
            <a:ext cx="2733775" cy="1042842"/>
          </a:xfrm>
          <a:custGeom>
            <a:avLst/>
            <a:gdLst/>
            <a:ahLst/>
            <a:cxnLst/>
            <a:rect l="l" t="t" r="r" b="b"/>
            <a:pathLst>
              <a:path w="2733775" h="1042842">
                <a:moveTo>
                  <a:pt x="0" y="0"/>
                </a:moveTo>
                <a:lnTo>
                  <a:pt x="2733775" y="0"/>
                </a:lnTo>
                <a:lnTo>
                  <a:pt x="2733775" y="1042842"/>
                </a:lnTo>
                <a:lnTo>
                  <a:pt x="0" y="1042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0257" t="-75577" r="-122096" b="-7653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2" name="Group 22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880095" y="9668954"/>
            <a:ext cx="5989350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Noto Sans"/>
              </a:rPr>
              <a:t>© Copyright FPT Software – Level of Confidentiality 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B5B5B5"/>
                </a:solidFill>
                <a:latin typeface="TT Rounds Condensed"/>
              </a:rPr>
              <a:t>3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8094436" y="1580384"/>
            <a:ext cx="971641" cy="971642"/>
            <a:chOff x="0" y="0"/>
            <a:chExt cx="1547482" cy="1547482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547495" cy="1547368"/>
            </a:xfrm>
            <a:custGeom>
              <a:avLst/>
              <a:gdLst/>
              <a:ahLst/>
              <a:cxnLst/>
              <a:rect l="l" t="t" r="r" b="b"/>
              <a:pathLst>
                <a:path w="1547495" h="1547368">
                  <a:moveTo>
                    <a:pt x="1547495" y="773684"/>
                  </a:moveTo>
                  <a:cubicBezTo>
                    <a:pt x="1547495" y="346456"/>
                    <a:pt x="1201039" y="0"/>
                    <a:pt x="773684" y="0"/>
                  </a:cubicBezTo>
                  <a:cubicBezTo>
                    <a:pt x="346329" y="0"/>
                    <a:pt x="0" y="346456"/>
                    <a:pt x="0" y="773684"/>
                  </a:cubicBezTo>
                  <a:cubicBezTo>
                    <a:pt x="0" y="1200912"/>
                    <a:pt x="346456" y="1547368"/>
                    <a:pt x="773684" y="1547368"/>
                  </a:cubicBezTo>
                  <a:cubicBezTo>
                    <a:pt x="1200912" y="1547368"/>
                    <a:pt x="1547368" y="1200912"/>
                    <a:pt x="1547368" y="77368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8163839" y="1649787"/>
            <a:ext cx="832835" cy="832836"/>
            <a:chOff x="0" y="0"/>
            <a:chExt cx="1326413" cy="1326413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326388" cy="1326388"/>
            </a:xfrm>
            <a:custGeom>
              <a:avLst/>
              <a:gdLst/>
              <a:ahLst/>
              <a:cxnLst/>
              <a:rect l="l" t="t" r="r" b="b"/>
              <a:pathLst>
                <a:path w="1326388" h="1326388">
                  <a:moveTo>
                    <a:pt x="1326388" y="663194"/>
                  </a:moveTo>
                  <a:cubicBezTo>
                    <a:pt x="1326388" y="296926"/>
                    <a:pt x="1029462" y="0"/>
                    <a:pt x="663194" y="0"/>
                  </a:cubicBezTo>
                  <a:cubicBezTo>
                    <a:pt x="296926" y="0"/>
                    <a:pt x="0" y="296926"/>
                    <a:pt x="0" y="663194"/>
                  </a:cubicBezTo>
                  <a:cubicBezTo>
                    <a:pt x="0" y="1029462"/>
                    <a:pt x="296926" y="1326388"/>
                    <a:pt x="663194" y="1326388"/>
                  </a:cubicBezTo>
                  <a:cubicBezTo>
                    <a:pt x="1029462" y="1326388"/>
                    <a:pt x="1326388" y="1029462"/>
                    <a:pt x="1326388" y="663194"/>
                  </a:cubicBezTo>
                  <a:close/>
                </a:path>
              </a:pathLst>
            </a:custGeom>
            <a:solidFill>
              <a:srgbClr val="1F386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9457803" y="1857318"/>
            <a:ext cx="6242115" cy="3922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13"/>
              </a:lnSpc>
            </a:pPr>
            <a:r>
              <a:rPr lang="en-US" sz="2511">
                <a:solidFill>
                  <a:srgbClr val="FFFFFF"/>
                </a:solidFill>
                <a:latin typeface="Noto Sans Bold"/>
              </a:rPr>
              <a:t>REQUIREMENT</a:t>
            </a:r>
          </a:p>
        </p:txBody>
      </p:sp>
      <p:grpSp>
        <p:nvGrpSpPr>
          <p:cNvPr id="41" name="Group 41"/>
          <p:cNvGrpSpPr/>
          <p:nvPr/>
        </p:nvGrpSpPr>
        <p:grpSpPr>
          <a:xfrm>
            <a:off x="8163839" y="2982629"/>
            <a:ext cx="971641" cy="971642"/>
            <a:chOff x="0" y="0"/>
            <a:chExt cx="1547482" cy="1547482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1547495" cy="1547368"/>
            </a:xfrm>
            <a:custGeom>
              <a:avLst/>
              <a:gdLst/>
              <a:ahLst/>
              <a:cxnLst/>
              <a:rect l="l" t="t" r="r" b="b"/>
              <a:pathLst>
                <a:path w="1547495" h="1547368">
                  <a:moveTo>
                    <a:pt x="1547495" y="773684"/>
                  </a:moveTo>
                  <a:cubicBezTo>
                    <a:pt x="1547495" y="346456"/>
                    <a:pt x="1201039" y="0"/>
                    <a:pt x="773684" y="0"/>
                  </a:cubicBezTo>
                  <a:cubicBezTo>
                    <a:pt x="346329" y="0"/>
                    <a:pt x="0" y="346456"/>
                    <a:pt x="0" y="773684"/>
                  </a:cubicBezTo>
                  <a:cubicBezTo>
                    <a:pt x="0" y="1200912"/>
                    <a:pt x="346456" y="1547368"/>
                    <a:pt x="773684" y="1547368"/>
                  </a:cubicBezTo>
                  <a:cubicBezTo>
                    <a:pt x="1200912" y="1547368"/>
                    <a:pt x="1547368" y="1200912"/>
                    <a:pt x="1547368" y="77368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8233242" y="3052032"/>
            <a:ext cx="832835" cy="832836"/>
            <a:chOff x="0" y="0"/>
            <a:chExt cx="1326413" cy="1326413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1326388" cy="1326388"/>
            </a:xfrm>
            <a:custGeom>
              <a:avLst/>
              <a:gdLst/>
              <a:ahLst/>
              <a:cxnLst/>
              <a:rect l="l" t="t" r="r" b="b"/>
              <a:pathLst>
                <a:path w="1326388" h="1326388">
                  <a:moveTo>
                    <a:pt x="1326388" y="663194"/>
                  </a:moveTo>
                  <a:cubicBezTo>
                    <a:pt x="1326388" y="296926"/>
                    <a:pt x="1029462" y="0"/>
                    <a:pt x="663194" y="0"/>
                  </a:cubicBezTo>
                  <a:cubicBezTo>
                    <a:pt x="296926" y="0"/>
                    <a:pt x="0" y="296926"/>
                    <a:pt x="0" y="663194"/>
                  </a:cubicBezTo>
                  <a:cubicBezTo>
                    <a:pt x="0" y="1029462"/>
                    <a:pt x="296926" y="1326388"/>
                    <a:pt x="663194" y="1326388"/>
                  </a:cubicBezTo>
                  <a:cubicBezTo>
                    <a:pt x="1029462" y="1326388"/>
                    <a:pt x="1326388" y="1029462"/>
                    <a:pt x="1326388" y="663194"/>
                  </a:cubicBezTo>
                  <a:close/>
                </a:path>
              </a:pathLst>
            </a:custGeom>
            <a:solidFill>
              <a:srgbClr val="1F386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" name="TextBox 45"/>
          <p:cNvSpPr txBox="1"/>
          <p:nvPr/>
        </p:nvSpPr>
        <p:spPr>
          <a:xfrm>
            <a:off x="8554366" y="3269089"/>
            <a:ext cx="255422" cy="534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19"/>
              </a:lnSpc>
            </a:pPr>
            <a:r>
              <a:rPr lang="en-US" sz="3516">
                <a:solidFill>
                  <a:srgbClr val="FFFFFF"/>
                </a:solidFill>
                <a:latin typeface="Noto Sans Bold"/>
              </a:rPr>
              <a:t>2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9527206" y="3259564"/>
            <a:ext cx="6242115" cy="3922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13"/>
              </a:lnSpc>
            </a:pPr>
            <a:r>
              <a:rPr lang="en-US" sz="2511">
                <a:solidFill>
                  <a:srgbClr val="FFFFFF"/>
                </a:solidFill>
                <a:latin typeface="Noto Sans Bold"/>
              </a:rPr>
              <a:t>ASSIGN TASK</a:t>
            </a:r>
          </a:p>
        </p:txBody>
      </p:sp>
      <p:grpSp>
        <p:nvGrpSpPr>
          <p:cNvPr id="47" name="Group 47"/>
          <p:cNvGrpSpPr/>
          <p:nvPr/>
        </p:nvGrpSpPr>
        <p:grpSpPr>
          <a:xfrm>
            <a:off x="8169986" y="4384875"/>
            <a:ext cx="971641" cy="971642"/>
            <a:chOff x="0" y="0"/>
            <a:chExt cx="1547482" cy="1547482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1547495" cy="1547368"/>
            </a:xfrm>
            <a:custGeom>
              <a:avLst/>
              <a:gdLst/>
              <a:ahLst/>
              <a:cxnLst/>
              <a:rect l="l" t="t" r="r" b="b"/>
              <a:pathLst>
                <a:path w="1547495" h="1547368">
                  <a:moveTo>
                    <a:pt x="1547495" y="773684"/>
                  </a:moveTo>
                  <a:cubicBezTo>
                    <a:pt x="1547495" y="346456"/>
                    <a:pt x="1201039" y="0"/>
                    <a:pt x="773684" y="0"/>
                  </a:cubicBezTo>
                  <a:cubicBezTo>
                    <a:pt x="346329" y="0"/>
                    <a:pt x="0" y="346456"/>
                    <a:pt x="0" y="773684"/>
                  </a:cubicBezTo>
                  <a:cubicBezTo>
                    <a:pt x="0" y="1200912"/>
                    <a:pt x="346456" y="1547368"/>
                    <a:pt x="773684" y="1547368"/>
                  </a:cubicBezTo>
                  <a:cubicBezTo>
                    <a:pt x="1200912" y="1547368"/>
                    <a:pt x="1547368" y="1200912"/>
                    <a:pt x="1547368" y="77368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8239388" y="4454278"/>
            <a:ext cx="832835" cy="832836"/>
            <a:chOff x="0" y="0"/>
            <a:chExt cx="1326413" cy="1326413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1326388" cy="1326388"/>
            </a:xfrm>
            <a:custGeom>
              <a:avLst/>
              <a:gdLst/>
              <a:ahLst/>
              <a:cxnLst/>
              <a:rect l="l" t="t" r="r" b="b"/>
              <a:pathLst>
                <a:path w="1326388" h="1326388">
                  <a:moveTo>
                    <a:pt x="1326388" y="663194"/>
                  </a:moveTo>
                  <a:cubicBezTo>
                    <a:pt x="1326388" y="296926"/>
                    <a:pt x="1029462" y="0"/>
                    <a:pt x="663194" y="0"/>
                  </a:cubicBezTo>
                  <a:cubicBezTo>
                    <a:pt x="296926" y="0"/>
                    <a:pt x="0" y="296926"/>
                    <a:pt x="0" y="663194"/>
                  </a:cubicBezTo>
                  <a:cubicBezTo>
                    <a:pt x="0" y="1029462"/>
                    <a:pt x="296926" y="1326388"/>
                    <a:pt x="663194" y="1326388"/>
                  </a:cubicBezTo>
                  <a:cubicBezTo>
                    <a:pt x="1029462" y="1326388"/>
                    <a:pt x="1326388" y="1029462"/>
                    <a:pt x="1326388" y="663194"/>
                  </a:cubicBezTo>
                  <a:close/>
                </a:path>
              </a:pathLst>
            </a:custGeom>
            <a:solidFill>
              <a:srgbClr val="1F386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" name="TextBox 51"/>
          <p:cNvSpPr txBox="1"/>
          <p:nvPr/>
        </p:nvSpPr>
        <p:spPr>
          <a:xfrm>
            <a:off x="8561303" y="4617238"/>
            <a:ext cx="120774" cy="534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19"/>
              </a:lnSpc>
            </a:pPr>
            <a:r>
              <a:rPr lang="en-US" sz="3516">
                <a:solidFill>
                  <a:srgbClr val="FFFFFF"/>
                </a:solidFill>
                <a:latin typeface="Noto Sans Bold"/>
              </a:rPr>
              <a:t>3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9476541" y="4669791"/>
            <a:ext cx="6242115" cy="3922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13"/>
              </a:lnSpc>
            </a:pPr>
            <a:r>
              <a:rPr lang="en-US" sz="2511">
                <a:solidFill>
                  <a:srgbClr val="FFFFFF"/>
                </a:solidFill>
                <a:latin typeface="Noto Sans Bold"/>
              </a:rPr>
              <a:t>DATA EXPLORING</a:t>
            </a:r>
          </a:p>
        </p:txBody>
      </p:sp>
      <p:grpSp>
        <p:nvGrpSpPr>
          <p:cNvPr id="53" name="Group 53"/>
          <p:cNvGrpSpPr/>
          <p:nvPr/>
        </p:nvGrpSpPr>
        <p:grpSpPr>
          <a:xfrm>
            <a:off x="8169986" y="5787120"/>
            <a:ext cx="971641" cy="971642"/>
            <a:chOff x="0" y="0"/>
            <a:chExt cx="1547482" cy="1547482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1547495" cy="1547368"/>
            </a:xfrm>
            <a:custGeom>
              <a:avLst/>
              <a:gdLst/>
              <a:ahLst/>
              <a:cxnLst/>
              <a:rect l="l" t="t" r="r" b="b"/>
              <a:pathLst>
                <a:path w="1547495" h="1547368">
                  <a:moveTo>
                    <a:pt x="1547495" y="773684"/>
                  </a:moveTo>
                  <a:cubicBezTo>
                    <a:pt x="1547495" y="346456"/>
                    <a:pt x="1201039" y="0"/>
                    <a:pt x="773684" y="0"/>
                  </a:cubicBezTo>
                  <a:cubicBezTo>
                    <a:pt x="346329" y="0"/>
                    <a:pt x="0" y="346456"/>
                    <a:pt x="0" y="773684"/>
                  </a:cubicBezTo>
                  <a:cubicBezTo>
                    <a:pt x="0" y="1200912"/>
                    <a:pt x="346456" y="1547368"/>
                    <a:pt x="773684" y="1547368"/>
                  </a:cubicBezTo>
                  <a:cubicBezTo>
                    <a:pt x="1200912" y="1547368"/>
                    <a:pt x="1547368" y="1200912"/>
                    <a:pt x="1547368" y="77368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" name="Group 55"/>
          <p:cNvGrpSpPr/>
          <p:nvPr/>
        </p:nvGrpSpPr>
        <p:grpSpPr>
          <a:xfrm>
            <a:off x="8239388" y="5856523"/>
            <a:ext cx="832835" cy="832836"/>
            <a:chOff x="0" y="0"/>
            <a:chExt cx="1326413" cy="1326413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1326388" cy="1326388"/>
            </a:xfrm>
            <a:custGeom>
              <a:avLst/>
              <a:gdLst/>
              <a:ahLst/>
              <a:cxnLst/>
              <a:rect l="l" t="t" r="r" b="b"/>
              <a:pathLst>
                <a:path w="1326388" h="1326388">
                  <a:moveTo>
                    <a:pt x="1326388" y="663194"/>
                  </a:moveTo>
                  <a:cubicBezTo>
                    <a:pt x="1326388" y="296926"/>
                    <a:pt x="1029462" y="0"/>
                    <a:pt x="663194" y="0"/>
                  </a:cubicBezTo>
                  <a:cubicBezTo>
                    <a:pt x="296926" y="0"/>
                    <a:pt x="0" y="296926"/>
                    <a:pt x="0" y="663194"/>
                  </a:cubicBezTo>
                  <a:cubicBezTo>
                    <a:pt x="0" y="1029462"/>
                    <a:pt x="296926" y="1326388"/>
                    <a:pt x="663194" y="1326388"/>
                  </a:cubicBezTo>
                  <a:cubicBezTo>
                    <a:pt x="1029462" y="1326388"/>
                    <a:pt x="1326388" y="1029462"/>
                    <a:pt x="1326388" y="663194"/>
                  </a:cubicBezTo>
                  <a:close/>
                </a:path>
              </a:pathLst>
            </a:custGeom>
            <a:solidFill>
              <a:srgbClr val="1F386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" name="TextBox 57"/>
          <p:cNvSpPr txBox="1"/>
          <p:nvPr/>
        </p:nvSpPr>
        <p:spPr>
          <a:xfrm>
            <a:off x="9533353" y="6064055"/>
            <a:ext cx="6242115" cy="3922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13"/>
              </a:lnSpc>
            </a:pPr>
            <a:r>
              <a:rPr lang="en-US" sz="2511">
                <a:solidFill>
                  <a:srgbClr val="FFFFFF"/>
                </a:solidFill>
                <a:latin typeface="Noto Sans Bold"/>
              </a:rPr>
              <a:t>MODELING </a:t>
            </a:r>
          </a:p>
        </p:txBody>
      </p:sp>
      <p:grpSp>
        <p:nvGrpSpPr>
          <p:cNvPr id="58" name="Group 58"/>
          <p:cNvGrpSpPr/>
          <p:nvPr/>
        </p:nvGrpSpPr>
        <p:grpSpPr>
          <a:xfrm>
            <a:off x="8169986" y="7189366"/>
            <a:ext cx="971641" cy="971642"/>
            <a:chOff x="0" y="0"/>
            <a:chExt cx="1547482" cy="1547482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1547495" cy="1547368"/>
            </a:xfrm>
            <a:custGeom>
              <a:avLst/>
              <a:gdLst/>
              <a:ahLst/>
              <a:cxnLst/>
              <a:rect l="l" t="t" r="r" b="b"/>
              <a:pathLst>
                <a:path w="1547495" h="1547368">
                  <a:moveTo>
                    <a:pt x="1547495" y="773684"/>
                  </a:moveTo>
                  <a:cubicBezTo>
                    <a:pt x="1547495" y="346456"/>
                    <a:pt x="1201039" y="0"/>
                    <a:pt x="773684" y="0"/>
                  </a:cubicBezTo>
                  <a:cubicBezTo>
                    <a:pt x="346329" y="0"/>
                    <a:pt x="0" y="346456"/>
                    <a:pt x="0" y="773684"/>
                  </a:cubicBezTo>
                  <a:cubicBezTo>
                    <a:pt x="0" y="1200912"/>
                    <a:pt x="346456" y="1547368"/>
                    <a:pt x="773684" y="1547368"/>
                  </a:cubicBezTo>
                  <a:cubicBezTo>
                    <a:pt x="1200912" y="1547368"/>
                    <a:pt x="1547368" y="1200912"/>
                    <a:pt x="1547368" y="77368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" name="Group 60"/>
          <p:cNvGrpSpPr/>
          <p:nvPr/>
        </p:nvGrpSpPr>
        <p:grpSpPr>
          <a:xfrm>
            <a:off x="8239388" y="7258769"/>
            <a:ext cx="832835" cy="832836"/>
            <a:chOff x="0" y="0"/>
            <a:chExt cx="1326413" cy="1326413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1326388" cy="1326388"/>
            </a:xfrm>
            <a:custGeom>
              <a:avLst/>
              <a:gdLst/>
              <a:ahLst/>
              <a:cxnLst/>
              <a:rect l="l" t="t" r="r" b="b"/>
              <a:pathLst>
                <a:path w="1326388" h="1326388">
                  <a:moveTo>
                    <a:pt x="1326388" y="663194"/>
                  </a:moveTo>
                  <a:cubicBezTo>
                    <a:pt x="1326388" y="296926"/>
                    <a:pt x="1029462" y="0"/>
                    <a:pt x="663194" y="0"/>
                  </a:cubicBezTo>
                  <a:cubicBezTo>
                    <a:pt x="296926" y="0"/>
                    <a:pt x="0" y="296926"/>
                    <a:pt x="0" y="663194"/>
                  </a:cubicBezTo>
                  <a:cubicBezTo>
                    <a:pt x="0" y="1029462"/>
                    <a:pt x="296926" y="1326388"/>
                    <a:pt x="663194" y="1326388"/>
                  </a:cubicBezTo>
                  <a:cubicBezTo>
                    <a:pt x="1029462" y="1326388"/>
                    <a:pt x="1326388" y="1029462"/>
                    <a:pt x="1326388" y="663194"/>
                  </a:cubicBezTo>
                  <a:close/>
                </a:path>
              </a:pathLst>
            </a:custGeom>
            <a:solidFill>
              <a:srgbClr val="1F386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" name="TextBox 62"/>
          <p:cNvSpPr txBox="1"/>
          <p:nvPr/>
        </p:nvSpPr>
        <p:spPr>
          <a:xfrm>
            <a:off x="9533353" y="7466300"/>
            <a:ext cx="6242115" cy="3922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13"/>
              </a:lnSpc>
            </a:pPr>
            <a:r>
              <a:rPr lang="en-US" sz="2511">
                <a:solidFill>
                  <a:srgbClr val="FFFFFF"/>
                </a:solidFill>
                <a:latin typeface="Noto Sans Bold"/>
              </a:rPr>
              <a:t>DEPLOY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8493979" y="1802456"/>
            <a:ext cx="255422" cy="534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19"/>
              </a:lnSpc>
            </a:pPr>
            <a:r>
              <a:rPr lang="en-US" sz="3516">
                <a:solidFill>
                  <a:srgbClr val="FFFFFF"/>
                </a:solidFill>
                <a:latin typeface="Noto Sans Bold"/>
              </a:rPr>
              <a:t>1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8512933" y="6002422"/>
            <a:ext cx="255422" cy="534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19"/>
              </a:lnSpc>
            </a:pPr>
            <a:r>
              <a:rPr lang="en-US" sz="3516">
                <a:solidFill>
                  <a:srgbClr val="FFFFFF"/>
                </a:solidFill>
                <a:latin typeface="Noto Sans Bold"/>
              </a:rPr>
              <a:t>4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8531886" y="7387606"/>
            <a:ext cx="255422" cy="534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19"/>
              </a:lnSpc>
            </a:pPr>
            <a:r>
              <a:rPr lang="en-US" sz="3516">
                <a:solidFill>
                  <a:srgbClr val="FFFFFF"/>
                </a:solidFill>
                <a:latin typeface="Noto Sans Bold"/>
              </a:rPr>
              <a:t>5</a:t>
            </a:r>
          </a:p>
        </p:txBody>
      </p:sp>
      <p:grpSp>
        <p:nvGrpSpPr>
          <p:cNvPr id="66" name="Group 66"/>
          <p:cNvGrpSpPr/>
          <p:nvPr/>
        </p:nvGrpSpPr>
        <p:grpSpPr>
          <a:xfrm>
            <a:off x="8233242" y="8589632"/>
            <a:ext cx="971641" cy="971642"/>
            <a:chOff x="0" y="0"/>
            <a:chExt cx="1547482" cy="1547482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1547495" cy="1547368"/>
            </a:xfrm>
            <a:custGeom>
              <a:avLst/>
              <a:gdLst/>
              <a:ahLst/>
              <a:cxnLst/>
              <a:rect l="l" t="t" r="r" b="b"/>
              <a:pathLst>
                <a:path w="1547495" h="1547368">
                  <a:moveTo>
                    <a:pt x="1547495" y="773684"/>
                  </a:moveTo>
                  <a:cubicBezTo>
                    <a:pt x="1547495" y="346456"/>
                    <a:pt x="1201039" y="0"/>
                    <a:pt x="773684" y="0"/>
                  </a:cubicBezTo>
                  <a:cubicBezTo>
                    <a:pt x="346329" y="0"/>
                    <a:pt x="0" y="346456"/>
                    <a:pt x="0" y="773684"/>
                  </a:cubicBezTo>
                  <a:cubicBezTo>
                    <a:pt x="0" y="1200912"/>
                    <a:pt x="346456" y="1547368"/>
                    <a:pt x="773684" y="1547368"/>
                  </a:cubicBezTo>
                  <a:cubicBezTo>
                    <a:pt x="1200912" y="1547368"/>
                    <a:pt x="1547368" y="1200912"/>
                    <a:pt x="1547368" y="77368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8" name="Group 68"/>
          <p:cNvGrpSpPr/>
          <p:nvPr/>
        </p:nvGrpSpPr>
        <p:grpSpPr>
          <a:xfrm>
            <a:off x="8302645" y="8659035"/>
            <a:ext cx="832835" cy="832836"/>
            <a:chOff x="0" y="0"/>
            <a:chExt cx="1326413" cy="1326413"/>
          </a:xfrm>
        </p:grpSpPr>
        <p:sp>
          <p:nvSpPr>
            <p:cNvPr id="69" name="Freeform 69"/>
            <p:cNvSpPr/>
            <p:nvPr/>
          </p:nvSpPr>
          <p:spPr>
            <a:xfrm>
              <a:off x="0" y="0"/>
              <a:ext cx="1326388" cy="1326388"/>
            </a:xfrm>
            <a:custGeom>
              <a:avLst/>
              <a:gdLst/>
              <a:ahLst/>
              <a:cxnLst/>
              <a:rect l="l" t="t" r="r" b="b"/>
              <a:pathLst>
                <a:path w="1326388" h="1326388">
                  <a:moveTo>
                    <a:pt x="1326388" y="663194"/>
                  </a:moveTo>
                  <a:cubicBezTo>
                    <a:pt x="1326388" y="296926"/>
                    <a:pt x="1029462" y="0"/>
                    <a:pt x="663194" y="0"/>
                  </a:cubicBezTo>
                  <a:cubicBezTo>
                    <a:pt x="296926" y="0"/>
                    <a:pt x="0" y="296926"/>
                    <a:pt x="0" y="663194"/>
                  </a:cubicBezTo>
                  <a:cubicBezTo>
                    <a:pt x="0" y="1029462"/>
                    <a:pt x="296926" y="1326388"/>
                    <a:pt x="663194" y="1326388"/>
                  </a:cubicBezTo>
                  <a:cubicBezTo>
                    <a:pt x="1029462" y="1326388"/>
                    <a:pt x="1326388" y="1029462"/>
                    <a:pt x="1326388" y="663194"/>
                  </a:cubicBezTo>
                  <a:close/>
                </a:path>
              </a:pathLst>
            </a:custGeom>
            <a:solidFill>
              <a:srgbClr val="1F386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" name="TextBox 70"/>
          <p:cNvSpPr txBox="1"/>
          <p:nvPr/>
        </p:nvSpPr>
        <p:spPr>
          <a:xfrm>
            <a:off x="9596609" y="8866567"/>
            <a:ext cx="6242115" cy="3922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13"/>
              </a:lnSpc>
            </a:pPr>
            <a:r>
              <a:rPr lang="en-US" sz="2511">
                <a:solidFill>
                  <a:srgbClr val="FFFFFF"/>
                </a:solidFill>
                <a:latin typeface="Noto Sans Bold"/>
              </a:rPr>
              <a:t>DEMO &amp; REFERENCES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554366" y="8827757"/>
            <a:ext cx="255422" cy="534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19"/>
              </a:lnSpc>
            </a:pPr>
            <a:r>
              <a:rPr lang="en-US" sz="3516">
                <a:solidFill>
                  <a:srgbClr val="FFFFFF"/>
                </a:solidFill>
                <a:latin typeface="Noto Sans Bold"/>
              </a:rPr>
              <a:t>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4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496449" y="404812"/>
            <a:ext cx="4476899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>
                <a:solidFill>
                  <a:srgbClr val="F37121"/>
                </a:solidFill>
                <a:latin typeface="Noto Sans Bold"/>
              </a:rPr>
              <a:t>1. REQUIREMENT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289107" y="2150762"/>
            <a:ext cx="9709785" cy="604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14"/>
              </a:lnSpc>
              <a:spcBef>
                <a:spcPct val="0"/>
              </a:spcBef>
            </a:pPr>
            <a:r>
              <a:rPr lang="en-US" sz="3581" spc="107">
                <a:solidFill>
                  <a:srgbClr val="F37121"/>
                </a:solidFill>
                <a:latin typeface="Noto Sans Bold"/>
              </a:rPr>
              <a:t> SUPPORT DISASTER RESPONSE PIPELINE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3869535"/>
            <a:ext cx="14222132" cy="4106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7406" lvl="1" indent="-278703" algn="just">
              <a:lnSpc>
                <a:spcPts val="3614"/>
              </a:lnSpc>
              <a:buFont typeface="Arial"/>
              <a:buChar char="•"/>
            </a:pPr>
            <a:r>
              <a:rPr lang="en-US" sz="2581" spc="77">
                <a:solidFill>
                  <a:srgbClr val="F37121"/>
                </a:solidFill>
                <a:latin typeface="Noto Sans Bold"/>
              </a:rPr>
              <a:t>TARGET: </a:t>
            </a:r>
            <a:r>
              <a:rPr lang="en-US" sz="2581" spc="77">
                <a:solidFill>
                  <a:srgbClr val="FFFFFF"/>
                </a:solidFill>
                <a:latin typeface="Noto Sans Bold"/>
              </a:rPr>
              <a:t>RELIEF ORGANIZATIONS CLASSIFY AND PROCESS MESSAGES RECEIVED.</a:t>
            </a:r>
          </a:p>
          <a:p>
            <a:pPr algn="just">
              <a:lnSpc>
                <a:spcPts val="3614"/>
              </a:lnSpc>
            </a:pPr>
            <a:endParaRPr lang="en-US" sz="2581" spc="77">
              <a:solidFill>
                <a:srgbClr val="FFFFFF"/>
              </a:solidFill>
              <a:latin typeface="Noto Sans Bold"/>
            </a:endParaRPr>
          </a:p>
          <a:p>
            <a:pPr algn="just">
              <a:lnSpc>
                <a:spcPts val="3614"/>
              </a:lnSpc>
            </a:pPr>
            <a:endParaRPr lang="en-US" sz="2581" spc="77">
              <a:solidFill>
                <a:srgbClr val="FFFFFF"/>
              </a:solidFill>
              <a:latin typeface="Noto Sans Bold"/>
            </a:endParaRPr>
          </a:p>
          <a:p>
            <a:pPr marL="557406" lvl="1" indent="-278703" algn="just">
              <a:lnSpc>
                <a:spcPts val="3614"/>
              </a:lnSpc>
              <a:buFont typeface="Arial"/>
              <a:buChar char="•"/>
            </a:pPr>
            <a:r>
              <a:rPr lang="en-US" sz="2581" spc="77">
                <a:solidFill>
                  <a:srgbClr val="F37121"/>
                </a:solidFill>
                <a:latin typeface="Noto Sans Bold"/>
              </a:rPr>
              <a:t>DESCRIBE:</a:t>
            </a:r>
            <a:r>
              <a:rPr lang="en-US" sz="2581" spc="77">
                <a:solidFill>
                  <a:srgbClr val="FFFFFF"/>
                </a:solidFill>
                <a:latin typeface="Noto Sans Bold"/>
              </a:rPr>
              <a:t>  IN THE CONTEXT OF NATURAL DISASTERS OR EMERGENCIES.</a:t>
            </a:r>
          </a:p>
          <a:p>
            <a:pPr algn="just">
              <a:lnSpc>
                <a:spcPts val="3614"/>
              </a:lnSpc>
            </a:pPr>
            <a:endParaRPr lang="en-US" sz="2581" spc="77">
              <a:solidFill>
                <a:srgbClr val="FFFFFF"/>
              </a:solidFill>
              <a:latin typeface="Noto Sans Bold"/>
            </a:endParaRPr>
          </a:p>
          <a:p>
            <a:pPr algn="just">
              <a:lnSpc>
                <a:spcPts val="3614"/>
              </a:lnSpc>
            </a:pPr>
            <a:endParaRPr lang="en-US" sz="2581" spc="77">
              <a:solidFill>
                <a:srgbClr val="FFFFFF"/>
              </a:solidFill>
              <a:latin typeface="Noto Sans Bold"/>
            </a:endParaRPr>
          </a:p>
          <a:p>
            <a:pPr marL="557406" lvl="1" indent="-278703" algn="just">
              <a:lnSpc>
                <a:spcPts val="3614"/>
              </a:lnSpc>
              <a:buFont typeface="Arial"/>
              <a:buChar char="•"/>
            </a:pPr>
            <a:r>
              <a:rPr lang="en-US" sz="2581" spc="77">
                <a:solidFill>
                  <a:srgbClr val="F37121"/>
                </a:solidFill>
                <a:latin typeface="Noto Sans Bold"/>
              </a:rPr>
              <a:t>SOLUTION: </a:t>
            </a:r>
            <a:r>
              <a:rPr lang="en-US" sz="2581" spc="77">
                <a:solidFill>
                  <a:srgbClr val="FFFFFF"/>
                </a:solidFill>
                <a:latin typeface="Noto Sans Bold"/>
              </a:rPr>
              <a:t>DEVELOP AN INFORMATION PROCESSING PIPELINE.</a:t>
            </a:r>
          </a:p>
          <a:p>
            <a:pPr algn="just">
              <a:lnSpc>
                <a:spcPts val="3614"/>
              </a:lnSpc>
            </a:pPr>
            <a:endParaRPr lang="en-US" sz="2581" spc="77">
              <a:solidFill>
                <a:srgbClr val="FFFFFF"/>
              </a:solidFill>
              <a:latin typeface="Noto Sans Bold"/>
            </a:endParaRPr>
          </a:p>
          <a:p>
            <a:pPr algn="just">
              <a:lnSpc>
                <a:spcPts val="3614"/>
              </a:lnSpc>
            </a:pPr>
            <a:endParaRPr lang="en-US" sz="2581" spc="77">
              <a:solidFill>
                <a:srgbClr val="FFFFFF"/>
              </a:solidFill>
              <a:latin typeface="Noto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Freeform 15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-70472" y="2871444"/>
            <a:ext cx="18428946" cy="6348777"/>
          </a:xfrm>
          <a:custGeom>
            <a:avLst/>
            <a:gdLst/>
            <a:ahLst/>
            <a:cxnLst/>
            <a:rect l="l" t="t" r="r" b="b"/>
            <a:pathLst>
              <a:path w="18428946" h="6348777">
                <a:moveTo>
                  <a:pt x="0" y="0"/>
                </a:moveTo>
                <a:lnTo>
                  <a:pt x="18428946" y="0"/>
                </a:lnTo>
                <a:lnTo>
                  <a:pt x="18428946" y="6348777"/>
                </a:lnTo>
                <a:lnTo>
                  <a:pt x="0" y="63487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1036275" y="146455"/>
            <a:ext cx="16215452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</a:rPr>
              <a:t>2. ASSIGN TASK</a:t>
            </a:r>
          </a:p>
          <a:p>
            <a:pPr algn="l">
              <a:lnSpc>
                <a:spcPts val="5040"/>
              </a:lnSpc>
            </a:pPr>
            <a:endParaRPr lang="en-US" sz="4200">
              <a:solidFill>
                <a:srgbClr val="ED7D31"/>
              </a:solidFill>
              <a:latin typeface="Noto Sans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459176" y="1323008"/>
            <a:ext cx="6988969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Noto Sans"/>
              </a:rPr>
              <a:t>ESTIMATION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0095" y="9668954"/>
            <a:ext cx="5989350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Noto Sans"/>
              </a:rPr>
              <a:t>© Copyright FPT Software – Level of Confidentiality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Freeform 1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1036275" y="146455"/>
            <a:ext cx="16215452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</a:rPr>
              <a:t>3. DATA EXPLORING</a:t>
            </a:r>
          </a:p>
          <a:p>
            <a:pPr algn="l">
              <a:lnSpc>
                <a:spcPts val="5040"/>
              </a:lnSpc>
            </a:pPr>
            <a:endParaRPr lang="en-US" sz="4200">
              <a:solidFill>
                <a:srgbClr val="ED7D31"/>
              </a:solidFill>
              <a:latin typeface="Noto Sans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85228" y="9717685"/>
            <a:ext cx="5989350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Noto Sans"/>
              </a:rPr>
              <a:t>© Copyright FPT Software – Level of Confidentiality </a:t>
            </a:r>
          </a:p>
        </p:txBody>
      </p:sp>
      <p:sp>
        <p:nvSpPr>
          <p:cNvPr id="16" name="Freeform 16"/>
          <p:cNvSpPr/>
          <p:nvPr/>
        </p:nvSpPr>
        <p:spPr>
          <a:xfrm>
            <a:off x="683276" y="2281281"/>
            <a:ext cx="5873688" cy="3915792"/>
          </a:xfrm>
          <a:custGeom>
            <a:avLst/>
            <a:gdLst/>
            <a:ahLst/>
            <a:cxnLst/>
            <a:rect l="l" t="t" r="r" b="b"/>
            <a:pathLst>
              <a:path w="5873688" h="3915792">
                <a:moveTo>
                  <a:pt x="0" y="0"/>
                </a:moveTo>
                <a:lnTo>
                  <a:pt x="5873689" y="0"/>
                </a:lnTo>
                <a:lnTo>
                  <a:pt x="5873689" y="3915792"/>
                </a:lnTo>
                <a:lnTo>
                  <a:pt x="0" y="39157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9245258" y="2795642"/>
            <a:ext cx="8359465" cy="2953678"/>
          </a:xfrm>
          <a:custGeom>
            <a:avLst/>
            <a:gdLst/>
            <a:ahLst/>
            <a:cxnLst/>
            <a:rect l="l" t="t" r="r" b="b"/>
            <a:pathLst>
              <a:path w="8359465" h="2953678">
                <a:moveTo>
                  <a:pt x="0" y="0"/>
                </a:moveTo>
                <a:lnTo>
                  <a:pt x="8359466" y="0"/>
                </a:lnTo>
                <a:lnTo>
                  <a:pt x="8359466" y="2953678"/>
                </a:lnTo>
                <a:lnTo>
                  <a:pt x="0" y="295367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5076354" y="6591301"/>
            <a:ext cx="4168904" cy="1645508"/>
          </a:xfrm>
          <a:custGeom>
            <a:avLst/>
            <a:gdLst/>
            <a:ahLst/>
            <a:cxnLst/>
            <a:rect l="l" t="t" r="r" b="b"/>
            <a:pathLst>
              <a:path w="4168904" h="1645508">
                <a:moveTo>
                  <a:pt x="0" y="0"/>
                </a:moveTo>
                <a:lnTo>
                  <a:pt x="4168904" y="0"/>
                </a:lnTo>
                <a:lnTo>
                  <a:pt x="4168904" y="1645508"/>
                </a:lnTo>
                <a:lnTo>
                  <a:pt x="0" y="164550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098" r="-109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TextBox 19"/>
          <p:cNvSpPr txBox="1"/>
          <p:nvPr/>
        </p:nvSpPr>
        <p:spPr>
          <a:xfrm>
            <a:off x="9403090" y="7228607"/>
            <a:ext cx="2255510" cy="4316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14"/>
              </a:lnSpc>
              <a:spcBef>
                <a:spcPct val="0"/>
              </a:spcBef>
            </a:pPr>
            <a:r>
              <a:rPr lang="en-US" sz="2581" spc="77" dirty="0">
                <a:solidFill>
                  <a:srgbClr val="09C5E6"/>
                </a:solidFill>
                <a:latin typeface="Noto Sans Bold"/>
              </a:rPr>
              <a:t>TPU VM V3-8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Freeform 1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4" name="Group 14"/>
          <p:cNvGrpSpPr/>
          <p:nvPr/>
        </p:nvGrpSpPr>
        <p:grpSpPr>
          <a:xfrm>
            <a:off x="770176" y="1677643"/>
            <a:ext cx="3952057" cy="1460803"/>
            <a:chOff x="0" y="0"/>
            <a:chExt cx="12162500" cy="4495638"/>
          </a:xfrm>
        </p:grpSpPr>
        <p:sp>
          <p:nvSpPr>
            <p:cNvPr id="15" name="Freeform 15"/>
            <p:cNvSpPr/>
            <p:nvPr/>
          </p:nvSpPr>
          <p:spPr>
            <a:xfrm>
              <a:off x="-12700" y="-12700"/>
              <a:ext cx="12187900" cy="4521038"/>
            </a:xfrm>
            <a:custGeom>
              <a:avLst/>
              <a:gdLst/>
              <a:ahLst/>
              <a:cxnLst/>
              <a:rect l="l" t="t" r="r" b="b"/>
              <a:pathLst>
                <a:path w="12187900" h="4521038">
                  <a:moveTo>
                    <a:pt x="113255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3658708"/>
                  </a:lnTo>
                  <a:cubicBezTo>
                    <a:pt x="0" y="4131148"/>
                    <a:pt x="389890" y="4521038"/>
                    <a:pt x="862330" y="4521038"/>
                  </a:cubicBezTo>
                  <a:lnTo>
                    <a:pt x="11325570" y="4521038"/>
                  </a:lnTo>
                  <a:cubicBezTo>
                    <a:pt x="11798010" y="4521038"/>
                    <a:pt x="12187900" y="4131148"/>
                    <a:pt x="12187900" y="3658708"/>
                  </a:cubicBezTo>
                  <a:lnTo>
                    <a:pt x="12187900" y="862330"/>
                  </a:lnTo>
                  <a:cubicBezTo>
                    <a:pt x="12187900" y="389890"/>
                    <a:pt x="11798010" y="0"/>
                    <a:pt x="11325570" y="0"/>
                  </a:cubicBezTo>
                  <a:close/>
                  <a:moveTo>
                    <a:pt x="11997400" y="927100"/>
                  </a:moveTo>
                  <a:lnTo>
                    <a:pt x="11997400" y="3658708"/>
                  </a:lnTo>
                  <a:cubicBezTo>
                    <a:pt x="11997400" y="4025738"/>
                    <a:pt x="11692600" y="4330538"/>
                    <a:pt x="11325570" y="4330538"/>
                  </a:cubicBezTo>
                  <a:lnTo>
                    <a:pt x="862330" y="4330538"/>
                  </a:lnTo>
                  <a:cubicBezTo>
                    <a:pt x="495300" y="4330538"/>
                    <a:pt x="190500" y="4025738"/>
                    <a:pt x="190500" y="365870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325570" y="190500"/>
                  </a:lnTo>
                  <a:cubicBezTo>
                    <a:pt x="11692600" y="190500"/>
                    <a:pt x="11997400" y="495300"/>
                    <a:pt x="11997400" y="862330"/>
                  </a:cubicBezTo>
                  <a:lnTo>
                    <a:pt x="11997400" y="927100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897230" y="1677643"/>
            <a:ext cx="3952057" cy="1460803"/>
            <a:chOff x="0" y="0"/>
            <a:chExt cx="12162500" cy="4495638"/>
          </a:xfrm>
        </p:grpSpPr>
        <p:sp>
          <p:nvSpPr>
            <p:cNvPr id="17" name="Freeform 17"/>
            <p:cNvSpPr/>
            <p:nvPr/>
          </p:nvSpPr>
          <p:spPr>
            <a:xfrm>
              <a:off x="-12700" y="-12700"/>
              <a:ext cx="12187900" cy="4521038"/>
            </a:xfrm>
            <a:custGeom>
              <a:avLst/>
              <a:gdLst/>
              <a:ahLst/>
              <a:cxnLst/>
              <a:rect l="l" t="t" r="r" b="b"/>
              <a:pathLst>
                <a:path w="12187900" h="4521038">
                  <a:moveTo>
                    <a:pt x="113255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3658708"/>
                  </a:lnTo>
                  <a:cubicBezTo>
                    <a:pt x="0" y="4131148"/>
                    <a:pt x="389890" y="4521038"/>
                    <a:pt x="862330" y="4521038"/>
                  </a:cubicBezTo>
                  <a:lnTo>
                    <a:pt x="11325570" y="4521038"/>
                  </a:lnTo>
                  <a:cubicBezTo>
                    <a:pt x="11798010" y="4521038"/>
                    <a:pt x="12187900" y="4131148"/>
                    <a:pt x="12187900" y="3658708"/>
                  </a:cubicBezTo>
                  <a:lnTo>
                    <a:pt x="12187900" y="862330"/>
                  </a:lnTo>
                  <a:cubicBezTo>
                    <a:pt x="12187900" y="389890"/>
                    <a:pt x="11798010" y="0"/>
                    <a:pt x="11325570" y="0"/>
                  </a:cubicBezTo>
                  <a:close/>
                  <a:moveTo>
                    <a:pt x="11997400" y="927100"/>
                  </a:moveTo>
                  <a:lnTo>
                    <a:pt x="11997400" y="3658708"/>
                  </a:lnTo>
                  <a:cubicBezTo>
                    <a:pt x="11997400" y="4025738"/>
                    <a:pt x="11692600" y="4330538"/>
                    <a:pt x="11325570" y="4330538"/>
                  </a:cubicBezTo>
                  <a:lnTo>
                    <a:pt x="862330" y="4330538"/>
                  </a:lnTo>
                  <a:cubicBezTo>
                    <a:pt x="495300" y="4330538"/>
                    <a:pt x="190500" y="4025738"/>
                    <a:pt x="190500" y="365870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325570" y="190500"/>
                  </a:lnTo>
                  <a:cubicBezTo>
                    <a:pt x="11692600" y="190500"/>
                    <a:pt x="11997400" y="495300"/>
                    <a:pt x="11997400" y="862330"/>
                  </a:cubicBezTo>
                  <a:lnTo>
                    <a:pt x="11997400" y="927100"/>
                  </a:lnTo>
                  <a:close/>
                </a:path>
              </a:pathLst>
            </a:custGeom>
            <a:solidFill>
              <a:srgbClr val="FFFFFF">
                <a:alpha val="67843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3083805" y="1685467"/>
            <a:ext cx="3952057" cy="1460803"/>
            <a:chOff x="0" y="0"/>
            <a:chExt cx="12162500" cy="4495638"/>
          </a:xfrm>
        </p:grpSpPr>
        <p:sp>
          <p:nvSpPr>
            <p:cNvPr id="19" name="Freeform 19"/>
            <p:cNvSpPr/>
            <p:nvPr/>
          </p:nvSpPr>
          <p:spPr>
            <a:xfrm>
              <a:off x="-12700" y="-12700"/>
              <a:ext cx="12187900" cy="4521038"/>
            </a:xfrm>
            <a:custGeom>
              <a:avLst/>
              <a:gdLst/>
              <a:ahLst/>
              <a:cxnLst/>
              <a:rect l="l" t="t" r="r" b="b"/>
              <a:pathLst>
                <a:path w="12187900" h="4521038">
                  <a:moveTo>
                    <a:pt x="113255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3658708"/>
                  </a:lnTo>
                  <a:cubicBezTo>
                    <a:pt x="0" y="4131148"/>
                    <a:pt x="389890" y="4521038"/>
                    <a:pt x="862330" y="4521038"/>
                  </a:cubicBezTo>
                  <a:lnTo>
                    <a:pt x="11325570" y="4521038"/>
                  </a:lnTo>
                  <a:cubicBezTo>
                    <a:pt x="11798010" y="4521038"/>
                    <a:pt x="12187900" y="4131148"/>
                    <a:pt x="12187900" y="3658708"/>
                  </a:cubicBezTo>
                  <a:lnTo>
                    <a:pt x="12187900" y="862330"/>
                  </a:lnTo>
                  <a:cubicBezTo>
                    <a:pt x="12187900" y="389890"/>
                    <a:pt x="11798010" y="0"/>
                    <a:pt x="11325570" y="0"/>
                  </a:cubicBezTo>
                  <a:close/>
                  <a:moveTo>
                    <a:pt x="11997400" y="927100"/>
                  </a:moveTo>
                  <a:lnTo>
                    <a:pt x="11997400" y="3658708"/>
                  </a:lnTo>
                  <a:cubicBezTo>
                    <a:pt x="11997400" y="4025738"/>
                    <a:pt x="11692600" y="4330538"/>
                    <a:pt x="11325570" y="4330538"/>
                  </a:cubicBezTo>
                  <a:lnTo>
                    <a:pt x="862330" y="4330538"/>
                  </a:lnTo>
                  <a:cubicBezTo>
                    <a:pt x="495300" y="4330538"/>
                    <a:pt x="190500" y="4025738"/>
                    <a:pt x="190500" y="365870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325570" y="190500"/>
                  </a:lnTo>
                  <a:cubicBezTo>
                    <a:pt x="11692600" y="190500"/>
                    <a:pt x="11997400" y="495300"/>
                    <a:pt x="11997400" y="862330"/>
                  </a:cubicBezTo>
                  <a:lnTo>
                    <a:pt x="11997400" y="927100"/>
                  </a:lnTo>
                  <a:close/>
                </a:path>
              </a:pathLst>
            </a:custGeom>
            <a:solidFill>
              <a:srgbClr val="FFFFFF">
                <a:alpha val="67843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AutoShape 20"/>
          <p:cNvSpPr/>
          <p:nvPr/>
        </p:nvSpPr>
        <p:spPr>
          <a:xfrm>
            <a:off x="10736080" y="2405019"/>
            <a:ext cx="2405499" cy="10849"/>
          </a:xfrm>
          <a:prstGeom prst="line">
            <a:avLst/>
          </a:prstGeom>
          <a:ln w="38100" cap="flat">
            <a:solidFill>
              <a:srgbClr val="FFFFFF">
                <a:alpha val="67843"/>
              </a:srgbClr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6955004" y="2152058"/>
            <a:ext cx="3781076" cy="448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FFFFF">
                    <a:alpha val="67843"/>
                  </a:srgbClr>
                </a:solidFill>
                <a:latin typeface="Noto Sans Bold"/>
              </a:rPr>
              <a:t>IMPORT TO DB</a:t>
            </a:r>
          </a:p>
        </p:txBody>
      </p:sp>
      <p:sp>
        <p:nvSpPr>
          <p:cNvPr id="22" name="AutoShape 22"/>
          <p:cNvSpPr/>
          <p:nvPr/>
        </p:nvSpPr>
        <p:spPr>
          <a:xfrm flipV="1">
            <a:off x="4664459" y="2405019"/>
            <a:ext cx="2290545" cy="3026"/>
          </a:xfrm>
          <a:prstGeom prst="line">
            <a:avLst/>
          </a:prstGeom>
          <a:ln w="38100" cap="flat">
            <a:solidFill>
              <a:srgbClr val="FFFFFF">
                <a:alpha val="67843"/>
              </a:srgbClr>
            </a:solidFill>
            <a:prstDash val="solid"/>
            <a:headEnd type="arrow" w="med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3" name="Freeform 23"/>
          <p:cNvSpPr/>
          <p:nvPr/>
        </p:nvSpPr>
        <p:spPr>
          <a:xfrm>
            <a:off x="1028700" y="4650483"/>
            <a:ext cx="3974464" cy="1094185"/>
          </a:xfrm>
          <a:custGeom>
            <a:avLst/>
            <a:gdLst/>
            <a:ahLst/>
            <a:cxnLst/>
            <a:rect l="l" t="t" r="r" b="b"/>
            <a:pathLst>
              <a:path w="3974464" h="1094185">
                <a:moveTo>
                  <a:pt x="0" y="0"/>
                </a:moveTo>
                <a:lnTo>
                  <a:pt x="3974464" y="0"/>
                </a:lnTo>
                <a:lnTo>
                  <a:pt x="3974464" y="1094185"/>
                </a:lnTo>
                <a:lnTo>
                  <a:pt x="0" y="10941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AutoShape 24"/>
          <p:cNvSpPr/>
          <p:nvPr/>
        </p:nvSpPr>
        <p:spPr>
          <a:xfrm>
            <a:off x="5003165" y="5197575"/>
            <a:ext cx="1951840" cy="11772"/>
          </a:xfrm>
          <a:prstGeom prst="line">
            <a:avLst/>
          </a:prstGeom>
          <a:ln w="38100" cap="flat">
            <a:solidFill>
              <a:srgbClr val="FFFFFF">
                <a:alpha val="67843"/>
              </a:srgbClr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5" name="AutoShape 25"/>
          <p:cNvSpPr/>
          <p:nvPr/>
        </p:nvSpPr>
        <p:spPr>
          <a:xfrm>
            <a:off x="9814052" y="5197575"/>
            <a:ext cx="2386733" cy="0"/>
          </a:xfrm>
          <a:prstGeom prst="line">
            <a:avLst/>
          </a:prstGeom>
          <a:ln w="38100" cap="flat">
            <a:solidFill>
              <a:srgbClr val="FFFFFF">
                <a:alpha val="67843"/>
              </a:srgbClr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Box 26"/>
          <p:cNvSpPr txBox="1"/>
          <p:nvPr/>
        </p:nvSpPr>
        <p:spPr>
          <a:xfrm>
            <a:off x="12200785" y="4487414"/>
            <a:ext cx="2859048" cy="1363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 dirty="0">
                <a:solidFill>
                  <a:srgbClr val="FFFFFF"/>
                </a:solidFill>
                <a:latin typeface="Noto Sans Bold"/>
              </a:rPr>
              <a:t>GET COLUMNS NAMES (STRING SLICING)</a:t>
            </a:r>
          </a:p>
        </p:txBody>
      </p:sp>
      <p:sp>
        <p:nvSpPr>
          <p:cNvPr id="27" name="AutoShape 27"/>
          <p:cNvSpPr/>
          <p:nvPr/>
        </p:nvSpPr>
        <p:spPr>
          <a:xfrm>
            <a:off x="13639800" y="5850587"/>
            <a:ext cx="0" cy="1245486"/>
          </a:xfrm>
          <a:prstGeom prst="line">
            <a:avLst/>
          </a:prstGeom>
          <a:ln w="38100" cap="flat">
            <a:solidFill>
              <a:srgbClr val="FFFFFF">
                <a:alpha val="67843"/>
              </a:srgbClr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AutoShape 28"/>
          <p:cNvSpPr/>
          <p:nvPr/>
        </p:nvSpPr>
        <p:spPr>
          <a:xfrm flipH="1">
            <a:off x="10054126" y="7806235"/>
            <a:ext cx="1775732" cy="0"/>
          </a:xfrm>
          <a:prstGeom prst="line">
            <a:avLst/>
          </a:prstGeom>
          <a:ln w="38100" cap="flat">
            <a:solidFill>
              <a:srgbClr val="FFFFFF">
                <a:alpha val="67843"/>
              </a:srgbClr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6509512" y="7273430"/>
            <a:ext cx="3967346" cy="1065610"/>
          </a:xfrm>
          <a:custGeom>
            <a:avLst/>
            <a:gdLst/>
            <a:ahLst/>
            <a:cxnLst/>
            <a:rect l="l" t="t" r="r" b="b"/>
            <a:pathLst>
              <a:path w="3967346" h="1065610">
                <a:moveTo>
                  <a:pt x="0" y="0"/>
                </a:moveTo>
                <a:lnTo>
                  <a:pt x="3967346" y="0"/>
                </a:lnTo>
                <a:lnTo>
                  <a:pt x="3967346" y="1065610"/>
                </a:lnTo>
                <a:lnTo>
                  <a:pt x="0" y="10656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TextBox 30"/>
          <p:cNvSpPr txBox="1"/>
          <p:nvPr/>
        </p:nvSpPr>
        <p:spPr>
          <a:xfrm>
            <a:off x="1036275" y="146455"/>
            <a:ext cx="16215452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</a:rPr>
              <a:t>3. DATA EXPLORING</a:t>
            </a:r>
          </a:p>
          <a:p>
            <a:pPr algn="l">
              <a:lnSpc>
                <a:spcPts val="5040"/>
              </a:lnSpc>
            </a:pPr>
            <a:endParaRPr lang="en-US" sz="4200">
              <a:solidFill>
                <a:srgbClr val="ED7D31"/>
              </a:solidFill>
              <a:latin typeface="Noto Sans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385228" y="9717685"/>
            <a:ext cx="5989350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Noto Sans"/>
              </a:rPr>
              <a:t>© Copyright FPT Software – Level of Confidentiality 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65533" y="1943476"/>
            <a:ext cx="3781076" cy="865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F3131"/>
                </a:solidFill>
                <a:latin typeface="Noto Sans Bold"/>
              </a:rPr>
              <a:t>DATA CLEANING &amp; SPLITING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3197031" y="2180739"/>
            <a:ext cx="3781076" cy="428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FFFFF">
                    <a:alpha val="67843"/>
                  </a:srgbClr>
                </a:solidFill>
                <a:latin typeface="Noto Sans Bold"/>
              </a:rPr>
              <a:t>PLOTTING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843786" y="3232097"/>
            <a:ext cx="3781076" cy="865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37121"/>
                </a:solidFill>
                <a:latin typeface="Noto Sans Bold"/>
              </a:rPr>
              <a:t>PANDAS</a:t>
            </a:r>
          </a:p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37121"/>
                </a:solidFill>
                <a:latin typeface="Noto Sans Bold"/>
              </a:rPr>
              <a:t>SQLALCHEMY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6955004" y="4716014"/>
            <a:ext cx="2859048" cy="905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FFFFF"/>
                </a:solidFill>
                <a:latin typeface="Noto Sans Bold"/>
              </a:rPr>
              <a:t>SPLITTING</a:t>
            </a:r>
          </a:p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FFFFF"/>
                </a:solidFill>
                <a:latin typeface="Noto Sans Bold"/>
              </a:rPr>
              <a:t>(DELIMITER = ‘;’)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1829858" y="7096073"/>
            <a:ext cx="3600902" cy="13631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 dirty="0">
                <a:solidFill>
                  <a:srgbClr val="FFFFFF"/>
                </a:solidFill>
                <a:latin typeface="Noto Sans Bold"/>
              </a:rPr>
              <a:t>GET DECODED VALUES (THE LAST CHARACTER)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789468" y="5822012"/>
            <a:ext cx="4452929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 spc="42">
                <a:solidFill>
                  <a:srgbClr val="FFFFFF"/>
                </a:solidFill>
                <a:latin typeface="Noto Sans Bold"/>
              </a:rPr>
              <a:t>DISASTER_CATEGORIES.CSV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Freeform 1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4" name="Group 14"/>
          <p:cNvGrpSpPr/>
          <p:nvPr/>
        </p:nvGrpSpPr>
        <p:grpSpPr>
          <a:xfrm>
            <a:off x="770176" y="1677643"/>
            <a:ext cx="3952057" cy="1460803"/>
            <a:chOff x="0" y="0"/>
            <a:chExt cx="12162500" cy="4495638"/>
          </a:xfrm>
        </p:grpSpPr>
        <p:sp>
          <p:nvSpPr>
            <p:cNvPr id="15" name="Freeform 15"/>
            <p:cNvSpPr/>
            <p:nvPr/>
          </p:nvSpPr>
          <p:spPr>
            <a:xfrm>
              <a:off x="-12700" y="-12700"/>
              <a:ext cx="12187900" cy="4521038"/>
            </a:xfrm>
            <a:custGeom>
              <a:avLst/>
              <a:gdLst/>
              <a:ahLst/>
              <a:cxnLst/>
              <a:rect l="l" t="t" r="r" b="b"/>
              <a:pathLst>
                <a:path w="12187900" h="4521038">
                  <a:moveTo>
                    <a:pt x="113255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3658708"/>
                  </a:lnTo>
                  <a:cubicBezTo>
                    <a:pt x="0" y="4131148"/>
                    <a:pt x="389890" y="4521038"/>
                    <a:pt x="862330" y="4521038"/>
                  </a:cubicBezTo>
                  <a:lnTo>
                    <a:pt x="11325570" y="4521038"/>
                  </a:lnTo>
                  <a:cubicBezTo>
                    <a:pt x="11798010" y="4521038"/>
                    <a:pt x="12187900" y="4131148"/>
                    <a:pt x="12187900" y="3658708"/>
                  </a:cubicBezTo>
                  <a:lnTo>
                    <a:pt x="12187900" y="862330"/>
                  </a:lnTo>
                  <a:cubicBezTo>
                    <a:pt x="12187900" y="389890"/>
                    <a:pt x="11798010" y="0"/>
                    <a:pt x="11325570" y="0"/>
                  </a:cubicBezTo>
                  <a:close/>
                  <a:moveTo>
                    <a:pt x="11997400" y="927100"/>
                  </a:moveTo>
                  <a:lnTo>
                    <a:pt x="11997400" y="3658708"/>
                  </a:lnTo>
                  <a:cubicBezTo>
                    <a:pt x="11997400" y="4025738"/>
                    <a:pt x="11692600" y="4330538"/>
                    <a:pt x="11325570" y="4330538"/>
                  </a:cubicBezTo>
                  <a:lnTo>
                    <a:pt x="862330" y="4330538"/>
                  </a:lnTo>
                  <a:cubicBezTo>
                    <a:pt x="495300" y="4330538"/>
                    <a:pt x="190500" y="4025738"/>
                    <a:pt x="190500" y="365870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325570" y="190500"/>
                  </a:lnTo>
                  <a:cubicBezTo>
                    <a:pt x="11692600" y="190500"/>
                    <a:pt x="11997400" y="495300"/>
                    <a:pt x="11997400" y="862330"/>
                  </a:cubicBezTo>
                  <a:lnTo>
                    <a:pt x="11997400" y="927100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897230" y="1677643"/>
            <a:ext cx="3952057" cy="1460803"/>
            <a:chOff x="0" y="0"/>
            <a:chExt cx="12162500" cy="4495638"/>
          </a:xfrm>
        </p:grpSpPr>
        <p:sp>
          <p:nvSpPr>
            <p:cNvPr id="17" name="Freeform 17"/>
            <p:cNvSpPr/>
            <p:nvPr/>
          </p:nvSpPr>
          <p:spPr>
            <a:xfrm>
              <a:off x="-12700" y="-12700"/>
              <a:ext cx="12187900" cy="4521038"/>
            </a:xfrm>
            <a:custGeom>
              <a:avLst/>
              <a:gdLst/>
              <a:ahLst/>
              <a:cxnLst/>
              <a:rect l="l" t="t" r="r" b="b"/>
              <a:pathLst>
                <a:path w="12187900" h="4521038">
                  <a:moveTo>
                    <a:pt x="113255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3658708"/>
                  </a:lnTo>
                  <a:cubicBezTo>
                    <a:pt x="0" y="4131148"/>
                    <a:pt x="389890" y="4521038"/>
                    <a:pt x="862330" y="4521038"/>
                  </a:cubicBezTo>
                  <a:lnTo>
                    <a:pt x="11325570" y="4521038"/>
                  </a:lnTo>
                  <a:cubicBezTo>
                    <a:pt x="11798010" y="4521038"/>
                    <a:pt x="12187900" y="4131148"/>
                    <a:pt x="12187900" y="3658708"/>
                  </a:cubicBezTo>
                  <a:lnTo>
                    <a:pt x="12187900" y="862330"/>
                  </a:lnTo>
                  <a:cubicBezTo>
                    <a:pt x="12187900" y="389890"/>
                    <a:pt x="11798010" y="0"/>
                    <a:pt x="11325570" y="0"/>
                  </a:cubicBezTo>
                  <a:close/>
                  <a:moveTo>
                    <a:pt x="11997400" y="927100"/>
                  </a:moveTo>
                  <a:lnTo>
                    <a:pt x="11997400" y="3658708"/>
                  </a:lnTo>
                  <a:cubicBezTo>
                    <a:pt x="11997400" y="4025738"/>
                    <a:pt x="11692600" y="4330538"/>
                    <a:pt x="11325570" y="4330538"/>
                  </a:cubicBezTo>
                  <a:lnTo>
                    <a:pt x="862330" y="4330538"/>
                  </a:lnTo>
                  <a:cubicBezTo>
                    <a:pt x="495300" y="4330538"/>
                    <a:pt x="190500" y="4025738"/>
                    <a:pt x="190500" y="365870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325570" y="190500"/>
                  </a:lnTo>
                  <a:cubicBezTo>
                    <a:pt x="11692600" y="190500"/>
                    <a:pt x="11997400" y="495300"/>
                    <a:pt x="11997400" y="862330"/>
                  </a:cubicBezTo>
                  <a:lnTo>
                    <a:pt x="11997400" y="927100"/>
                  </a:lnTo>
                  <a:close/>
                </a:path>
              </a:pathLst>
            </a:custGeom>
            <a:solidFill>
              <a:srgbClr val="FFFFFF">
                <a:alpha val="67843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3083805" y="1685467"/>
            <a:ext cx="3952057" cy="1460803"/>
            <a:chOff x="0" y="0"/>
            <a:chExt cx="12162500" cy="4495638"/>
          </a:xfrm>
        </p:grpSpPr>
        <p:sp>
          <p:nvSpPr>
            <p:cNvPr id="19" name="Freeform 19"/>
            <p:cNvSpPr/>
            <p:nvPr/>
          </p:nvSpPr>
          <p:spPr>
            <a:xfrm>
              <a:off x="-12700" y="-12700"/>
              <a:ext cx="12187900" cy="4521038"/>
            </a:xfrm>
            <a:custGeom>
              <a:avLst/>
              <a:gdLst/>
              <a:ahLst/>
              <a:cxnLst/>
              <a:rect l="l" t="t" r="r" b="b"/>
              <a:pathLst>
                <a:path w="12187900" h="4521038">
                  <a:moveTo>
                    <a:pt x="113255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3658708"/>
                  </a:lnTo>
                  <a:cubicBezTo>
                    <a:pt x="0" y="4131148"/>
                    <a:pt x="389890" y="4521038"/>
                    <a:pt x="862330" y="4521038"/>
                  </a:cubicBezTo>
                  <a:lnTo>
                    <a:pt x="11325570" y="4521038"/>
                  </a:lnTo>
                  <a:cubicBezTo>
                    <a:pt x="11798010" y="4521038"/>
                    <a:pt x="12187900" y="4131148"/>
                    <a:pt x="12187900" y="3658708"/>
                  </a:cubicBezTo>
                  <a:lnTo>
                    <a:pt x="12187900" y="862330"/>
                  </a:lnTo>
                  <a:cubicBezTo>
                    <a:pt x="12187900" y="389890"/>
                    <a:pt x="11798010" y="0"/>
                    <a:pt x="11325570" y="0"/>
                  </a:cubicBezTo>
                  <a:close/>
                  <a:moveTo>
                    <a:pt x="11997400" y="927100"/>
                  </a:moveTo>
                  <a:lnTo>
                    <a:pt x="11997400" y="3658708"/>
                  </a:lnTo>
                  <a:cubicBezTo>
                    <a:pt x="11997400" y="4025738"/>
                    <a:pt x="11692600" y="4330538"/>
                    <a:pt x="11325570" y="4330538"/>
                  </a:cubicBezTo>
                  <a:lnTo>
                    <a:pt x="862330" y="4330538"/>
                  </a:lnTo>
                  <a:cubicBezTo>
                    <a:pt x="495300" y="4330538"/>
                    <a:pt x="190500" y="4025738"/>
                    <a:pt x="190500" y="365870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325570" y="190500"/>
                  </a:lnTo>
                  <a:cubicBezTo>
                    <a:pt x="11692600" y="190500"/>
                    <a:pt x="11997400" y="495300"/>
                    <a:pt x="11997400" y="862330"/>
                  </a:cubicBezTo>
                  <a:lnTo>
                    <a:pt x="11997400" y="927100"/>
                  </a:lnTo>
                  <a:close/>
                </a:path>
              </a:pathLst>
            </a:custGeom>
            <a:solidFill>
              <a:srgbClr val="FFFFFF">
                <a:alpha val="67843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AutoShape 20"/>
          <p:cNvSpPr/>
          <p:nvPr/>
        </p:nvSpPr>
        <p:spPr>
          <a:xfrm>
            <a:off x="10736080" y="2405019"/>
            <a:ext cx="2405499" cy="10849"/>
          </a:xfrm>
          <a:prstGeom prst="line">
            <a:avLst/>
          </a:prstGeom>
          <a:ln w="38100" cap="flat">
            <a:solidFill>
              <a:srgbClr val="FFFFFF">
                <a:alpha val="67843"/>
              </a:srgbClr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6955004" y="2152058"/>
            <a:ext cx="3781076" cy="448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FFFFF">
                    <a:alpha val="67843"/>
                  </a:srgbClr>
                </a:solidFill>
                <a:latin typeface="Noto Sans Bold"/>
              </a:rPr>
              <a:t>IMPORT TO DB</a:t>
            </a:r>
          </a:p>
        </p:txBody>
      </p:sp>
      <p:sp>
        <p:nvSpPr>
          <p:cNvPr id="22" name="AutoShape 22"/>
          <p:cNvSpPr/>
          <p:nvPr/>
        </p:nvSpPr>
        <p:spPr>
          <a:xfrm flipV="1">
            <a:off x="4664459" y="2405019"/>
            <a:ext cx="2290545" cy="3026"/>
          </a:xfrm>
          <a:prstGeom prst="line">
            <a:avLst/>
          </a:prstGeom>
          <a:ln w="38100" cap="flat">
            <a:solidFill>
              <a:srgbClr val="FFFFFF">
                <a:alpha val="67843"/>
              </a:srgbClr>
            </a:solidFill>
            <a:prstDash val="solid"/>
            <a:headEnd type="arrow" w="med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3" name="Freeform 23"/>
          <p:cNvSpPr/>
          <p:nvPr/>
        </p:nvSpPr>
        <p:spPr>
          <a:xfrm>
            <a:off x="6748691" y="5216858"/>
            <a:ext cx="10776025" cy="1070909"/>
          </a:xfrm>
          <a:custGeom>
            <a:avLst/>
            <a:gdLst/>
            <a:ahLst/>
            <a:cxnLst/>
            <a:rect l="l" t="t" r="r" b="b"/>
            <a:pathLst>
              <a:path w="10776025" h="1070909">
                <a:moveTo>
                  <a:pt x="0" y="0"/>
                </a:moveTo>
                <a:lnTo>
                  <a:pt x="10776024" y="0"/>
                </a:lnTo>
                <a:lnTo>
                  <a:pt x="10776024" y="1070909"/>
                </a:lnTo>
                <a:lnTo>
                  <a:pt x="0" y="10709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TextBox 24"/>
          <p:cNvSpPr txBox="1"/>
          <p:nvPr/>
        </p:nvSpPr>
        <p:spPr>
          <a:xfrm>
            <a:off x="1036275" y="146455"/>
            <a:ext cx="16215452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</a:rPr>
              <a:t>3. DATA EXPLORING</a:t>
            </a:r>
          </a:p>
          <a:p>
            <a:pPr algn="l">
              <a:lnSpc>
                <a:spcPts val="5040"/>
              </a:lnSpc>
            </a:pPr>
            <a:endParaRPr lang="en-US" sz="4200">
              <a:solidFill>
                <a:srgbClr val="ED7D31"/>
              </a:solidFill>
              <a:latin typeface="Noto Sans 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385228" y="9717685"/>
            <a:ext cx="5989350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Noto Sans"/>
              </a:rPr>
              <a:t>© Copyright FPT Software – Level of Confidentiality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65533" y="1943476"/>
            <a:ext cx="3781076" cy="865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F3131"/>
                </a:solidFill>
                <a:latin typeface="Noto Sans Bold"/>
              </a:rPr>
              <a:t>DATA CLEANING &amp; SPLITING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3197031" y="2180739"/>
            <a:ext cx="3781076" cy="428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FFFFF">
                    <a:alpha val="67843"/>
                  </a:srgbClr>
                </a:solidFill>
                <a:latin typeface="Noto Sans Bold"/>
              </a:rPr>
              <a:t>PLOTTING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843786" y="3232097"/>
            <a:ext cx="3781076" cy="865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37121"/>
                </a:solidFill>
                <a:latin typeface="Noto Sans Bold"/>
              </a:rPr>
              <a:t>PANDAS</a:t>
            </a:r>
          </a:p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37121"/>
                </a:solidFill>
                <a:latin typeface="Noto Sans Bold"/>
              </a:rPr>
              <a:t>SQLALCHEMY</a:t>
            </a:r>
          </a:p>
        </p:txBody>
      </p:sp>
      <p:sp>
        <p:nvSpPr>
          <p:cNvPr id="29" name="Freeform 29"/>
          <p:cNvSpPr/>
          <p:nvPr/>
        </p:nvSpPr>
        <p:spPr>
          <a:xfrm>
            <a:off x="1036275" y="5222158"/>
            <a:ext cx="3967346" cy="1065610"/>
          </a:xfrm>
          <a:custGeom>
            <a:avLst/>
            <a:gdLst/>
            <a:ahLst/>
            <a:cxnLst/>
            <a:rect l="l" t="t" r="r" b="b"/>
            <a:pathLst>
              <a:path w="3967346" h="1065610">
                <a:moveTo>
                  <a:pt x="0" y="0"/>
                </a:moveTo>
                <a:lnTo>
                  <a:pt x="3967346" y="0"/>
                </a:lnTo>
                <a:lnTo>
                  <a:pt x="3967346" y="1065609"/>
                </a:lnTo>
                <a:lnTo>
                  <a:pt x="0" y="106560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TextBox 30"/>
          <p:cNvSpPr txBox="1"/>
          <p:nvPr/>
        </p:nvSpPr>
        <p:spPr>
          <a:xfrm>
            <a:off x="843786" y="6411592"/>
            <a:ext cx="4452929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 spc="42">
                <a:solidFill>
                  <a:srgbClr val="FFFFFF"/>
                </a:solidFill>
                <a:latin typeface="Noto Sans Bold"/>
              </a:rPr>
              <a:t>CLEANED DISASTER_CATEGORIES 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9910238" y="6305548"/>
            <a:ext cx="4452929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 spc="42">
                <a:solidFill>
                  <a:srgbClr val="FFFFFF"/>
                </a:solidFill>
                <a:latin typeface="Noto Sans Bold"/>
              </a:rPr>
              <a:t>DISASTER_MESSAGES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36275" y="7118982"/>
            <a:ext cx="16223025" cy="941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54"/>
              </a:lnSpc>
            </a:pPr>
            <a:r>
              <a:rPr lang="en-US" sz="2681" spc="80">
                <a:solidFill>
                  <a:srgbClr val="FFFFFF"/>
                </a:solidFill>
                <a:latin typeface="Noto Sans Bold"/>
              </a:rPr>
              <a:t>JOIN THESE TWO DATA FRAMES WE WILL GET THE ENTIRE DATAFRAME WITH ALL THE NEEDED FEATURES FOR MACHINE LEARNING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Freeform 13"/>
          <p:cNvSpPr/>
          <p:nvPr/>
        </p:nvSpPr>
        <p:spPr>
          <a:xfrm>
            <a:off x="1090396" y="2406243"/>
            <a:ext cx="8109511" cy="5375447"/>
          </a:xfrm>
          <a:custGeom>
            <a:avLst/>
            <a:gdLst/>
            <a:ahLst/>
            <a:cxnLst/>
            <a:rect l="l" t="t" r="r" b="b"/>
            <a:pathLst>
              <a:path w="8109511" h="5375447">
                <a:moveTo>
                  <a:pt x="0" y="0"/>
                </a:moveTo>
                <a:lnTo>
                  <a:pt x="8109511" y="0"/>
                </a:lnTo>
                <a:lnTo>
                  <a:pt x="8109511" y="5375448"/>
                </a:lnTo>
                <a:lnTo>
                  <a:pt x="0" y="53754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12057071" y="9866056"/>
            <a:ext cx="5989350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Noto Sans"/>
              </a:rPr>
              <a:t>© Copyright FPT Software – Level of Confidentiality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417265" y="6467865"/>
            <a:ext cx="7997696" cy="941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54"/>
              </a:lnSpc>
            </a:pPr>
            <a:r>
              <a:rPr lang="en-US" sz="2681" spc="80">
                <a:solidFill>
                  <a:srgbClr val="FFFFFF"/>
                </a:solidFill>
                <a:latin typeface="Noto Sans Bold"/>
              </a:rPr>
              <a:t>THE COLUMN </a:t>
            </a:r>
            <a:r>
              <a:rPr lang="en-US" sz="2681" spc="80">
                <a:solidFill>
                  <a:srgbClr val="50B848"/>
                </a:solidFill>
                <a:latin typeface="Noto Sans Bold"/>
              </a:rPr>
              <a:t>CHILD_ALONE</a:t>
            </a:r>
            <a:r>
              <a:rPr lang="en-US" sz="2681" spc="80">
                <a:solidFill>
                  <a:srgbClr val="FFFFFF"/>
                </a:solidFill>
                <a:latin typeface="Noto Sans Bold"/>
              </a:rPr>
              <a:t> ONLY HAS 0 VALUES ​​SO IT CAN BE ELIMINATED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</a:rPr>
              <a:t>9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417265" y="4720986"/>
            <a:ext cx="7997696" cy="1417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54"/>
              </a:lnSpc>
            </a:pPr>
            <a:r>
              <a:rPr lang="en-US" sz="2681" spc="80">
                <a:solidFill>
                  <a:srgbClr val="FFFFFF"/>
                </a:solidFill>
                <a:latin typeface="Noto Sans Bold"/>
              </a:rPr>
              <a:t>THE COLUMN </a:t>
            </a:r>
            <a:r>
              <a:rPr lang="en-US" sz="2681" spc="80">
                <a:solidFill>
                  <a:srgbClr val="50B848"/>
                </a:solidFill>
                <a:latin typeface="Noto Sans Bold"/>
              </a:rPr>
              <a:t>RELATED</a:t>
            </a:r>
            <a:r>
              <a:rPr lang="en-US" sz="2681" spc="80">
                <a:solidFill>
                  <a:srgbClr val="FFFFFF"/>
                </a:solidFill>
                <a:latin typeface="Noto Sans Bold"/>
              </a:rPr>
              <a:t> HAS VALUE = 2, AND CHECK MORE I CAN SEE THAT, ALL OTHER CATEGORY COLUMN = 0 WHEN</a:t>
            </a:r>
            <a:r>
              <a:rPr lang="en-US" sz="2681" spc="80">
                <a:solidFill>
                  <a:srgbClr val="50B848"/>
                </a:solidFill>
                <a:latin typeface="Noto Sans Bold"/>
              </a:rPr>
              <a:t>  RELATED = 2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090396" y="4728051"/>
            <a:ext cx="1990264" cy="1460803"/>
            <a:chOff x="0" y="0"/>
            <a:chExt cx="6125060" cy="4495638"/>
          </a:xfrm>
        </p:grpSpPr>
        <p:sp>
          <p:nvSpPr>
            <p:cNvPr id="19" name="Freeform 19"/>
            <p:cNvSpPr/>
            <p:nvPr/>
          </p:nvSpPr>
          <p:spPr>
            <a:xfrm>
              <a:off x="-12700" y="-12700"/>
              <a:ext cx="6150460" cy="4521038"/>
            </a:xfrm>
            <a:custGeom>
              <a:avLst/>
              <a:gdLst/>
              <a:ahLst/>
              <a:cxnLst/>
              <a:rect l="l" t="t" r="r" b="b"/>
              <a:pathLst>
                <a:path w="6150460" h="4521038">
                  <a:moveTo>
                    <a:pt x="528813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3658708"/>
                  </a:lnTo>
                  <a:cubicBezTo>
                    <a:pt x="0" y="4131148"/>
                    <a:pt x="389890" y="4521038"/>
                    <a:pt x="862330" y="4521038"/>
                  </a:cubicBezTo>
                  <a:lnTo>
                    <a:pt x="5288130" y="4521038"/>
                  </a:lnTo>
                  <a:cubicBezTo>
                    <a:pt x="5760570" y="4521038"/>
                    <a:pt x="6150460" y="4131148"/>
                    <a:pt x="6150460" y="3658708"/>
                  </a:cubicBezTo>
                  <a:lnTo>
                    <a:pt x="6150460" y="862330"/>
                  </a:lnTo>
                  <a:cubicBezTo>
                    <a:pt x="6150460" y="389890"/>
                    <a:pt x="5760570" y="0"/>
                    <a:pt x="5288130" y="0"/>
                  </a:cubicBezTo>
                  <a:close/>
                  <a:moveTo>
                    <a:pt x="5959960" y="927100"/>
                  </a:moveTo>
                  <a:lnTo>
                    <a:pt x="5959960" y="3658708"/>
                  </a:lnTo>
                  <a:cubicBezTo>
                    <a:pt x="5959960" y="4025738"/>
                    <a:pt x="5655160" y="4330538"/>
                    <a:pt x="5288130" y="4330538"/>
                  </a:cubicBezTo>
                  <a:lnTo>
                    <a:pt x="862330" y="4330538"/>
                  </a:lnTo>
                  <a:cubicBezTo>
                    <a:pt x="495300" y="4330538"/>
                    <a:pt x="190500" y="4025738"/>
                    <a:pt x="190500" y="365870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5288130" y="190500"/>
                  </a:lnTo>
                  <a:cubicBezTo>
                    <a:pt x="5655160" y="190500"/>
                    <a:pt x="5959960" y="495300"/>
                    <a:pt x="5959960" y="862330"/>
                  </a:cubicBezTo>
                  <a:lnTo>
                    <a:pt x="5959960" y="927100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307810" y="6371442"/>
            <a:ext cx="1772850" cy="1110126"/>
            <a:chOff x="0" y="0"/>
            <a:chExt cx="6125060" cy="3835400"/>
          </a:xfrm>
        </p:grpSpPr>
        <p:sp>
          <p:nvSpPr>
            <p:cNvPr id="21" name="Freeform 21"/>
            <p:cNvSpPr/>
            <p:nvPr/>
          </p:nvSpPr>
          <p:spPr>
            <a:xfrm>
              <a:off x="-12700" y="-12700"/>
              <a:ext cx="6150460" cy="3860800"/>
            </a:xfrm>
            <a:custGeom>
              <a:avLst/>
              <a:gdLst/>
              <a:ahLst/>
              <a:cxnLst/>
              <a:rect l="l" t="t" r="r" b="b"/>
              <a:pathLst>
                <a:path w="6150460" h="3860800">
                  <a:moveTo>
                    <a:pt x="528813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2998470"/>
                  </a:lnTo>
                  <a:cubicBezTo>
                    <a:pt x="0" y="3470910"/>
                    <a:pt x="389890" y="3860800"/>
                    <a:pt x="862330" y="3860800"/>
                  </a:cubicBezTo>
                  <a:lnTo>
                    <a:pt x="5288130" y="3860800"/>
                  </a:lnTo>
                  <a:cubicBezTo>
                    <a:pt x="5760570" y="3860800"/>
                    <a:pt x="6150460" y="3470910"/>
                    <a:pt x="6150460" y="2998470"/>
                  </a:cubicBezTo>
                  <a:lnTo>
                    <a:pt x="6150460" y="862330"/>
                  </a:lnTo>
                  <a:cubicBezTo>
                    <a:pt x="6150460" y="389890"/>
                    <a:pt x="5760570" y="0"/>
                    <a:pt x="5288130" y="0"/>
                  </a:cubicBezTo>
                  <a:close/>
                  <a:moveTo>
                    <a:pt x="5959960" y="927100"/>
                  </a:moveTo>
                  <a:lnTo>
                    <a:pt x="5959960" y="2998470"/>
                  </a:lnTo>
                  <a:cubicBezTo>
                    <a:pt x="5959960" y="3365500"/>
                    <a:pt x="5655160" y="3670300"/>
                    <a:pt x="5288130" y="3670300"/>
                  </a:cubicBezTo>
                  <a:lnTo>
                    <a:pt x="862330" y="3670300"/>
                  </a:lnTo>
                  <a:cubicBezTo>
                    <a:pt x="495300" y="3670300"/>
                    <a:pt x="190500" y="3365500"/>
                    <a:pt x="190500" y="29984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5288130" y="190500"/>
                  </a:lnTo>
                  <a:cubicBezTo>
                    <a:pt x="5655160" y="190500"/>
                    <a:pt x="5959960" y="495300"/>
                    <a:pt x="5959960" y="862330"/>
                  </a:cubicBezTo>
                  <a:lnTo>
                    <a:pt x="5959960" y="927100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AutoShape 22"/>
          <p:cNvSpPr/>
          <p:nvPr/>
        </p:nvSpPr>
        <p:spPr>
          <a:xfrm flipV="1">
            <a:off x="3022886" y="5458452"/>
            <a:ext cx="6394378" cy="0"/>
          </a:xfrm>
          <a:prstGeom prst="line">
            <a:avLst/>
          </a:prstGeom>
          <a:ln w="38100" cap="flat">
            <a:solidFill>
              <a:srgbClr val="FF3131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3" name="AutoShape 23"/>
          <p:cNvSpPr/>
          <p:nvPr/>
        </p:nvSpPr>
        <p:spPr>
          <a:xfrm>
            <a:off x="3029197" y="6926505"/>
            <a:ext cx="6388067" cy="40702"/>
          </a:xfrm>
          <a:prstGeom prst="line">
            <a:avLst/>
          </a:prstGeom>
          <a:ln w="38100" cap="flat">
            <a:solidFill>
              <a:srgbClr val="FF3131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Microsoft Office PowerPoint</Application>
  <PresentationFormat>Custom</PresentationFormat>
  <Paragraphs>168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TT Rounds Condensed</vt:lpstr>
      <vt:lpstr>Calibri</vt:lpstr>
      <vt:lpstr>Arial</vt:lpstr>
      <vt:lpstr>Times New Roman Bold</vt:lpstr>
      <vt:lpstr>Noto Sans</vt:lpstr>
      <vt:lpstr>Times New Roman</vt:lpstr>
      <vt:lpstr>Noto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ADY201m_LAB04</dc:title>
  <cp:lastModifiedBy>Hoàng Việt</cp:lastModifiedBy>
  <cp:revision>2</cp:revision>
  <dcterms:created xsi:type="dcterms:W3CDTF">2006-08-16T00:00:00Z</dcterms:created>
  <dcterms:modified xsi:type="dcterms:W3CDTF">2024-06-10T00:10:41Z</dcterms:modified>
  <dc:identifier>DAGHcJxdBG8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2024-06-10T00:10:41Z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4f0a6e40-f8cf-4175-a814-38393cf9799b</vt:lpwstr>
  </property>
  <property fmtid="{D5CDD505-2E9C-101B-9397-08002B2CF9AE}" pid="7" name="MSIP_Label_defa4170-0d19-0005-0004-bc88714345d2_ActionId">
    <vt:lpwstr>b71c4299-6ec9-4654-a86f-c4f37f45f285</vt:lpwstr>
  </property>
  <property fmtid="{D5CDD505-2E9C-101B-9397-08002B2CF9AE}" pid="8" name="MSIP_Label_defa4170-0d19-0005-0004-bc88714345d2_ContentBits">
    <vt:lpwstr>0</vt:lpwstr>
  </property>
</Properties>
</file>