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/>
    <p:restoredTop sz="94479"/>
  </p:normalViewPr>
  <p:slideViewPr>
    <p:cSldViewPr snapToGrid="0" snapToObjects="1">
      <p:cViewPr>
        <p:scale>
          <a:sx n="186" d="100"/>
          <a:sy n="186" d="100"/>
        </p:scale>
        <p:origin x="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StartDate</c:v>
                </c:pt>
              </c:strCache>
            </c:strRef>
          </c:tx>
          <c:spPr>
            <a:noFill/>
            <a:ln>
              <a:noFill/>
            </a:ln>
            <a:effectLst>
              <a:outerShdw dist="19050" sx="1000" sy="1000" algn="ctr" rotWithShape="0">
                <a:srgbClr val="000000"/>
              </a:outerShdw>
            </a:effectLst>
          </c:spPr>
          <c:invertIfNegative val="0"/>
          <c:cat>
            <c:strRef>
              <c:f>Sheet1!$D$3:$D$14</c:f>
              <c:strCache>
                <c:ptCount val="12"/>
                <c:pt idx="0">
                  <c:v>Sattelite Images for Drought Index</c:v>
                </c:pt>
                <c:pt idx="1">
                  <c:v>MalViz</c:v>
                </c:pt>
                <c:pt idx="2">
                  <c:v>WordStream - IEEE PacificVis 2019</c:v>
                </c:pt>
                <c:pt idx="3">
                  <c:v>WordStream for Research Evolution Poster</c:v>
                </c:pt>
                <c:pt idx="4">
                  <c:v>WordCluster</c:v>
                </c:pt>
                <c:pt idx="5">
                  <c:v>IoTNegViz - IEEE Big Data 2018</c:v>
                </c:pt>
                <c:pt idx="6">
                  <c:v>SMT Solvers</c:v>
                </c:pt>
                <c:pt idx="7">
                  <c:v>WordStreamCVE</c:v>
                </c:pt>
                <c:pt idx="8">
                  <c:v>WatViz (AgasedViz) - Journal EES 2019</c:v>
                </c:pt>
                <c:pt idx="9">
                  <c:v>Rotorcraft</c:v>
                </c:pt>
                <c:pt idx="10">
                  <c:v>Instruction TFJS Examples</c:v>
                </c:pt>
                <c:pt idx="11">
                  <c:v>WordStream Revise - IEEE EuroVis 2019</c:v>
                </c:pt>
              </c:strCache>
            </c:strRef>
          </c:cat>
          <c:val>
            <c:numRef>
              <c:f>Sheet1!$B$3:$B$14</c:f>
              <c:numCache>
                <c:formatCode>[$-409]d\-mmm;@</c:formatCode>
                <c:ptCount val="12"/>
                <c:pt idx="0">
                  <c:v>43339</c:v>
                </c:pt>
                <c:pt idx="1">
                  <c:v>43348</c:v>
                </c:pt>
                <c:pt idx="2">
                  <c:v>43352</c:v>
                </c:pt>
                <c:pt idx="3">
                  <c:v>43381</c:v>
                </c:pt>
                <c:pt idx="4">
                  <c:v>43384</c:v>
                </c:pt>
                <c:pt idx="5">
                  <c:v>43394</c:v>
                </c:pt>
                <c:pt idx="6">
                  <c:v>43405</c:v>
                </c:pt>
                <c:pt idx="7">
                  <c:v>43413</c:v>
                </c:pt>
                <c:pt idx="8">
                  <c:v>43413</c:v>
                </c:pt>
                <c:pt idx="9">
                  <c:v>43420</c:v>
                </c:pt>
                <c:pt idx="10">
                  <c:v>43420</c:v>
                </c:pt>
                <c:pt idx="11">
                  <c:v>43434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1-FD4B-B678-D96B1E431278}"/>
            </c:ext>
          </c:extLst>
        </c:ser>
        <c:ser>
          <c:idx val="1"/>
          <c:order val="1"/>
          <c:tx>
            <c:v>Duration</c:v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rgbClr val="0070C0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AD1-FD4B-B678-D96B1E431278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AD1-FD4B-B678-D96B1E431278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AD1-FD4B-B678-D96B1E431278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7AD1-FD4B-B678-D96B1E431278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7AD1-FD4B-B678-D96B1E431278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7AD1-FD4B-B678-D96B1E431278}"/>
              </c:ext>
            </c:extLst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7AD1-FD4B-B678-D96B1E431278}"/>
              </c:ext>
            </c:extLst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AD1-FD4B-B678-D96B1E431278}"/>
              </c:ext>
            </c:extLst>
          </c:dPt>
          <c:cat>
            <c:strRef>
              <c:f>Sheet1!$D$3:$D$14</c:f>
              <c:strCache>
                <c:ptCount val="12"/>
                <c:pt idx="0">
                  <c:v>Sattelite Images for Drought Index</c:v>
                </c:pt>
                <c:pt idx="1">
                  <c:v>MalViz</c:v>
                </c:pt>
                <c:pt idx="2">
                  <c:v>WordStream - IEEE PacificVis 2019</c:v>
                </c:pt>
                <c:pt idx="3">
                  <c:v>WordStream for Research Evolution Poster</c:v>
                </c:pt>
                <c:pt idx="4">
                  <c:v>WordCluster</c:v>
                </c:pt>
                <c:pt idx="5">
                  <c:v>IoTNegViz - IEEE Big Data 2018</c:v>
                </c:pt>
                <c:pt idx="6">
                  <c:v>SMT Solvers</c:v>
                </c:pt>
                <c:pt idx="7">
                  <c:v>WordStreamCVE</c:v>
                </c:pt>
                <c:pt idx="8">
                  <c:v>WatViz (AgasedViz) - Journal EES 2019</c:v>
                </c:pt>
                <c:pt idx="9">
                  <c:v>Rotorcraft</c:v>
                </c:pt>
                <c:pt idx="10">
                  <c:v>Instruction TFJS Examples</c:v>
                </c:pt>
                <c:pt idx="11">
                  <c:v>WordStream Revise - IEEE EuroVis 2019</c:v>
                </c:pt>
              </c:strCache>
            </c:strRef>
          </c:cat>
          <c:val>
            <c:numRef>
              <c:f>Sheet1!$E$3:$E$14</c:f>
              <c:numCache>
                <c:formatCode>General</c:formatCode>
                <c:ptCount val="12"/>
                <c:pt idx="0">
                  <c:v>14</c:v>
                </c:pt>
                <c:pt idx="1">
                  <c:v>99</c:v>
                </c:pt>
                <c:pt idx="2">
                  <c:v>30</c:v>
                </c:pt>
                <c:pt idx="3">
                  <c:v>10</c:v>
                </c:pt>
                <c:pt idx="4">
                  <c:v>14</c:v>
                </c:pt>
                <c:pt idx="5">
                  <c:v>32</c:v>
                </c:pt>
                <c:pt idx="6">
                  <c:v>5</c:v>
                </c:pt>
                <c:pt idx="7">
                  <c:v>1</c:v>
                </c:pt>
                <c:pt idx="8">
                  <c:v>34</c:v>
                </c:pt>
                <c:pt idx="9">
                  <c:v>3</c:v>
                </c:pt>
                <c:pt idx="10">
                  <c:v>27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AD1-FD4B-B678-D96B1E431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1351637215"/>
        <c:axId val="1333489519"/>
      </c:barChart>
      <c:catAx>
        <c:axId val="13516372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endParaRPr lang="en-US"/>
          </a:p>
        </c:txPr>
        <c:crossAx val="1333489519"/>
        <c:crosses val="autoZero"/>
        <c:auto val="1"/>
        <c:lblAlgn val="ctr"/>
        <c:lblOffset val="100"/>
        <c:noMultiLvlLbl val="0"/>
      </c:catAx>
      <c:valAx>
        <c:axId val="1333489519"/>
        <c:scaling>
          <c:orientation val="minMax"/>
          <c:min val="43339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163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0.45946</cdr:x>
      <cdr:y>0.2288</cdr:y>
    </cdr:from>
    <cdr:to>
      <cdr:x>0.4811</cdr:x>
      <cdr:y>0.27317</cdr:y>
    </cdr:to>
    <cdr:sp macro="" textlink="">
      <cdr:nvSpPr>
        <cdr:cNvPr id="2" name="Diamond 1">
          <a:extLst xmlns:a="http://schemas.openxmlformats.org/drawingml/2006/main">
            <a:ext uri="{FF2B5EF4-FFF2-40B4-BE49-F238E27FC236}">
              <a16:creationId xmlns:a16="http://schemas.microsoft.com/office/drawing/2014/main" id="{6B7CDD70-D946-4B47-A2F3-8C7A6169805B}"/>
            </a:ext>
          </a:extLst>
        </cdr:cNvPr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4906642" y="1213075"/>
          <a:ext cx="231098" cy="235243"/>
        </a:xfrm>
        <a:prstGeom xmlns:a="http://schemas.openxmlformats.org/drawingml/2006/main" prst="diamond">
          <a:avLst/>
        </a:prstGeom>
        <a:gradFill xmlns:a="http://schemas.openxmlformats.org/drawingml/2006/main">
          <a:gsLst>
            <a:gs pos="0">
              <a:schemeClr val="bg1"/>
            </a:gs>
            <a:gs pos="63000">
              <a:srgbClr val="FFCC1D"/>
            </a:gs>
            <a:gs pos="73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xmlns:a="http://schemas.openxmlformats.org/drawingml/2006/main"/>
      </cdr:spPr>
      <cdr:style>
        <a:lnRef xmlns:a="http://schemas.openxmlformats.org/drawingml/2006/main" idx="0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3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0.55225</cdr:x>
      <cdr:y>0.45563</cdr:y>
    </cdr:from>
    <cdr:to>
      <cdr:x>0.57389</cdr:x>
      <cdr:y>0.5</cdr:y>
    </cdr:to>
    <cdr:sp macro="" textlink="">
      <cdr:nvSpPr>
        <cdr:cNvPr id="5" name="Diamond 4">
          <a:extLst xmlns:a="http://schemas.openxmlformats.org/drawingml/2006/main">
            <a:ext uri="{FF2B5EF4-FFF2-40B4-BE49-F238E27FC236}">
              <a16:creationId xmlns:a16="http://schemas.microsoft.com/office/drawing/2014/main" id="{2A012CC5-1AF2-C940-9471-3CCDF776F2F0}"/>
            </a:ext>
          </a:extLst>
        </cdr:cNvPr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5897557" y="2415679"/>
          <a:ext cx="231097" cy="235242"/>
        </a:xfrm>
        <a:prstGeom xmlns:a="http://schemas.openxmlformats.org/drawingml/2006/main" prst="diamond">
          <a:avLst/>
        </a:prstGeom>
        <a:gradFill xmlns:a="http://schemas.openxmlformats.org/drawingml/2006/main">
          <a:gsLst>
            <a:gs pos="0">
              <a:schemeClr val="bg1"/>
            </a:gs>
            <a:gs pos="63000">
              <a:srgbClr val="FFCC1D"/>
            </a:gs>
            <a:gs pos="73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xmlns:a="http://schemas.openxmlformats.org/drawingml/2006/main"/>
      </cdr:spPr>
      <cdr:style>
        <a:lnRef xmlns:a="http://schemas.openxmlformats.org/drawingml/2006/main" idx="0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3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0.50708</cdr:x>
      <cdr:y>0.30362</cdr:y>
    </cdr:from>
    <cdr:to>
      <cdr:x>0.52934</cdr:x>
      <cdr:y>0.34846</cdr:y>
    </cdr:to>
    <cdr:sp macro="" textlink="">
      <cdr:nvSpPr>
        <cdr:cNvPr id="6" name="Diamond 5">
          <a:extLst xmlns:a="http://schemas.openxmlformats.org/drawingml/2006/main">
            <a:ext uri="{FF2B5EF4-FFF2-40B4-BE49-F238E27FC236}">
              <a16:creationId xmlns:a16="http://schemas.microsoft.com/office/drawing/2014/main" id="{C3670F3E-85D9-B341-8242-FA44D669ED85}"/>
            </a:ext>
          </a:extLst>
        </cdr:cNvPr>
        <cdr:cNvSpPr>
          <a:spLocks xmlns:a="http://schemas.openxmlformats.org/drawingml/2006/main"/>
        </cdr:cNvSpPr>
      </cdr:nvSpPr>
      <cdr:spPr>
        <a:xfrm xmlns:a="http://schemas.openxmlformats.org/drawingml/2006/main">
          <a:off x="5415213" y="1609739"/>
          <a:ext cx="237744" cy="237744"/>
        </a:xfrm>
        <a:prstGeom xmlns:a="http://schemas.openxmlformats.org/drawingml/2006/main" prst="diamond">
          <a:avLst/>
        </a:prstGeom>
        <a:gradFill xmlns:a="http://schemas.openxmlformats.org/drawingml/2006/main">
          <a:gsLst>
            <a:gs pos="0">
              <a:schemeClr val="bg1"/>
            </a:gs>
            <a:gs pos="63000">
              <a:srgbClr val="FFCC1D"/>
            </a:gs>
            <a:gs pos="73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xmlns:a="http://schemas.openxmlformats.org/drawingml/2006/main"/>
      </cdr:spPr>
      <cdr:style>
        <a:lnRef xmlns:a="http://schemas.openxmlformats.org/drawingml/2006/main" idx="0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3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0.90573</cdr:x>
      <cdr:y>0.57035</cdr:y>
    </cdr:from>
    <cdr:to>
      <cdr:x>0.91498</cdr:x>
      <cdr:y>0.58932</cdr:y>
    </cdr:to>
    <cdr:sp macro="" textlink="">
      <cdr:nvSpPr>
        <cdr:cNvPr id="7" name="Diamond 6">
          <a:extLst xmlns:a="http://schemas.openxmlformats.org/drawingml/2006/main">
            <a:ext uri="{FF2B5EF4-FFF2-40B4-BE49-F238E27FC236}">
              <a16:creationId xmlns:a16="http://schemas.microsoft.com/office/drawing/2014/main" id="{AA9D712B-6379-0E49-BA04-A1A7C0C5524D}"/>
            </a:ext>
          </a:extLst>
        </cdr:cNvPr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9672459" y="3023914"/>
          <a:ext cx="98811" cy="100584"/>
        </a:xfrm>
        <a:prstGeom xmlns:a="http://schemas.openxmlformats.org/drawingml/2006/main" prst="diamond">
          <a:avLst/>
        </a:prstGeom>
        <a:gradFill xmlns:a="http://schemas.openxmlformats.org/drawingml/2006/main">
          <a:gsLst>
            <a:gs pos="0">
              <a:schemeClr val="bg1"/>
            </a:gs>
            <a:gs pos="63000">
              <a:srgbClr val="FFCC1D"/>
            </a:gs>
            <a:gs pos="73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xmlns:a="http://schemas.openxmlformats.org/drawingml/2006/main"/>
      </cdr:spPr>
      <cdr:style>
        <a:lnRef xmlns:a="http://schemas.openxmlformats.org/drawingml/2006/main" idx="0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3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0.24596</cdr:x>
      <cdr:y>0.24818</cdr:y>
    </cdr:from>
    <cdr:to>
      <cdr:x>0.31678</cdr:x>
      <cdr:y>0.24818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1315834"/>
          <a:ext cx="75627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0.32599</cdr:y>
    </cdr:from>
    <cdr:to>
      <cdr:x>0.47451</cdr:x>
      <cdr:y>0.32599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1728346"/>
          <a:ext cx="2440691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0.3999</cdr:y>
    </cdr:from>
    <cdr:to>
      <cdr:x>0.49253</cdr:x>
      <cdr:y>0.3999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2120231"/>
          <a:ext cx="2633196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0.48127</cdr:y>
    </cdr:from>
    <cdr:to>
      <cdr:x>0.54661</cdr:x>
      <cdr:y>0.48127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2551636"/>
          <a:ext cx="3210712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0.54978</cdr:y>
    </cdr:from>
    <cdr:to>
      <cdr:x>0.60735</cdr:x>
      <cdr:y>0.54978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2914823"/>
          <a:ext cx="3859339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0.62943</cdr:y>
    </cdr:from>
    <cdr:to>
      <cdr:x>0.65177</cdr:x>
      <cdr:y>0.62943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3337139"/>
          <a:ext cx="4333728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0.70464</cdr:y>
    </cdr:from>
    <cdr:to>
      <cdr:x>0.65306</cdr:x>
      <cdr:y>0.70464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3735901"/>
          <a:ext cx="4347478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0.78245</cdr:y>
    </cdr:from>
    <cdr:to>
      <cdr:x>0.6904</cdr:x>
      <cdr:y>0.78245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4148412"/>
          <a:ext cx="4746239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0.86155</cdr:y>
    </cdr:from>
    <cdr:to>
      <cdr:x>0.6904</cdr:x>
      <cdr:y>0.86155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4567799"/>
          <a:ext cx="4746238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0.24596</cdr:x>
      <cdr:y>0.93546</cdr:y>
    </cdr:from>
    <cdr:to>
      <cdr:x>0.76278</cdr:x>
      <cdr:y>0.93546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A612FA6E-ABA5-9840-9AF3-DEAD602ED5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626637" y="4959684"/>
          <a:ext cx="5519232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bg1">
              <a:lumMod val="65000"/>
            </a:schemeClr>
          </a:solidFill>
          <a:prstDash val="dash"/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27E1-161E-354A-BE38-598B79A7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FB88-8CF7-8D40-8A74-2BC1A466F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C9A5-9A28-EC49-91A4-2357D63A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490-030E-7548-AE2A-244F2D78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57C-7862-C848-9ED6-C1B3786C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7BF6-4347-E841-AA49-A11B01F9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C777-EE5D-4549-8DA6-605E0B00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B6B6-4B9F-0F46-BB6E-71DA9B5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714D-5D5D-174A-A7D0-D4C69389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A180-F173-F648-9FE2-E139250A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7C02-BB83-474D-8B20-5BA892B8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3AB9-805E-4449-854B-D2D76E7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027-2424-7341-9C91-27244333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5784-654D-674A-9E59-165330E9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918F-60AC-5142-A88A-3FB38BA4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8B8-116C-BA46-9485-721619B2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A630-FCFA-674B-9C93-0DB11F99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A528-0ECB-9F4F-9781-BE842858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C9DB-A935-2C44-A4F6-B249544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FFCE-62E5-6B49-A3F2-B6251D8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C3EA-3EA5-E348-A855-13CCA3B2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F8F9-9361-4A44-B473-820213AF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D0DC-3F7C-B64F-95AC-8EC1C2E5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9B2E-EB2C-744E-BE4B-8FDD8D23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6805-CD7A-024A-87D7-4BC0EF4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FF31-8993-BD4D-B849-B04278D6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C2B0-C03D-304F-A367-6B83BBABC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A5175-B0E1-F745-BD94-B622AA4C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C1849-1275-FB48-A5EB-5997AABD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7EEE-AD95-B64E-B7AC-533273E0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72DC-2E94-F941-BBCB-D24BB730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62E-E4BC-B349-ACC9-3E8B4DF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822E-931E-B144-9D67-5E4E7F6C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B8A1-0F73-0C42-BB51-D06369FE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6D344-135C-7847-8140-D458952F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A2822-5CA5-0144-BE55-A067C4C9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2C0C6-9CC9-DD47-852C-E573BAE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CFA63-79DB-7949-A5E8-F42361DB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92F84-6958-454F-8E2A-6787D0BC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03A-C42B-C040-94DD-D28385AB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E5756-C408-2942-BDBC-75D11BC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1F2B-BBF1-8B41-B754-737AD74B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19C2-5187-7149-871C-185673B7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69B8D-D023-C240-84D6-07E33BE4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C5ED-5548-D54E-BCF7-0F0463B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54BF-41E2-EB44-A0EF-A7C2D13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40A-432B-864B-A22D-70513D3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A57F-55DA-C94D-809C-9B413A00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35C6-DD05-BA4E-AF0D-CF71B8B8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3B98-3FE1-044F-876B-70D6530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F6CF-44B0-0640-81EC-846830F4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92CFC-70F5-D946-852D-F64B00DD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C21B-15C3-4745-890B-1EE07029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91AA4-5F3C-344D-A343-601162F5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E6252-E1BE-DB40-B010-BA599B16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8FD7-BE96-624F-AB95-CAA8A7A1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5FEC-512C-744B-9A45-E0624F78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0D56-E9D1-4645-92E2-93791604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226CB-3DFA-4848-AE96-2BA0A889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B1C6-1C05-184F-9E43-F5E8507E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DCC8-C9C1-AF46-B54D-DB3C2D5F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662C-5898-334C-8E66-D7AE13DEA0CD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62FF-D099-654B-A369-A4E683CE8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FB4-3DB9-A04C-BAF0-20ADA8234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E395AD-2FC8-4C46-9A54-AFBB91036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299808"/>
              </p:ext>
            </p:extLst>
          </p:nvPr>
        </p:nvGraphicFramePr>
        <p:xfrm>
          <a:off x="645953" y="951167"/>
          <a:ext cx="10679185" cy="530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2AA7678-1659-0E41-8409-3E1FE032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017" y="3207215"/>
            <a:ext cx="822121" cy="462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D7661-FB60-4442-9A29-D819F93CAEE2}"/>
              </a:ext>
            </a:extLst>
          </p:cNvPr>
          <p:cNvSpPr txBox="1"/>
          <p:nvPr/>
        </p:nvSpPr>
        <p:spPr>
          <a:xfrm>
            <a:off x="10364132" y="3418301"/>
            <a:ext cx="1216404" cy="104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hold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Milestone: 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deadline</a:t>
            </a:r>
          </a:p>
          <a:p>
            <a:pPr>
              <a:lnSpc>
                <a:spcPct val="150000"/>
              </a:lnSpc>
            </a:pPr>
            <a:endParaRPr lang="en-US" sz="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8EC91-8029-FF45-B5F9-836BF1430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12" y="3665459"/>
            <a:ext cx="91440" cy="91440"/>
          </a:xfrm>
          <a:prstGeom prst="rect">
            <a:avLst/>
          </a:prstGeom>
          <a:effectLst>
            <a:outerShdw blurRad="50800" dist="50800" dir="5400000" sx="49000" sy="49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11DDD-B9C0-7644-8663-CFBE3DA9C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412" y="3820270"/>
            <a:ext cx="91440" cy="91440"/>
          </a:xfrm>
          <a:prstGeom prst="rect">
            <a:avLst/>
          </a:prstGeom>
          <a:effectLst>
            <a:outerShdw blurRad="50800" dist="50800" dir="5400000" sx="45000" sy="4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89AA1-27D8-5443-90DD-AB33BE1D9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412" y="3510647"/>
            <a:ext cx="91441" cy="91441"/>
          </a:xfrm>
          <a:prstGeom prst="rect">
            <a:avLst/>
          </a:prstGeom>
          <a:effectLst>
            <a:outerShdw blurRad="50800" dist="50800" dir="5400000" sx="44000" sy="44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B9A5A-ACA7-964D-845E-23B5110042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35" b="-1"/>
          <a:stretch/>
        </p:blipFill>
        <p:spPr>
          <a:xfrm>
            <a:off x="645952" y="6250542"/>
            <a:ext cx="10679185" cy="127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979DA-B0DB-DB43-ABC1-404B807D6D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35" b="-1"/>
          <a:stretch/>
        </p:blipFill>
        <p:spPr>
          <a:xfrm>
            <a:off x="645951" y="6377733"/>
            <a:ext cx="10679185" cy="127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E1E849-320D-0140-A6DE-A98A133E9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35" b="-1"/>
          <a:stretch/>
        </p:blipFill>
        <p:spPr>
          <a:xfrm>
            <a:off x="645951" y="6504924"/>
            <a:ext cx="10679185" cy="127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B33090-72B1-6645-9682-A33277B540DB}"/>
              </a:ext>
            </a:extLst>
          </p:cNvPr>
          <p:cNvSpPr txBox="1"/>
          <p:nvPr/>
        </p:nvSpPr>
        <p:spPr>
          <a:xfrm>
            <a:off x="4604674" y="6273609"/>
            <a:ext cx="464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7000 Report – </a:t>
            </a:r>
            <a:r>
              <a:rPr lang="en-US" sz="1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Huyen</a:t>
            </a:r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N. Nguyen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2FA6E-ABA5-9840-9AF3-DEAD602ED5CA}"/>
              </a:ext>
            </a:extLst>
          </p:cNvPr>
          <p:cNvCxnSpPr>
            <a:cxnSpLocks/>
          </p:cNvCxnSpPr>
          <p:nvPr/>
        </p:nvCxnSpPr>
        <p:spPr>
          <a:xfrm>
            <a:off x="3272590" y="1870051"/>
            <a:ext cx="51563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5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Huyen</dc:creator>
  <cp:lastModifiedBy>Nguyen, Huyen</cp:lastModifiedBy>
  <cp:revision>3</cp:revision>
  <dcterms:created xsi:type="dcterms:W3CDTF">2018-12-04T03:10:53Z</dcterms:created>
  <dcterms:modified xsi:type="dcterms:W3CDTF">2018-12-04T03:39:00Z</dcterms:modified>
</cp:coreProperties>
</file>