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0" d="100"/>
          <a:sy n="20" d="100"/>
        </p:scale>
        <p:origin x="3066" y="54"/>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C2A-4024-9B8F-8CA5FE586B6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C2A-4024-9B8F-8CA5FE586B63}"/>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C2A-4024-9B8F-8CA5FE586B63}"/>
            </c:ext>
          </c:extLst>
        </c:ser>
        <c:dLbls>
          <c:showLegendKey val="0"/>
          <c:showVal val="0"/>
          <c:showCatName val="0"/>
          <c:showSerName val="0"/>
          <c:showPercent val="0"/>
          <c:showBubbleSize val="0"/>
        </c:dLbls>
        <c:gapWidth val="219"/>
        <c:overlap val="-27"/>
        <c:axId val="551219048"/>
        <c:axId val="551223312"/>
      </c:barChart>
      <c:catAx>
        <c:axId val="551219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223312"/>
        <c:crosses val="autoZero"/>
        <c:auto val="1"/>
        <c:lblAlgn val="ctr"/>
        <c:lblOffset val="100"/>
        <c:noMultiLvlLbl val="0"/>
      </c:catAx>
      <c:valAx>
        <c:axId val="551223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219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3/5/2018</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24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3/5/2018</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768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2766060" y="2142067"/>
            <a:ext cx="2552319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3/5/2018</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983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3/5/2018</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3/5/2018</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465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27660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203682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3/5/2018</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82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2771302" y="14696440"/>
            <a:ext cx="17020697"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20368260" y="14696440"/>
            <a:ext cx="17104520"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3/5/2018</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89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3/5/2018</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8032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3/5/2018</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639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3/5/2018</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906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3/5/2018</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34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3/5/2018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chart" Target="../charts/char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705600" y="0"/>
            <a:ext cx="26822400" cy="332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accent3">
                    <a:lumMod val="20000"/>
                    <a:lumOff val="80000"/>
                  </a:schemeClr>
                </a:solidFill>
                <a:latin typeface="+mn-lt"/>
              </a:rPr>
              <a:t>Template Provided By Genigraphics – 800.790.4001</a:t>
            </a:r>
          </a:p>
          <a:p>
            <a:pPr algn="ctr" eaLnBrk="1" hangingPunct="1"/>
            <a:r>
              <a:rPr lang="en-US" sz="8000" b="1" dirty="0">
                <a:solidFill>
                  <a:schemeClr val="accent3">
                    <a:lumMod val="20000"/>
                    <a:lumOff val="80000"/>
                  </a:schemeClr>
                </a:solidFill>
                <a:latin typeface="+mn-lt"/>
              </a:rPr>
              <a:t>Replace This Text With Your Title</a:t>
            </a:r>
          </a:p>
        </p:txBody>
      </p:sp>
      <p:sp>
        <p:nvSpPr>
          <p:cNvPr id="5" name="Text Box 123"/>
          <p:cNvSpPr txBox="1">
            <a:spLocks noChangeArrowheads="1"/>
          </p:cNvSpPr>
          <p:nvPr/>
        </p:nvSpPr>
        <p:spPr bwMode="auto">
          <a:xfrm>
            <a:off x="6705600" y="2933700"/>
            <a:ext cx="26822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mn-lt"/>
              </a:rPr>
              <a:t>John Smith, MD</a:t>
            </a:r>
            <a:r>
              <a:rPr lang="en-US" sz="4800" baseline="30000" dirty="0">
                <a:solidFill>
                  <a:schemeClr val="accent3">
                    <a:lumMod val="20000"/>
                    <a:lumOff val="80000"/>
                  </a:schemeClr>
                </a:solidFill>
                <a:latin typeface="+mn-lt"/>
              </a:rPr>
              <a:t>1</a:t>
            </a:r>
            <a:r>
              <a:rPr lang="en-US" sz="4800" dirty="0">
                <a:solidFill>
                  <a:schemeClr val="accent3">
                    <a:lumMod val="20000"/>
                    <a:lumOff val="80000"/>
                  </a:schemeClr>
                </a:solidFill>
                <a:latin typeface="+mn-lt"/>
              </a:rPr>
              <a:t>; Jane Doe, PhD</a:t>
            </a:r>
            <a:r>
              <a:rPr lang="en-US" sz="4800" baseline="30000" dirty="0">
                <a:solidFill>
                  <a:schemeClr val="accent3">
                    <a:lumMod val="20000"/>
                    <a:lumOff val="80000"/>
                  </a:schemeClr>
                </a:solidFill>
                <a:latin typeface="+mn-lt"/>
              </a:rPr>
              <a:t>2</a:t>
            </a:r>
            <a:r>
              <a:rPr lang="en-US" sz="4800" dirty="0">
                <a:solidFill>
                  <a:schemeClr val="accent3">
                    <a:lumMod val="20000"/>
                    <a:lumOff val="80000"/>
                  </a:schemeClr>
                </a:solidFill>
                <a:latin typeface="+mn-lt"/>
              </a:rPr>
              <a:t>; Frederick Jones, MD, PhD</a:t>
            </a:r>
            <a:r>
              <a:rPr lang="en-US" sz="4800" baseline="30000" dirty="0">
                <a:solidFill>
                  <a:schemeClr val="accent3">
                    <a:lumMod val="20000"/>
                    <a:lumOff val="80000"/>
                  </a:schemeClr>
                </a:solidFill>
                <a:latin typeface="+mn-lt"/>
              </a:rPr>
              <a:t>1,2</a:t>
            </a:r>
          </a:p>
          <a:p>
            <a:pPr algn="ctr" eaLnBrk="1" hangingPunct="1"/>
            <a:r>
              <a:rPr lang="en-US" sz="4800" baseline="30000" dirty="0">
                <a:solidFill>
                  <a:schemeClr val="accent3">
                    <a:lumMod val="20000"/>
                    <a:lumOff val="80000"/>
                  </a:schemeClr>
                </a:solidFill>
                <a:latin typeface="+mn-lt"/>
              </a:rPr>
              <a:t>1</a:t>
            </a:r>
            <a:r>
              <a:rPr lang="en-US" sz="4800" dirty="0">
                <a:solidFill>
                  <a:schemeClr val="accent3">
                    <a:lumMod val="20000"/>
                    <a:lumOff val="80000"/>
                  </a:schemeClr>
                </a:solidFill>
                <a:latin typeface="+mn-lt"/>
              </a:rPr>
              <a:t>University of Affiliation, </a:t>
            </a:r>
            <a:r>
              <a:rPr lang="en-US" sz="4800" baseline="30000" dirty="0">
                <a:solidFill>
                  <a:schemeClr val="accent3">
                    <a:lumMod val="20000"/>
                    <a:lumOff val="80000"/>
                  </a:schemeClr>
                </a:solidFill>
                <a:latin typeface="+mn-lt"/>
              </a:rPr>
              <a:t>2</a:t>
            </a:r>
            <a:r>
              <a:rPr lang="en-US" sz="4800" dirty="0">
                <a:solidFill>
                  <a:schemeClr val="accent3">
                    <a:lumMod val="20000"/>
                    <a:lumOff val="80000"/>
                  </a:schemeClr>
                </a:solidFill>
                <a:latin typeface="+mn-lt"/>
              </a:rPr>
              <a:t>Medical Center of Affiliation</a:t>
            </a:r>
          </a:p>
        </p:txBody>
      </p:sp>
      <p:sp>
        <p:nvSpPr>
          <p:cNvPr id="24" name="TextBox 23"/>
          <p:cNvSpPr txBox="1"/>
          <p:nvPr/>
        </p:nvSpPr>
        <p:spPr>
          <a:xfrm>
            <a:off x="1645920" y="36713158"/>
            <a:ext cx="2484194" cy="2546845"/>
          </a:xfrm>
          <a:prstGeom prst="rect">
            <a:avLst/>
          </a:prstGeom>
          <a:solidFill>
            <a:schemeClr val="accent1">
              <a:lumMod val="40000"/>
              <a:lumOff val="60000"/>
            </a:schemeClr>
          </a:solidFill>
        </p:spPr>
        <p:txBody>
          <a:bodyPr wrap="none" lIns="83814" tIns="41907" rIns="83814" bIns="41907" rtlCol="0">
            <a:spAutoFit/>
          </a:bodyPr>
          <a:lstStyle/>
          <a:p>
            <a:r>
              <a:rPr lang="en-US" sz="3200" dirty="0"/>
              <a:t>[name]</a:t>
            </a:r>
          </a:p>
          <a:p>
            <a:r>
              <a:rPr lang="en-US" sz="3200" dirty="0"/>
              <a:t>[organization]</a:t>
            </a:r>
          </a:p>
          <a:p>
            <a:r>
              <a:rPr lang="en-US" sz="3200" dirty="0"/>
              <a:t>[address]</a:t>
            </a:r>
          </a:p>
          <a:p>
            <a:r>
              <a:rPr lang="en-US" sz="3200" dirty="0"/>
              <a:t>[email]</a:t>
            </a:r>
          </a:p>
          <a:p>
            <a:r>
              <a:rPr lang="en-US" sz="3200" dirty="0"/>
              <a:t>[phone]</a:t>
            </a:r>
          </a:p>
        </p:txBody>
      </p:sp>
      <p:sp>
        <p:nvSpPr>
          <p:cNvPr id="25" name="TextBox 24"/>
          <p:cNvSpPr txBox="1"/>
          <p:nvPr/>
        </p:nvSpPr>
        <p:spPr>
          <a:xfrm>
            <a:off x="1645920" y="35623502"/>
            <a:ext cx="2418782" cy="931024"/>
          </a:xfrm>
          <a:prstGeom prst="rect">
            <a:avLst/>
          </a:prstGeom>
          <a:noFill/>
        </p:spPr>
        <p:txBody>
          <a:bodyPr wrap="none" lIns="83814" tIns="41907" rIns="83814" bIns="41907" rtlCol="0">
            <a:spAutoFit/>
          </a:bodyPr>
          <a:lstStyle/>
          <a:p>
            <a:r>
              <a:rPr lang="en-US" sz="5400" b="1" dirty="0"/>
              <a:t>Contact</a:t>
            </a:r>
          </a:p>
        </p:txBody>
      </p:sp>
      <p:sp>
        <p:nvSpPr>
          <p:cNvPr id="26" name="TextBox 25"/>
          <p:cNvSpPr txBox="1"/>
          <p:nvPr/>
        </p:nvSpPr>
        <p:spPr>
          <a:xfrm>
            <a:off x="20116800" y="36713159"/>
            <a:ext cx="17881600" cy="2631477"/>
          </a:xfrm>
          <a:prstGeom prst="rect">
            <a:avLst/>
          </a:prstGeom>
          <a:noFill/>
        </p:spPr>
        <p:txBody>
          <a:bodyPr wrap="square" lIns="83814" tIns="83814" rIns="83814" bIns="83814" numCol="1" spcCol="419070" rtlCol="0">
            <a:spAutoFit/>
          </a:bodyPr>
          <a:lstStyle/>
          <a:p>
            <a:pPr marL="419070" indent="-419070">
              <a:buFont typeface="+mj-lt"/>
              <a:buAutoNum type="arabicPeriod"/>
            </a:pPr>
            <a:r>
              <a:rPr lang="en-US" sz="1600" dirty="0"/>
              <a:t> </a:t>
            </a:r>
          </a:p>
          <a:p>
            <a:pPr marL="419070" indent="-419070">
              <a:buFont typeface="+mj-lt"/>
              <a:buAutoNum type="arabicPeriod"/>
            </a:pPr>
            <a:r>
              <a:rPr lang="en-US" sz="1600" dirty="0"/>
              <a:t> </a:t>
            </a:r>
          </a:p>
          <a:p>
            <a:pPr marL="419070" indent="-419070">
              <a:buFont typeface="+mj-lt"/>
              <a:buAutoNum type="arabicPeriod"/>
            </a:pPr>
            <a:r>
              <a:rPr lang="en-US" sz="1600" dirty="0"/>
              <a:t> </a:t>
            </a:r>
          </a:p>
          <a:p>
            <a:pPr marL="419070" indent="-419070">
              <a:buFont typeface="+mj-lt"/>
              <a:buAutoNum type="arabicPeriod"/>
            </a:pPr>
            <a:r>
              <a:rPr lang="en-US" sz="1600" dirty="0"/>
              <a:t> </a:t>
            </a:r>
          </a:p>
          <a:p>
            <a:pPr marL="419070" indent="-419070">
              <a:buFont typeface="+mj-lt"/>
              <a:buAutoNum type="arabicPeriod"/>
            </a:pPr>
            <a:r>
              <a:rPr lang="en-US" sz="1600" dirty="0"/>
              <a:t> </a:t>
            </a:r>
          </a:p>
          <a:p>
            <a:pPr marL="419070" indent="-419070">
              <a:buFont typeface="+mj-lt"/>
              <a:buAutoNum type="arabicPeriod"/>
            </a:pPr>
            <a:r>
              <a:rPr lang="en-US" sz="1600" dirty="0"/>
              <a:t> </a:t>
            </a:r>
          </a:p>
          <a:p>
            <a:pPr marL="419070" indent="-419070">
              <a:buFont typeface="+mj-lt"/>
              <a:buAutoNum type="arabicPeriod"/>
            </a:pPr>
            <a:r>
              <a:rPr lang="en-US" sz="1600" dirty="0"/>
              <a:t> </a:t>
            </a:r>
          </a:p>
          <a:p>
            <a:pPr marL="419070" indent="-419070">
              <a:buFont typeface="+mj-lt"/>
              <a:buAutoNum type="arabicPeriod"/>
            </a:pPr>
            <a:r>
              <a:rPr lang="en-US" sz="1600" dirty="0"/>
              <a:t> </a:t>
            </a:r>
          </a:p>
          <a:p>
            <a:pPr marL="419070" indent="-419070">
              <a:buFont typeface="+mj-lt"/>
              <a:buAutoNum type="arabicPeriod"/>
            </a:pPr>
            <a:r>
              <a:rPr lang="en-US" sz="1600" dirty="0"/>
              <a:t> </a:t>
            </a:r>
          </a:p>
          <a:p>
            <a:pPr marL="419070" indent="-419070">
              <a:buFont typeface="+mj-lt"/>
              <a:buAutoNum type="arabicPeriod"/>
            </a:pPr>
            <a:r>
              <a:rPr lang="en-US" sz="1600" dirty="0"/>
              <a:t>  </a:t>
            </a:r>
          </a:p>
        </p:txBody>
      </p:sp>
      <p:sp>
        <p:nvSpPr>
          <p:cNvPr id="27" name="TextBox 26"/>
          <p:cNvSpPr txBox="1"/>
          <p:nvPr/>
        </p:nvSpPr>
        <p:spPr>
          <a:xfrm>
            <a:off x="20116802" y="35623502"/>
            <a:ext cx="3382310" cy="931024"/>
          </a:xfrm>
          <a:prstGeom prst="rect">
            <a:avLst/>
          </a:prstGeom>
          <a:noFill/>
        </p:spPr>
        <p:txBody>
          <a:bodyPr wrap="none" lIns="83814" tIns="41907" rIns="83814" bIns="41907" rtlCol="0">
            <a:spAutoFit/>
          </a:bodyPr>
          <a:lstStyle/>
          <a:p>
            <a:r>
              <a:rPr lang="en-US" sz="5400" b="1" dirty="0"/>
              <a:t>References</a:t>
            </a:r>
          </a:p>
        </p:txBody>
      </p:sp>
      <p:sp>
        <p:nvSpPr>
          <p:cNvPr id="10" name="Text Box 189"/>
          <p:cNvSpPr txBox="1">
            <a:spLocks noChangeArrowheads="1"/>
          </p:cNvSpPr>
          <p:nvPr/>
        </p:nvSpPr>
        <p:spPr bwMode="auto">
          <a:xfrm>
            <a:off x="1645920" y="6675120"/>
            <a:ext cx="11704320" cy="7448193"/>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2" name="Rectangle 31"/>
          <p:cNvSpPr/>
          <p:nvPr/>
        </p:nvSpPr>
        <p:spPr>
          <a:xfrm>
            <a:off x="164592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4264640" y="16276320"/>
            <a:ext cx="11704320" cy="9479519"/>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r>
              <a:rPr lang="en-US" sz="3200" dirty="0">
                <a:latin typeface="Calibri" pitchFamily="34" charset="0"/>
              </a:rPr>
              <a:t>Speaking 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F7.</a:t>
            </a:r>
          </a:p>
        </p:txBody>
      </p:sp>
      <p:sp>
        <p:nvSpPr>
          <p:cNvPr id="33" name="Rectangle 32"/>
          <p:cNvSpPr/>
          <p:nvPr/>
        </p:nvSpPr>
        <p:spPr>
          <a:xfrm>
            <a:off x="1645920" y="154533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4264640" y="6675120"/>
            <a:ext cx="11704320" cy="7448193"/>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4" name="Rectangle 33"/>
          <p:cNvSpPr/>
          <p:nvPr/>
        </p:nvSpPr>
        <p:spPr>
          <a:xfrm>
            <a:off x="1426464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6883360" y="16276320"/>
            <a:ext cx="11704320" cy="7448193"/>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Discussion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5" name="Rectangle 34"/>
          <p:cNvSpPr/>
          <p:nvPr/>
        </p:nvSpPr>
        <p:spPr>
          <a:xfrm>
            <a:off x="26883360" y="154533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6883360" y="25968960"/>
            <a:ext cx="11704320" cy="7448193"/>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6" name="Rectangle 35"/>
          <p:cNvSpPr/>
          <p:nvPr/>
        </p:nvSpPr>
        <p:spPr>
          <a:xfrm>
            <a:off x="26883360" y="2514600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3322497647"/>
              </p:ext>
            </p:extLst>
          </p:nvPr>
        </p:nvGraphicFramePr>
        <p:xfrm>
          <a:off x="14328008" y="27647612"/>
          <a:ext cx="11732392" cy="6648740"/>
        </p:xfrm>
        <a:graphic>
          <a:graphicData uri="http://schemas.openxmlformats.org/drawingml/2006/table">
            <a:tbl>
              <a:tblPr firstRow="1" bandRow="1">
                <a:tableStyleId>{F5AB1C69-6EDB-4FF4-983F-18BD219EF322}</a:tableStyleId>
              </a:tblPr>
              <a:tblGrid>
                <a:gridCol w="2933098">
                  <a:extLst>
                    <a:ext uri="{9D8B030D-6E8A-4147-A177-3AD203B41FA5}">
                      <a16:colId xmlns:a16="http://schemas.microsoft.com/office/drawing/2014/main" val="20000"/>
                    </a:ext>
                  </a:extLst>
                </a:gridCol>
                <a:gridCol w="2933098">
                  <a:extLst>
                    <a:ext uri="{9D8B030D-6E8A-4147-A177-3AD203B41FA5}">
                      <a16:colId xmlns:a16="http://schemas.microsoft.com/office/drawing/2014/main" val="20001"/>
                    </a:ext>
                  </a:extLst>
                </a:gridCol>
                <a:gridCol w="2933098">
                  <a:extLst>
                    <a:ext uri="{9D8B030D-6E8A-4147-A177-3AD203B41FA5}">
                      <a16:colId xmlns:a16="http://schemas.microsoft.com/office/drawing/2014/main" val="20002"/>
                    </a:ext>
                  </a:extLst>
                </a:gridCol>
                <a:gridCol w="2933098">
                  <a:extLst>
                    <a:ext uri="{9D8B030D-6E8A-4147-A177-3AD203B41FA5}">
                      <a16:colId xmlns:a16="http://schemas.microsoft.com/office/drawing/2014/main" val="20003"/>
                    </a:ext>
                  </a:extLst>
                </a:gridCol>
              </a:tblGrid>
              <a:tr h="949820">
                <a:tc>
                  <a:txBody>
                    <a:bodyPr/>
                    <a:lstStyle/>
                    <a:p>
                      <a:endParaRPr lang="en-US" sz="3200" dirty="0"/>
                    </a:p>
                  </a:txBody>
                  <a:tcPr marL="111760" marR="111760" marT="41910" marB="41910" anchor="ctr">
                    <a:solidFill>
                      <a:schemeClr val="accent1">
                        <a:lumMod val="75000"/>
                      </a:schemeClr>
                    </a:solidFill>
                  </a:tcPr>
                </a:tc>
                <a:tc>
                  <a:txBody>
                    <a:bodyPr/>
                    <a:lstStyle/>
                    <a:p>
                      <a:pPr algn="ctr"/>
                      <a:r>
                        <a:rPr lang="en-US" sz="3200" dirty="0"/>
                        <a:t>Heading</a:t>
                      </a:r>
                    </a:p>
                  </a:txBody>
                  <a:tcPr marL="111760" marR="111760" marT="41910" marB="41910" anchor="ctr">
                    <a:solidFill>
                      <a:schemeClr val="accent1">
                        <a:lumMod val="75000"/>
                      </a:schemeClr>
                    </a:solidFill>
                  </a:tcPr>
                </a:tc>
                <a:tc>
                  <a:txBody>
                    <a:bodyPr/>
                    <a:lstStyle/>
                    <a:p>
                      <a:pPr algn="ctr"/>
                      <a:r>
                        <a:rPr lang="en-US" sz="3200" dirty="0"/>
                        <a:t>Heading</a:t>
                      </a:r>
                    </a:p>
                  </a:txBody>
                  <a:tcPr marL="111760" marR="111760" marT="41910" marB="41910" anchor="ctr">
                    <a:solidFill>
                      <a:schemeClr val="accent1">
                        <a:lumMod val="75000"/>
                      </a:schemeClr>
                    </a:solidFill>
                  </a:tcPr>
                </a:tc>
                <a:tc>
                  <a:txBody>
                    <a:bodyPr/>
                    <a:lstStyle/>
                    <a:p>
                      <a:pPr algn="ctr"/>
                      <a:r>
                        <a:rPr lang="en-US" sz="3200" dirty="0"/>
                        <a:t>Heading</a:t>
                      </a:r>
                    </a:p>
                  </a:txBody>
                  <a:tcPr marL="111760" marR="111760" marT="41910" marB="41910" anchor="ctr">
                    <a:solidFill>
                      <a:schemeClr val="accent1">
                        <a:lumMod val="75000"/>
                      </a:schemeClr>
                    </a:solidFill>
                  </a:tcPr>
                </a:tc>
                <a:extLst>
                  <a:ext uri="{0D108BD9-81ED-4DB2-BD59-A6C34878D82A}">
                    <a16:rowId xmlns:a16="http://schemas.microsoft.com/office/drawing/2014/main" val="10000"/>
                  </a:ext>
                </a:extLst>
              </a:tr>
              <a:tr h="949820">
                <a:tc>
                  <a:txBody>
                    <a:bodyPr/>
                    <a:lstStyle/>
                    <a:p>
                      <a:r>
                        <a:rPr lang="en-US" sz="3200" dirty="0"/>
                        <a:t>Item</a:t>
                      </a:r>
                    </a:p>
                  </a:txBody>
                  <a:tcPr marL="111760" marR="111760" marT="41910" marB="41910" anchor="ctr"/>
                </a:tc>
                <a:tc>
                  <a:txBody>
                    <a:bodyPr/>
                    <a:lstStyle/>
                    <a:p>
                      <a:pPr algn="ctr"/>
                      <a:r>
                        <a:rPr lang="en-US" sz="3200" dirty="0"/>
                        <a:t>800</a:t>
                      </a:r>
                    </a:p>
                  </a:txBody>
                  <a:tcPr marL="111760" marR="111760" marT="41910" marB="41910" anchor="ctr"/>
                </a:tc>
                <a:tc>
                  <a:txBody>
                    <a:bodyPr/>
                    <a:lstStyle/>
                    <a:p>
                      <a:pPr algn="ctr"/>
                      <a:r>
                        <a:rPr lang="en-US" sz="3200" dirty="0"/>
                        <a:t>790</a:t>
                      </a:r>
                    </a:p>
                  </a:txBody>
                  <a:tcPr marL="111760" marR="111760" marT="41910" marB="41910" anchor="ctr"/>
                </a:tc>
                <a:tc>
                  <a:txBody>
                    <a:bodyPr/>
                    <a:lstStyle/>
                    <a:p>
                      <a:pPr algn="ctr"/>
                      <a:r>
                        <a:rPr lang="en-US" sz="3200" dirty="0"/>
                        <a:t>4001</a:t>
                      </a:r>
                    </a:p>
                  </a:txBody>
                  <a:tcPr marL="111760" marR="111760" marT="41910" marB="41910" anchor="ctr"/>
                </a:tc>
                <a:extLst>
                  <a:ext uri="{0D108BD9-81ED-4DB2-BD59-A6C34878D82A}">
                    <a16:rowId xmlns:a16="http://schemas.microsoft.com/office/drawing/2014/main" val="10001"/>
                  </a:ext>
                </a:extLst>
              </a:tr>
              <a:tr h="949820">
                <a:tc>
                  <a:txBody>
                    <a:bodyPr/>
                    <a:lstStyle/>
                    <a:p>
                      <a:r>
                        <a:rPr lang="en-US" sz="3200" dirty="0"/>
                        <a:t>Item</a:t>
                      </a:r>
                    </a:p>
                  </a:txBody>
                  <a:tcPr marL="111760" marR="111760" marT="41910" marB="41910" anchor="ctr"/>
                </a:tc>
                <a:tc>
                  <a:txBody>
                    <a:bodyPr/>
                    <a:lstStyle/>
                    <a:p>
                      <a:pPr algn="ctr"/>
                      <a:r>
                        <a:rPr lang="en-US" sz="3200" dirty="0"/>
                        <a:t>356</a:t>
                      </a:r>
                    </a:p>
                  </a:txBody>
                  <a:tcPr marL="111760" marR="111760" marT="41910" marB="41910" anchor="ctr"/>
                </a:tc>
                <a:tc>
                  <a:txBody>
                    <a:bodyPr/>
                    <a:lstStyle/>
                    <a:p>
                      <a:pPr algn="ctr"/>
                      <a:r>
                        <a:rPr lang="en-US" sz="3200" dirty="0"/>
                        <a:t>856</a:t>
                      </a:r>
                    </a:p>
                  </a:txBody>
                  <a:tcPr marL="111760" marR="111760" marT="41910" marB="41910" anchor="ctr"/>
                </a:tc>
                <a:tc>
                  <a:txBody>
                    <a:bodyPr/>
                    <a:lstStyle/>
                    <a:p>
                      <a:pPr algn="ctr"/>
                      <a:r>
                        <a:rPr lang="en-US" sz="3200" dirty="0"/>
                        <a:t>290</a:t>
                      </a:r>
                    </a:p>
                  </a:txBody>
                  <a:tcPr marL="111760" marR="111760" marT="41910" marB="41910" anchor="ctr"/>
                </a:tc>
                <a:extLst>
                  <a:ext uri="{0D108BD9-81ED-4DB2-BD59-A6C34878D82A}">
                    <a16:rowId xmlns:a16="http://schemas.microsoft.com/office/drawing/2014/main" val="10002"/>
                  </a:ext>
                </a:extLst>
              </a:tr>
              <a:tr h="949820">
                <a:tc>
                  <a:txBody>
                    <a:bodyPr/>
                    <a:lstStyle/>
                    <a:p>
                      <a:r>
                        <a:rPr lang="en-US" sz="3200" dirty="0"/>
                        <a:t>Item</a:t>
                      </a:r>
                    </a:p>
                  </a:txBody>
                  <a:tcPr marL="111760" marR="111760" marT="41910" marB="41910" anchor="ctr"/>
                </a:tc>
                <a:tc>
                  <a:txBody>
                    <a:bodyPr/>
                    <a:lstStyle/>
                    <a:p>
                      <a:pPr algn="ctr"/>
                      <a:r>
                        <a:rPr lang="en-US" sz="3200" dirty="0"/>
                        <a:t>228</a:t>
                      </a:r>
                    </a:p>
                  </a:txBody>
                  <a:tcPr marL="111760" marR="111760" marT="41910" marB="41910" anchor="ctr"/>
                </a:tc>
                <a:tc>
                  <a:txBody>
                    <a:bodyPr/>
                    <a:lstStyle/>
                    <a:p>
                      <a:pPr algn="ctr"/>
                      <a:r>
                        <a:rPr lang="en-US" sz="3200" dirty="0"/>
                        <a:t>134</a:t>
                      </a:r>
                    </a:p>
                  </a:txBody>
                  <a:tcPr marL="111760" marR="111760" marT="41910" marB="41910" anchor="ctr"/>
                </a:tc>
                <a:tc>
                  <a:txBody>
                    <a:bodyPr/>
                    <a:lstStyle/>
                    <a:p>
                      <a:pPr algn="ctr"/>
                      <a:r>
                        <a:rPr lang="en-US" sz="3200" dirty="0"/>
                        <a:t>238</a:t>
                      </a:r>
                    </a:p>
                  </a:txBody>
                  <a:tcPr marL="111760" marR="111760" marT="41910" marB="41910" anchor="ctr"/>
                </a:tc>
                <a:extLst>
                  <a:ext uri="{0D108BD9-81ED-4DB2-BD59-A6C34878D82A}">
                    <a16:rowId xmlns:a16="http://schemas.microsoft.com/office/drawing/2014/main" val="10003"/>
                  </a:ext>
                </a:extLst>
              </a:tr>
              <a:tr h="949820">
                <a:tc>
                  <a:txBody>
                    <a:bodyPr/>
                    <a:lstStyle/>
                    <a:p>
                      <a:r>
                        <a:rPr lang="en-US" sz="3200" dirty="0"/>
                        <a:t>Item</a:t>
                      </a:r>
                    </a:p>
                  </a:txBody>
                  <a:tcPr marL="111760" marR="111760" marT="41910" marB="41910" anchor="ctr"/>
                </a:tc>
                <a:tc>
                  <a:txBody>
                    <a:bodyPr/>
                    <a:lstStyle/>
                    <a:p>
                      <a:pPr algn="ctr"/>
                      <a:r>
                        <a:rPr lang="en-US" sz="3200" dirty="0"/>
                        <a:t>954</a:t>
                      </a:r>
                    </a:p>
                  </a:txBody>
                  <a:tcPr marL="111760" marR="111760" marT="41910" marB="41910" anchor="ctr"/>
                </a:tc>
                <a:tc>
                  <a:txBody>
                    <a:bodyPr/>
                    <a:lstStyle/>
                    <a:p>
                      <a:pPr algn="ctr"/>
                      <a:r>
                        <a:rPr lang="en-US" sz="3200" dirty="0"/>
                        <a:t>875</a:t>
                      </a:r>
                    </a:p>
                  </a:txBody>
                  <a:tcPr marL="111760" marR="111760" marT="41910" marB="41910" anchor="ctr"/>
                </a:tc>
                <a:tc>
                  <a:txBody>
                    <a:bodyPr/>
                    <a:lstStyle/>
                    <a:p>
                      <a:pPr algn="ctr"/>
                      <a:r>
                        <a:rPr lang="en-US" sz="3200" dirty="0"/>
                        <a:t>976</a:t>
                      </a:r>
                    </a:p>
                  </a:txBody>
                  <a:tcPr marL="111760" marR="111760" marT="41910" marB="41910" anchor="ctr"/>
                </a:tc>
                <a:extLst>
                  <a:ext uri="{0D108BD9-81ED-4DB2-BD59-A6C34878D82A}">
                    <a16:rowId xmlns:a16="http://schemas.microsoft.com/office/drawing/2014/main" val="10004"/>
                  </a:ext>
                </a:extLst>
              </a:tr>
              <a:tr h="949820">
                <a:tc>
                  <a:txBody>
                    <a:bodyPr/>
                    <a:lstStyle/>
                    <a:p>
                      <a:r>
                        <a:rPr lang="en-US" sz="3200" dirty="0"/>
                        <a:t>Item</a:t>
                      </a:r>
                    </a:p>
                  </a:txBody>
                  <a:tcPr marL="111760" marR="111760" marT="41910" marB="41910" anchor="ctr"/>
                </a:tc>
                <a:tc>
                  <a:txBody>
                    <a:bodyPr/>
                    <a:lstStyle/>
                    <a:p>
                      <a:pPr algn="ctr"/>
                      <a:r>
                        <a:rPr lang="en-US" sz="3200" dirty="0"/>
                        <a:t>324</a:t>
                      </a:r>
                    </a:p>
                  </a:txBody>
                  <a:tcPr marL="111760" marR="111760" marT="41910" marB="41910" anchor="ctr"/>
                </a:tc>
                <a:tc>
                  <a:txBody>
                    <a:bodyPr/>
                    <a:lstStyle/>
                    <a:p>
                      <a:pPr algn="ctr"/>
                      <a:r>
                        <a:rPr lang="en-US" sz="3200" dirty="0"/>
                        <a:t>325</a:t>
                      </a:r>
                    </a:p>
                  </a:txBody>
                  <a:tcPr marL="111760" marR="111760" marT="41910" marB="41910" anchor="ctr"/>
                </a:tc>
                <a:tc>
                  <a:txBody>
                    <a:bodyPr/>
                    <a:lstStyle/>
                    <a:p>
                      <a:pPr algn="ctr"/>
                      <a:r>
                        <a:rPr lang="en-US" sz="3200" dirty="0"/>
                        <a:t>301</a:t>
                      </a:r>
                    </a:p>
                  </a:txBody>
                  <a:tcPr marL="111760" marR="111760" marT="41910" marB="41910" anchor="ctr"/>
                </a:tc>
                <a:extLst>
                  <a:ext uri="{0D108BD9-81ED-4DB2-BD59-A6C34878D82A}">
                    <a16:rowId xmlns:a16="http://schemas.microsoft.com/office/drawing/2014/main" val="10005"/>
                  </a:ext>
                </a:extLst>
              </a:tr>
              <a:tr h="949820">
                <a:tc>
                  <a:txBody>
                    <a:bodyPr/>
                    <a:lstStyle/>
                    <a:p>
                      <a:r>
                        <a:rPr lang="en-US" sz="3200" b="1" dirty="0"/>
                        <a:t>Total</a:t>
                      </a:r>
                    </a:p>
                  </a:txBody>
                  <a:tcPr marL="111760" marR="111760" marT="41910" marB="41910" anchor="ctr"/>
                </a:tc>
                <a:tc>
                  <a:txBody>
                    <a:bodyPr/>
                    <a:lstStyle/>
                    <a:p>
                      <a:pPr algn="ctr"/>
                      <a:r>
                        <a:rPr lang="en-US" sz="3200" b="1" dirty="0"/>
                        <a:t>199</a:t>
                      </a:r>
                    </a:p>
                  </a:txBody>
                  <a:tcPr marL="111760" marR="111760" marT="41910" marB="41910" anchor="ctr"/>
                </a:tc>
                <a:tc>
                  <a:txBody>
                    <a:bodyPr/>
                    <a:lstStyle/>
                    <a:p>
                      <a:pPr algn="ctr"/>
                      <a:r>
                        <a:rPr lang="en-US" sz="3200" b="1" dirty="0"/>
                        <a:t>137</a:t>
                      </a:r>
                    </a:p>
                  </a:txBody>
                  <a:tcPr marL="111760" marR="111760" marT="41910" marB="41910" anchor="ctr"/>
                </a:tc>
                <a:tc>
                  <a:txBody>
                    <a:bodyPr/>
                    <a:lstStyle/>
                    <a:p>
                      <a:pPr algn="ctr"/>
                      <a:r>
                        <a:rPr lang="en-US" sz="3200" b="1" dirty="0"/>
                        <a:t>186</a:t>
                      </a:r>
                    </a:p>
                  </a:txBody>
                  <a:tcPr marL="111760" marR="111760" marT="41910" marB="41910" anchor="ct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645920" y="16276320"/>
                <a:ext cx="11704320" cy="1256441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Genigraphics®</a:t>
                </a:r>
                <a:r>
                  <a:rPr lang="en-US" sz="3200" dirty="0">
                    <a:latin typeface="+mn-lt"/>
                  </a:rPr>
                  <a:t> has provided this template to assist in preparation of a medical or scientific research poster. The dimensions are set to 44” high by 44” wide but prints can be scaled up or down in size to any dimension with a 1:1 aspect ratio. For example, if you order a 40” x 40” poster using this template, we will print the file at 90.9% of its original size. </a:t>
                </a:r>
                <a:r>
                  <a:rPr lang="en-US" sz="3200" b="1" dirty="0">
                    <a:latin typeface="+mn-lt"/>
                  </a:rPr>
                  <a:t>The most critical factor is that your template and poster dimensions must be proportional:</a:t>
                </a:r>
              </a:p>
              <a:p>
                <a:pPr eaLnBrk="1" hangingPunct="1"/>
                <a:endParaRPr lang="en-US" sz="32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𝒕𝒆𝒎𝒑𝒍𝒂𝒕𝒆</m:t>
                              </m:r>
                              <m:r>
                                <a:rPr lang="en-US" sz="3200" b="1" i="1">
                                  <a:latin typeface="Cambria Math"/>
                                </a:rPr>
                                <m:t> </m:t>
                              </m:r>
                              <m:r>
                                <a:rPr lang="en-US" sz="3200" b="1" i="1">
                                  <a:latin typeface="Cambria Math"/>
                                </a:rPr>
                                <m:t>𝒉𝒆𝒊𝒈𝒉𝒕</m:t>
                              </m:r>
                            </m:num>
                            <m:den>
                              <m:r>
                                <a:rPr lang="en-US" sz="3200" b="1" i="1">
                                  <a:latin typeface="Cambria Math"/>
                                </a:rPr>
                                <m:t>𝒕𝒆𝒎𝒑𝒍𝒂𝒕𝒆</m:t>
                              </m:r>
                              <m:r>
                                <a:rPr lang="en-US" sz="3200" b="1" i="1">
                                  <a:latin typeface="Cambria Math"/>
                                </a:rPr>
                                <m:t> </m:t>
                              </m:r>
                              <m:r>
                                <a:rPr lang="en-US" sz="3200" b="1" i="1">
                                  <a:latin typeface="Cambria Math"/>
                                </a:rPr>
                                <m:t>𝒘𝒊𝒅𝒕𝒉</m:t>
                              </m:r>
                            </m:den>
                          </m:f>
                        </m:e>
                      </m:box>
                      <m:r>
                        <a:rPr lang="en-US" sz="3200" b="1" i="1" smtClean="0">
                          <a:latin typeface="Cambria Math"/>
                        </a:rPr>
                        <m:t> </m:t>
                      </m:r>
                      <m:r>
                        <a:rPr lang="en-US" sz="3200" b="1" i="1">
                          <a:latin typeface="Cambria Math"/>
                        </a:rPr>
                        <m:t>= </m:t>
                      </m:r>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𝒉𝒆𝒊𝒈𝒉𝒕</m:t>
                              </m:r>
                            </m:num>
                            <m:den>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𝒘𝒊𝒅𝒕𝒉</m:t>
                              </m:r>
                            </m:den>
                          </m:f>
                        </m:e>
                      </m:box>
                    </m:oMath>
                  </m:oMathPara>
                </a14:m>
                <a:endParaRPr lang="en-US" sz="3200" b="1" dirty="0">
                  <a:latin typeface="+mn-lt"/>
                </a:endParaRP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645920" y="16276320"/>
                <a:ext cx="11704320" cy="12564417"/>
              </a:xfrm>
              <a:prstGeom prst="rect">
                <a:avLst/>
              </a:prstGeom>
              <a:blipFill>
                <a:blip r:embed="rId2"/>
                <a:stretch>
                  <a:fillRect l="-624" r="-884"/>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4264640" y="154533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649" y="30314901"/>
            <a:ext cx="5029200" cy="3352605"/>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30314900"/>
            <a:ext cx="5029200" cy="3352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025652" y="33877251"/>
            <a:ext cx="4506158"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Figure 1.</a:t>
            </a:r>
            <a:r>
              <a:rPr lang="en-US" sz="2800" dirty="0">
                <a:latin typeface="Calibri" pitchFamily="34" charset="0"/>
              </a:rPr>
              <a:t> Label in 28pt Calibri.</a:t>
            </a:r>
          </a:p>
        </p:txBody>
      </p:sp>
      <p:sp>
        <p:nvSpPr>
          <p:cNvPr id="52" name="Text Box 181"/>
          <p:cNvSpPr txBox="1">
            <a:spLocks noChangeArrowheads="1"/>
          </p:cNvSpPr>
          <p:nvPr/>
        </p:nvSpPr>
        <p:spPr bwMode="auto">
          <a:xfrm>
            <a:off x="8172452" y="33877251"/>
            <a:ext cx="4506158"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Figure 2.</a:t>
            </a:r>
            <a:r>
              <a:rPr lang="en-US" sz="2800" dirty="0">
                <a:latin typeface="Calibri" pitchFamily="34" charset="0"/>
              </a:rPr>
              <a:t> Label in 28pt Calibri.</a:t>
            </a:r>
          </a:p>
        </p:txBody>
      </p:sp>
      <p:sp>
        <p:nvSpPr>
          <p:cNvPr id="53" name="Text Box 180"/>
          <p:cNvSpPr txBox="1">
            <a:spLocks noChangeArrowheads="1"/>
          </p:cNvSpPr>
          <p:nvPr/>
        </p:nvSpPr>
        <p:spPr bwMode="auto">
          <a:xfrm>
            <a:off x="14264640" y="26971432"/>
            <a:ext cx="4375609"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latin typeface="Calibri" pitchFamily="34" charset="0"/>
              </a:rPr>
              <a:t>Table 1.</a:t>
            </a:r>
            <a:r>
              <a:rPr lang="en-US" sz="2800" dirty="0">
                <a:latin typeface="Calibri" pitchFamily="34" charset="0"/>
              </a:rPr>
              <a:t> Label in 28pt Calibri.</a:t>
            </a:r>
          </a:p>
        </p:txBody>
      </p:sp>
      <p:sp>
        <p:nvSpPr>
          <p:cNvPr id="37" name="Text Box 180"/>
          <p:cNvSpPr txBox="1">
            <a:spLocks noChangeArrowheads="1"/>
          </p:cNvSpPr>
          <p:nvPr/>
        </p:nvSpPr>
        <p:spPr bwMode="auto">
          <a:xfrm>
            <a:off x="26961729" y="14173200"/>
            <a:ext cx="4399590"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latin typeface="Calibri" pitchFamily="34" charset="0"/>
              </a:rPr>
              <a:t>Chart 1.</a:t>
            </a:r>
            <a:r>
              <a:rPr lang="en-US" sz="2800" dirty="0">
                <a:latin typeface="Calibri" pitchFamily="34" charset="0"/>
              </a:rPr>
              <a:t> Label in 28pt Calibri.</a:t>
            </a:r>
          </a:p>
        </p:txBody>
      </p:sp>
      <p:sp>
        <p:nvSpPr>
          <p:cNvPr id="30" name="Rectangle 265"/>
          <p:cNvSpPr>
            <a:spLocks noChangeAspect="1" noChangeArrowheads="1"/>
          </p:cNvSpPr>
          <p:nvPr/>
        </p:nvSpPr>
        <p:spPr bwMode="auto">
          <a:xfrm>
            <a:off x="1097280" y="1097280"/>
            <a:ext cx="3654715" cy="27432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800" b="1" dirty="0">
                <a:latin typeface="Calibri" pitchFamily="34" charset="0"/>
              </a:rPr>
              <a:t>REPLACE THIS BOX WITH YOUR ORGANIZATION’S</a:t>
            </a:r>
          </a:p>
          <a:p>
            <a:pPr algn="ctr" defTabSz="4022725"/>
            <a:r>
              <a:rPr lang="en-US" sz="2800" b="1" dirty="0">
                <a:latin typeface="Calibri" pitchFamily="34" charset="0"/>
              </a:rPr>
              <a:t>HIGH RESOLUTION LOGO</a:t>
            </a:r>
          </a:p>
        </p:txBody>
      </p:sp>
      <p:sp>
        <p:nvSpPr>
          <p:cNvPr id="31" name="Rectangle 265"/>
          <p:cNvSpPr>
            <a:spLocks noChangeAspect="1" noChangeArrowheads="1"/>
          </p:cNvSpPr>
          <p:nvPr/>
        </p:nvSpPr>
        <p:spPr bwMode="auto">
          <a:xfrm>
            <a:off x="35478720" y="1097280"/>
            <a:ext cx="3654715" cy="27432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800" b="1" dirty="0">
                <a:latin typeface="Calibri" pitchFamily="34" charset="0"/>
              </a:rPr>
              <a:t>REPLACE THIS BOX WITH YOUR ORGANIZATION’S</a:t>
            </a:r>
          </a:p>
          <a:p>
            <a:pPr algn="ctr" defTabSz="4022725"/>
            <a:r>
              <a:rPr lang="en-US" sz="2800" b="1" dirty="0">
                <a:latin typeface="Calibri" pitchFamily="34" charset="0"/>
              </a:rPr>
              <a:t>HIGH RESOLUTION LOGO</a:t>
            </a:r>
          </a:p>
        </p:txBody>
      </p:sp>
      <p:graphicFrame>
        <p:nvGraphicFramePr>
          <p:cNvPr id="7" name="Chart 6">
            <a:extLst>
              <a:ext uri="{FF2B5EF4-FFF2-40B4-BE49-F238E27FC236}">
                <a16:creationId xmlns:a16="http://schemas.microsoft.com/office/drawing/2014/main" id="{BDE82497-42F6-495D-8190-57BD5FE8396B}"/>
              </a:ext>
            </a:extLst>
          </p:cNvPr>
          <p:cNvGraphicFramePr/>
          <p:nvPr>
            <p:extLst>
              <p:ext uri="{D42A27DB-BD31-4B8C-83A1-F6EECF244321}">
                <p14:modId xmlns:p14="http://schemas.microsoft.com/office/powerpoint/2010/main" val="1491543775"/>
              </p:ext>
            </p:extLst>
          </p:nvPr>
        </p:nvGraphicFramePr>
        <p:xfrm>
          <a:off x="26883360" y="5852159"/>
          <a:ext cx="11704320" cy="827115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5867</TotalTime>
  <Words>1105</Words>
  <Application>Microsoft Office PowerPoint</Application>
  <PresentationFormat>Custom</PresentationFormat>
  <Paragraphs>107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Jay Larson</cp:lastModifiedBy>
  <cp:revision>75</cp:revision>
  <cp:lastPrinted>2013-02-12T02:21:55Z</cp:lastPrinted>
  <dcterms:created xsi:type="dcterms:W3CDTF">2013-02-10T21:14:48Z</dcterms:created>
  <dcterms:modified xsi:type="dcterms:W3CDTF">2018-03-05T20:18:01Z</dcterms:modified>
</cp:coreProperties>
</file>