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067"/>
    <a:srgbClr val="FFA500"/>
    <a:srgbClr val="D19999"/>
    <a:srgbClr val="9D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55" autoAdjust="0"/>
  </p:normalViewPr>
  <p:slideViewPr>
    <p:cSldViewPr snapToGrid="0">
      <p:cViewPr varScale="1">
        <p:scale>
          <a:sx n="96" d="100"/>
          <a:sy n="96" d="100"/>
        </p:scale>
        <p:origin x="14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1209-679B-434D-B43E-03A9EA4686DD}" type="datetimeFigureOut">
              <a:rPr lang="en-AU" smtClean="0"/>
              <a:t>2024/09/06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64093-BD42-42AA-8FB4-89899744FB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82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4093-BD42-42AA-8FB4-89899744FB8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18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Victorian National Parks Association </a:t>
            </a:r>
          </a:p>
          <a:p>
            <a:r>
              <a:rPr lang="en-US" dirty="0"/>
              <a:t>We’re a non-profit organization, working on nature preservation. </a:t>
            </a:r>
          </a:p>
          <a:p>
            <a:endParaRPr lang="en-US" dirty="0"/>
          </a:p>
          <a:p>
            <a:r>
              <a:rPr lang="en-US" dirty="0"/>
              <a:t>One of the VNPA projects I’m working under this one called “Life After Fire”</a:t>
            </a:r>
          </a:p>
          <a:p>
            <a:r>
              <a:rPr lang="en-AU" dirty="0"/>
              <a:t>The story behind this: </a:t>
            </a:r>
          </a:p>
          <a:p>
            <a:r>
              <a:rPr lang="en-AU" dirty="0"/>
              <a:t>There were mega bushfires back in 2019-2020</a:t>
            </a:r>
          </a:p>
          <a:p>
            <a:r>
              <a:rPr lang="en-AU" dirty="0"/>
              <a:t>last for 3 months, </a:t>
            </a:r>
          </a:p>
          <a:p>
            <a:r>
              <a:rPr lang="en-AU" dirty="0"/>
              <a:t>which damaged more than 1.4 Million hectares in Gippsland</a:t>
            </a:r>
          </a:p>
          <a:p>
            <a:endParaRPr lang="en-AU" dirty="0"/>
          </a:p>
          <a:p>
            <a:r>
              <a:rPr lang="en-AU" dirty="0"/>
              <a:t>Green are the Parks and Reservations areas, which we’re trying to protect</a:t>
            </a:r>
            <a:r>
              <a:rPr lang="en-US" dirty="0"/>
              <a:t>. </a:t>
            </a:r>
          </a:p>
          <a:p>
            <a:r>
              <a:rPr lang="en-US" dirty="0"/>
              <a:t>Red marks the extension of the fires. </a:t>
            </a:r>
          </a:p>
          <a:p>
            <a:endParaRPr lang="en-US" dirty="0"/>
          </a:p>
          <a:p>
            <a:r>
              <a:rPr lang="en-US" dirty="0"/>
              <a:t>Orange box here is where we’re carrying out the project. </a:t>
            </a:r>
          </a:p>
          <a:p>
            <a:r>
              <a:rPr lang="en-US" dirty="0"/>
              <a:t>What do we do here? We collect data. </a:t>
            </a:r>
            <a:endParaRPr lang="en-AU" dirty="0"/>
          </a:p>
          <a:p>
            <a:r>
              <a:rPr lang="en-AU" dirty="0"/>
              <a:t>We go trekking, set up </a:t>
            </a:r>
            <a:r>
              <a:rPr lang="en-AU" dirty="0" err="1"/>
              <a:t>sensored</a:t>
            </a:r>
            <a:r>
              <a:rPr lang="en-AU" dirty="0"/>
              <a:t> camera, trying to capture animal sightings.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4093-BD42-42AA-8FB4-89899744FB8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393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here is to compare the biodiversity before vs. after the megafires</a:t>
            </a:r>
          </a:p>
          <a:p>
            <a:r>
              <a:rPr lang="en-US" dirty="0"/>
              <a:t>between burnt vs. unburnt areas</a:t>
            </a:r>
          </a:p>
          <a:p>
            <a:r>
              <a:rPr lang="en-US" dirty="0"/>
              <a:t>across habitats </a:t>
            </a:r>
          </a:p>
          <a:p>
            <a:r>
              <a:rPr lang="en-US" dirty="0"/>
              <a:t>-&gt; Design future </a:t>
            </a:r>
            <a:r>
              <a:rPr lang="en-US" dirty="0" err="1"/>
              <a:t>activites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data from 3 sources: </a:t>
            </a:r>
          </a:p>
          <a:p>
            <a:pPr marL="228600" indent="-228600">
              <a:buAutoNum type="arabicParenBoth"/>
            </a:pPr>
            <a:r>
              <a:rPr lang="en-US" dirty="0"/>
              <a:t>Atlas of Living Australia species occurrence database </a:t>
            </a:r>
          </a:p>
          <a:p>
            <a:pPr marL="0" indent="0">
              <a:buNone/>
            </a:pPr>
            <a:r>
              <a:rPr lang="en-US" dirty="0"/>
              <a:t>The other two: Fire History and Vegetation class are data from the Victoria government</a:t>
            </a:r>
          </a:p>
          <a:p>
            <a:pPr marL="0" indent="0">
              <a:buNone/>
            </a:pPr>
            <a:r>
              <a:rPr lang="en-US" dirty="0"/>
              <a:t>(2) Fire History </a:t>
            </a:r>
            <a:r>
              <a:rPr lang="en-AU" dirty="0"/>
              <a:t>- Department of Environment and Climate Action </a:t>
            </a:r>
          </a:p>
          <a:p>
            <a:pPr marL="0" indent="0">
              <a:buNone/>
            </a:pPr>
            <a:r>
              <a:rPr lang="en-AU" dirty="0"/>
              <a:t>(3) Vegetation class - Department of Environment and Climate Action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3 datasets are weaved together using spatial operations. </a:t>
            </a:r>
          </a:p>
          <a:p>
            <a:pPr marL="0" indent="0">
              <a:buNone/>
            </a:pPr>
            <a:r>
              <a:rPr lang="en-AU" dirty="0"/>
              <a:t>We’d derive some additional attributes for later comparison purposes.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Here’ the time scope of the datasets: ALA species occurrence includes two periods: before, after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4093-BD42-42AA-8FB4-89899744FB8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606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So, how do we measure the biodiversity? </a:t>
            </a:r>
          </a:p>
          <a:p>
            <a:pPr algn="l"/>
            <a:endParaRPr lang="en-US" dirty="0">
              <a:effectLst/>
            </a:endParaRPr>
          </a:p>
          <a:p>
            <a:pPr algn="l"/>
            <a:r>
              <a:rPr lang="en-US" dirty="0">
                <a:effectLst/>
              </a:rPr>
              <a:t>Biodiversity does not just mean there are many types of species within an area. </a:t>
            </a:r>
          </a:p>
          <a:p>
            <a:pPr algn="l"/>
            <a:r>
              <a:rPr lang="en-US" dirty="0">
                <a:effectLst/>
              </a:rPr>
              <a:t>We use the Hill Numbers to consider both species richness and their relative abundance. </a:t>
            </a:r>
          </a:p>
          <a:p>
            <a:pPr algn="l"/>
            <a:endParaRPr lang="en-US" dirty="0">
              <a:effectLst/>
            </a:endParaRPr>
          </a:p>
          <a:p>
            <a:pPr algn="l"/>
            <a:r>
              <a:rPr lang="en-US" dirty="0">
                <a:effectLst/>
              </a:rPr>
              <a:t>Forest A: all species are equally common</a:t>
            </a:r>
          </a:p>
          <a:p>
            <a:pPr algn="l"/>
            <a:r>
              <a:rPr lang="en-US" dirty="0">
                <a:effectLst/>
              </a:rPr>
              <a:t>Forest B: the Orange species dominates. </a:t>
            </a:r>
          </a:p>
          <a:p>
            <a:pPr algn="l"/>
            <a:r>
              <a:rPr lang="en-US" dirty="0">
                <a:effectLst/>
              </a:rPr>
              <a:t>Hill Number tell us: two forest have the same species richness, but forest A is more diverse. </a:t>
            </a:r>
          </a:p>
          <a:p>
            <a:pPr algn="l"/>
            <a:endParaRPr lang="en-US" dirty="0">
              <a:effectLst/>
            </a:endParaRPr>
          </a:p>
          <a:p>
            <a:pPr algn="l"/>
            <a:r>
              <a:rPr lang="en-US" dirty="0">
                <a:effectLst/>
              </a:rPr>
              <a:t>Besides from the measurement, we also have to address the inherited arbitrary problem of species occurrence data </a:t>
            </a:r>
          </a:p>
          <a:p>
            <a:pPr algn="l"/>
            <a:r>
              <a:rPr lang="en-US" dirty="0">
                <a:effectLst/>
              </a:rPr>
              <a:t>with standardizing sampling periods and effort procedures. </a:t>
            </a:r>
          </a:p>
          <a:p>
            <a:pPr algn="l"/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64093-BD42-42AA-8FB4-89899744FB8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70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D702-D2A7-CA8B-093E-5F5841821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702FF-3793-8387-CF97-1222F625F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F795-7FF6-79FB-696E-6DC5A204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A69E-5C70-484B-B8F4-B0E38D569806}" type="datetimeFigureOut">
              <a:rPr lang="en-AU" smtClean="0"/>
              <a:t>2024/09/06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B8BE-114B-821A-9AAE-4FA4915E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8715-17F5-6E32-5D89-7666B8FE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D08D-B12A-44D9-A81D-98C12D264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434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A640-2B6F-0C2F-71E5-DB41E6A9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2DEF7-4DAA-2327-B7A5-CE54944D1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131F-8521-EA9B-49D2-D407CD8E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A69E-5C70-484B-B8F4-B0E38D569806}" type="datetimeFigureOut">
              <a:rPr lang="en-AU" smtClean="0"/>
              <a:t>2024/09/06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7B4C-EE28-BE30-F7C8-79E2C8EC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38EF-9BFA-785C-E82D-8904A989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D08D-B12A-44D9-A81D-98C12D264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95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641F8-A498-87B2-34CA-64A7E35EA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357E3-3DB3-B1D3-FEEE-45B9BF431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9BD5-F0CD-C3E3-F78D-DCA07953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A69E-5C70-484B-B8F4-B0E38D569806}" type="datetimeFigureOut">
              <a:rPr lang="en-AU" smtClean="0"/>
              <a:t>2024/09/06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4DE7-4D7D-9A7B-A888-2F1E112F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14DE-F972-BB7A-D0A2-BA3147D0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D08D-B12A-44D9-A81D-98C12D264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2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5746-645E-F8F4-FD7C-FFA89C91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380F-7FFE-DF92-8010-366ECC99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A73D-DD8A-16B2-8AE6-C1C7E47C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A69E-5C70-484B-B8F4-B0E38D569806}" type="datetimeFigureOut">
              <a:rPr lang="en-AU" smtClean="0"/>
              <a:t>2024/09/06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369A-023A-6097-67C4-80DAEC48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6287-6E05-6857-4040-9039FD83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D08D-B12A-44D9-A81D-98C12D264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93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B10E-11FF-8F29-1BBA-D3204C37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9978D-D2E2-B6BD-E9D8-C7172330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47731-F791-C2DE-1324-8ADC17CB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A69E-5C70-484B-B8F4-B0E38D569806}" type="datetimeFigureOut">
              <a:rPr lang="en-AU" smtClean="0"/>
              <a:t>2024/09/06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95E8-D239-CD0E-0A36-CF89A1A7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527D-F214-F3DC-6058-46E27B5E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D08D-B12A-44D9-A81D-98C12D264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56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FB44-0817-4E92-917B-F8A70F23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504A-D55F-C4C4-B5EA-6D4F07D02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A0BA2-BA58-905D-1F4B-0FFA3263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CE5C2-1329-E064-EFB6-2EA0F060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A69E-5C70-484B-B8F4-B0E38D569806}" type="datetimeFigureOut">
              <a:rPr lang="en-AU" smtClean="0"/>
              <a:t>2024/09/06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4FF1-4F4D-5033-F683-EF1A1EA7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BBE1E-AE7C-FDFD-CC90-9D2947AD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D08D-B12A-44D9-A81D-98C12D264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29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B1E0-0757-6B19-C475-DBF17FEF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AB190-9534-7D37-B5A7-F1CCC2A1A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DDDD3-6C54-BD67-6911-41D7893D7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F69C9-63D1-2C18-E95D-D1E877629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29AAA-3D7F-0546-4CCE-C4BC91A3A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60146-215A-C362-9B33-C5072F4E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A69E-5C70-484B-B8F4-B0E38D569806}" type="datetimeFigureOut">
              <a:rPr lang="en-AU" smtClean="0"/>
              <a:t>2024/09/06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A1F38-249D-F4FA-18C7-DDBF1637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202A7-46A3-88EE-1726-B6FE4292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D08D-B12A-44D9-A81D-98C12D264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98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0585-2028-E7F1-1572-1E2C1542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13540-0309-905C-6067-339EB3B5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A69E-5C70-484B-B8F4-B0E38D569806}" type="datetimeFigureOut">
              <a:rPr lang="en-AU" smtClean="0"/>
              <a:t>2024/09/06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47379-E47A-6FC4-4080-A80F466C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FCF7D-458A-D860-EAD8-784A9A49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D08D-B12A-44D9-A81D-98C12D264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21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38A56-1784-90C8-DBE1-E109E959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A69E-5C70-484B-B8F4-B0E38D569806}" type="datetimeFigureOut">
              <a:rPr lang="en-AU" smtClean="0"/>
              <a:t>2024/09/06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333D3-3462-EFB5-848D-70651BAA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2CC4D-66FF-E54F-AE57-AA121E0B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D08D-B12A-44D9-A81D-98C12D264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03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323C-524B-BC24-1C1C-A19D0273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E297-3F16-F06B-5FFA-EBAA121F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9F51B-8EBF-7D13-B20B-8AC87D305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38DAA-E1D9-1CD7-E2A5-7776E79C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A69E-5C70-484B-B8F4-B0E38D569806}" type="datetimeFigureOut">
              <a:rPr lang="en-AU" smtClean="0"/>
              <a:t>2024/09/06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AA3D0-E840-7949-4E52-6578CF99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7986E-A5A6-7E75-E6A5-163D49F7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D08D-B12A-44D9-A81D-98C12D264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63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99CB-4A84-AC00-6C65-C372B9F7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C8681-3A07-9715-31E9-69C2379C7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3575-ED91-099E-1B70-149978800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1681-8516-ADF5-02CE-95C67FCB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A69E-5C70-484B-B8F4-B0E38D569806}" type="datetimeFigureOut">
              <a:rPr lang="en-AU" smtClean="0"/>
              <a:t>2024/09/06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8A719-19DF-78E3-5731-49BC404F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0C626-CB8B-9EBA-5BB4-F03210F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D08D-B12A-44D9-A81D-98C12D264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04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7CE58-670C-DAC2-E876-7F452342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2F7BB-C2A0-550C-D987-312F63E37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46CF6-41FC-C0FE-DA7C-DFF7ACE2F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74A69E-5C70-484B-B8F4-B0E38D569806}" type="datetimeFigureOut">
              <a:rPr lang="en-AU" smtClean="0"/>
              <a:t>2024/09/06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5256C-F1CC-F043-0F9A-AC10B1E6B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D074-6559-A583-87D8-F74B9F8B0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5D08D-B12A-44D9-A81D-98C12D264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9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9C4CEC-5884-E40A-7BDE-9EA274685ACA}"/>
              </a:ext>
            </a:extLst>
          </p:cNvPr>
          <p:cNvGrpSpPr/>
          <p:nvPr/>
        </p:nvGrpSpPr>
        <p:grpSpPr>
          <a:xfrm>
            <a:off x="423747" y="1364137"/>
            <a:ext cx="9742860" cy="1734826"/>
            <a:chOff x="423747" y="1364137"/>
            <a:chExt cx="9742860" cy="17348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F31A0B-3AE5-8A25-B759-3CE726CC6C03}"/>
                </a:ext>
              </a:extLst>
            </p:cNvPr>
            <p:cNvSpPr txBox="1"/>
            <p:nvPr/>
          </p:nvSpPr>
          <p:spPr>
            <a:xfrm>
              <a:off x="423747" y="1364137"/>
              <a:ext cx="974286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72C067"/>
                  </a:solidFill>
                </a:rPr>
                <a:t>Biodiversity</a:t>
              </a:r>
              <a:r>
                <a:rPr lang="en-US" sz="6600" b="1" dirty="0"/>
                <a:t> in Gippsland</a:t>
              </a:r>
              <a:endParaRPr lang="en-AU" sz="66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94685B-B1A3-4C10-9A9A-4791182871A8}"/>
                </a:ext>
              </a:extLst>
            </p:cNvPr>
            <p:cNvSpPr txBox="1"/>
            <p:nvPr/>
          </p:nvSpPr>
          <p:spPr>
            <a:xfrm>
              <a:off x="423747" y="2391077"/>
              <a:ext cx="84456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before – after the Megafires 2019-20</a:t>
              </a:r>
              <a:endParaRPr lang="en-AU" sz="40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59D23F-B766-36B5-BF1D-145B25F89B76}"/>
              </a:ext>
            </a:extLst>
          </p:cNvPr>
          <p:cNvSpPr txBox="1"/>
          <p:nvPr/>
        </p:nvSpPr>
        <p:spPr>
          <a:xfrm>
            <a:off x="423747" y="5938683"/>
            <a:ext cx="2885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Huyen-Anh Pham</a:t>
            </a:r>
          </a:p>
        </p:txBody>
      </p:sp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67F5447C-D5D5-3F24-0B9F-2816F95E2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980" y="245824"/>
            <a:ext cx="1957273" cy="67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3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map of canada with a red rectangle in the middle&#10;&#10;Description automatically generated">
            <a:extLst>
              <a:ext uri="{FF2B5EF4-FFF2-40B4-BE49-F238E27FC236}">
                <a16:creationId xmlns:a16="http://schemas.microsoft.com/office/drawing/2014/main" id="{81E0CB63-7203-E898-5ADF-E63E3AF59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2"/>
          <a:stretch/>
        </p:blipFill>
        <p:spPr>
          <a:xfrm>
            <a:off x="6826829" y="506965"/>
            <a:ext cx="5365171" cy="567332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E697E37-708F-F487-DB0B-2E5A6D828A14}"/>
              </a:ext>
            </a:extLst>
          </p:cNvPr>
          <p:cNvSpPr/>
          <p:nvPr/>
        </p:nvSpPr>
        <p:spPr>
          <a:xfrm>
            <a:off x="3896149" y="3932605"/>
            <a:ext cx="2146135" cy="453972"/>
          </a:xfrm>
          <a:prstGeom prst="roundRect">
            <a:avLst/>
          </a:prstGeom>
          <a:solidFill>
            <a:srgbClr val="72C06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B38C9-87FA-8FAD-C2E1-B3143D5DFB47}"/>
              </a:ext>
            </a:extLst>
          </p:cNvPr>
          <p:cNvSpPr txBox="1"/>
          <p:nvPr/>
        </p:nvSpPr>
        <p:spPr>
          <a:xfrm>
            <a:off x="423747" y="312233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About</a:t>
            </a:r>
            <a:endParaRPr lang="en-AU" sz="4800" b="1" dirty="0"/>
          </a:p>
        </p:txBody>
      </p:sp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89516B10-C525-CC09-38B4-5A65416E3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3" y="1215225"/>
            <a:ext cx="3640123" cy="1256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909D46-C2AF-3BC1-7FBF-0FCFC186C529}"/>
              </a:ext>
            </a:extLst>
          </p:cNvPr>
          <p:cNvSpPr txBox="1"/>
          <p:nvPr/>
        </p:nvSpPr>
        <p:spPr>
          <a:xfrm>
            <a:off x="1950222" y="2894806"/>
            <a:ext cx="3713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Program: </a:t>
            </a:r>
            <a:r>
              <a:rPr lang="en-US" sz="2800" dirty="0" err="1"/>
              <a:t>NatureWatch</a:t>
            </a:r>
            <a:endParaRPr lang="en-AU" sz="3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6E146C-667C-6791-BDD1-3348857A4379}"/>
              </a:ext>
            </a:extLst>
          </p:cNvPr>
          <p:cNvGrpSpPr/>
          <p:nvPr/>
        </p:nvGrpSpPr>
        <p:grpSpPr>
          <a:xfrm>
            <a:off x="1262283" y="2596633"/>
            <a:ext cx="456450" cy="596347"/>
            <a:chOff x="1352046" y="3275938"/>
            <a:chExt cx="635456" cy="5963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18A70E-9987-0C67-1C7C-0B7995A0F65E}"/>
                </a:ext>
              </a:extLst>
            </p:cNvPr>
            <p:cNvCxnSpPr>
              <a:cxnSpLocks/>
            </p:cNvCxnSpPr>
            <p:nvPr/>
          </p:nvCxnSpPr>
          <p:spPr>
            <a:xfrm>
              <a:off x="1367948" y="3275938"/>
              <a:ext cx="0" cy="596347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FF9B99F-7E2D-22C1-0C5D-4B8776A01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046" y="3856382"/>
              <a:ext cx="635456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A811CF-143E-7DF8-6E68-123CB8C67CEB}"/>
              </a:ext>
            </a:extLst>
          </p:cNvPr>
          <p:cNvGrpSpPr/>
          <p:nvPr/>
        </p:nvGrpSpPr>
        <p:grpSpPr>
          <a:xfrm>
            <a:off x="2075440" y="3566993"/>
            <a:ext cx="447627" cy="596347"/>
            <a:chOff x="1352046" y="3275938"/>
            <a:chExt cx="635456" cy="59634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A96E83-6CAB-1696-96F5-15B53A32E571}"/>
                </a:ext>
              </a:extLst>
            </p:cNvPr>
            <p:cNvCxnSpPr>
              <a:cxnSpLocks/>
            </p:cNvCxnSpPr>
            <p:nvPr/>
          </p:nvCxnSpPr>
          <p:spPr>
            <a:xfrm>
              <a:off x="1367948" y="3275938"/>
              <a:ext cx="0" cy="596347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B93B626-BD89-F127-80CC-AF99330407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046" y="3856382"/>
              <a:ext cx="635456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DC9AB7D-61D8-EFA7-D7D5-370C71DBF069}"/>
              </a:ext>
            </a:extLst>
          </p:cNvPr>
          <p:cNvSpPr txBox="1"/>
          <p:nvPr/>
        </p:nvSpPr>
        <p:spPr>
          <a:xfrm>
            <a:off x="542263" y="5109516"/>
            <a:ext cx="58843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64541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US" b="1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bushfires</a:t>
            </a:r>
            <a:r>
              <a:rPr lang="en-US" b="0" i="0" dirty="0">
                <a:solidFill>
                  <a:srgbClr val="464541"/>
                </a:solidFill>
                <a:effectLst/>
                <a:latin typeface="Roboto" panose="02000000000000000000" pitchFamily="2" charset="0"/>
              </a:rPr>
              <a:t> from Nov 2019 to Feb 2020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1.46M hectares</a:t>
            </a:r>
            <a:r>
              <a:rPr lang="en-US" b="0" i="0" dirty="0">
                <a:solidFill>
                  <a:srgbClr val="464541"/>
                </a:solidFill>
                <a:effectLst/>
                <a:latin typeface="Roboto" panose="02000000000000000000" pitchFamily="2" charset="0"/>
              </a:rPr>
              <a:t> were burnt across East Gippsland</a:t>
            </a:r>
          </a:p>
          <a:p>
            <a:endParaRPr lang="en-US" b="0" i="0" dirty="0">
              <a:solidFill>
                <a:srgbClr val="464541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A500"/>
                </a:solidFill>
                <a:effectLst/>
                <a:latin typeface="Roboto" panose="02000000000000000000" pitchFamily="2" charset="0"/>
              </a:rPr>
              <a:t>Data collection:</a:t>
            </a:r>
            <a:r>
              <a:rPr lang="en-US" b="0" i="0" dirty="0">
                <a:solidFill>
                  <a:srgbClr val="464541"/>
                </a:solidFill>
                <a:effectLst/>
                <a:latin typeface="Roboto" panose="02000000000000000000" pitchFamily="2" charset="0"/>
              </a:rPr>
              <a:t> to support the recovery and protection of high conservation areas and threatened species.</a:t>
            </a:r>
            <a:endParaRPr lang="en-AU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0C0260-291B-ACA2-BFAA-88C92CF71B14}"/>
              </a:ext>
            </a:extLst>
          </p:cNvPr>
          <p:cNvSpPr/>
          <p:nvPr/>
        </p:nvSpPr>
        <p:spPr>
          <a:xfrm>
            <a:off x="7649155" y="6318135"/>
            <a:ext cx="260419" cy="260419"/>
          </a:xfrm>
          <a:prstGeom prst="rect">
            <a:avLst/>
          </a:prstGeom>
          <a:solidFill>
            <a:srgbClr val="D1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246B4C-A5A1-6596-FC12-8B6A2B749EC6}"/>
              </a:ext>
            </a:extLst>
          </p:cNvPr>
          <p:cNvSpPr txBox="1"/>
          <p:nvPr/>
        </p:nvSpPr>
        <p:spPr>
          <a:xfrm>
            <a:off x="7909574" y="6309845"/>
            <a:ext cx="2043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64541"/>
                </a:solidFill>
                <a:latin typeface="Roboto" panose="02000000000000000000" pitchFamily="2" charset="0"/>
              </a:rPr>
              <a:t>Megafires 2019-20</a:t>
            </a:r>
            <a:endParaRPr lang="en-AU" sz="12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D5B533-9EAD-EC8C-C63E-8303FD3B3722}"/>
              </a:ext>
            </a:extLst>
          </p:cNvPr>
          <p:cNvSpPr/>
          <p:nvPr/>
        </p:nvSpPr>
        <p:spPr>
          <a:xfrm>
            <a:off x="9952897" y="6318135"/>
            <a:ext cx="260419" cy="260419"/>
          </a:xfrm>
          <a:prstGeom prst="rect">
            <a:avLst/>
          </a:prstGeom>
          <a:solidFill>
            <a:srgbClr val="9DDB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63FEB2-2709-799A-A437-890B32EB75E3}"/>
              </a:ext>
            </a:extLst>
          </p:cNvPr>
          <p:cNvSpPr txBox="1"/>
          <p:nvPr/>
        </p:nvSpPr>
        <p:spPr>
          <a:xfrm>
            <a:off x="10213316" y="6309845"/>
            <a:ext cx="2043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64541"/>
                </a:solidFill>
                <a:latin typeface="Roboto" panose="02000000000000000000" pitchFamily="2" charset="0"/>
              </a:rPr>
              <a:t>Parks and Reservations</a:t>
            </a:r>
            <a:endParaRPr lang="en-AU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4270DA-BFF5-0FCF-AF5E-777A99DDF176}"/>
              </a:ext>
            </a:extLst>
          </p:cNvPr>
          <p:cNvSpPr txBox="1"/>
          <p:nvPr/>
        </p:nvSpPr>
        <p:spPr>
          <a:xfrm>
            <a:off x="9709403" y="4247364"/>
            <a:ext cx="254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A500"/>
                </a:solidFill>
              </a:rPr>
              <a:t>LAF Gippsland</a:t>
            </a:r>
            <a:endParaRPr lang="en-AU" sz="2800" b="1" dirty="0">
              <a:solidFill>
                <a:srgbClr val="FFA5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A4B168-2054-A266-248D-C3C9554F0745}"/>
              </a:ext>
            </a:extLst>
          </p:cNvPr>
          <p:cNvSpPr txBox="1"/>
          <p:nvPr/>
        </p:nvSpPr>
        <p:spPr>
          <a:xfrm>
            <a:off x="2599753" y="3894079"/>
            <a:ext cx="347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Project: Life After Fire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5559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B38C9-87FA-8FAD-C2E1-B3143D5DFB47}"/>
              </a:ext>
            </a:extLst>
          </p:cNvPr>
          <p:cNvSpPr txBox="1"/>
          <p:nvPr/>
        </p:nvSpPr>
        <p:spPr>
          <a:xfrm>
            <a:off x="423747" y="1783765"/>
            <a:ext cx="1513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Data</a:t>
            </a:r>
            <a:endParaRPr lang="en-AU" sz="4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81E2A8-7179-1810-D423-765E6FAB5563}"/>
              </a:ext>
            </a:extLst>
          </p:cNvPr>
          <p:cNvGrpSpPr/>
          <p:nvPr/>
        </p:nvGrpSpPr>
        <p:grpSpPr>
          <a:xfrm>
            <a:off x="2199909" y="4126153"/>
            <a:ext cx="9263078" cy="2522523"/>
            <a:chOff x="2199909" y="3985929"/>
            <a:chExt cx="9263078" cy="25225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90A7CA-0F21-0D4D-D11A-3568AD9F1F8A}"/>
                </a:ext>
              </a:extLst>
            </p:cNvPr>
            <p:cNvSpPr/>
            <p:nvPr/>
          </p:nvSpPr>
          <p:spPr>
            <a:xfrm>
              <a:off x="5649024" y="4672830"/>
              <a:ext cx="3240000" cy="257958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2C21BD-DB9C-ED9E-A83D-7947A58DB876}"/>
                </a:ext>
              </a:extLst>
            </p:cNvPr>
            <p:cNvSpPr txBox="1"/>
            <p:nvPr/>
          </p:nvSpPr>
          <p:spPr>
            <a:xfrm>
              <a:off x="5715989" y="3985929"/>
              <a:ext cx="1791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solidFill>
                    <a:srgbClr val="C00000"/>
                  </a:solidFill>
                </a:rPr>
                <a:t>Fire History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2EAA2D9-E2EA-92AE-11B8-9A5752D10C3F}"/>
                </a:ext>
              </a:extLst>
            </p:cNvPr>
            <p:cNvGrpSpPr/>
            <p:nvPr/>
          </p:nvGrpSpPr>
          <p:grpSpPr>
            <a:xfrm>
              <a:off x="5649024" y="4100369"/>
              <a:ext cx="3240000" cy="830418"/>
              <a:chOff x="3449115" y="1341073"/>
              <a:chExt cx="3240000" cy="19558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1CC9858-822A-15D4-A931-BD7697231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9115" y="1341073"/>
                <a:ext cx="0" cy="195580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4F65158-CECA-3264-D7BF-5484EF840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9115" y="1341073"/>
                <a:ext cx="0" cy="195580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75FAD2-1E02-9249-B462-66691252CC6D}"/>
                </a:ext>
              </a:extLst>
            </p:cNvPr>
            <p:cNvSpPr txBox="1"/>
            <p:nvPr/>
          </p:nvSpPr>
          <p:spPr>
            <a:xfrm>
              <a:off x="5649024" y="4940308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AU" dirty="0" err="1"/>
                <a:t>ov</a:t>
              </a:r>
              <a:endParaRPr lang="en-AU" dirty="0"/>
            </a:p>
            <a:p>
              <a:r>
                <a:rPr lang="en-AU" dirty="0"/>
                <a:t>2019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E08C-0FFE-E071-9487-570AEE8FFD4E}"/>
                </a:ext>
              </a:extLst>
            </p:cNvPr>
            <p:cNvSpPr txBox="1"/>
            <p:nvPr/>
          </p:nvSpPr>
          <p:spPr>
            <a:xfrm>
              <a:off x="8763803" y="4940308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Feb</a:t>
              </a:r>
            </a:p>
            <a:p>
              <a:r>
                <a:rPr lang="en-US" dirty="0"/>
                <a:t>2020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08B0D2-E874-3E1D-1948-1F41254C306B}"/>
                </a:ext>
              </a:extLst>
            </p:cNvPr>
            <p:cNvSpPr txBox="1"/>
            <p:nvPr/>
          </p:nvSpPr>
          <p:spPr>
            <a:xfrm>
              <a:off x="2825583" y="4940308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Jan</a:t>
              </a:r>
            </a:p>
            <a:p>
              <a:r>
                <a:rPr lang="en-US" dirty="0"/>
                <a:t>2017</a:t>
              </a:r>
              <a:endParaRPr lang="en-AU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54AA7A-2355-21F7-0824-D66327C6DA23}"/>
                </a:ext>
              </a:extLst>
            </p:cNvPr>
            <p:cNvGrpSpPr/>
            <p:nvPr/>
          </p:nvGrpSpPr>
          <p:grpSpPr>
            <a:xfrm>
              <a:off x="2199909" y="4801809"/>
              <a:ext cx="9263078" cy="0"/>
              <a:chOff x="0" y="2165504"/>
              <a:chExt cx="9263078" cy="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80A8CA2-4FBE-5713-D07D-CECE4C302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6333" y="2165504"/>
                <a:ext cx="1346745" cy="0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0B93285-AAD2-AF6C-4EEE-192F72344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165504"/>
                <a:ext cx="2201333" cy="0"/>
              </a:xfrm>
              <a:prstGeom prst="line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4143CA1-176B-8279-E7FB-778CBE8F1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7835" y="2165504"/>
                <a:ext cx="214087" cy="0"/>
              </a:xfrm>
              <a:prstGeom prst="line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802061B-AFE5-2DDA-8007-256E89297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267" y="2165504"/>
                <a:ext cx="4665133" cy="0"/>
              </a:xfrm>
              <a:prstGeom prst="line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9AC8B22-7B16-1962-0DAA-4015BE717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6365" y="2165504"/>
                <a:ext cx="214087" cy="0"/>
              </a:xfrm>
              <a:prstGeom prst="line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49BB-8A29-FCEF-F5F0-533738949E07}"/>
                </a:ext>
              </a:extLst>
            </p:cNvPr>
            <p:cNvSpPr txBox="1"/>
            <p:nvPr/>
          </p:nvSpPr>
          <p:spPr>
            <a:xfrm>
              <a:off x="10582865" y="4940308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Jul</a:t>
              </a:r>
            </a:p>
            <a:p>
              <a:r>
                <a:rPr lang="en-US" dirty="0"/>
                <a:t>2021</a:t>
              </a:r>
              <a:endParaRPr lang="en-A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CA7B0E-C78F-562D-6DB9-0285B3F9C297}"/>
                </a:ext>
              </a:extLst>
            </p:cNvPr>
            <p:cNvSpPr txBox="1"/>
            <p:nvPr/>
          </p:nvSpPr>
          <p:spPr>
            <a:xfrm>
              <a:off x="2813715" y="5677455"/>
              <a:ext cx="24595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solidFill>
                    <a:schemeClr val="accent5"/>
                  </a:solidFill>
                </a:rPr>
                <a:t>ALA occurrence </a:t>
              </a:r>
            </a:p>
            <a:p>
              <a:r>
                <a:rPr lang="en-AU" sz="2400" b="1" dirty="0">
                  <a:solidFill>
                    <a:schemeClr val="accent5"/>
                  </a:solidFill>
                </a:rPr>
                <a:t>Before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FCDA1F-A11B-3D4D-B58A-74E0C889BB8F}"/>
                </a:ext>
              </a:extLst>
            </p:cNvPr>
            <p:cNvSpPr txBox="1"/>
            <p:nvPr/>
          </p:nvSpPr>
          <p:spPr>
            <a:xfrm>
              <a:off x="5692697" y="6046787"/>
              <a:ext cx="873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solidFill>
                    <a:schemeClr val="accent5"/>
                  </a:solidFill>
                </a:rPr>
                <a:t>After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F361639-18D9-9CD7-E480-3DC5C016EBF4}"/>
                </a:ext>
              </a:extLst>
            </p:cNvPr>
            <p:cNvGrpSpPr/>
            <p:nvPr/>
          </p:nvGrpSpPr>
          <p:grpSpPr>
            <a:xfrm>
              <a:off x="2787065" y="4672830"/>
              <a:ext cx="7795800" cy="1753748"/>
              <a:chOff x="1910140" y="4533962"/>
              <a:chExt cx="7795800" cy="19558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AC57F7E-EF9B-7B5C-D9BE-6EFB41E63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099" y="4533962"/>
                <a:ext cx="0" cy="195580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078C643-0AC6-1C9D-06E1-D86C36F09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140" y="4533962"/>
                <a:ext cx="0" cy="195580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C2545E4-DE0C-A3F7-D807-780EB1941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5940" y="4533962"/>
                <a:ext cx="0" cy="195580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291D6-EBB2-E243-97DE-65EC80C3DE65}"/>
              </a:ext>
            </a:extLst>
          </p:cNvPr>
          <p:cNvGrpSpPr/>
          <p:nvPr/>
        </p:nvGrpSpPr>
        <p:grpSpPr>
          <a:xfrm>
            <a:off x="1819694" y="2021133"/>
            <a:ext cx="9964461" cy="1978042"/>
            <a:chOff x="1819694" y="1934394"/>
            <a:chExt cx="9964461" cy="197804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C7C6E9-8950-E8EE-865B-92E71180E99A}"/>
                </a:ext>
              </a:extLst>
            </p:cNvPr>
            <p:cNvSpPr txBox="1"/>
            <p:nvPr/>
          </p:nvSpPr>
          <p:spPr>
            <a:xfrm>
              <a:off x="2585042" y="2934765"/>
              <a:ext cx="2879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>
                  <a:solidFill>
                    <a:schemeClr val="accent6"/>
                  </a:solidFill>
                </a:rPr>
                <a:t>Vegetation class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D4135F-8085-675B-8D76-7C948FBB68BC}"/>
                </a:ext>
              </a:extLst>
            </p:cNvPr>
            <p:cNvSpPr txBox="1"/>
            <p:nvPr/>
          </p:nvSpPr>
          <p:spPr>
            <a:xfrm>
              <a:off x="3401355" y="2453560"/>
              <a:ext cx="20630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>
                  <a:solidFill>
                    <a:srgbClr val="C00000"/>
                  </a:solidFill>
                </a:rPr>
                <a:t>Fire History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8276D1-A31D-64AE-4127-8BBAAD688B37}"/>
                </a:ext>
              </a:extLst>
            </p:cNvPr>
            <p:cNvSpPr txBox="1"/>
            <p:nvPr/>
          </p:nvSpPr>
          <p:spPr>
            <a:xfrm>
              <a:off x="2619795" y="1972008"/>
              <a:ext cx="2844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>
                  <a:solidFill>
                    <a:schemeClr val="accent5"/>
                  </a:solidFill>
                </a:rPr>
                <a:t>ALA occurrence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E6A4A9-4655-8D60-DE81-38097194AB72}"/>
                </a:ext>
              </a:extLst>
            </p:cNvPr>
            <p:cNvSpPr txBox="1"/>
            <p:nvPr/>
          </p:nvSpPr>
          <p:spPr>
            <a:xfrm>
              <a:off x="5537765" y="1934394"/>
              <a:ext cx="6246390" cy="1978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AU" sz="2400" b="1" dirty="0"/>
                <a:t>ID</a:t>
              </a:r>
              <a:r>
                <a:rPr lang="en-AU" sz="2400" dirty="0"/>
                <a:t>, </a:t>
              </a:r>
              <a:r>
                <a:rPr lang="en-AU" sz="2400" b="1" dirty="0" err="1"/>
                <a:t>species_group</a:t>
              </a:r>
              <a:r>
                <a:rPr lang="en-AU" sz="2400" dirty="0"/>
                <a:t>, </a:t>
              </a:r>
              <a:r>
                <a:rPr lang="en-AU" sz="2400" dirty="0" err="1"/>
                <a:t>occurrence_date</a:t>
              </a:r>
              <a:r>
                <a:rPr lang="en-AU" sz="2400" dirty="0"/>
                <a:t>, …</a:t>
              </a:r>
            </a:p>
            <a:p>
              <a:pPr>
                <a:lnSpc>
                  <a:spcPct val="130000"/>
                </a:lnSpc>
              </a:pPr>
              <a:r>
                <a:rPr lang="en-AU" sz="2400" dirty="0" err="1"/>
                <a:t>fire_start_date</a:t>
              </a:r>
              <a:r>
                <a:rPr lang="en-AU" sz="2400" dirty="0"/>
                <a:t>, </a:t>
              </a:r>
              <a:r>
                <a:rPr lang="en-AU" sz="2400" b="1" dirty="0" err="1"/>
                <a:t>fire_severity</a:t>
              </a:r>
              <a:r>
                <a:rPr lang="en-AU" sz="2400" dirty="0"/>
                <a:t>, …</a:t>
              </a:r>
            </a:p>
            <a:p>
              <a:pPr>
                <a:lnSpc>
                  <a:spcPct val="130000"/>
                </a:lnSpc>
              </a:pPr>
              <a:r>
                <a:rPr lang="en-AU" sz="2400" b="1" dirty="0" err="1"/>
                <a:t>vegetation_class</a:t>
              </a:r>
              <a:endParaRPr lang="en-AU" sz="2400" b="1" dirty="0"/>
            </a:p>
            <a:p>
              <a:pPr>
                <a:lnSpc>
                  <a:spcPct val="130000"/>
                </a:lnSpc>
              </a:pPr>
              <a:r>
                <a:rPr lang="en-AU" sz="2400" b="1" dirty="0" err="1">
                  <a:solidFill>
                    <a:schemeClr val="accent2"/>
                  </a:solidFill>
                </a:rPr>
                <a:t>before_after</a:t>
              </a:r>
              <a:r>
                <a:rPr lang="en-AU" sz="2400" b="1" dirty="0">
                  <a:solidFill>
                    <a:schemeClr val="accent2"/>
                  </a:solidFill>
                </a:rPr>
                <a:t>, </a:t>
              </a:r>
              <a:r>
                <a:rPr lang="en-AU" sz="2400" b="1" dirty="0" err="1">
                  <a:solidFill>
                    <a:schemeClr val="accent2"/>
                  </a:solidFill>
                </a:rPr>
                <a:t>burn_unburnt</a:t>
              </a:r>
              <a:r>
                <a:rPr lang="en-AU" sz="2400" b="1" dirty="0">
                  <a:solidFill>
                    <a:schemeClr val="accent2"/>
                  </a:solidFill>
                </a:rPr>
                <a:t>, </a:t>
              </a:r>
              <a:r>
                <a:rPr lang="en-AU" sz="2400" b="1" dirty="0" err="1">
                  <a:solidFill>
                    <a:schemeClr val="accent2"/>
                  </a:solidFill>
                </a:rPr>
                <a:t>time_since_fire</a:t>
              </a:r>
              <a:endParaRPr lang="en-AU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Double Brace 48">
              <a:extLst>
                <a:ext uri="{FF2B5EF4-FFF2-40B4-BE49-F238E27FC236}">
                  <a16:creationId xmlns:a16="http://schemas.microsoft.com/office/drawing/2014/main" id="{C9FEDB80-D1EA-2B4D-A94F-919320E3D23A}"/>
                </a:ext>
              </a:extLst>
            </p:cNvPr>
            <p:cNvSpPr/>
            <p:nvPr/>
          </p:nvSpPr>
          <p:spPr>
            <a:xfrm rot="10800000">
              <a:off x="2339551" y="2021870"/>
              <a:ext cx="245490" cy="1374411"/>
            </a:xfrm>
            <a:custGeom>
              <a:avLst/>
              <a:gdLst>
                <a:gd name="connsiteX0" fmla="*/ 109386 w 656345"/>
                <a:gd name="connsiteY0" fmla="*/ 830997 h 830997"/>
                <a:gd name="connsiteX1" fmla="*/ 54693 w 656345"/>
                <a:gd name="connsiteY1" fmla="*/ 776304 h 830997"/>
                <a:gd name="connsiteX2" fmla="*/ 54693 w 656345"/>
                <a:gd name="connsiteY2" fmla="*/ 470192 h 830997"/>
                <a:gd name="connsiteX3" fmla="*/ 0 w 656345"/>
                <a:gd name="connsiteY3" fmla="*/ 415499 h 830997"/>
                <a:gd name="connsiteX4" fmla="*/ 54693 w 656345"/>
                <a:gd name="connsiteY4" fmla="*/ 360806 h 830997"/>
                <a:gd name="connsiteX5" fmla="*/ 54693 w 656345"/>
                <a:gd name="connsiteY5" fmla="*/ 54693 h 830997"/>
                <a:gd name="connsiteX6" fmla="*/ 109386 w 656345"/>
                <a:gd name="connsiteY6" fmla="*/ 0 h 830997"/>
                <a:gd name="connsiteX7" fmla="*/ 546959 w 656345"/>
                <a:gd name="connsiteY7" fmla="*/ 0 h 830997"/>
                <a:gd name="connsiteX8" fmla="*/ 601652 w 656345"/>
                <a:gd name="connsiteY8" fmla="*/ 54693 h 830997"/>
                <a:gd name="connsiteX9" fmla="*/ 601652 w 656345"/>
                <a:gd name="connsiteY9" fmla="*/ 360805 h 830997"/>
                <a:gd name="connsiteX10" fmla="*/ 656345 w 656345"/>
                <a:gd name="connsiteY10" fmla="*/ 415498 h 830997"/>
                <a:gd name="connsiteX11" fmla="*/ 601652 w 656345"/>
                <a:gd name="connsiteY11" fmla="*/ 470191 h 830997"/>
                <a:gd name="connsiteX12" fmla="*/ 601652 w 656345"/>
                <a:gd name="connsiteY12" fmla="*/ 776304 h 830997"/>
                <a:gd name="connsiteX13" fmla="*/ 546959 w 656345"/>
                <a:gd name="connsiteY13" fmla="*/ 830997 h 830997"/>
                <a:gd name="connsiteX14" fmla="*/ 109386 w 656345"/>
                <a:gd name="connsiteY14" fmla="*/ 830997 h 830997"/>
                <a:gd name="connsiteX0" fmla="*/ 109386 w 656345"/>
                <a:gd name="connsiteY0" fmla="*/ 830997 h 830997"/>
                <a:gd name="connsiteX1" fmla="*/ 54693 w 656345"/>
                <a:gd name="connsiteY1" fmla="*/ 776304 h 830997"/>
                <a:gd name="connsiteX2" fmla="*/ 54693 w 656345"/>
                <a:gd name="connsiteY2" fmla="*/ 470192 h 830997"/>
                <a:gd name="connsiteX3" fmla="*/ 0 w 656345"/>
                <a:gd name="connsiteY3" fmla="*/ 415499 h 830997"/>
                <a:gd name="connsiteX4" fmla="*/ 54693 w 656345"/>
                <a:gd name="connsiteY4" fmla="*/ 360806 h 830997"/>
                <a:gd name="connsiteX5" fmla="*/ 54693 w 656345"/>
                <a:gd name="connsiteY5" fmla="*/ 54693 h 830997"/>
                <a:gd name="connsiteX6" fmla="*/ 109386 w 656345"/>
                <a:gd name="connsiteY6" fmla="*/ 0 h 830997"/>
                <a:gd name="connsiteX7" fmla="*/ 546959 w 656345"/>
                <a:gd name="connsiteY7" fmla="*/ 0 h 830997"/>
                <a:gd name="connsiteX8" fmla="*/ 601652 w 656345"/>
                <a:gd name="connsiteY8" fmla="*/ 54693 h 830997"/>
                <a:gd name="connsiteX9" fmla="*/ 601652 w 656345"/>
                <a:gd name="connsiteY9" fmla="*/ 360805 h 830997"/>
                <a:gd name="connsiteX10" fmla="*/ 656345 w 656345"/>
                <a:gd name="connsiteY10" fmla="*/ 415498 h 830997"/>
                <a:gd name="connsiteX11" fmla="*/ 601652 w 656345"/>
                <a:gd name="connsiteY11" fmla="*/ 470191 h 830997"/>
                <a:gd name="connsiteX12" fmla="*/ 601652 w 656345"/>
                <a:gd name="connsiteY12" fmla="*/ 776304 h 830997"/>
                <a:gd name="connsiteX13" fmla="*/ 546959 w 656345"/>
                <a:gd name="connsiteY13" fmla="*/ 830997 h 830997"/>
                <a:gd name="connsiteX0" fmla="*/ 109386 w 656345"/>
                <a:gd name="connsiteY0" fmla="*/ 830997 h 830997"/>
                <a:gd name="connsiteX1" fmla="*/ 54693 w 656345"/>
                <a:gd name="connsiteY1" fmla="*/ 776304 h 830997"/>
                <a:gd name="connsiteX2" fmla="*/ 54693 w 656345"/>
                <a:gd name="connsiteY2" fmla="*/ 470192 h 830997"/>
                <a:gd name="connsiteX3" fmla="*/ 0 w 656345"/>
                <a:gd name="connsiteY3" fmla="*/ 415499 h 830997"/>
                <a:gd name="connsiteX4" fmla="*/ 54693 w 656345"/>
                <a:gd name="connsiteY4" fmla="*/ 360806 h 830997"/>
                <a:gd name="connsiteX5" fmla="*/ 54693 w 656345"/>
                <a:gd name="connsiteY5" fmla="*/ 54693 h 830997"/>
                <a:gd name="connsiteX6" fmla="*/ 109386 w 656345"/>
                <a:gd name="connsiteY6" fmla="*/ 0 h 830997"/>
                <a:gd name="connsiteX7" fmla="*/ 546959 w 656345"/>
                <a:gd name="connsiteY7" fmla="*/ 0 h 830997"/>
                <a:gd name="connsiteX8" fmla="*/ 601652 w 656345"/>
                <a:gd name="connsiteY8" fmla="*/ 54693 h 830997"/>
                <a:gd name="connsiteX9" fmla="*/ 601652 w 656345"/>
                <a:gd name="connsiteY9" fmla="*/ 360805 h 830997"/>
                <a:gd name="connsiteX10" fmla="*/ 656345 w 656345"/>
                <a:gd name="connsiteY10" fmla="*/ 415498 h 830997"/>
                <a:gd name="connsiteX11" fmla="*/ 601652 w 656345"/>
                <a:gd name="connsiteY11" fmla="*/ 470191 h 830997"/>
                <a:gd name="connsiteX12" fmla="*/ 601652 w 656345"/>
                <a:gd name="connsiteY12" fmla="*/ 776304 h 830997"/>
                <a:gd name="connsiteX13" fmla="*/ 546959 w 656345"/>
                <a:gd name="connsiteY13" fmla="*/ 830997 h 830997"/>
                <a:gd name="connsiteX14" fmla="*/ 109386 w 656345"/>
                <a:gd name="connsiteY14" fmla="*/ 830997 h 830997"/>
                <a:gd name="connsiteX0" fmla="*/ 109386 w 656345"/>
                <a:gd name="connsiteY0" fmla="*/ 830997 h 830997"/>
                <a:gd name="connsiteX1" fmla="*/ 54693 w 656345"/>
                <a:gd name="connsiteY1" fmla="*/ 776304 h 830997"/>
                <a:gd name="connsiteX2" fmla="*/ 54693 w 656345"/>
                <a:gd name="connsiteY2" fmla="*/ 470192 h 830997"/>
                <a:gd name="connsiteX3" fmla="*/ 0 w 656345"/>
                <a:gd name="connsiteY3" fmla="*/ 415499 h 830997"/>
                <a:gd name="connsiteX4" fmla="*/ 54693 w 656345"/>
                <a:gd name="connsiteY4" fmla="*/ 360806 h 830997"/>
                <a:gd name="connsiteX5" fmla="*/ 54693 w 656345"/>
                <a:gd name="connsiteY5" fmla="*/ 54693 h 830997"/>
                <a:gd name="connsiteX6" fmla="*/ 546959 w 656345"/>
                <a:gd name="connsiteY6" fmla="*/ 0 h 830997"/>
                <a:gd name="connsiteX7" fmla="*/ 601652 w 656345"/>
                <a:gd name="connsiteY7" fmla="*/ 54693 h 830997"/>
                <a:gd name="connsiteX8" fmla="*/ 601652 w 656345"/>
                <a:gd name="connsiteY8" fmla="*/ 360805 h 830997"/>
                <a:gd name="connsiteX9" fmla="*/ 656345 w 656345"/>
                <a:gd name="connsiteY9" fmla="*/ 415498 h 830997"/>
                <a:gd name="connsiteX10" fmla="*/ 601652 w 656345"/>
                <a:gd name="connsiteY10" fmla="*/ 470191 h 830997"/>
                <a:gd name="connsiteX11" fmla="*/ 601652 w 656345"/>
                <a:gd name="connsiteY11" fmla="*/ 776304 h 830997"/>
                <a:gd name="connsiteX12" fmla="*/ 546959 w 656345"/>
                <a:gd name="connsiteY12" fmla="*/ 830997 h 830997"/>
                <a:gd name="connsiteX0" fmla="*/ 109386 w 656345"/>
                <a:gd name="connsiteY0" fmla="*/ 830997 h 830997"/>
                <a:gd name="connsiteX1" fmla="*/ 54693 w 656345"/>
                <a:gd name="connsiteY1" fmla="*/ 776304 h 830997"/>
                <a:gd name="connsiteX2" fmla="*/ 54693 w 656345"/>
                <a:gd name="connsiteY2" fmla="*/ 470192 h 830997"/>
                <a:gd name="connsiteX3" fmla="*/ 0 w 656345"/>
                <a:gd name="connsiteY3" fmla="*/ 415499 h 830997"/>
                <a:gd name="connsiteX4" fmla="*/ 54693 w 656345"/>
                <a:gd name="connsiteY4" fmla="*/ 360806 h 830997"/>
                <a:gd name="connsiteX5" fmla="*/ 54693 w 656345"/>
                <a:gd name="connsiteY5" fmla="*/ 54693 h 830997"/>
                <a:gd name="connsiteX6" fmla="*/ 109386 w 656345"/>
                <a:gd name="connsiteY6" fmla="*/ 0 h 830997"/>
                <a:gd name="connsiteX7" fmla="*/ 546959 w 656345"/>
                <a:gd name="connsiteY7" fmla="*/ 0 h 830997"/>
                <a:gd name="connsiteX8" fmla="*/ 601652 w 656345"/>
                <a:gd name="connsiteY8" fmla="*/ 54693 h 830997"/>
                <a:gd name="connsiteX9" fmla="*/ 601652 w 656345"/>
                <a:gd name="connsiteY9" fmla="*/ 360805 h 830997"/>
                <a:gd name="connsiteX10" fmla="*/ 656345 w 656345"/>
                <a:gd name="connsiteY10" fmla="*/ 415498 h 830997"/>
                <a:gd name="connsiteX11" fmla="*/ 601652 w 656345"/>
                <a:gd name="connsiteY11" fmla="*/ 470191 h 830997"/>
                <a:gd name="connsiteX12" fmla="*/ 601652 w 656345"/>
                <a:gd name="connsiteY12" fmla="*/ 776304 h 830997"/>
                <a:gd name="connsiteX13" fmla="*/ 546959 w 656345"/>
                <a:gd name="connsiteY13" fmla="*/ 830997 h 830997"/>
                <a:gd name="connsiteX14" fmla="*/ 109386 w 656345"/>
                <a:gd name="connsiteY14" fmla="*/ 830997 h 830997"/>
                <a:gd name="connsiteX0" fmla="*/ 54693 w 656345"/>
                <a:gd name="connsiteY0" fmla="*/ 776304 h 830997"/>
                <a:gd name="connsiteX1" fmla="*/ 54693 w 656345"/>
                <a:gd name="connsiteY1" fmla="*/ 470192 h 830997"/>
                <a:gd name="connsiteX2" fmla="*/ 0 w 656345"/>
                <a:gd name="connsiteY2" fmla="*/ 415499 h 830997"/>
                <a:gd name="connsiteX3" fmla="*/ 54693 w 656345"/>
                <a:gd name="connsiteY3" fmla="*/ 360806 h 830997"/>
                <a:gd name="connsiteX4" fmla="*/ 54693 w 656345"/>
                <a:gd name="connsiteY4" fmla="*/ 54693 h 830997"/>
                <a:gd name="connsiteX5" fmla="*/ 546959 w 656345"/>
                <a:gd name="connsiteY5" fmla="*/ 0 h 830997"/>
                <a:gd name="connsiteX6" fmla="*/ 601652 w 656345"/>
                <a:gd name="connsiteY6" fmla="*/ 54693 h 830997"/>
                <a:gd name="connsiteX7" fmla="*/ 601652 w 656345"/>
                <a:gd name="connsiteY7" fmla="*/ 360805 h 830997"/>
                <a:gd name="connsiteX8" fmla="*/ 656345 w 656345"/>
                <a:gd name="connsiteY8" fmla="*/ 415498 h 830997"/>
                <a:gd name="connsiteX9" fmla="*/ 601652 w 656345"/>
                <a:gd name="connsiteY9" fmla="*/ 470191 h 830997"/>
                <a:gd name="connsiteX10" fmla="*/ 601652 w 656345"/>
                <a:gd name="connsiteY10" fmla="*/ 776304 h 830997"/>
                <a:gd name="connsiteX11" fmla="*/ 546959 w 656345"/>
                <a:gd name="connsiteY11" fmla="*/ 830997 h 830997"/>
                <a:gd name="connsiteX0" fmla="*/ 109386 w 656345"/>
                <a:gd name="connsiteY0" fmla="*/ 830997 h 830997"/>
                <a:gd name="connsiteX1" fmla="*/ 54693 w 656345"/>
                <a:gd name="connsiteY1" fmla="*/ 776304 h 830997"/>
                <a:gd name="connsiteX2" fmla="*/ 54693 w 656345"/>
                <a:gd name="connsiteY2" fmla="*/ 470192 h 830997"/>
                <a:gd name="connsiteX3" fmla="*/ 0 w 656345"/>
                <a:gd name="connsiteY3" fmla="*/ 415499 h 830997"/>
                <a:gd name="connsiteX4" fmla="*/ 54693 w 656345"/>
                <a:gd name="connsiteY4" fmla="*/ 360806 h 830997"/>
                <a:gd name="connsiteX5" fmla="*/ 54693 w 656345"/>
                <a:gd name="connsiteY5" fmla="*/ 54693 h 830997"/>
                <a:gd name="connsiteX6" fmla="*/ 109386 w 656345"/>
                <a:gd name="connsiteY6" fmla="*/ 0 h 830997"/>
                <a:gd name="connsiteX7" fmla="*/ 546959 w 656345"/>
                <a:gd name="connsiteY7" fmla="*/ 0 h 830997"/>
                <a:gd name="connsiteX8" fmla="*/ 601652 w 656345"/>
                <a:gd name="connsiteY8" fmla="*/ 54693 h 830997"/>
                <a:gd name="connsiteX9" fmla="*/ 601652 w 656345"/>
                <a:gd name="connsiteY9" fmla="*/ 360805 h 830997"/>
                <a:gd name="connsiteX10" fmla="*/ 656345 w 656345"/>
                <a:gd name="connsiteY10" fmla="*/ 415498 h 830997"/>
                <a:gd name="connsiteX11" fmla="*/ 601652 w 656345"/>
                <a:gd name="connsiteY11" fmla="*/ 470191 h 830997"/>
                <a:gd name="connsiteX12" fmla="*/ 601652 w 656345"/>
                <a:gd name="connsiteY12" fmla="*/ 776304 h 830997"/>
                <a:gd name="connsiteX13" fmla="*/ 546959 w 656345"/>
                <a:gd name="connsiteY13" fmla="*/ 830997 h 830997"/>
                <a:gd name="connsiteX14" fmla="*/ 109386 w 656345"/>
                <a:gd name="connsiteY14" fmla="*/ 830997 h 830997"/>
                <a:gd name="connsiteX0" fmla="*/ 54693 w 656345"/>
                <a:gd name="connsiteY0" fmla="*/ 470192 h 830997"/>
                <a:gd name="connsiteX1" fmla="*/ 0 w 656345"/>
                <a:gd name="connsiteY1" fmla="*/ 415499 h 830997"/>
                <a:gd name="connsiteX2" fmla="*/ 54693 w 656345"/>
                <a:gd name="connsiteY2" fmla="*/ 360806 h 830997"/>
                <a:gd name="connsiteX3" fmla="*/ 54693 w 656345"/>
                <a:gd name="connsiteY3" fmla="*/ 54693 h 830997"/>
                <a:gd name="connsiteX4" fmla="*/ 546959 w 656345"/>
                <a:gd name="connsiteY4" fmla="*/ 0 h 830997"/>
                <a:gd name="connsiteX5" fmla="*/ 601652 w 656345"/>
                <a:gd name="connsiteY5" fmla="*/ 54693 h 830997"/>
                <a:gd name="connsiteX6" fmla="*/ 601652 w 656345"/>
                <a:gd name="connsiteY6" fmla="*/ 360805 h 830997"/>
                <a:gd name="connsiteX7" fmla="*/ 656345 w 656345"/>
                <a:gd name="connsiteY7" fmla="*/ 415498 h 830997"/>
                <a:gd name="connsiteX8" fmla="*/ 601652 w 656345"/>
                <a:gd name="connsiteY8" fmla="*/ 470191 h 830997"/>
                <a:gd name="connsiteX9" fmla="*/ 601652 w 656345"/>
                <a:gd name="connsiteY9" fmla="*/ 776304 h 830997"/>
                <a:gd name="connsiteX10" fmla="*/ 546959 w 656345"/>
                <a:gd name="connsiteY10" fmla="*/ 830997 h 830997"/>
                <a:gd name="connsiteX0" fmla="*/ 109386 w 656345"/>
                <a:gd name="connsiteY0" fmla="*/ 830997 h 830997"/>
                <a:gd name="connsiteX1" fmla="*/ 54693 w 656345"/>
                <a:gd name="connsiteY1" fmla="*/ 776304 h 830997"/>
                <a:gd name="connsiteX2" fmla="*/ 54693 w 656345"/>
                <a:gd name="connsiteY2" fmla="*/ 470192 h 830997"/>
                <a:gd name="connsiteX3" fmla="*/ 0 w 656345"/>
                <a:gd name="connsiteY3" fmla="*/ 415499 h 830997"/>
                <a:gd name="connsiteX4" fmla="*/ 54693 w 656345"/>
                <a:gd name="connsiteY4" fmla="*/ 360806 h 830997"/>
                <a:gd name="connsiteX5" fmla="*/ 54693 w 656345"/>
                <a:gd name="connsiteY5" fmla="*/ 54693 h 830997"/>
                <a:gd name="connsiteX6" fmla="*/ 109386 w 656345"/>
                <a:gd name="connsiteY6" fmla="*/ 0 h 830997"/>
                <a:gd name="connsiteX7" fmla="*/ 546959 w 656345"/>
                <a:gd name="connsiteY7" fmla="*/ 0 h 830997"/>
                <a:gd name="connsiteX8" fmla="*/ 601652 w 656345"/>
                <a:gd name="connsiteY8" fmla="*/ 54693 h 830997"/>
                <a:gd name="connsiteX9" fmla="*/ 601652 w 656345"/>
                <a:gd name="connsiteY9" fmla="*/ 360805 h 830997"/>
                <a:gd name="connsiteX10" fmla="*/ 656345 w 656345"/>
                <a:gd name="connsiteY10" fmla="*/ 415498 h 830997"/>
                <a:gd name="connsiteX11" fmla="*/ 601652 w 656345"/>
                <a:gd name="connsiteY11" fmla="*/ 470191 h 830997"/>
                <a:gd name="connsiteX12" fmla="*/ 601652 w 656345"/>
                <a:gd name="connsiteY12" fmla="*/ 776304 h 830997"/>
                <a:gd name="connsiteX13" fmla="*/ 546959 w 656345"/>
                <a:gd name="connsiteY13" fmla="*/ 830997 h 830997"/>
                <a:gd name="connsiteX14" fmla="*/ 109386 w 656345"/>
                <a:gd name="connsiteY14" fmla="*/ 830997 h 830997"/>
                <a:gd name="connsiteX0" fmla="*/ 0 w 656345"/>
                <a:gd name="connsiteY0" fmla="*/ 415499 h 830997"/>
                <a:gd name="connsiteX1" fmla="*/ 54693 w 656345"/>
                <a:gd name="connsiteY1" fmla="*/ 360806 h 830997"/>
                <a:gd name="connsiteX2" fmla="*/ 54693 w 656345"/>
                <a:gd name="connsiteY2" fmla="*/ 54693 h 830997"/>
                <a:gd name="connsiteX3" fmla="*/ 546959 w 656345"/>
                <a:gd name="connsiteY3" fmla="*/ 0 h 830997"/>
                <a:gd name="connsiteX4" fmla="*/ 601652 w 656345"/>
                <a:gd name="connsiteY4" fmla="*/ 54693 h 830997"/>
                <a:gd name="connsiteX5" fmla="*/ 601652 w 656345"/>
                <a:gd name="connsiteY5" fmla="*/ 360805 h 830997"/>
                <a:gd name="connsiteX6" fmla="*/ 656345 w 656345"/>
                <a:gd name="connsiteY6" fmla="*/ 415498 h 830997"/>
                <a:gd name="connsiteX7" fmla="*/ 601652 w 656345"/>
                <a:gd name="connsiteY7" fmla="*/ 470191 h 830997"/>
                <a:gd name="connsiteX8" fmla="*/ 601652 w 656345"/>
                <a:gd name="connsiteY8" fmla="*/ 776304 h 830997"/>
                <a:gd name="connsiteX9" fmla="*/ 546959 w 656345"/>
                <a:gd name="connsiteY9" fmla="*/ 830997 h 830997"/>
                <a:gd name="connsiteX0" fmla="*/ 109386 w 656345"/>
                <a:gd name="connsiteY0" fmla="*/ 830997 h 830997"/>
                <a:gd name="connsiteX1" fmla="*/ 54693 w 656345"/>
                <a:gd name="connsiteY1" fmla="*/ 776304 h 830997"/>
                <a:gd name="connsiteX2" fmla="*/ 54693 w 656345"/>
                <a:gd name="connsiteY2" fmla="*/ 470192 h 830997"/>
                <a:gd name="connsiteX3" fmla="*/ 0 w 656345"/>
                <a:gd name="connsiteY3" fmla="*/ 415499 h 830997"/>
                <a:gd name="connsiteX4" fmla="*/ 54693 w 656345"/>
                <a:gd name="connsiteY4" fmla="*/ 360806 h 830997"/>
                <a:gd name="connsiteX5" fmla="*/ 54693 w 656345"/>
                <a:gd name="connsiteY5" fmla="*/ 54693 h 830997"/>
                <a:gd name="connsiteX6" fmla="*/ 109386 w 656345"/>
                <a:gd name="connsiteY6" fmla="*/ 0 h 830997"/>
                <a:gd name="connsiteX7" fmla="*/ 546959 w 656345"/>
                <a:gd name="connsiteY7" fmla="*/ 0 h 830997"/>
                <a:gd name="connsiteX8" fmla="*/ 601652 w 656345"/>
                <a:gd name="connsiteY8" fmla="*/ 54693 h 830997"/>
                <a:gd name="connsiteX9" fmla="*/ 601652 w 656345"/>
                <a:gd name="connsiteY9" fmla="*/ 360805 h 830997"/>
                <a:gd name="connsiteX10" fmla="*/ 656345 w 656345"/>
                <a:gd name="connsiteY10" fmla="*/ 415498 h 830997"/>
                <a:gd name="connsiteX11" fmla="*/ 601652 w 656345"/>
                <a:gd name="connsiteY11" fmla="*/ 470191 h 830997"/>
                <a:gd name="connsiteX12" fmla="*/ 601652 w 656345"/>
                <a:gd name="connsiteY12" fmla="*/ 776304 h 830997"/>
                <a:gd name="connsiteX13" fmla="*/ 546959 w 656345"/>
                <a:gd name="connsiteY13" fmla="*/ 830997 h 830997"/>
                <a:gd name="connsiteX14" fmla="*/ 109386 w 656345"/>
                <a:gd name="connsiteY14" fmla="*/ 830997 h 830997"/>
                <a:gd name="connsiteX0" fmla="*/ 54693 w 656345"/>
                <a:gd name="connsiteY0" fmla="*/ 360806 h 830997"/>
                <a:gd name="connsiteX1" fmla="*/ 54693 w 656345"/>
                <a:gd name="connsiteY1" fmla="*/ 54693 h 830997"/>
                <a:gd name="connsiteX2" fmla="*/ 546959 w 656345"/>
                <a:gd name="connsiteY2" fmla="*/ 0 h 830997"/>
                <a:gd name="connsiteX3" fmla="*/ 601652 w 656345"/>
                <a:gd name="connsiteY3" fmla="*/ 54693 h 830997"/>
                <a:gd name="connsiteX4" fmla="*/ 601652 w 656345"/>
                <a:gd name="connsiteY4" fmla="*/ 360805 h 830997"/>
                <a:gd name="connsiteX5" fmla="*/ 656345 w 656345"/>
                <a:gd name="connsiteY5" fmla="*/ 415498 h 830997"/>
                <a:gd name="connsiteX6" fmla="*/ 601652 w 656345"/>
                <a:gd name="connsiteY6" fmla="*/ 470191 h 830997"/>
                <a:gd name="connsiteX7" fmla="*/ 601652 w 656345"/>
                <a:gd name="connsiteY7" fmla="*/ 776304 h 830997"/>
                <a:gd name="connsiteX8" fmla="*/ 546959 w 656345"/>
                <a:gd name="connsiteY8" fmla="*/ 830997 h 830997"/>
                <a:gd name="connsiteX0" fmla="*/ 109386 w 656345"/>
                <a:gd name="connsiteY0" fmla="*/ 830997 h 830997"/>
                <a:gd name="connsiteX1" fmla="*/ 54693 w 656345"/>
                <a:gd name="connsiteY1" fmla="*/ 776304 h 830997"/>
                <a:gd name="connsiteX2" fmla="*/ 54693 w 656345"/>
                <a:gd name="connsiteY2" fmla="*/ 470192 h 830997"/>
                <a:gd name="connsiteX3" fmla="*/ 0 w 656345"/>
                <a:gd name="connsiteY3" fmla="*/ 415499 h 830997"/>
                <a:gd name="connsiteX4" fmla="*/ 54693 w 656345"/>
                <a:gd name="connsiteY4" fmla="*/ 360806 h 830997"/>
                <a:gd name="connsiteX5" fmla="*/ 54693 w 656345"/>
                <a:gd name="connsiteY5" fmla="*/ 54693 h 830997"/>
                <a:gd name="connsiteX6" fmla="*/ 109386 w 656345"/>
                <a:gd name="connsiteY6" fmla="*/ 0 h 830997"/>
                <a:gd name="connsiteX7" fmla="*/ 546959 w 656345"/>
                <a:gd name="connsiteY7" fmla="*/ 0 h 830997"/>
                <a:gd name="connsiteX8" fmla="*/ 601652 w 656345"/>
                <a:gd name="connsiteY8" fmla="*/ 54693 h 830997"/>
                <a:gd name="connsiteX9" fmla="*/ 601652 w 656345"/>
                <a:gd name="connsiteY9" fmla="*/ 360805 h 830997"/>
                <a:gd name="connsiteX10" fmla="*/ 656345 w 656345"/>
                <a:gd name="connsiteY10" fmla="*/ 415498 h 830997"/>
                <a:gd name="connsiteX11" fmla="*/ 601652 w 656345"/>
                <a:gd name="connsiteY11" fmla="*/ 470191 h 830997"/>
                <a:gd name="connsiteX12" fmla="*/ 601652 w 656345"/>
                <a:gd name="connsiteY12" fmla="*/ 776304 h 830997"/>
                <a:gd name="connsiteX13" fmla="*/ 546959 w 656345"/>
                <a:gd name="connsiteY13" fmla="*/ 830997 h 830997"/>
                <a:gd name="connsiteX14" fmla="*/ 109386 w 656345"/>
                <a:gd name="connsiteY14" fmla="*/ 830997 h 830997"/>
                <a:gd name="connsiteX0" fmla="*/ 546959 w 656345"/>
                <a:gd name="connsiteY0" fmla="*/ 0 h 830997"/>
                <a:gd name="connsiteX1" fmla="*/ 601652 w 656345"/>
                <a:gd name="connsiteY1" fmla="*/ 54693 h 830997"/>
                <a:gd name="connsiteX2" fmla="*/ 601652 w 656345"/>
                <a:gd name="connsiteY2" fmla="*/ 360805 h 830997"/>
                <a:gd name="connsiteX3" fmla="*/ 656345 w 656345"/>
                <a:gd name="connsiteY3" fmla="*/ 415498 h 830997"/>
                <a:gd name="connsiteX4" fmla="*/ 601652 w 656345"/>
                <a:gd name="connsiteY4" fmla="*/ 470191 h 830997"/>
                <a:gd name="connsiteX5" fmla="*/ 601652 w 656345"/>
                <a:gd name="connsiteY5" fmla="*/ 776304 h 830997"/>
                <a:gd name="connsiteX6" fmla="*/ 546959 w 656345"/>
                <a:gd name="connsiteY6" fmla="*/ 830997 h 830997"/>
                <a:gd name="connsiteX0" fmla="*/ 109386 w 656345"/>
                <a:gd name="connsiteY0" fmla="*/ 830997 h 830997"/>
                <a:gd name="connsiteX1" fmla="*/ 54693 w 656345"/>
                <a:gd name="connsiteY1" fmla="*/ 776304 h 830997"/>
                <a:gd name="connsiteX2" fmla="*/ 54693 w 656345"/>
                <a:gd name="connsiteY2" fmla="*/ 470192 h 830997"/>
                <a:gd name="connsiteX3" fmla="*/ 0 w 656345"/>
                <a:gd name="connsiteY3" fmla="*/ 415499 h 830997"/>
                <a:gd name="connsiteX4" fmla="*/ 54693 w 656345"/>
                <a:gd name="connsiteY4" fmla="*/ 54693 h 830997"/>
                <a:gd name="connsiteX5" fmla="*/ 109386 w 656345"/>
                <a:gd name="connsiteY5" fmla="*/ 0 h 830997"/>
                <a:gd name="connsiteX6" fmla="*/ 546959 w 656345"/>
                <a:gd name="connsiteY6" fmla="*/ 0 h 830997"/>
                <a:gd name="connsiteX7" fmla="*/ 601652 w 656345"/>
                <a:gd name="connsiteY7" fmla="*/ 54693 h 830997"/>
                <a:gd name="connsiteX8" fmla="*/ 601652 w 656345"/>
                <a:gd name="connsiteY8" fmla="*/ 360805 h 830997"/>
                <a:gd name="connsiteX9" fmla="*/ 656345 w 656345"/>
                <a:gd name="connsiteY9" fmla="*/ 415498 h 830997"/>
                <a:gd name="connsiteX10" fmla="*/ 601652 w 656345"/>
                <a:gd name="connsiteY10" fmla="*/ 470191 h 830997"/>
                <a:gd name="connsiteX11" fmla="*/ 601652 w 656345"/>
                <a:gd name="connsiteY11" fmla="*/ 776304 h 830997"/>
                <a:gd name="connsiteX12" fmla="*/ 546959 w 656345"/>
                <a:gd name="connsiteY12" fmla="*/ 830997 h 830997"/>
                <a:gd name="connsiteX13" fmla="*/ 109386 w 656345"/>
                <a:gd name="connsiteY13" fmla="*/ 830997 h 830997"/>
                <a:gd name="connsiteX0" fmla="*/ 546959 w 656345"/>
                <a:gd name="connsiteY0" fmla="*/ 0 h 830997"/>
                <a:gd name="connsiteX1" fmla="*/ 601652 w 656345"/>
                <a:gd name="connsiteY1" fmla="*/ 54693 h 830997"/>
                <a:gd name="connsiteX2" fmla="*/ 601652 w 656345"/>
                <a:gd name="connsiteY2" fmla="*/ 360805 h 830997"/>
                <a:gd name="connsiteX3" fmla="*/ 656345 w 656345"/>
                <a:gd name="connsiteY3" fmla="*/ 415498 h 830997"/>
                <a:gd name="connsiteX4" fmla="*/ 601652 w 656345"/>
                <a:gd name="connsiteY4" fmla="*/ 470191 h 830997"/>
                <a:gd name="connsiteX5" fmla="*/ 601652 w 656345"/>
                <a:gd name="connsiteY5" fmla="*/ 776304 h 830997"/>
                <a:gd name="connsiteX6" fmla="*/ 546959 w 656345"/>
                <a:gd name="connsiteY6" fmla="*/ 830997 h 830997"/>
                <a:gd name="connsiteX0" fmla="*/ 109386 w 656345"/>
                <a:gd name="connsiteY0" fmla="*/ 832272 h 832272"/>
                <a:gd name="connsiteX1" fmla="*/ 54693 w 656345"/>
                <a:gd name="connsiteY1" fmla="*/ 777579 h 832272"/>
                <a:gd name="connsiteX2" fmla="*/ 54693 w 656345"/>
                <a:gd name="connsiteY2" fmla="*/ 471467 h 832272"/>
                <a:gd name="connsiteX3" fmla="*/ 0 w 656345"/>
                <a:gd name="connsiteY3" fmla="*/ 416774 h 832272"/>
                <a:gd name="connsiteX4" fmla="*/ 54693 w 656345"/>
                <a:gd name="connsiteY4" fmla="*/ 55968 h 832272"/>
                <a:gd name="connsiteX5" fmla="*/ 546959 w 656345"/>
                <a:gd name="connsiteY5" fmla="*/ 1275 h 832272"/>
                <a:gd name="connsiteX6" fmla="*/ 601652 w 656345"/>
                <a:gd name="connsiteY6" fmla="*/ 55968 h 832272"/>
                <a:gd name="connsiteX7" fmla="*/ 601652 w 656345"/>
                <a:gd name="connsiteY7" fmla="*/ 362080 h 832272"/>
                <a:gd name="connsiteX8" fmla="*/ 656345 w 656345"/>
                <a:gd name="connsiteY8" fmla="*/ 416773 h 832272"/>
                <a:gd name="connsiteX9" fmla="*/ 601652 w 656345"/>
                <a:gd name="connsiteY9" fmla="*/ 471466 h 832272"/>
                <a:gd name="connsiteX10" fmla="*/ 601652 w 656345"/>
                <a:gd name="connsiteY10" fmla="*/ 777579 h 832272"/>
                <a:gd name="connsiteX11" fmla="*/ 546959 w 656345"/>
                <a:gd name="connsiteY11" fmla="*/ 832272 h 832272"/>
                <a:gd name="connsiteX12" fmla="*/ 109386 w 656345"/>
                <a:gd name="connsiteY12" fmla="*/ 832272 h 832272"/>
                <a:gd name="connsiteX0" fmla="*/ 546959 w 656345"/>
                <a:gd name="connsiteY0" fmla="*/ 1275 h 832272"/>
                <a:gd name="connsiteX1" fmla="*/ 601652 w 656345"/>
                <a:gd name="connsiteY1" fmla="*/ 55968 h 832272"/>
                <a:gd name="connsiteX2" fmla="*/ 601652 w 656345"/>
                <a:gd name="connsiteY2" fmla="*/ 362080 h 832272"/>
                <a:gd name="connsiteX3" fmla="*/ 656345 w 656345"/>
                <a:gd name="connsiteY3" fmla="*/ 416773 h 832272"/>
                <a:gd name="connsiteX4" fmla="*/ 601652 w 656345"/>
                <a:gd name="connsiteY4" fmla="*/ 471466 h 832272"/>
                <a:gd name="connsiteX5" fmla="*/ 601652 w 656345"/>
                <a:gd name="connsiteY5" fmla="*/ 777579 h 832272"/>
                <a:gd name="connsiteX6" fmla="*/ 546959 w 656345"/>
                <a:gd name="connsiteY6" fmla="*/ 832272 h 832272"/>
                <a:gd name="connsiteX0" fmla="*/ 91157 w 638116"/>
                <a:gd name="connsiteY0" fmla="*/ 832272 h 832272"/>
                <a:gd name="connsiteX1" fmla="*/ 36464 w 638116"/>
                <a:gd name="connsiteY1" fmla="*/ 777579 h 832272"/>
                <a:gd name="connsiteX2" fmla="*/ 36464 w 638116"/>
                <a:gd name="connsiteY2" fmla="*/ 471467 h 832272"/>
                <a:gd name="connsiteX3" fmla="*/ 36464 w 638116"/>
                <a:gd name="connsiteY3" fmla="*/ 55968 h 832272"/>
                <a:gd name="connsiteX4" fmla="*/ 528730 w 638116"/>
                <a:gd name="connsiteY4" fmla="*/ 1275 h 832272"/>
                <a:gd name="connsiteX5" fmla="*/ 583423 w 638116"/>
                <a:gd name="connsiteY5" fmla="*/ 55968 h 832272"/>
                <a:gd name="connsiteX6" fmla="*/ 583423 w 638116"/>
                <a:gd name="connsiteY6" fmla="*/ 362080 h 832272"/>
                <a:gd name="connsiteX7" fmla="*/ 638116 w 638116"/>
                <a:gd name="connsiteY7" fmla="*/ 416773 h 832272"/>
                <a:gd name="connsiteX8" fmla="*/ 583423 w 638116"/>
                <a:gd name="connsiteY8" fmla="*/ 471466 h 832272"/>
                <a:gd name="connsiteX9" fmla="*/ 583423 w 638116"/>
                <a:gd name="connsiteY9" fmla="*/ 777579 h 832272"/>
                <a:gd name="connsiteX10" fmla="*/ 528730 w 638116"/>
                <a:gd name="connsiteY10" fmla="*/ 832272 h 832272"/>
                <a:gd name="connsiteX11" fmla="*/ 91157 w 638116"/>
                <a:gd name="connsiteY11" fmla="*/ 832272 h 832272"/>
                <a:gd name="connsiteX0" fmla="*/ 528730 w 638116"/>
                <a:gd name="connsiteY0" fmla="*/ 1275 h 832272"/>
                <a:gd name="connsiteX1" fmla="*/ 583423 w 638116"/>
                <a:gd name="connsiteY1" fmla="*/ 55968 h 832272"/>
                <a:gd name="connsiteX2" fmla="*/ 583423 w 638116"/>
                <a:gd name="connsiteY2" fmla="*/ 362080 h 832272"/>
                <a:gd name="connsiteX3" fmla="*/ 638116 w 638116"/>
                <a:gd name="connsiteY3" fmla="*/ 416773 h 832272"/>
                <a:gd name="connsiteX4" fmla="*/ 583423 w 638116"/>
                <a:gd name="connsiteY4" fmla="*/ 471466 h 832272"/>
                <a:gd name="connsiteX5" fmla="*/ 583423 w 638116"/>
                <a:gd name="connsiteY5" fmla="*/ 777579 h 832272"/>
                <a:gd name="connsiteX6" fmla="*/ 528730 w 638116"/>
                <a:gd name="connsiteY6" fmla="*/ 832272 h 832272"/>
                <a:gd name="connsiteX0" fmla="*/ 54693 w 601652"/>
                <a:gd name="connsiteY0" fmla="*/ 830997 h 830997"/>
                <a:gd name="connsiteX1" fmla="*/ 0 w 601652"/>
                <a:gd name="connsiteY1" fmla="*/ 776304 h 830997"/>
                <a:gd name="connsiteX2" fmla="*/ 0 w 601652"/>
                <a:gd name="connsiteY2" fmla="*/ 470192 h 830997"/>
                <a:gd name="connsiteX3" fmla="*/ 492266 w 601652"/>
                <a:gd name="connsiteY3" fmla="*/ 0 h 830997"/>
                <a:gd name="connsiteX4" fmla="*/ 546959 w 601652"/>
                <a:gd name="connsiteY4" fmla="*/ 54693 h 830997"/>
                <a:gd name="connsiteX5" fmla="*/ 546959 w 601652"/>
                <a:gd name="connsiteY5" fmla="*/ 360805 h 830997"/>
                <a:gd name="connsiteX6" fmla="*/ 601652 w 601652"/>
                <a:gd name="connsiteY6" fmla="*/ 415498 h 830997"/>
                <a:gd name="connsiteX7" fmla="*/ 546959 w 601652"/>
                <a:gd name="connsiteY7" fmla="*/ 470191 h 830997"/>
                <a:gd name="connsiteX8" fmla="*/ 546959 w 601652"/>
                <a:gd name="connsiteY8" fmla="*/ 776304 h 830997"/>
                <a:gd name="connsiteX9" fmla="*/ 492266 w 601652"/>
                <a:gd name="connsiteY9" fmla="*/ 830997 h 830997"/>
                <a:gd name="connsiteX10" fmla="*/ 54693 w 601652"/>
                <a:gd name="connsiteY10" fmla="*/ 830997 h 830997"/>
                <a:gd name="connsiteX0" fmla="*/ 492266 w 601652"/>
                <a:gd name="connsiteY0" fmla="*/ 0 h 830997"/>
                <a:gd name="connsiteX1" fmla="*/ 546959 w 601652"/>
                <a:gd name="connsiteY1" fmla="*/ 54693 h 830997"/>
                <a:gd name="connsiteX2" fmla="*/ 546959 w 601652"/>
                <a:gd name="connsiteY2" fmla="*/ 360805 h 830997"/>
                <a:gd name="connsiteX3" fmla="*/ 601652 w 601652"/>
                <a:gd name="connsiteY3" fmla="*/ 415498 h 830997"/>
                <a:gd name="connsiteX4" fmla="*/ 546959 w 601652"/>
                <a:gd name="connsiteY4" fmla="*/ 470191 h 830997"/>
                <a:gd name="connsiteX5" fmla="*/ 546959 w 601652"/>
                <a:gd name="connsiteY5" fmla="*/ 776304 h 830997"/>
                <a:gd name="connsiteX6" fmla="*/ 492266 w 601652"/>
                <a:gd name="connsiteY6" fmla="*/ 830997 h 830997"/>
                <a:gd name="connsiteX0" fmla="*/ 54693 w 601652"/>
                <a:gd name="connsiteY0" fmla="*/ 830997 h 830997"/>
                <a:gd name="connsiteX1" fmla="*/ 0 w 601652"/>
                <a:gd name="connsiteY1" fmla="*/ 776304 h 830997"/>
                <a:gd name="connsiteX2" fmla="*/ 492266 w 601652"/>
                <a:gd name="connsiteY2" fmla="*/ 0 h 830997"/>
                <a:gd name="connsiteX3" fmla="*/ 546959 w 601652"/>
                <a:gd name="connsiteY3" fmla="*/ 54693 h 830997"/>
                <a:gd name="connsiteX4" fmla="*/ 546959 w 601652"/>
                <a:gd name="connsiteY4" fmla="*/ 360805 h 830997"/>
                <a:gd name="connsiteX5" fmla="*/ 601652 w 601652"/>
                <a:gd name="connsiteY5" fmla="*/ 415498 h 830997"/>
                <a:gd name="connsiteX6" fmla="*/ 546959 w 601652"/>
                <a:gd name="connsiteY6" fmla="*/ 470191 h 830997"/>
                <a:gd name="connsiteX7" fmla="*/ 546959 w 601652"/>
                <a:gd name="connsiteY7" fmla="*/ 776304 h 830997"/>
                <a:gd name="connsiteX8" fmla="*/ 492266 w 601652"/>
                <a:gd name="connsiteY8" fmla="*/ 830997 h 830997"/>
                <a:gd name="connsiteX9" fmla="*/ 54693 w 601652"/>
                <a:gd name="connsiteY9" fmla="*/ 830997 h 830997"/>
                <a:gd name="connsiteX0" fmla="*/ 492266 w 601652"/>
                <a:gd name="connsiteY0" fmla="*/ 0 h 830997"/>
                <a:gd name="connsiteX1" fmla="*/ 546959 w 601652"/>
                <a:gd name="connsiteY1" fmla="*/ 54693 h 830997"/>
                <a:gd name="connsiteX2" fmla="*/ 546959 w 601652"/>
                <a:gd name="connsiteY2" fmla="*/ 360805 h 830997"/>
                <a:gd name="connsiteX3" fmla="*/ 601652 w 601652"/>
                <a:gd name="connsiteY3" fmla="*/ 415498 h 830997"/>
                <a:gd name="connsiteX4" fmla="*/ 546959 w 601652"/>
                <a:gd name="connsiteY4" fmla="*/ 470191 h 830997"/>
                <a:gd name="connsiteX5" fmla="*/ 546959 w 601652"/>
                <a:gd name="connsiteY5" fmla="*/ 776304 h 830997"/>
                <a:gd name="connsiteX6" fmla="*/ 492266 w 601652"/>
                <a:gd name="connsiteY6" fmla="*/ 830997 h 830997"/>
                <a:gd name="connsiteX0" fmla="*/ 0 w 546959"/>
                <a:gd name="connsiteY0" fmla="*/ 830997 h 830997"/>
                <a:gd name="connsiteX1" fmla="*/ 437573 w 546959"/>
                <a:gd name="connsiteY1" fmla="*/ 0 h 830997"/>
                <a:gd name="connsiteX2" fmla="*/ 492266 w 546959"/>
                <a:gd name="connsiteY2" fmla="*/ 54693 h 830997"/>
                <a:gd name="connsiteX3" fmla="*/ 492266 w 546959"/>
                <a:gd name="connsiteY3" fmla="*/ 360805 h 830997"/>
                <a:gd name="connsiteX4" fmla="*/ 546959 w 546959"/>
                <a:gd name="connsiteY4" fmla="*/ 415498 h 830997"/>
                <a:gd name="connsiteX5" fmla="*/ 492266 w 546959"/>
                <a:gd name="connsiteY5" fmla="*/ 470191 h 830997"/>
                <a:gd name="connsiteX6" fmla="*/ 492266 w 546959"/>
                <a:gd name="connsiteY6" fmla="*/ 776304 h 830997"/>
                <a:gd name="connsiteX7" fmla="*/ 437573 w 546959"/>
                <a:gd name="connsiteY7" fmla="*/ 830997 h 830997"/>
                <a:gd name="connsiteX8" fmla="*/ 0 w 546959"/>
                <a:gd name="connsiteY8" fmla="*/ 830997 h 830997"/>
                <a:gd name="connsiteX0" fmla="*/ 437573 w 546959"/>
                <a:gd name="connsiteY0" fmla="*/ 0 h 830997"/>
                <a:gd name="connsiteX1" fmla="*/ 492266 w 546959"/>
                <a:gd name="connsiteY1" fmla="*/ 54693 h 830997"/>
                <a:gd name="connsiteX2" fmla="*/ 492266 w 546959"/>
                <a:gd name="connsiteY2" fmla="*/ 360805 h 830997"/>
                <a:gd name="connsiteX3" fmla="*/ 546959 w 546959"/>
                <a:gd name="connsiteY3" fmla="*/ 415498 h 830997"/>
                <a:gd name="connsiteX4" fmla="*/ 492266 w 546959"/>
                <a:gd name="connsiteY4" fmla="*/ 470191 h 830997"/>
                <a:gd name="connsiteX5" fmla="*/ 492266 w 546959"/>
                <a:gd name="connsiteY5" fmla="*/ 776304 h 830997"/>
                <a:gd name="connsiteX6" fmla="*/ 437573 w 546959"/>
                <a:gd name="connsiteY6" fmla="*/ 830997 h 830997"/>
                <a:gd name="connsiteX0" fmla="*/ 0 w 109386"/>
                <a:gd name="connsiteY0" fmla="*/ 830997 h 830997"/>
                <a:gd name="connsiteX1" fmla="*/ 0 w 109386"/>
                <a:gd name="connsiteY1" fmla="*/ 0 h 830997"/>
                <a:gd name="connsiteX2" fmla="*/ 54693 w 109386"/>
                <a:gd name="connsiteY2" fmla="*/ 54693 h 830997"/>
                <a:gd name="connsiteX3" fmla="*/ 54693 w 109386"/>
                <a:gd name="connsiteY3" fmla="*/ 360805 h 830997"/>
                <a:gd name="connsiteX4" fmla="*/ 109386 w 109386"/>
                <a:gd name="connsiteY4" fmla="*/ 415498 h 830997"/>
                <a:gd name="connsiteX5" fmla="*/ 54693 w 109386"/>
                <a:gd name="connsiteY5" fmla="*/ 470191 h 830997"/>
                <a:gd name="connsiteX6" fmla="*/ 54693 w 109386"/>
                <a:gd name="connsiteY6" fmla="*/ 776304 h 830997"/>
                <a:gd name="connsiteX7" fmla="*/ 0 w 109386"/>
                <a:gd name="connsiteY7" fmla="*/ 830997 h 830997"/>
                <a:gd name="connsiteX0" fmla="*/ 0 w 109386"/>
                <a:gd name="connsiteY0" fmla="*/ 0 h 830997"/>
                <a:gd name="connsiteX1" fmla="*/ 54693 w 109386"/>
                <a:gd name="connsiteY1" fmla="*/ 54693 h 830997"/>
                <a:gd name="connsiteX2" fmla="*/ 54693 w 109386"/>
                <a:gd name="connsiteY2" fmla="*/ 360805 h 830997"/>
                <a:gd name="connsiteX3" fmla="*/ 109386 w 109386"/>
                <a:gd name="connsiteY3" fmla="*/ 415498 h 830997"/>
                <a:gd name="connsiteX4" fmla="*/ 54693 w 109386"/>
                <a:gd name="connsiteY4" fmla="*/ 470191 h 830997"/>
                <a:gd name="connsiteX5" fmla="*/ 54693 w 109386"/>
                <a:gd name="connsiteY5" fmla="*/ 776304 h 830997"/>
                <a:gd name="connsiteX6" fmla="*/ 0 w 109386"/>
                <a:gd name="connsiteY6" fmla="*/ 830997 h 83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386" h="830997" stroke="0" extrusionOk="0">
                  <a:moveTo>
                    <a:pt x="0" y="830997"/>
                  </a:moveTo>
                  <a:lnTo>
                    <a:pt x="0" y="0"/>
                  </a:lnTo>
                  <a:cubicBezTo>
                    <a:pt x="30206" y="0"/>
                    <a:pt x="54693" y="24487"/>
                    <a:pt x="54693" y="54693"/>
                  </a:cubicBezTo>
                  <a:lnTo>
                    <a:pt x="54693" y="360805"/>
                  </a:lnTo>
                  <a:cubicBezTo>
                    <a:pt x="54693" y="391011"/>
                    <a:pt x="79180" y="415498"/>
                    <a:pt x="109386" y="415498"/>
                  </a:cubicBezTo>
                  <a:cubicBezTo>
                    <a:pt x="79180" y="415498"/>
                    <a:pt x="54693" y="439985"/>
                    <a:pt x="54693" y="470191"/>
                  </a:cubicBezTo>
                  <a:lnTo>
                    <a:pt x="54693" y="776304"/>
                  </a:lnTo>
                  <a:cubicBezTo>
                    <a:pt x="54693" y="806510"/>
                    <a:pt x="30206" y="830997"/>
                    <a:pt x="0" y="830997"/>
                  </a:cubicBezTo>
                  <a:close/>
                </a:path>
                <a:path w="109386" h="830997" fill="none">
                  <a:moveTo>
                    <a:pt x="0" y="0"/>
                  </a:moveTo>
                  <a:cubicBezTo>
                    <a:pt x="30206" y="0"/>
                    <a:pt x="54693" y="24487"/>
                    <a:pt x="54693" y="54693"/>
                  </a:cubicBezTo>
                  <a:lnTo>
                    <a:pt x="54693" y="360805"/>
                  </a:lnTo>
                  <a:cubicBezTo>
                    <a:pt x="54693" y="391011"/>
                    <a:pt x="79180" y="415498"/>
                    <a:pt x="109386" y="415498"/>
                  </a:cubicBezTo>
                  <a:cubicBezTo>
                    <a:pt x="79180" y="415498"/>
                    <a:pt x="54693" y="439985"/>
                    <a:pt x="54693" y="470191"/>
                  </a:cubicBezTo>
                  <a:lnTo>
                    <a:pt x="54693" y="776304"/>
                  </a:lnTo>
                  <a:cubicBezTo>
                    <a:pt x="54693" y="806510"/>
                    <a:pt x="30206" y="830997"/>
                    <a:pt x="0" y="830997"/>
                  </a:cubicBezTo>
                </a:path>
              </a:pathLst>
            </a:custGeom>
            <a:ln w="381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0A419F9-F3B0-76E5-5773-C3D8C38002CC}"/>
                </a:ext>
              </a:extLst>
            </p:cNvPr>
            <p:cNvSpPr txBox="1"/>
            <p:nvPr/>
          </p:nvSpPr>
          <p:spPr>
            <a:xfrm>
              <a:off x="1819694" y="2426898"/>
              <a:ext cx="4908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>
                  <a:solidFill>
                    <a:schemeClr val="accent2"/>
                  </a:solidFill>
                </a:rPr>
                <a:t>sf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3BB1BCE-1452-2D24-375F-F17668506220}"/>
              </a:ext>
            </a:extLst>
          </p:cNvPr>
          <p:cNvSpPr txBox="1"/>
          <p:nvPr/>
        </p:nvSpPr>
        <p:spPr>
          <a:xfrm>
            <a:off x="423747" y="312233"/>
            <a:ext cx="1819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Goals</a:t>
            </a:r>
            <a:endParaRPr lang="en-AU" sz="4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34A4CD-FFF0-0367-4491-B5EFF2050884}"/>
              </a:ext>
            </a:extLst>
          </p:cNvPr>
          <p:cNvSpPr txBox="1"/>
          <p:nvPr/>
        </p:nvSpPr>
        <p:spPr>
          <a:xfrm>
            <a:off x="2391112" y="512466"/>
            <a:ext cx="63726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464541"/>
                </a:solidFill>
                <a:effectLst/>
                <a:latin typeface="Roboto" panose="02000000000000000000" pitchFamily="2" charset="0"/>
              </a:rPr>
              <a:t>🎯Compare the </a:t>
            </a:r>
            <a:r>
              <a:rPr lang="en-US" sz="2000" b="1" i="0" dirty="0">
                <a:solidFill>
                  <a:srgbClr val="464541"/>
                </a:solidFill>
                <a:effectLst/>
                <a:latin typeface="Roboto" panose="02000000000000000000" pitchFamily="2" charset="0"/>
              </a:rPr>
              <a:t>biodiversity</a:t>
            </a:r>
            <a:r>
              <a:rPr lang="en-US" sz="2000" b="0" i="0" dirty="0">
                <a:solidFill>
                  <a:srgbClr val="464541"/>
                </a:solidFill>
                <a:effectLst/>
                <a:latin typeface="Roboto" panose="02000000000000000000" pitchFamily="2" charset="0"/>
              </a:rPr>
              <a:t> before vs. after the fires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464541"/>
                </a:solidFill>
                <a:latin typeface="Roboto" panose="02000000000000000000" pitchFamily="2" charset="0"/>
              </a:rPr>
              <a:t>between burnt vs. unburnt areas (fire severity)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464541"/>
                </a:solidFill>
                <a:latin typeface="Roboto" panose="02000000000000000000" pitchFamily="2" charset="0"/>
              </a:rPr>
              <a:t>across habitats (vegetation class) 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464541"/>
                </a:solidFill>
                <a:latin typeface="Roboto" panose="02000000000000000000" pitchFamily="2" charset="0"/>
              </a:rPr>
              <a:t>time-since-fire (0-3, 3-6, 6-9, … months)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E13D6-0988-EB61-207D-63725C0AFB8B}"/>
              </a:ext>
            </a:extLst>
          </p:cNvPr>
          <p:cNvSpPr txBox="1"/>
          <p:nvPr/>
        </p:nvSpPr>
        <p:spPr>
          <a:xfrm>
            <a:off x="8660960" y="512395"/>
            <a:ext cx="24649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464541"/>
                </a:solidFill>
                <a:effectLst/>
                <a:latin typeface="Roboto" panose="02000000000000000000" pitchFamily="2" charset="0"/>
              </a:rPr>
              <a:t>➡️ Plan</a:t>
            </a:r>
          </a:p>
          <a:p>
            <a:r>
              <a:rPr lang="en-US" sz="2000" b="1" i="0" dirty="0">
                <a:solidFill>
                  <a:srgbClr val="464541"/>
                </a:solidFill>
                <a:effectLst/>
                <a:latin typeface="Roboto" panose="02000000000000000000" pitchFamily="2" charset="0"/>
              </a:rPr>
              <a:t>       conservation </a:t>
            </a:r>
          </a:p>
          <a:p>
            <a:r>
              <a:rPr lang="en-US" sz="2000" b="1" dirty="0">
                <a:solidFill>
                  <a:srgbClr val="464541"/>
                </a:solidFill>
                <a:latin typeface="Roboto" panose="02000000000000000000" pitchFamily="2" charset="0"/>
              </a:rPr>
              <a:t>       </a:t>
            </a:r>
            <a:r>
              <a:rPr lang="en-US" sz="2000" b="1" i="0" dirty="0">
                <a:solidFill>
                  <a:srgbClr val="464541"/>
                </a:solidFill>
                <a:effectLst/>
                <a:latin typeface="Roboto" panose="02000000000000000000" pitchFamily="2" charset="0"/>
              </a:rPr>
              <a:t>activities 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16090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1D0D0B-7DB0-4560-9A3E-CF13495C29F4}"/>
              </a:ext>
            </a:extLst>
          </p:cNvPr>
          <p:cNvSpPr/>
          <p:nvPr/>
        </p:nvSpPr>
        <p:spPr>
          <a:xfrm>
            <a:off x="5711289" y="537881"/>
            <a:ext cx="2929028" cy="369332"/>
          </a:xfrm>
          <a:prstGeom prst="roundRect">
            <a:avLst/>
          </a:prstGeom>
          <a:solidFill>
            <a:srgbClr val="72C06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568A4-3E72-09C9-DEBE-9E0E97086E22}"/>
              </a:ext>
            </a:extLst>
          </p:cNvPr>
          <p:cNvSpPr txBox="1"/>
          <p:nvPr/>
        </p:nvSpPr>
        <p:spPr>
          <a:xfrm>
            <a:off x="423747" y="312233"/>
            <a:ext cx="1767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How?</a:t>
            </a:r>
            <a:endParaRPr lang="en-AU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64030-1F90-5C48-E982-C445C3008ACF}"/>
              </a:ext>
            </a:extLst>
          </p:cNvPr>
          <p:cNvSpPr txBox="1"/>
          <p:nvPr/>
        </p:nvSpPr>
        <p:spPr>
          <a:xfrm>
            <a:off x="423747" y="1250961"/>
            <a:ext cx="2351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i="0" dirty="0">
                <a:solidFill>
                  <a:srgbClr val="131314"/>
                </a:solidFill>
                <a:effectLst/>
                <a:latin typeface="Google Sans Text"/>
              </a:rPr>
              <a:t>Hill Numbers</a:t>
            </a:r>
            <a:endParaRPr lang="en-AU" sz="24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022B852-3C10-AE79-ECDC-6368AB2BEA17}"/>
              </a:ext>
            </a:extLst>
          </p:cNvPr>
          <p:cNvGrpSpPr/>
          <p:nvPr/>
        </p:nvGrpSpPr>
        <p:grpSpPr>
          <a:xfrm>
            <a:off x="6963538" y="1712625"/>
            <a:ext cx="1840931" cy="1716375"/>
            <a:chOff x="1731364" y="3515192"/>
            <a:chExt cx="1840931" cy="1716375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BD61CE9-76CF-ECC7-E927-30D77CD8359E}"/>
                </a:ext>
              </a:extLst>
            </p:cNvPr>
            <p:cNvSpPr/>
            <p:nvPr/>
          </p:nvSpPr>
          <p:spPr>
            <a:xfrm>
              <a:off x="1731364" y="3515193"/>
              <a:ext cx="519942" cy="44822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FA6EFFA-4DDA-EDC0-8CA5-5F97AD94517C}"/>
                </a:ext>
              </a:extLst>
            </p:cNvPr>
            <p:cNvSpPr/>
            <p:nvPr/>
          </p:nvSpPr>
          <p:spPr>
            <a:xfrm>
              <a:off x="2391859" y="3515193"/>
              <a:ext cx="519942" cy="44822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8BE013D-A3CF-B3C7-77C7-0A0071DFC189}"/>
                </a:ext>
              </a:extLst>
            </p:cNvPr>
            <p:cNvSpPr/>
            <p:nvPr/>
          </p:nvSpPr>
          <p:spPr>
            <a:xfrm>
              <a:off x="3052353" y="3515192"/>
              <a:ext cx="519942" cy="44822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0DCEA5-1E99-22F3-A6BD-FCBC97295C98}"/>
                </a:ext>
              </a:extLst>
            </p:cNvPr>
            <p:cNvSpPr/>
            <p:nvPr/>
          </p:nvSpPr>
          <p:spPr>
            <a:xfrm>
              <a:off x="1731364" y="4149267"/>
              <a:ext cx="519942" cy="448225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293E9FB-D26D-88E1-7FD5-2E9A8E1273DC}"/>
                </a:ext>
              </a:extLst>
            </p:cNvPr>
            <p:cNvSpPr/>
            <p:nvPr/>
          </p:nvSpPr>
          <p:spPr>
            <a:xfrm>
              <a:off x="2391859" y="4149267"/>
              <a:ext cx="519942" cy="448225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697C824-8A95-EF68-6345-6794833D0D93}"/>
                </a:ext>
              </a:extLst>
            </p:cNvPr>
            <p:cNvSpPr/>
            <p:nvPr/>
          </p:nvSpPr>
          <p:spPr>
            <a:xfrm>
              <a:off x="3052353" y="4149266"/>
              <a:ext cx="519942" cy="448225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668F2E-4D8E-7C6F-2C53-E0D7466C8A7C}"/>
                </a:ext>
              </a:extLst>
            </p:cNvPr>
            <p:cNvSpPr/>
            <p:nvPr/>
          </p:nvSpPr>
          <p:spPr>
            <a:xfrm>
              <a:off x="1731364" y="4783342"/>
              <a:ext cx="519942" cy="448225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DE649B1-5348-0BA2-20E3-816A00456959}"/>
                </a:ext>
              </a:extLst>
            </p:cNvPr>
            <p:cNvSpPr/>
            <p:nvPr/>
          </p:nvSpPr>
          <p:spPr>
            <a:xfrm>
              <a:off x="2391859" y="4783342"/>
              <a:ext cx="519942" cy="448225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6B3D62-3025-F696-F41D-5133E596619B}"/>
                </a:ext>
              </a:extLst>
            </p:cNvPr>
            <p:cNvSpPr/>
            <p:nvPr/>
          </p:nvSpPr>
          <p:spPr>
            <a:xfrm>
              <a:off x="3052353" y="4783341"/>
              <a:ext cx="519942" cy="448225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957ED9-85D6-51C8-C49A-03C92BBC0DAF}"/>
              </a:ext>
            </a:extLst>
          </p:cNvPr>
          <p:cNvGrpSpPr/>
          <p:nvPr/>
        </p:nvGrpSpPr>
        <p:grpSpPr>
          <a:xfrm>
            <a:off x="9540197" y="1712626"/>
            <a:ext cx="1840931" cy="1716375"/>
            <a:chOff x="6096000" y="3515192"/>
            <a:chExt cx="1840931" cy="1716375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881EFD1-CD55-3A8C-C034-58B972E72B45}"/>
                </a:ext>
              </a:extLst>
            </p:cNvPr>
            <p:cNvSpPr/>
            <p:nvPr/>
          </p:nvSpPr>
          <p:spPr>
            <a:xfrm>
              <a:off x="6096000" y="3515193"/>
              <a:ext cx="519942" cy="44822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F9A2609-3666-AE1B-4845-636CF60DB2FA}"/>
                </a:ext>
              </a:extLst>
            </p:cNvPr>
            <p:cNvSpPr/>
            <p:nvPr/>
          </p:nvSpPr>
          <p:spPr>
            <a:xfrm>
              <a:off x="6756495" y="3515193"/>
              <a:ext cx="519942" cy="44822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ABC1C54-A65C-BE02-E92A-431FE9F151C8}"/>
                </a:ext>
              </a:extLst>
            </p:cNvPr>
            <p:cNvSpPr/>
            <p:nvPr/>
          </p:nvSpPr>
          <p:spPr>
            <a:xfrm>
              <a:off x="7416989" y="3515192"/>
              <a:ext cx="519942" cy="44822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907CB57-8EE5-7F3E-B210-69B2268F2C2A}"/>
                </a:ext>
              </a:extLst>
            </p:cNvPr>
            <p:cNvSpPr/>
            <p:nvPr/>
          </p:nvSpPr>
          <p:spPr>
            <a:xfrm>
              <a:off x="6096000" y="4149267"/>
              <a:ext cx="519942" cy="44822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5E5DCC9-70A7-3484-F4C1-9AB994DB480F}"/>
                </a:ext>
              </a:extLst>
            </p:cNvPr>
            <p:cNvSpPr/>
            <p:nvPr/>
          </p:nvSpPr>
          <p:spPr>
            <a:xfrm>
              <a:off x="6756495" y="4149267"/>
              <a:ext cx="519942" cy="44822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A810197-1F86-C41E-927D-2FDD1F6E3020}"/>
                </a:ext>
              </a:extLst>
            </p:cNvPr>
            <p:cNvSpPr/>
            <p:nvPr/>
          </p:nvSpPr>
          <p:spPr>
            <a:xfrm>
              <a:off x="7416989" y="4149266"/>
              <a:ext cx="519942" cy="448225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438A5E8-FAF2-7955-54B2-A39F29C96986}"/>
                </a:ext>
              </a:extLst>
            </p:cNvPr>
            <p:cNvSpPr/>
            <p:nvPr/>
          </p:nvSpPr>
          <p:spPr>
            <a:xfrm>
              <a:off x="6096000" y="4783342"/>
              <a:ext cx="519942" cy="44822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5BCADBD8-F6F9-11AD-E3C9-5338291FB046}"/>
                </a:ext>
              </a:extLst>
            </p:cNvPr>
            <p:cNvSpPr/>
            <p:nvPr/>
          </p:nvSpPr>
          <p:spPr>
            <a:xfrm>
              <a:off x="6756495" y="4783342"/>
              <a:ext cx="519942" cy="44822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CDC6108-8F88-0BCA-A6A4-D371D891291B}"/>
                </a:ext>
              </a:extLst>
            </p:cNvPr>
            <p:cNvSpPr/>
            <p:nvPr/>
          </p:nvSpPr>
          <p:spPr>
            <a:xfrm>
              <a:off x="7416989" y="4783341"/>
              <a:ext cx="519942" cy="448225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755AB65-D242-79BE-7DE1-C8421F7C7F83}"/>
              </a:ext>
            </a:extLst>
          </p:cNvPr>
          <p:cNvSpPr txBox="1"/>
          <p:nvPr/>
        </p:nvSpPr>
        <p:spPr>
          <a:xfrm>
            <a:off x="423747" y="1869637"/>
            <a:ext cx="5448045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31314"/>
                </a:solidFill>
                <a:effectLst/>
              </a:rPr>
              <a:t>considers both the number of species and their relative abundance</a:t>
            </a:r>
          </a:p>
          <a:p>
            <a:endParaRPr lang="en-US" dirty="0">
              <a:solidFill>
                <a:srgbClr val="131314"/>
              </a:solidFill>
            </a:endParaRPr>
          </a:p>
          <a:p>
            <a:r>
              <a:rPr lang="en-US" sz="1600" i="0" dirty="0">
                <a:solidFill>
                  <a:srgbClr val="131314"/>
                </a:solidFill>
                <a:effectLst/>
              </a:rPr>
              <a:t>come in different "orders ":</a:t>
            </a:r>
            <a:endParaRPr lang="en-US" sz="1600" b="1" dirty="0">
              <a:solidFill>
                <a:srgbClr val="131314"/>
              </a:solidFill>
            </a:endParaRPr>
          </a:p>
          <a:p>
            <a:r>
              <a:rPr lang="en-US" sz="1600" b="1" dirty="0">
                <a:effectLst/>
              </a:rPr>
              <a:t>q = 0:</a:t>
            </a:r>
            <a:r>
              <a:rPr lang="en-US" sz="1600" dirty="0">
                <a:effectLst/>
              </a:rPr>
              <a:t> </a:t>
            </a:r>
            <a:r>
              <a:rPr lang="en-US" sz="1600" b="1" dirty="0">
                <a:effectLst/>
              </a:rPr>
              <a:t>species richness</a:t>
            </a:r>
            <a:r>
              <a:rPr lang="en-US" sz="1600" dirty="0">
                <a:effectLst/>
              </a:rPr>
              <a:t>, counting the number of species present.</a:t>
            </a:r>
          </a:p>
          <a:p>
            <a:r>
              <a:rPr lang="en-US" sz="1600" b="1" dirty="0">
                <a:effectLst/>
              </a:rPr>
              <a:t>q = 1:</a:t>
            </a:r>
            <a:r>
              <a:rPr lang="en-US" sz="1600" dirty="0">
                <a:effectLst/>
              </a:rPr>
              <a:t> </a:t>
            </a:r>
            <a:r>
              <a:rPr lang="en-US" sz="1600" b="1" dirty="0">
                <a:effectLst/>
              </a:rPr>
              <a:t>Shannon diversity</a:t>
            </a:r>
            <a:r>
              <a:rPr lang="en-US" sz="1600" dirty="0">
                <a:effectLst/>
              </a:rPr>
              <a:t>, gives more weight to common species.</a:t>
            </a:r>
          </a:p>
          <a:p>
            <a:r>
              <a:rPr lang="en-US" sz="1600" b="1" dirty="0">
                <a:effectLst/>
              </a:rPr>
              <a:t>q = 2:</a:t>
            </a:r>
            <a:r>
              <a:rPr lang="en-US" sz="1600" dirty="0">
                <a:effectLst/>
              </a:rPr>
              <a:t> </a:t>
            </a:r>
            <a:r>
              <a:rPr lang="en-US" sz="1600" b="1" dirty="0">
                <a:effectLst/>
              </a:rPr>
              <a:t>Simpson diversity</a:t>
            </a:r>
            <a:r>
              <a:rPr lang="en-US" sz="1600" dirty="0">
                <a:effectLst/>
              </a:rPr>
              <a:t>, strongly emphasizes the most dominant species and discounts rare ones.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8CDCA2-A1A2-63FD-0A23-7F9D8F98856E}"/>
              </a:ext>
            </a:extLst>
          </p:cNvPr>
          <p:cNvSpPr txBox="1"/>
          <p:nvPr/>
        </p:nvSpPr>
        <p:spPr>
          <a:xfrm>
            <a:off x="6859137" y="3606222"/>
            <a:ext cx="2110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131314"/>
                </a:solidFill>
                <a:effectLst/>
                <a:latin typeface="Google Sans Text"/>
              </a:rPr>
              <a:t>Forest A</a:t>
            </a:r>
          </a:p>
          <a:p>
            <a:r>
              <a:rPr lang="en-US" sz="1600" b="0" i="0" dirty="0">
                <a:solidFill>
                  <a:srgbClr val="131314"/>
                </a:solidFill>
                <a:effectLst/>
                <a:latin typeface="Google Sans Text"/>
              </a:rPr>
              <a:t>all the species are equally common</a:t>
            </a:r>
            <a:endParaRPr lang="en-AU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41C858-243B-81F4-BAC4-E3DA2C8E0740}"/>
              </a:ext>
            </a:extLst>
          </p:cNvPr>
          <p:cNvSpPr txBox="1"/>
          <p:nvPr/>
        </p:nvSpPr>
        <p:spPr>
          <a:xfrm>
            <a:off x="9482128" y="3606223"/>
            <a:ext cx="22861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131314"/>
                </a:solidFill>
                <a:effectLst/>
                <a:latin typeface="Google Sans Text"/>
              </a:rPr>
              <a:t>Forest B</a:t>
            </a:r>
          </a:p>
          <a:p>
            <a:r>
              <a:rPr lang="en-US" sz="1600" b="0" i="0" dirty="0">
                <a:solidFill>
                  <a:srgbClr val="131314"/>
                </a:solidFill>
                <a:effectLst/>
                <a:latin typeface="Google Sans Text"/>
              </a:rPr>
              <a:t>one species dominates while the others are rare</a:t>
            </a:r>
            <a:endParaRPr lang="en-AU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8DD78D-C0FE-5EA5-F06A-108D5DCE104E}"/>
              </a:ext>
            </a:extLst>
          </p:cNvPr>
          <p:cNvSpPr txBox="1"/>
          <p:nvPr/>
        </p:nvSpPr>
        <p:spPr>
          <a:xfrm>
            <a:off x="6859137" y="5475808"/>
            <a:ext cx="499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31314"/>
                </a:solidFill>
                <a:effectLst/>
                <a:latin typeface="Google Sans Text"/>
              </a:rPr>
              <a:t>-&gt; same species richness, forest A is more diverse.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E16F6C-9A01-4083-118A-4FFCFCF3D6FF}"/>
              </a:ext>
            </a:extLst>
          </p:cNvPr>
          <p:cNvCxnSpPr>
            <a:cxnSpLocks/>
          </p:cNvCxnSpPr>
          <p:nvPr/>
        </p:nvCxnSpPr>
        <p:spPr>
          <a:xfrm>
            <a:off x="515914" y="1727615"/>
            <a:ext cx="571249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A810F3E-A921-1404-6534-9900321827E1}"/>
              </a:ext>
            </a:extLst>
          </p:cNvPr>
          <p:cNvSpPr txBox="1"/>
          <p:nvPr/>
        </p:nvSpPr>
        <p:spPr>
          <a:xfrm>
            <a:off x="423747" y="5680394"/>
            <a:ext cx="5512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i="0" dirty="0">
                <a:solidFill>
                  <a:srgbClr val="131314"/>
                </a:solidFill>
                <a:effectLst/>
                <a:latin typeface="Google Sans Text"/>
              </a:rPr>
              <a:t>Standardising sampling periods and effort</a:t>
            </a:r>
            <a:endParaRPr lang="en-AU" sz="24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84356D-590D-06E0-9A58-E39975E690A0}"/>
              </a:ext>
            </a:extLst>
          </p:cNvPr>
          <p:cNvCxnSpPr>
            <a:cxnSpLocks/>
          </p:cNvCxnSpPr>
          <p:nvPr/>
        </p:nvCxnSpPr>
        <p:spPr>
          <a:xfrm>
            <a:off x="515914" y="6157048"/>
            <a:ext cx="571249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2DD74E7-6C21-6AAE-D425-3145323E475D}"/>
              </a:ext>
            </a:extLst>
          </p:cNvPr>
          <p:cNvSpPr txBox="1"/>
          <p:nvPr/>
        </p:nvSpPr>
        <p:spPr>
          <a:xfrm>
            <a:off x="423747" y="6176435"/>
            <a:ext cx="544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131314"/>
                </a:solidFill>
              </a:rPr>
              <a:t>work-in-progress</a:t>
            </a:r>
            <a:endParaRPr lang="en-AU" i="1" dirty="0"/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B2F66D21-36F8-BB83-3A34-A873F2F03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68802"/>
              </p:ext>
            </p:extLst>
          </p:nvPr>
        </p:nvGraphicFramePr>
        <p:xfrm>
          <a:off x="6919276" y="4624854"/>
          <a:ext cx="4690606" cy="75565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596196">
                  <a:extLst>
                    <a:ext uri="{9D8B030D-6E8A-4147-A177-3AD203B41FA5}">
                      <a16:colId xmlns:a16="http://schemas.microsoft.com/office/drawing/2014/main" val="2692478342"/>
                    </a:ext>
                  </a:extLst>
                </a:gridCol>
                <a:gridCol w="1047205">
                  <a:extLst>
                    <a:ext uri="{9D8B030D-6E8A-4147-A177-3AD203B41FA5}">
                      <a16:colId xmlns:a16="http://schemas.microsoft.com/office/drawing/2014/main" val="4205778577"/>
                    </a:ext>
                  </a:extLst>
                </a:gridCol>
                <a:gridCol w="1047205">
                  <a:extLst>
                    <a:ext uri="{9D8B030D-6E8A-4147-A177-3AD203B41FA5}">
                      <a16:colId xmlns:a16="http://schemas.microsoft.com/office/drawing/2014/main" val="106013337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Forest 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Forest B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1003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Species Richness (q=0):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           3.00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           3.00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917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Shannon Diversity (q=1):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           3.00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           1.95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6275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Simpson Diversity (q=2)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           3.00 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           1.48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43299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1E8EC3-9D7A-2405-A4E4-6C3AE45866B5}"/>
              </a:ext>
            </a:extLst>
          </p:cNvPr>
          <p:cNvSpPr txBox="1"/>
          <p:nvPr/>
        </p:nvSpPr>
        <p:spPr>
          <a:xfrm>
            <a:off x="5250581" y="537881"/>
            <a:ext cx="6359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464541"/>
                </a:solidFill>
                <a:effectLst/>
                <a:latin typeface="Roboto" panose="02000000000000000000" pitchFamily="2" charset="0"/>
              </a:rPr>
              <a:t>🎯 Compare the </a:t>
            </a:r>
            <a:r>
              <a:rPr lang="en-US" sz="2000" b="1" i="0" dirty="0">
                <a:solidFill>
                  <a:srgbClr val="464541"/>
                </a:solidFill>
                <a:effectLst/>
                <a:latin typeface="Roboto" panose="02000000000000000000" pitchFamily="2" charset="0"/>
              </a:rPr>
              <a:t>biodiversity</a:t>
            </a:r>
            <a:r>
              <a:rPr lang="en-US" sz="2000" b="0" i="0" dirty="0">
                <a:solidFill>
                  <a:srgbClr val="464541"/>
                </a:solidFill>
                <a:effectLst/>
                <a:latin typeface="Roboto" panose="02000000000000000000" pitchFamily="2" charset="0"/>
              </a:rPr>
              <a:t> before vs. after the fires</a:t>
            </a:r>
          </a:p>
        </p:txBody>
      </p:sp>
    </p:spTree>
    <p:extLst>
      <p:ext uri="{BB962C8B-B14F-4D97-AF65-F5344CB8AC3E}">
        <p14:creationId xmlns:p14="http://schemas.microsoft.com/office/powerpoint/2010/main" val="37949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647</Words>
  <Application>Microsoft Office PowerPoint</Application>
  <PresentationFormat>Widescreen</PresentationFormat>
  <Paragraphs>114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Aptos Narrow</vt:lpstr>
      <vt:lpstr>Arial</vt:lpstr>
      <vt:lpstr>Google Sans Text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Huyen Anh Pham</dc:creator>
  <cp:lastModifiedBy>Huyen Anh Pham</cp:lastModifiedBy>
  <cp:revision>15</cp:revision>
  <dcterms:created xsi:type="dcterms:W3CDTF">2024-09-05T04:05:53Z</dcterms:created>
  <dcterms:modified xsi:type="dcterms:W3CDTF">2024-09-06T02:29:29Z</dcterms:modified>
</cp:coreProperties>
</file>