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8" r:id="rId3"/>
  </p:sldMasterIdLst>
  <p:notesMasterIdLst>
    <p:notesMasterId r:id="rId28"/>
  </p:notesMasterIdLst>
  <p:sldIdLst>
    <p:sldId id="256" r:id="rId4"/>
    <p:sldId id="261" r:id="rId5"/>
    <p:sldId id="299" r:id="rId6"/>
    <p:sldId id="300" r:id="rId7"/>
    <p:sldId id="302" r:id="rId8"/>
    <p:sldId id="314" r:id="rId9"/>
    <p:sldId id="317" r:id="rId10"/>
    <p:sldId id="311" r:id="rId11"/>
    <p:sldId id="345" r:id="rId12"/>
    <p:sldId id="333" r:id="rId13"/>
    <p:sldId id="347" r:id="rId14"/>
    <p:sldId id="348" r:id="rId15"/>
    <p:sldId id="350" r:id="rId16"/>
    <p:sldId id="362" r:id="rId17"/>
    <p:sldId id="352" r:id="rId18"/>
    <p:sldId id="353" r:id="rId19"/>
    <p:sldId id="339" r:id="rId20"/>
    <p:sldId id="340" r:id="rId21"/>
    <p:sldId id="360" r:id="rId22"/>
    <p:sldId id="361" r:id="rId23"/>
    <p:sldId id="355" r:id="rId24"/>
    <p:sldId id="264" r:id="rId25"/>
    <p:sldId id="359" r:id="rId26"/>
    <p:sldId id="301"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94" userDrawn="1">
          <p15:clr>
            <a:srgbClr val="A4A3A4"/>
          </p15:clr>
        </p15:guide>
        <p15:guide id="2" pos="2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4852" autoAdjust="0"/>
  </p:normalViewPr>
  <p:slideViewPr>
    <p:cSldViewPr showGuides="1">
      <p:cViewPr varScale="1">
        <p:scale>
          <a:sx n="97" d="100"/>
          <a:sy n="97" d="100"/>
        </p:scale>
        <p:origin x="1080" y="72"/>
      </p:cViewPr>
      <p:guideLst>
        <p:guide orient="horz" pos="1494"/>
        <p:guide pos="28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FB5A3-C842-4EFD-BD71-9CEB0EC4DD40}" type="datetimeFigureOut">
              <a:rPr lang="vi-VN" smtClean="0"/>
              <a:t>25/09/2024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5648D-1D56-4ECE-BA9A-B359010D1E43}"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phân loại nhị phân, có hai kết quả có thể xảy ra, chẳng hạn như "có" hoặc "không", "chính xác" hoặc "sai", hoặc "lừa đảo" hoặc "không lừa đảo". </a:t>
            </a:r>
          </a:p>
        </p:txBody>
      </p:sp>
      <p:sp>
        <p:nvSpPr>
          <p:cNvPr id="4" name="Slide Number Placeholder 3"/>
          <p:cNvSpPr>
            <a:spLocks noGrp="1"/>
          </p:cNvSpPr>
          <p:nvPr>
            <p:ph type="sldNum" sz="quarter" idx="5"/>
          </p:nvPr>
        </p:nvSpPr>
        <p:spPr/>
        <p:txBody>
          <a:bodyPr/>
          <a:lstStyle/>
          <a:p>
            <a:fld id="{6505648D-1D56-4ECE-BA9A-B359010D1E43}" type="slidenum">
              <a:rPr lang="vi-VN" smtClean="0"/>
              <a:t>6</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phân loại nhị phân, có hai kết quả có thể xảy ra, chẳng hạn như "có" hoặc "không", "chính xác" hoặc "sai", hoặc "lừa đảo" hoặc "không lừa đảo". </a:t>
            </a:r>
          </a:p>
        </p:txBody>
      </p:sp>
      <p:sp>
        <p:nvSpPr>
          <p:cNvPr id="4" name="Slide Number Placeholder 3"/>
          <p:cNvSpPr>
            <a:spLocks noGrp="1"/>
          </p:cNvSpPr>
          <p:nvPr>
            <p:ph type="sldNum" sz="quarter" idx="5"/>
          </p:nvPr>
        </p:nvSpPr>
        <p:spPr/>
        <p:txBody>
          <a:bodyPr/>
          <a:lstStyle/>
          <a:p>
            <a:fld id="{6505648D-1D56-4ECE-BA9A-B359010D1E43}" type="slidenum">
              <a:rPr lang="vi-VN" smtClean="0"/>
              <a:t>7</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Malgun Gothic" panose="020B0503020000020004" pitchFamily="50" charset="-127"/>
              </a:rPr>
              <a:t>FREE </a:t>
            </a:r>
          </a:p>
          <a:p>
            <a:r>
              <a:rPr lang="en-US" altLang="ko-KR" dirty="0">
                <a:ea typeface="Malgun Gothic" panose="020B0503020000020004"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564265" y="699789"/>
            <a:ext cx="5292080" cy="1080121"/>
          </a:xfrm>
        </p:spPr>
        <p:txBody>
          <a:bodyPr/>
          <a:lstStyle/>
          <a:p>
            <a:pPr algn="ctr"/>
            <a:r>
              <a:rPr lang="en-US" altLang="ko-KR" sz="3600"/>
              <a:t>BÀI TẬP LỚN HỌC MÁY</a:t>
            </a:r>
          </a:p>
        </p:txBody>
      </p:sp>
      <p:sp>
        <p:nvSpPr>
          <p:cNvPr id="4" name="Text Placeholder 3"/>
          <p:cNvSpPr>
            <a:spLocks noGrp="1"/>
          </p:cNvSpPr>
          <p:nvPr>
            <p:ph type="body" sz="quarter" idx="11"/>
          </p:nvPr>
        </p:nvSpPr>
        <p:spPr>
          <a:xfrm>
            <a:off x="2484120" y="2255520"/>
            <a:ext cx="6720205" cy="1906905"/>
          </a:xfrm>
        </p:spPr>
        <p:txBody>
          <a:bodyPr/>
          <a:lstStyle/>
          <a:p>
            <a:pPr algn="ctr">
              <a:spcBef>
                <a:spcPts val="0"/>
              </a:spcBef>
              <a:defRPr/>
            </a:pPr>
            <a:r>
              <a:rPr lang="en-US" altLang="ko-KR" sz="2000" b="1"/>
              <a:t>ĐỀ TÀI 2: Dự đoán lương dựa trên số </a:t>
            </a:r>
          </a:p>
          <a:p>
            <a:pPr algn="ctr">
              <a:spcBef>
                <a:spcPts val="0"/>
              </a:spcBef>
              <a:defRPr/>
            </a:pPr>
            <a:r>
              <a:rPr lang="en-US" altLang="ko-KR" sz="2000" b="1"/>
              <a:t>năm kinh nghiệm</a:t>
            </a:r>
          </a:p>
          <a:p>
            <a:pPr algn="ctr">
              <a:spcBef>
                <a:spcPts val="0"/>
              </a:spcBef>
              <a:defRPr/>
            </a:pPr>
            <a:r>
              <a:rPr lang="en-US" altLang="ko-KR" sz="2000" b="1"/>
              <a:t>Nhóm 4</a:t>
            </a:r>
          </a:p>
          <a:p>
            <a:pPr algn="ctr">
              <a:spcBef>
                <a:spcPts val="0"/>
              </a:spcBef>
              <a:defRPr/>
            </a:pPr>
            <a:r>
              <a:rPr lang="en-US" altLang="ko-KR" sz="2000"/>
              <a:t>GVHD: ThS Trần Anh Đạt</a:t>
            </a:r>
            <a:endParaRPr lang="en-US" altLang="ko-KR" sz="2000" dirty="0"/>
          </a:p>
          <a:p>
            <a:pPr algn="l">
              <a:spcBef>
                <a:spcPts val="0"/>
              </a:spcBef>
              <a:defRPr/>
            </a:pPr>
            <a:r>
              <a:rPr lang="en-US" altLang="ko-KR" sz="2000" dirty="0"/>
              <a:t>       Thành viên nhóm : </a:t>
            </a:r>
          </a:p>
          <a:p>
            <a:pPr algn="ctr">
              <a:spcBef>
                <a:spcPts val="0"/>
              </a:spcBef>
              <a:defRPr/>
            </a:pPr>
            <a:r>
              <a:rPr lang="en-US" altLang="ko-KR" sz="2000" dirty="0"/>
              <a:t>                             Đỗ Huyền Chinh - MSV: 225112257</a:t>
            </a:r>
          </a:p>
          <a:p>
            <a:pPr algn="ctr">
              <a:spcBef>
                <a:spcPts val="0"/>
              </a:spcBef>
              <a:defRPr/>
            </a:pPr>
            <a:r>
              <a:rPr lang="en-US" altLang="ko-KR" sz="2000" dirty="0"/>
              <a:t>                                Vương Tất Chiến - MSV: 2251172256</a:t>
            </a:r>
          </a:p>
          <a:p>
            <a:pPr algn="ctr">
              <a:spcBef>
                <a:spcPts val="0"/>
              </a:spcBef>
              <a:defRPr/>
            </a:pPr>
            <a:r>
              <a:rPr lang="en-US" altLang="ko-KR" sz="2000" dirty="0"/>
              <a:t>                              Hoàng Thân Vũ - MSV: 2251172560</a:t>
            </a:r>
          </a:p>
        </p:txBody>
      </p:sp>
      <p:pic>
        <p:nvPicPr>
          <p:cNvPr id="2" name="Picture 1"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Neural network</a:t>
            </a:r>
          </a:p>
        </p:txBody>
      </p:sp>
      <p:sp>
        <p:nvSpPr>
          <p:cNvPr id="4" name="Text Box 3"/>
          <p:cNvSpPr txBox="1"/>
          <p:nvPr/>
        </p:nvSpPr>
        <p:spPr>
          <a:xfrm>
            <a:off x="414655" y="987425"/>
            <a:ext cx="8315325" cy="3969385"/>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ltLang="vi-VN" u="sng">
                <a:solidFill>
                  <a:srgbClr val="FF0000"/>
                </a:solidFill>
                <a:sym typeface="+mn-ea"/>
              </a:rPr>
              <a:t>Ưu điểm :</a:t>
            </a:r>
            <a:endParaRPr lang="en-US" altLang="vi-VN" u="sng">
              <a:solidFill>
                <a:srgbClr val="FF0000"/>
              </a:solidFill>
            </a:endParaRPr>
          </a:p>
          <a:p>
            <a:pPr indent="0" algn="just" eaLnBrk="0" latinLnBrk="0" hangingPunct="0">
              <a:buFont typeface="Arial" panose="020B0604020202020204" pitchFamily="34" charset="0"/>
              <a:buNone/>
            </a:pPr>
            <a:r>
              <a:rPr lang="en-US" altLang="vi-VN">
                <a:sym typeface="+mn-ea"/>
              </a:rPr>
              <a:t>       + Khả năng học mẫu phức tạp</a:t>
            </a:r>
            <a:endParaRPr lang="vi-VN"/>
          </a:p>
          <a:p>
            <a:pPr indent="0" algn="just" eaLnBrk="0" latinLnBrk="0" hangingPunct="0">
              <a:buFont typeface="Arial" panose="020B0604020202020204" pitchFamily="34" charset="0"/>
              <a:buNone/>
            </a:pPr>
            <a:r>
              <a:rPr lang="en-US" altLang="vi-VN">
                <a:sym typeface="+mn-ea"/>
              </a:rPr>
              <a:t>       + Có thể áp dụng cho nhiều loại dữ liệu khác nhau bao gồm: Hình ảnh, văn bản và tín hiệu thời gian </a:t>
            </a:r>
            <a:endParaRPr lang="vi-VN"/>
          </a:p>
          <a:p>
            <a:pPr indent="0" algn="just" eaLnBrk="0" latinLnBrk="0" hangingPunct="0">
              <a:buFont typeface="Arial" panose="020B0604020202020204" pitchFamily="34" charset="0"/>
              <a:buNone/>
            </a:pPr>
            <a:r>
              <a:rPr lang="en-US" altLang="vi-VN">
                <a:sym typeface="+mn-ea"/>
              </a:rPr>
              <a:t>       + Khả năng tự học và xử lý dữ liệu lớn</a:t>
            </a:r>
            <a:endParaRPr lang="vi-VN"/>
          </a:p>
          <a:p>
            <a:pPr marL="285750" indent="-285750" algn="just" eaLnBrk="0" latinLnBrk="0" hangingPunct="0">
              <a:buFont typeface="Arial" panose="020B0604020202020204" pitchFamily="34" charset="0"/>
              <a:buChar char="•"/>
            </a:pPr>
            <a:r>
              <a:rPr lang="en-US" altLang="vi-VN" u="sng">
                <a:solidFill>
                  <a:srgbClr val="FF0000"/>
                </a:solidFill>
                <a:sym typeface="+mn-ea"/>
              </a:rPr>
              <a:t>Nhược điểm:</a:t>
            </a:r>
            <a:endParaRPr lang="vi-VN" u="sng">
              <a:solidFill>
                <a:srgbClr val="FF0000"/>
              </a:solidFill>
            </a:endParaRPr>
          </a:p>
          <a:p>
            <a:pPr indent="457200" algn="just" eaLnBrk="0" latinLnBrk="0" hangingPunct="0">
              <a:buFont typeface="Arial" panose="020B0604020202020204" pitchFamily="34" charset="0"/>
              <a:buNone/>
            </a:pPr>
            <a:r>
              <a:rPr lang="en-US" altLang="vi-VN">
                <a:sym typeface="+mn-ea"/>
              </a:rPr>
              <a:t>+ Yêu cầu tài nguyên tính toán cao, khó khăn trong việc tùy chỉnh</a:t>
            </a:r>
            <a:endParaRPr lang="en-US" altLang="vi-VN"/>
          </a:p>
          <a:p>
            <a:pPr indent="457200" algn="just" eaLnBrk="0" latinLnBrk="0" hangingPunct="0">
              <a:buFont typeface="Arial" panose="020B0604020202020204" pitchFamily="34" charset="0"/>
              <a:buNone/>
            </a:pPr>
            <a:r>
              <a:rPr lang="en-US" altLang="vi-VN">
                <a:sym typeface="+mn-ea"/>
              </a:rPr>
              <a:t>+ Các nơ ron sâu có thể rất phức tạp và khó giải thích</a:t>
            </a:r>
            <a:endParaRPr lang="en-US" altLang="vi-VN"/>
          </a:p>
          <a:p>
            <a:pPr indent="457200" algn="just" eaLnBrk="0" latinLnBrk="0" hangingPunct="0">
              <a:buFont typeface="Arial" panose="020B0604020202020204" pitchFamily="34" charset="0"/>
              <a:buNone/>
            </a:pPr>
            <a:r>
              <a:rPr lang="en-US" altLang="vi-VN">
                <a:sym typeface="+mn-ea"/>
              </a:rPr>
              <a:t>+ Có thể dễ dàng bị overfitting với dữ liệu huấn luyện nếu không được quản lý đúng cách </a:t>
            </a:r>
            <a:endParaRPr lang="vi-VN"/>
          </a:p>
          <a:p>
            <a:pPr marL="285750" indent="-285750" algn="just" eaLnBrk="0" latinLnBrk="0" hangingPunct="0">
              <a:buFont typeface="Arial" panose="020B0604020202020204" pitchFamily="34" charset="0"/>
              <a:buChar char="•"/>
            </a:pPr>
            <a:r>
              <a:rPr lang="en-US" altLang="vi-VN" u="sng">
                <a:solidFill>
                  <a:srgbClr val="FF0000"/>
                </a:solidFill>
                <a:sym typeface="+mn-ea"/>
              </a:rPr>
              <a:t>Ứng dụng:</a:t>
            </a:r>
            <a:endParaRPr lang="en-US" altLang="vi-VN" u="sng">
              <a:solidFill>
                <a:srgbClr val="FF0000"/>
              </a:solidFill>
            </a:endParaRPr>
          </a:p>
          <a:p>
            <a:pPr indent="457200" algn="just" eaLnBrk="0" latinLnBrk="0" hangingPunct="0">
              <a:buFont typeface="Arial" panose="020B0604020202020204" pitchFamily="34" charset="0"/>
              <a:buNone/>
            </a:pPr>
            <a:r>
              <a:rPr lang="en-US" altLang="vi-VN">
                <a:sym typeface="+mn-ea"/>
              </a:rPr>
              <a:t>+ Nhận diện hình ảnh</a:t>
            </a:r>
          </a:p>
          <a:p>
            <a:pPr indent="457200" algn="just" eaLnBrk="0" latinLnBrk="0" hangingPunct="0">
              <a:buFont typeface="Arial" panose="020B0604020202020204" pitchFamily="34" charset="0"/>
              <a:buNone/>
            </a:pPr>
            <a:r>
              <a:rPr lang="en-US" altLang="vi-VN">
                <a:sym typeface="+mn-ea"/>
              </a:rPr>
              <a:t>+ Xử lý ngôn ngữ tự nhiên</a:t>
            </a:r>
            <a:endParaRPr lang="en-US" altLang="vi-VN"/>
          </a:p>
          <a:p>
            <a:pPr indent="457200" algn="just" eaLnBrk="0" latinLnBrk="0" hangingPunct="0">
              <a:buFont typeface="Arial" panose="020B0604020202020204" pitchFamily="34" charset="0"/>
              <a:buNone/>
            </a:pPr>
            <a:r>
              <a:rPr lang="en-US" altLang="vi-VN">
                <a:sym typeface="+mn-ea"/>
              </a:rPr>
              <a:t>+ Hệ thống điều khiển tự động</a:t>
            </a:r>
            <a:endParaRPr lang="vi-VN"/>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Stacking</a:t>
            </a:r>
          </a:p>
        </p:txBody>
      </p:sp>
      <p:sp>
        <p:nvSpPr>
          <p:cNvPr id="4" name="Text Box 3"/>
          <p:cNvSpPr txBox="1"/>
          <p:nvPr/>
        </p:nvSpPr>
        <p:spPr>
          <a:xfrm>
            <a:off x="133350" y="1059815"/>
            <a:ext cx="4953000" cy="3554095"/>
          </a:xfrm>
          <a:prstGeom prst="rect">
            <a:avLst/>
          </a:prstGeom>
          <a:noFill/>
        </p:spPr>
        <p:txBody>
          <a:bodyPr wrap="square" rtlCol="0" anchor="t">
            <a:noAutofit/>
          </a:bodyPr>
          <a:lstStyle/>
          <a:p>
            <a:pPr marL="285750" indent="-285750" algn="just" eaLnBrk="0" latinLnBrk="0" hangingPunct="0">
              <a:buFont typeface="Arial" panose="020B0604020202020204" pitchFamily="34" charset="0"/>
              <a:buChar char="•"/>
            </a:pPr>
            <a:r>
              <a:rPr lang="en-US" dirty="0">
                <a:sym typeface="+mn-ea"/>
              </a:rPr>
              <a:t>Stacking </a:t>
            </a:r>
            <a:r>
              <a:rPr lang="en-US" dirty="0" err="1">
                <a:sym typeface="+mn-ea"/>
              </a:rPr>
              <a:t>là</a:t>
            </a:r>
            <a:r>
              <a:rPr lang="en-US" dirty="0">
                <a:sym typeface="+mn-ea"/>
              </a:rPr>
              <a:t> </a:t>
            </a:r>
            <a:r>
              <a:rPr lang="en-US" dirty="0" err="1">
                <a:sym typeface="+mn-ea"/>
              </a:rPr>
              <a:t>một</a:t>
            </a:r>
            <a:r>
              <a:rPr lang="en-US" dirty="0">
                <a:sym typeface="+mn-ea"/>
              </a:rPr>
              <a:t> </a:t>
            </a:r>
            <a:r>
              <a:rPr lang="en-US" dirty="0" err="1">
                <a:sym typeface="+mn-ea"/>
              </a:rPr>
              <a:t>kỹ</a:t>
            </a:r>
            <a:r>
              <a:rPr lang="en-US" dirty="0">
                <a:sym typeface="+mn-ea"/>
              </a:rPr>
              <a:t> </a:t>
            </a:r>
            <a:r>
              <a:rPr lang="en-US" dirty="0" err="1">
                <a:sym typeface="+mn-ea"/>
              </a:rPr>
              <a:t>thuật</a:t>
            </a:r>
            <a:r>
              <a:rPr lang="en-US" dirty="0">
                <a:sym typeface="+mn-ea"/>
              </a:rPr>
              <a:t> ensemble learning , </a:t>
            </a:r>
            <a:r>
              <a:rPr lang="en-US" dirty="0" err="1">
                <a:sym typeface="+mn-ea"/>
              </a:rPr>
              <a:t>trong</a:t>
            </a:r>
            <a:r>
              <a:rPr lang="en-US" dirty="0">
                <a:sym typeface="+mn-ea"/>
              </a:rPr>
              <a:t> </a:t>
            </a:r>
            <a:r>
              <a:rPr lang="en-US" dirty="0" err="1">
                <a:sym typeface="+mn-ea"/>
              </a:rPr>
              <a:t>đó</a:t>
            </a:r>
            <a:r>
              <a:rPr lang="en-US" dirty="0">
                <a:sym typeface="+mn-ea"/>
              </a:rPr>
              <a:t> </a:t>
            </a:r>
            <a:r>
              <a:rPr lang="en-US" dirty="0" err="1">
                <a:sym typeface="+mn-ea"/>
              </a:rPr>
              <a:t>nhiều</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khác</a:t>
            </a:r>
            <a:r>
              <a:rPr lang="en-US" dirty="0">
                <a:sym typeface="+mn-ea"/>
              </a:rPr>
              <a:t> </a:t>
            </a:r>
            <a:r>
              <a:rPr lang="en-US" dirty="0" err="1">
                <a:sym typeface="+mn-ea"/>
              </a:rPr>
              <a:t>nhau</a:t>
            </a:r>
            <a:r>
              <a:rPr lang="en-US" dirty="0">
                <a:sym typeface="+mn-ea"/>
              </a:rPr>
              <a:t> </a:t>
            </a:r>
            <a:r>
              <a:rPr lang="en-US" dirty="0" err="1">
                <a:sym typeface="+mn-ea"/>
              </a:rPr>
              <a:t>được</a:t>
            </a:r>
            <a:r>
              <a:rPr lang="en-US" dirty="0">
                <a:sym typeface="+mn-ea"/>
              </a:rPr>
              <a:t> </a:t>
            </a:r>
            <a:r>
              <a:rPr lang="en-US" dirty="0" err="1">
                <a:sym typeface="+mn-ea"/>
              </a:rPr>
              <a:t>huấn</a:t>
            </a:r>
            <a:r>
              <a:rPr lang="en-US" dirty="0">
                <a:sym typeface="+mn-ea"/>
              </a:rPr>
              <a:t> </a:t>
            </a:r>
            <a:r>
              <a:rPr lang="en-US" dirty="0" err="1">
                <a:sym typeface="+mn-ea"/>
              </a:rPr>
              <a:t>luyện</a:t>
            </a:r>
            <a:r>
              <a:rPr lang="en-US" dirty="0">
                <a:sym typeface="+mn-ea"/>
              </a:rPr>
              <a:t> </a:t>
            </a:r>
            <a:r>
              <a:rPr lang="en-US" dirty="0" err="1">
                <a:sym typeface="+mn-ea"/>
              </a:rPr>
              <a:t>và</a:t>
            </a:r>
            <a:r>
              <a:rPr lang="en-US" dirty="0">
                <a:sym typeface="+mn-ea"/>
              </a:rPr>
              <a:t> </a:t>
            </a:r>
            <a:r>
              <a:rPr lang="en-US" dirty="0" err="1">
                <a:sym typeface="+mn-ea"/>
              </a:rPr>
              <a:t>kết</a:t>
            </a:r>
            <a:r>
              <a:rPr lang="en-US" dirty="0">
                <a:sym typeface="+mn-ea"/>
              </a:rPr>
              <a:t> </a:t>
            </a:r>
            <a:r>
              <a:rPr lang="en-US" dirty="0" err="1">
                <a:sym typeface="+mn-ea"/>
              </a:rPr>
              <a:t>hợp</a:t>
            </a:r>
            <a:r>
              <a:rPr lang="en-US" dirty="0">
                <a:sym typeface="+mn-ea"/>
              </a:rPr>
              <a:t> </a:t>
            </a:r>
            <a:r>
              <a:rPr lang="en-US" dirty="0" err="1">
                <a:sym typeface="+mn-ea"/>
              </a:rPr>
              <a:t>lại</a:t>
            </a:r>
            <a:r>
              <a:rPr lang="en-US" dirty="0">
                <a:sym typeface="+mn-ea"/>
              </a:rPr>
              <a:t> </a:t>
            </a:r>
            <a:r>
              <a:rPr lang="en-US" dirty="0" err="1">
                <a:sym typeface="+mn-ea"/>
              </a:rPr>
              <a:t>để</a:t>
            </a:r>
            <a:r>
              <a:rPr lang="en-US" dirty="0">
                <a:sym typeface="+mn-ea"/>
              </a:rPr>
              <a:t> </a:t>
            </a:r>
            <a:r>
              <a:rPr lang="en-US" dirty="0" err="1">
                <a:sym typeface="+mn-ea"/>
              </a:rPr>
              <a:t>đưa</a:t>
            </a:r>
            <a:r>
              <a:rPr lang="en-US" dirty="0">
                <a:sym typeface="+mn-ea"/>
              </a:rPr>
              <a:t> </a:t>
            </a:r>
            <a:r>
              <a:rPr lang="en-US" dirty="0" err="1">
                <a:sym typeface="+mn-ea"/>
              </a:rPr>
              <a:t>ra</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cuối</a:t>
            </a:r>
            <a:r>
              <a:rPr lang="en-US" dirty="0">
                <a:sym typeface="+mn-ea"/>
              </a:rPr>
              <a:t> </a:t>
            </a:r>
            <a:r>
              <a:rPr lang="en-US" dirty="0" err="1">
                <a:sym typeface="+mn-ea"/>
              </a:rPr>
              <a:t>cùng</a:t>
            </a:r>
            <a:endParaRPr lang="en-US" dirty="0">
              <a:sym typeface="+mn-ea"/>
            </a:endParaRPr>
          </a:p>
          <a:p>
            <a:pPr marL="285750" indent="-285750" algn="just" eaLnBrk="0" latinLnBrk="0" hangingPunct="0">
              <a:buFont typeface="Arial" panose="020B0604020202020204" pitchFamily="34" charset="0"/>
              <a:buChar char="•"/>
            </a:pPr>
            <a:r>
              <a:rPr lang="en-US" i="1" u="sng" dirty="0" err="1">
                <a:sym typeface="+mn-ea"/>
              </a:rPr>
              <a:t>Quá</a:t>
            </a:r>
            <a:r>
              <a:rPr lang="en-US" i="1" u="sng" dirty="0">
                <a:sym typeface="+mn-ea"/>
              </a:rPr>
              <a:t> </a:t>
            </a:r>
            <a:r>
              <a:rPr lang="en-US" i="1" u="sng" dirty="0" err="1">
                <a:sym typeface="+mn-ea"/>
              </a:rPr>
              <a:t>trình</a:t>
            </a:r>
            <a:r>
              <a:rPr lang="en-US" i="1" u="sng" dirty="0">
                <a:sym typeface="+mn-ea"/>
              </a:rPr>
              <a:t> Stacking</a:t>
            </a:r>
          </a:p>
          <a:p>
            <a:pPr indent="457200" algn="just" eaLnBrk="0" latinLnBrk="0" hangingPunct="0">
              <a:buFont typeface="Arial" panose="020B0604020202020204" pitchFamily="34" charset="0"/>
              <a:buNone/>
            </a:pPr>
            <a:r>
              <a:rPr lang="en-US" dirty="0">
                <a:sym typeface="+mn-ea"/>
              </a:rPr>
              <a:t>+ </a:t>
            </a:r>
            <a:r>
              <a:rPr lang="en-US" dirty="0">
                <a:highlight>
                  <a:srgbClr val="FFFF00"/>
                </a:highlight>
                <a:sym typeface="+mn-ea"/>
              </a:rPr>
              <a:t>Base models</a:t>
            </a:r>
            <a:r>
              <a:rPr lang="en-US" dirty="0">
                <a:sym typeface="+mn-ea"/>
              </a:rPr>
              <a:t> (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nền</a:t>
            </a:r>
            <a:r>
              <a:rPr lang="en-US" dirty="0">
                <a:sym typeface="+mn-ea"/>
              </a:rPr>
              <a:t> </a:t>
            </a:r>
            <a:r>
              <a:rPr lang="en-US" dirty="0" err="1">
                <a:sym typeface="+mn-ea"/>
              </a:rPr>
              <a:t>tảng</a:t>
            </a:r>
            <a:r>
              <a:rPr lang="en-US" dirty="0">
                <a:sym typeface="+mn-ea"/>
              </a:rPr>
              <a:t>): </a:t>
            </a:r>
            <a:r>
              <a:rPr lang="en-US" dirty="0" err="1">
                <a:sym typeface="+mn-ea"/>
              </a:rPr>
              <a:t>là</a:t>
            </a:r>
            <a:r>
              <a:rPr lang="en-US" dirty="0">
                <a:sym typeface="+mn-ea"/>
              </a:rPr>
              <a:t> </a:t>
            </a:r>
            <a:r>
              <a:rPr lang="en-US" dirty="0" err="1">
                <a:sym typeface="+mn-ea"/>
              </a:rPr>
              <a:t>các</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ban </a:t>
            </a:r>
            <a:r>
              <a:rPr lang="en-US" dirty="0" err="1">
                <a:sym typeface="+mn-ea"/>
              </a:rPr>
              <a:t>đầu</a:t>
            </a:r>
            <a:r>
              <a:rPr lang="en-US" dirty="0">
                <a:sym typeface="+mn-ea"/>
              </a:rPr>
              <a:t> </a:t>
            </a:r>
            <a:r>
              <a:rPr lang="en-US" dirty="0" err="1">
                <a:sym typeface="+mn-ea"/>
              </a:rPr>
              <a:t>có</a:t>
            </a:r>
            <a:r>
              <a:rPr lang="en-US" dirty="0">
                <a:sym typeface="+mn-ea"/>
              </a:rPr>
              <a:t> </a:t>
            </a:r>
            <a:r>
              <a:rPr lang="en-US" dirty="0" err="1">
                <a:sym typeface="+mn-ea"/>
              </a:rPr>
              <a:t>thể</a:t>
            </a:r>
            <a:r>
              <a:rPr lang="en-US" dirty="0">
                <a:sym typeface="+mn-ea"/>
              </a:rPr>
              <a:t> </a:t>
            </a:r>
            <a:r>
              <a:rPr lang="en-US" dirty="0" err="1">
                <a:sym typeface="+mn-ea"/>
              </a:rPr>
              <a:t>là</a:t>
            </a:r>
            <a:r>
              <a:rPr lang="en-US" dirty="0">
                <a:sym typeface="+mn-ea"/>
              </a:rPr>
              <a:t> Linear Regression, Lasso </a:t>
            </a:r>
            <a:r>
              <a:rPr lang="en-US" dirty="0" err="1">
                <a:sym typeface="+mn-ea"/>
              </a:rPr>
              <a:t>và</a:t>
            </a:r>
            <a:r>
              <a:rPr lang="en-US" dirty="0">
                <a:sym typeface="+mn-ea"/>
              </a:rPr>
              <a:t> Neural Network</a:t>
            </a:r>
          </a:p>
          <a:p>
            <a:pPr indent="457200" algn="just" eaLnBrk="0" latinLnBrk="0" hangingPunct="0">
              <a:buFont typeface="Arial" panose="020B0604020202020204" pitchFamily="34" charset="0"/>
              <a:buNone/>
            </a:pPr>
            <a:r>
              <a:rPr lang="en-US" dirty="0">
                <a:sym typeface="+mn-ea"/>
              </a:rPr>
              <a:t>+ </a:t>
            </a:r>
            <a:r>
              <a:rPr lang="en-US" dirty="0">
                <a:highlight>
                  <a:srgbClr val="FFFF00"/>
                </a:highlight>
                <a:sym typeface="+mn-ea"/>
              </a:rPr>
              <a:t>Meta-Model </a:t>
            </a:r>
            <a:r>
              <a:rPr lang="en-US" dirty="0">
                <a:sym typeface="+mn-ea"/>
              </a:rPr>
              <a:t>(</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bậc</a:t>
            </a:r>
            <a:r>
              <a:rPr lang="en-US" dirty="0">
                <a:sym typeface="+mn-ea"/>
              </a:rPr>
              <a:t> </a:t>
            </a:r>
            <a:r>
              <a:rPr lang="en-US" dirty="0" err="1">
                <a:sym typeface="+mn-ea"/>
              </a:rPr>
              <a:t>hai</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này</a:t>
            </a:r>
            <a:r>
              <a:rPr lang="en-US" dirty="0">
                <a:sym typeface="+mn-ea"/>
              </a:rPr>
              <a:t> </a:t>
            </a:r>
            <a:r>
              <a:rPr lang="en-US" dirty="0" err="1">
                <a:sym typeface="+mn-ea"/>
              </a:rPr>
              <a:t>sẽ</a:t>
            </a:r>
            <a:r>
              <a:rPr lang="en-US" dirty="0">
                <a:sym typeface="+mn-ea"/>
              </a:rPr>
              <a:t> </a:t>
            </a:r>
            <a:r>
              <a:rPr lang="en-US" dirty="0" err="1">
                <a:sym typeface="+mn-ea"/>
              </a:rPr>
              <a:t>học</a:t>
            </a:r>
            <a:r>
              <a:rPr lang="en-US" dirty="0">
                <a:sym typeface="+mn-ea"/>
              </a:rPr>
              <a:t> </a:t>
            </a:r>
            <a:r>
              <a:rPr lang="en-US" dirty="0" err="1">
                <a:sym typeface="+mn-ea"/>
              </a:rPr>
              <a:t>từ</a:t>
            </a:r>
            <a:r>
              <a:rPr lang="en-US" dirty="0">
                <a:sym typeface="+mn-ea"/>
              </a:rPr>
              <a:t> </a:t>
            </a:r>
            <a:r>
              <a:rPr lang="en-US" dirty="0" err="1">
                <a:sym typeface="+mn-ea"/>
              </a:rPr>
              <a:t>đầu</a:t>
            </a:r>
            <a:r>
              <a:rPr lang="en-US" dirty="0">
                <a:sym typeface="+mn-ea"/>
              </a:rPr>
              <a:t> </a:t>
            </a:r>
            <a:r>
              <a:rPr lang="en-US" dirty="0" err="1">
                <a:sym typeface="+mn-ea"/>
              </a:rPr>
              <a:t>ra</a:t>
            </a:r>
            <a:r>
              <a:rPr lang="en-US" dirty="0">
                <a:sym typeface="+mn-ea"/>
              </a:rPr>
              <a:t> </a:t>
            </a:r>
            <a:r>
              <a:rPr lang="en-US" dirty="0" err="1">
                <a:sym typeface="+mn-ea"/>
              </a:rPr>
              <a:t>của</a:t>
            </a:r>
            <a:r>
              <a:rPr lang="en-US" dirty="0">
                <a:sym typeface="+mn-ea"/>
              </a:rPr>
              <a:t> </a:t>
            </a:r>
            <a:r>
              <a:rPr lang="en-US" dirty="0" err="1">
                <a:sym typeface="+mn-ea"/>
              </a:rPr>
              <a:t>các</a:t>
            </a:r>
            <a:r>
              <a:rPr lang="en-US" dirty="0">
                <a:sym typeface="+mn-ea"/>
              </a:rPr>
              <a:t> base models </a:t>
            </a:r>
            <a:r>
              <a:rPr lang="en-US" dirty="0" err="1">
                <a:sym typeface="+mn-ea"/>
              </a:rPr>
              <a:t>kết</a:t>
            </a:r>
            <a:r>
              <a:rPr lang="en-US" dirty="0">
                <a:sym typeface="+mn-ea"/>
              </a:rPr>
              <a:t> </a:t>
            </a:r>
            <a:r>
              <a:rPr lang="en-US" dirty="0" err="1">
                <a:sym typeface="+mn-ea"/>
              </a:rPr>
              <a:t>hợp</a:t>
            </a:r>
            <a:r>
              <a:rPr lang="en-US" dirty="0">
                <a:sym typeface="+mn-ea"/>
              </a:rPr>
              <a:t> </a:t>
            </a:r>
            <a:r>
              <a:rPr lang="en-US" dirty="0" err="1">
                <a:sym typeface="+mn-ea"/>
              </a:rPr>
              <a:t>các</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từ</a:t>
            </a:r>
            <a:r>
              <a:rPr lang="en-US" dirty="0">
                <a:sym typeface="+mn-ea"/>
              </a:rPr>
              <a:t> </a:t>
            </a:r>
            <a:r>
              <a:rPr lang="en-US" dirty="0" err="1">
                <a:sym typeface="+mn-ea"/>
              </a:rPr>
              <a:t>các</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nền</a:t>
            </a:r>
            <a:r>
              <a:rPr lang="en-US" dirty="0">
                <a:sym typeface="+mn-ea"/>
              </a:rPr>
              <a:t> </a:t>
            </a:r>
            <a:r>
              <a:rPr lang="en-US" dirty="0" err="1">
                <a:sym typeface="+mn-ea"/>
              </a:rPr>
              <a:t>tảng</a:t>
            </a:r>
            <a:r>
              <a:rPr lang="en-US" dirty="0">
                <a:sym typeface="+mn-ea"/>
              </a:rPr>
              <a:t> </a:t>
            </a:r>
            <a:r>
              <a:rPr lang="en-US" dirty="0" err="1">
                <a:sym typeface="+mn-ea"/>
              </a:rPr>
              <a:t>và</a:t>
            </a:r>
            <a:r>
              <a:rPr lang="en-US" dirty="0">
                <a:sym typeface="+mn-ea"/>
              </a:rPr>
              <a:t> </a:t>
            </a:r>
            <a:r>
              <a:rPr lang="en-US" dirty="0" err="1">
                <a:sym typeface="+mn-ea"/>
              </a:rPr>
              <a:t>đưa</a:t>
            </a:r>
            <a:r>
              <a:rPr lang="en-US" dirty="0">
                <a:sym typeface="+mn-ea"/>
              </a:rPr>
              <a:t> </a:t>
            </a:r>
            <a:r>
              <a:rPr lang="en-US" dirty="0" err="1">
                <a:sym typeface="+mn-ea"/>
              </a:rPr>
              <a:t>ra</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cuối</a:t>
            </a:r>
            <a:r>
              <a:rPr lang="en-US" dirty="0">
                <a:sym typeface="+mn-ea"/>
              </a:rPr>
              <a:t> </a:t>
            </a:r>
            <a:r>
              <a:rPr lang="en-US" dirty="0" err="1">
                <a:sym typeface="+mn-ea"/>
              </a:rPr>
              <a:t>cùng</a:t>
            </a:r>
            <a:endParaRPr lang="en-US" dirty="0">
              <a:sym typeface="+mn-ea"/>
            </a:endParaRPr>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6" name="Picture 5"/>
          <p:cNvPicPr>
            <a:picLocks noChangeAspect="1"/>
          </p:cNvPicPr>
          <p:nvPr/>
        </p:nvPicPr>
        <p:blipFill>
          <a:blip r:embed="rId3"/>
          <a:stretch>
            <a:fillRect/>
          </a:stretch>
        </p:blipFill>
        <p:spPr>
          <a:xfrm>
            <a:off x="5220335" y="1707515"/>
            <a:ext cx="3775710" cy="1856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Stacking</a:t>
            </a:r>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
        <p:nvSpPr>
          <p:cNvPr id="7" name="Text Box 6"/>
          <p:cNvSpPr txBox="1"/>
          <p:nvPr/>
        </p:nvSpPr>
        <p:spPr>
          <a:xfrm>
            <a:off x="539750" y="915670"/>
            <a:ext cx="8009255" cy="3139321"/>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u="sng" dirty="0" err="1">
                <a:solidFill>
                  <a:srgbClr val="FF0000"/>
                </a:solidFill>
                <a:sym typeface="+mn-ea"/>
              </a:rPr>
              <a:t>Ưu</a:t>
            </a:r>
            <a:r>
              <a:rPr lang="en-US" u="sng" dirty="0">
                <a:solidFill>
                  <a:srgbClr val="FF0000"/>
                </a:solidFill>
                <a:sym typeface="+mn-ea"/>
              </a:rPr>
              <a:t> </a:t>
            </a:r>
            <a:r>
              <a:rPr lang="en-US" u="sng" dirty="0" err="1">
                <a:solidFill>
                  <a:srgbClr val="FF0000"/>
                </a:solidFill>
                <a:sym typeface="+mn-ea"/>
              </a:rPr>
              <a:t>điểm</a:t>
            </a:r>
            <a:r>
              <a:rPr lang="en-US" u="sng" dirty="0">
                <a:solidFill>
                  <a:srgbClr val="FF0000"/>
                </a:solidFill>
                <a:sym typeface="+mn-ea"/>
              </a:rPr>
              <a:t>: </a:t>
            </a:r>
          </a:p>
          <a:p>
            <a:pPr algn="just" eaLnBrk="0" latinLnBrk="0" hangingPunct="0"/>
            <a:r>
              <a:rPr lang="en-US" dirty="0">
                <a:sym typeface="+mn-ea"/>
              </a:rPr>
              <a:t>        + </a:t>
            </a:r>
            <a:r>
              <a:rPr lang="en-US" dirty="0" err="1">
                <a:sym typeface="+mn-ea"/>
              </a:rPr>
              <a:t>Tăng</a:t>
            </a:r>
            <a:r>
              <a:rPr lang="en-US" dirty="0">
                <a:sym typeface="+mn-ea"/>
              </a:rPr>
              <a:t> </a:t>
            </a:r>
            <a:r>
              <a:rPr lang="en-US" dirty="0" err="1">
                <a:sym typeface="+mn-ea"/>
              </a:rPr>
              <a:t>hiệu</a:t>
            </a:r>
            <a:r>
              <a:rPr lang="en-US" dirty="0">
                <a:sym typeface="+mn-ea"/>
              </a:rPr>
              <a:t> </a:t>
            </a:r>
            <a:r>
              <a:rPr lang="en-US" dirty="0" err="1">
                <a:sym typeface="+mn-ea"/>
              </a:rPr>
              <a:t>suất</a:t>
            </a:r>
            <a:endParaRPr lang="en-US" dirty="0">
              <a:sym typeface="+mn-ea"/>
            </a:endParaRPr>
          </a:p>
          <a:p>
            <a:pPr algn="just" eaLnBrk="0" latinLnBrk="0" hangingPunct="0"/>
            <a:r>
              <a:rPr lang="en-US" dirty="0">
                <a:sym typeface="+mn-ea"/>
              </a:rPr>
              <a:t>       + </a:t>
            </a:r>
            <a:r>
              <a:rPr lang="en-US" dirty="0" err="1">
                <a:sym typeface="+mn-ea"/>
              </a:rPr>
              <a:t>Cải</a:t>
            </a:r>
            <a:r>
              <a:rPr lang="en-US" dirty="0">
                <a:sym typeface="+mn-ea"/>
              </a:rPr>
              <a:t> </a:t>
            </a:r>
            <a:r>
              <a:rPr lang="en-US" dirty="0" err="1">
                <a:sym typeface="+mn-ea"/>
              </a:rPr>
              <a:t>thiện</a:t>
            </a:r>
            <a:r>
              <a:rPr lang="en-US" dirty="0">
                <a:sym typeface="+mn-ea"/>
              </a:rPr>
              <a:t> </a:t>
            </a:r>
            <a:r>
              <a:rPr lang="en-US" dirty="0" err="1">
                <a:sym typeface="+mn-ea"/>
              </a:rPr>
              <a:t>độ</a:t>
            </a:r>
            <a:r>
              <a:rPr lang="en-US" dirty="0">
                <a:sym typeface="+mn-ea"/>
              </a:rPr>
              <a:t> </a:t>
            </a:r>
            <a:r>
              <a:rPr lang="en-US" dirty="0" err="1">
                <a:sym typeface="+mn-ea"/>
              </a:rPr>
              <a:t>chính</a:t>
            </a:r>
            <a:r>
              <a:rPr lang="en-US" dirty="0">
                <a:sym typeface="+mn-ea"/>
              </a:rPr>
              <a:t> </a:t>
            </a:r>
            <a:r>
              <a:rPr lang="en-US" dirty="0" err="1">
                <a:sym typeface="+mn-ea"/>
              </a:rPr>
              <a:t>xác</a:t>
            </a:r>
            <a:r>
              <a:rPr lang="en-US" dirty="0">
                <a:sym typeface="+mn-ea"/>
              </a:rPr>
              <a:t> </a:t>
            </a:r>
            <a:r>
              <a:rPr lang="en-US" dirty="0" err="1">
                <a:sym typeface="+mn-ea"/>
              </a:rPr>
              <a:t>và</a:t>
            </a:r>
            <a:r>
              <a:rPr lang="en-US" dirty="0">
                <a:sym typeface="+mn-ea"/>
              </a:rPr>
              <a:t> </a:t>
            </a:r>
            <a:r>
              <a:rPr lang="en-US" dirty="0" err="1">
                <a:sym typeface="+mn-ea"/>
              </a:rPr>
              <a:t>làm</a:t>
            </a:r>
            <a:r>
              <a:rPr lang="en-US" dirty="0">
                <a:sym typeface="+mn-ea"/>
              </a:rPr>
              <a:t> </a:t>
            </a:r>
            <a:r>
              <a:rPr lang="en-US" dirty="0" err="1">
                <a:sym typeface="+mn-ea"/>
              </a:rPr>
              <a:t>giảm</a:t>
            </a:r>
            <a:r>
              <a:rPr lang="en-US" dirty="0">
                <a:sym typeface="+mn-ea"/>
              </a:rPr>
              <a:t> overfitting</a:t>
            </a:r>
          </a:p>
          <a:p>
            <a:pPr algn="just" eaLnBrk="0" latinLnBrk="0" hangingPunct="0"/>
            <a:r>
              <a:rPr lang="en-US" dirty="0">
                <a:sym typeface="+mn-ea"/>
              </a:rPr>
              <a:t>       + </a:t>
            </a:r>
            <a:r>
              <a:rPr lang="en-US" dirty="0" err="1">
                <a:sym typeface="+mn-ea"/>
              </a:rPr>
              <a:t>Tận</a:t>
            </a:r>
            <a:r>
              <a:rPr lang="en-US" dirty="0">
                <a:sym typeface="+mn-ea"/>
              </a:rPr>
              <a:t> </a:t>
            </a:r>
            <a:r>
              <a:rPr lang="en-US" dirty="0" err="1">
                <a:sym typeface="+mn-ea"/>
              </a:rPr>
              <a:t>dụng</a:t>
            </a:r>
            <a:r>
              <a:rPr lang="en-US" dirty="0">
                <a:sym typeface="+mn-ea"/>
              </a:rPr>
              <a:t> </a:t>
            </a:r>
            <a:r>
              <a:rPr lang="en-US" dirty="0" err="1">
                <a:sym typeface="+mn-ea"/>
              </a:rPr>
              <a:t>nhiều</a:t>
            </a:r>
            <a:r>
              <a:rPr lang="en-US" dirty="0">
                <a:sym typeface="+mn-ea"/>
              </a:rPr>
              <a:t> </a:t>
            </a:r>
            <a:r>
              <a:rPr lang="en-US" dirty="0" err="1">
                <a:sym typeface="+mn-ea"/>
              </a:rPr>
              <a:t>loại</a:t>
            </a:r>
            <a:r>
              <a:rPr lang="en-US" dirty="0">
                <a:sym typeface="+mn-ea"/>
              </a:rPr>
              <a:t> </a:t>
            </a:r>
            <a:r>
              <a:rPr lang="en-US" dirty="0" err="1">
                <a:sym typeface="+mn-ea"/>
              </a:rPr>
              <a:t>mô</a:t>
            </a:r>
            <a:r>
              <a:rPr lang="en-US" dirty="0">
                <a:sym typeface="+mn-ea"/>
              </a:rPr>
              <a:t> </a:t>
            </a:r>
            <a:r>
              <a:rPr lang="en-US" dirty="0" err="1">
                <a:sym typeface="+mn-ea"/>
              </a:rPr>
              <a:t>hình</a:t>
            </a:r>
            <a:endParaRPr lang="en-US" dirty="0">
              <a:sym typeface="+mn-ea"/>
            </a:endParaRPr>
          </a:p>
          <a:p>
            <a:pPr marL="285750" indent="-285750" algn="just" eaLnBrk="0" latinLnBrk="0" hangingPunct="0">
              <a:buFont typeface="Arial" panose="020B0604020202020204" pitchFamily="34" charset="0"/>
              <a:buChar char="•"/>
            </a:pPr>
            <a:r>
              <a:rPr lang="en-US" u="sng" dirty="0" err="1">
                <a:solidFill>
                  <a:srgbClr val="FF0000"/>
                </a:solidFill>
                <a:sym typeface="+mn-ea"/>
              </a:rPr>
              <a:t>Nhược</a:t>
            </a:r>
            <a:r>
              <a:rPr lang="en-US" u="sng" dirty="0">
                <a:solidFill>
                  <a:srgbClr val="FF0000"/>
                </a:solidFill>
                <a:sym typeface="+mn-ea"/>
              </a:rPr>
              <a:t> </a:t>
            </a:r>
            <a:r>
              <a:rPr lang="en-US" u="sng" dirty="0" err="1">
                <a:solidFill>
                  <a:srgbClr val="FF0000"/>
                </a:solidFill>
                <a:sym typeface="+mn-ea"/>
              </a:rPr>
              <a:t>điểm</a:t>
            </a:r>
            <a:r>
              <a:rPr lang="en-US" u="sng" dirty="0">
                <a:solidFill>
                  <a:srgbClr val="FF0000"/>
                </a:solidFill>
                <a:sym typeface="+mn-ea"/>
              </a:rPr>
              <a:t>: </a:t>
            </a:r>
          </a:p>
          <a:p>
            <a:pPr algn="just" eaLnBrk="0" latinLnBrk="0" hangingPunct="0"/>
            <a:r>
              <a:rPr lang="en-US" dirty="0">
                <a:sym typeface="+mn-ea"/>
              </a:rPr>
              <a:t>       + </a:t>
            </a:r>
            <a:r>
              <a:rPr lang="en-US" dirty="0" err="1">
                <a:sym typeface="+mn-ea"/>
              </a:rPr>
              <a:t>Tốn</a:t>
            </a:r>
            <a:r>
              <a:rPr lang="en-US" dirty="0">
                <a:sym typeface="+mn-ea"/>
              </a:rPr>
              <a:t> </a:t>
            </a:r>
            <a:r>
              <a:rPr lang="en-US" dirty="0" err="1">
                <a:sym typeface="+mn-ea"/>
              </a:rPr>
              <a:t>thời</a:t>
            </a:r>
            <a:r>
              <a:rPr lang="en-US" dirty="0">
                <a:sym typeface="+mn-ea"/>
              </a:rPr>
              <a:t> </a:t>
            </a:r>
            <a:r>
              <a:rPr lang="en-US" dirty="0" err="1">
                <a:sym typeface="+mn-ea"/>
              </a:rPr>
              <a:t>gian</a:t>
            </a:r>
            <a:r>
              <a:rPr lang="en-US" dirty="0">
                <a:sym typeface="+mn-ea"/>
              </a:rPr>
              <a:t> </a:t>
            </a:r>
            <a:r>
              <a:rPr lang="en-US" dirty="0" err="1">
                <a:sym typeface="+mn-ea"/>
              </a:rPr>
              <a:t>huấn</a:t>
            </a:r>
            <a:r>
              <a:rPr lang="en-US" dirty="0">
                <a:sym typeface="+mn-ea"/>
              </a:rPr>
              <a:t> </a:t>
            </a:r>
            <a:r>
              <a:rPr lang="en-US" dirty="0" err="1">
                <a:sym typeface="+mn-ea"/>
              </a:rPr>
              <a:t>luyện</a:t>
            </a:r>
            <a:endParaRPr lang="en-US" dirty="0">
              <a:sym typeface="+mn-ea"/>
            </a:endParaRPr>
          </a:p>
          <a:p>
            <a:pPr algn="just" eaLnBrk="0" latinLnBrk="0" hangingPunct="0"/>
            <a:r>
              <a:rPr lang="en-US" dirty="0">
                <a:sym typeface="+mn-ea"/>
              </a:rPr>
              <a:t>       + </a:t>
            </a:r>
            <a:r>
              <a:rPr lang="en-US" dirty="0" err="1">
                <a:sym typeface="+mn-ea"/>
              </a:rPr>
              <a:t>Rủi</a:t>
            </a:r>
            <a:r>
              <a:rPr lang="en-US" dirty="0">
                <a:sym typeface="+mn-ea"/>
              </a:rPr>
              <a:t> </a:t>
            </a:r>
            <a:r>
              <a:rPr lang="en-US" dirty="0" err="1">
                <a:sym typeface="+mn-ea"/>
              </a:rPr>
              <a:t>ro</a:t>
            </a:r>
            <a:r>
              <a:rPr lang="en-US" dirty="0">
                <a:sym typeface="+mn-ea"/>
              </a:rPr>
              <a:t> overfitting </a:t>
            </a:r>
            <a:r>
              <a:rPr lang="en-US" dirty="0" err="1">
                <a:sym typeface="+mn-ea"/>
              </a:rPr>
              <a:t>nếu</a:t>
            </a:r>
            <a:r>
              <a:rPr lang="en-US" dirty="0">
                <a:sym typeface="+mn-ea"/>
              </a:rPr>
              <a:t> </a:t>
            </a:r>
            <a:r>
              <a:rPr lang="en-US" dirty="0" err="1">
                <a:sym typeface="+mn-ea"/>
              </a:rPr>
              <a:t>không</a:t>
            </a:r>
            <a:r>
              <a:rPr lang="en-US" dirty="0">
                <a:sym typeface="+mn-ea"/>
              </a:rPr>
              <a:t> </a:t>
            </a:r>
            <a:r>
              <a:rPr lang="en-US" dirty="0" err="1">
                <a:sym typeface="+mn-ea"/>
              </a:rPr>
              <a:t>cẩn</a:t>
            </a:r>
            <a:r>
              <a:rPr lang="en-US" dirty="0">
                <a:sym typeface="+mn-ea"/>
              </a:rPr>
              <a:t> </a:t>
            </a:r>
            <a:r>
              <a:rPr lang="en-US" dirty="0" err="1">
                <a:sym typeface="+mn-ea"/>
              </a:rPr>
              <a:t>thận</a:t>
            </a:r>
            <a:r>
              <a:rPr lang="en-US" dirty="0">
                <a:sym typeface="+mn-ea"/>
              </a:rPr>
              <a:t> </a:t>
            </a:r>
          </a:p>
          <a:p>
            <a:pPr marL="285750" indent="-285750" algn="just" eaLnBrk="0" latinLnBrk="0" hangingPunct="0">
              <a:buFont typeface="Arial" panose="020B0604020202020204" pitchFamily="34" charset="0"/>
              <a:buChar char="•"/>
            </a:pPr>
            <a:r>
              <a:rPr lang="en-US" u="sng" dirty="0" err="1">
                <a:solidFill>
                  <a:srgbClr val="FF0000"/>
                </a:solidFill>
                <a:sym typeface="+mn-ea"/>
              </a:rPr>
              <a:t>Ứng</a:t>
            </a:r>
            <a:r>
              <a:rPr lang="en-US" u="sng" dirty="0">
                <a:solidFill>
                  <a:srgbClr val="FF0000"/>
                </a:solidFill>
                <a:sym typeface="+mn-ea"/>
              </a:rPr>
              <a:t> </a:t>
            </a:r>
            <a:r>
              <a:rPr lang="en-US" u="sng" dirty="0" err="1">
                <a:solidFill>
                  <a:srgbClr val="FF0000"/>
                </a:solidFill>
                <a:sym typeface="+mn-ea"/>
              </a:rPr>
              <a:t>dụng</a:t>
            </a:r>
            <a:r>
              <a:rPr lang="en-US" u="sng" dirty="0">
                <a:solidFill>
                  <a:srgbClr val="FF0000"/>
                </a:solidFill>
                <a:sym typeface="+mn-ea"/>
              </a:rPr>
              <a:t>: </a:t>
            </a:r>
          </a:p>
          <a:p>
            <a:pPr algn="just" eaLnBrk="0" latinLnBrk="0" hangingPunct="0"/>
            <a:r>
              <a:rPr lang="en-US" dirty="0">
                <a:sym typeface="+mn-ea"/>
              </a:rPr>
              <a:t>       + </a:t>
            </a:r>
            <a:r>
              <a:rPr lang="en-US" dirty="0" err="1">
                <a:sym typeface="+mn-ea"/>
              </a:rPr>
              <a:t>Xử</a:t>
            </a:r>
            <a:r>
              <a:rPr lang="en-US" dirty="0">
                <a:sym typeface="+mn-ea"/>
              </a:rPr>
              <a:t> </a:t>
            </a:r>
            <a:r>
              <a:rPr lang="en-US" dirty="0" err="1">
                <a:sym typeface="+mn-ea"/>
              </a:rPr>
              <a:t>lý</a:t>
            </a:r>
            <a:r>
              <a:rPr lang="en-US" dirty="0">
                <a:sym typeface="+mn-ea"/>
              </a:rPr>
              <a:t> </a:t>
            </a:r>
            <a:r>
              <a:rPr lang="en-US" dirty="0" err="1">
                <a:sym typeface="+mn-ea"/>
              </a:rPr>
              <a:t>ngôn</a:t>
            </a:r>
            <a:r>
              <a:rPr lang="en-US" dirty="0">
                <a:sym typeface="+mn-ea"/>
              </a:rPr>
              <a:t> </a:t>
            </a:r>
            <a:r>
              <a:rPr lang="en-US" dirty="0" err="1">
                <a:sym typeface="+mn-ea"/>
              </a:rPr>
              <a:t>ngữ</a:t>
            </a:r>
            <a:r>
              <a:rPr lang="en-US" dirty="0">
                <a:sym typeface="+mn-ea"/>
              </a:rPr>
              <a:t> </a:t>
            </a:r>
            <a:r>
              <a:rPr lang="en-US" dirty="0" err="1">
                <a:sym typeface="+mn-ea"/>
              </a:rPr>
              <a:t>tự</a:t>
            </a:r>
            <a:r>
              <a:rPr lang="en-US" dirty="0">
                <a:sym typeface="+mn-ea"/>
              </a:rPr>
              <a:t> </a:t>
            </a:r>
            <a:r>
              <a:rPr lang="en-US" dirty="0" err="1">
                <a:sym typeface="+mn-ea"/>
              </a:rPr>
              <a:t>nhiên</a:t>
            </a:r>
            <a:endParaRPr lang="en-US" dirty="0">
              <a:sym typeface="+mn-ea"/>
            </a:endParaRPr>
          </a:p>
          <a:p>
            <a:pPr algn="just" eaLnBrk="0" latinLnBrk="0" hangingPunct="0"/>
            <a:r>
              <a:rPr lang="en-US" dirty="0">
                <a:sym typeface="+mn-ea"/>
              </a:rPr>
              <a:t>       + </a:t>
            </a:r>
            <a:r>
              <a:rPr lang="en-US" dirty="0" err="1">
                <a:sym typeface="+mn-ea"/>
              </a:rPr>
              <a:t>Thị</a:t>
            </a:r>
            <a:r>
              <a:rPr lang="en-US" dirty="0">
                <a:sym typeface="+mn-ea"/>
              </a:rPr>
              <a:t> </a:t>
            </a:r>
            <a:r>
              <a:rPr lang="en-US" dirty="0" err="1">
                <a:sym typeface="+mn-ea"/>
              </a:rPr>
              <a:t>giác</a:t>
            </a:r>
            <a:r>
              <a:rPr lang="en-US" dirty="0">
                <a:sym typeface="+mn-ea"/>
              </a:rPr>
              <a:t> </a:t>
            </a:r>
            <a:r>
              <a:rPr lang="en-US" dirty="0" err="1">
                <a:sym typeface="+mn-ea"/>
              </a:rPr>
              <a:t>máy</a:t>
            </a:r>
            <a:r>
              <a:rPr lang="en-US" dirty="0">
                <a:sym typeface="+mn-ea"/>
              </a:rPr>
              <a:t> </a:t>
            </a:r>
            <a:r>
              <a:rPr lang="en-US" dirty="0" err="1">
                <a:sym typeface="+mn-ea"/>
              </a:rPr>
              <a:t>tính</a:t>
            </a:r>
            <a:endParaRPr lang="en-US" dirty="0">
              <a:sym typeface="+mn-ea"/>
            </a:endParaRPr>
          </a:p>
          <a:p>
            <a:pPr algn="just" eaLnBrk="0" latinLnBrk="0" hangingPunct="0"/>
            <a:r>
              <a:rPr lang="en-US" dirty="0">
                <a:sym typeface="+mn-ea"/>
              </a:rPr>
              <a:t>       + </a:t>
            </a:r>
            <a:r>
              <a:rPr lang="en-US" dirty="0" err="1">
                <a:sym typeface="+mn-ea"/>
              </a:rPr>
              <a:t>Dự</a:t>
            </a:r>
            <a:r>
              <a:rPr lang="en-US" dirty="0">
                <a:sym typeface="+mn-ea"/>
              </a:rPr>
              <a:t> </a:t>
            </a:r>
            <a:r>
              <a:rPr lang="en-US" dirty="0" err="1">
                <a:sym typeface="+mn-ea"/>
              </a:rPr>
              <a:t>báo</a:t>
            </a:r>
            <a:r>
              <a:rPr lang="en-US" dirty="0">
                <a:sym typeface="+mn-ea"/>
              </a:rPr>
              <a:t> </a:t>
            </a:r>
            <a:r>
              <a:rPr lang="en-US" dirty="0" err="1">
                <a:sym typeface="+mn-ea"/>
              </a:rPr>
              <a:t>thời</a:t>
            </a:r>
            <a:r>
              <a:rPr lang="en-US" dirty="0">
                <a:sym typeface="+mn-ea"/>
              </a:rPr>
              <a:t> </a:t>
            </a:r>
            <a:r>
              <a:rPr lang="en-US" dirty="0" err="1">
                <a:sym typeface="+mn-ea"/>
              </a:rPr>
              <a:t>tiết</a:t>
            </a:r>
            <a:endParaRPr lang="en-US"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Các tham số đánh giá</a:t>
            </a:r>
          </a:p>
        </p:txBody>
      </p:sp>
      <p:sp>
        <p:nvSpPr>
          <p:cNvPr id="3" name="Text Placeholder 2"/>
          <p:cNvSpPr>
            <a:spLocks noGrp="1"/>
          </p:cNvSpPr>
          <p:nvPr>
            <p:ph type="body" sz="quarter" idx="11"/>
          </p:nvPr>
        </p:nvSpPr>
        <p:spPr/>
        <p:txBody>
          <a:bodyPr/>
          <a:lstStyle/>
          <a:p>
            <a:endParaRPr lang="en-US"/>
          </a:p>
        </p:txBody>
      </p:sp>
      <p:sp>
        <p:nvSpPr>
          <p:cNvPr id="4" name="Text Box 3"/>
          <p:cNvSpPr txBox="1"/>
          <p:nvPr/>
        </p:nvSpPr>
        <p:spPr>
          <a:xfrm>
            <a:off x="107315" y="699770"/>
            <a:ext cx="8708390" cy="5354320"/>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u="sng">
                <a:solidFill>
                  <a:srgbClr val="FF0000"/>
                </a:solidFill>
                <a:sym typeface="+mn-ea"/>
              </a:rPr>
              <a:t>R2 (R-squared) </a:t>
            </a:r>
          </a:p>
          <a:p>
            <a:pPr indent="0" algn="just" eaLnBrk="0" latinLnBrk="0" hangingPunct="0">
              <a:buFont typeface="Arial" panose="020B0604020202020204" pitchFamily="34" charset="0"/>
              <a:buNone/>
            </a:pPr>
            <a:r>
              <a:rPr lang="en-US">
                <a:sym typeface="+mn-ea"/>
              </a:rPr>
              <a:t>      + Đo lường mức độ giải thích của mô hình về sự biến thiên của dữ liệu </a:t>
            </a:r>
          </a:p>
          <a:p>
            <a:pPr indent="0" algn="just" eaLnBrk="0" latinLnBrk="0" hangingPunct="0">
              <a:buFont typeface="Arial" panose="020B0604020202020204" pitchFamily="34" charset="0"/>
              <a:buNone/>
            </a:pPr>
            <a:r>
              <a:rPr lang="en-US">
                <a:sym typeface="+mn-ea"/>
              </a:rPr>
              <a:t>      + R2 có giá trị ( −∞; 1]</a:t>
            </a:r>
          </a:p>
          <a:p>
            <a:pPr marL="285750" indent="-285750" algn="just" eaLnBrk="0" latinLnBrk="0" hangingPunct="0">
              <a:buFont typeface="Wingdings" panose="05000000000000000000" charset="0"/>
              <a:buChar char="v"/>
            </a:pPr>
            <a:r>
              <a:rPr lang="en-US">
                <a:sym typeface="+mn-ea"/>
              </a:rPr>
              <a:t>R2 = 1 : Mô hình dự đoán hoàn hảo</a:t>
            </a:r>
          </a:p>
          <a:p>
            <a:pPr marL="285750" indent="-285750" algn="just" eaLnBrk="0" latinLnBrk="0" hangingPunct="0">
              <a:buFont typeface="Wingdings" panose="05000000000000000000" charset="0"/>
              <a:buChar char="v"/>
            </a:pPr>
            <a:r>
              <a:rPr lang="en-US">
                <a:sym typeface="+mn-ea"/>
              </a:rPr>
              <a:t>R2 = 0: Mô hình dự đoán kém không thể dự đoán tốt hơn giá trị trung bình của tập dữ liệu</a:t>
            </a:r>
          </a:p>
          <a:p>
            <a:pPr marL="285750" indent="-285750" algn="just" eaLnBrk="0" latinLnBrk="0" hangingPunct="0">
              <a:buFont typeface="Wingdings" panose="05000000000000000000" charset="0"/>
              <a:buChar char="v"/>
            </a:pPr>
            <a:r>
              <a:rPr lang="en-US">
                <a:sym typeface="+mn-ea"/>
              </a:rPr>
              <a:t>R2&lt;0: Mô hình dự đoán rất tệ , còn kém hơn cả việc chỉ sử dụng giá trị trung bình để dự đoá</a:t>
            </a:r>
          </a:p>
          <a:p>
            <a:pPr marL="285750" indent="-285750" algn="just" eaLnBrk="0" latinLnBrk="0" hangingPunct="0">
              <a:buFont typeface="Arial" panose="020B0604020202020204" pitchFamily="34" charset="0"/>
              <a:buChar char="•"/>
            </a:pPr>
            <a:r>
              <a:rPr lang="en-US" u="sng">
                <a:solidFill>
                  <a:srgbClr val="FF0000"/>
                </a:solidFill>
                <a:sym typeface="+mn-ea"/>
              </a:rPr>
              <a:t>MAE ( Mean Absolute Error) </a:t>
            </a:r>
          </a:p>
          <a:p>
            <a:pPr indent="0" algn="just" eaLnBrk="0" latinLnBrk="0" hangingPunct="0">
              <a:buFont typeface="Arial" panose="020B0604020202020204" pitchFamily="34" charset="0"/>
              <a:buNone/>
            </a:pPr>
            <a:r>
              <a:rPr lang="en-US">
                <a:sym typeface="+mn-ea"/>
              </a:rPr>
              <a:t>      + Đo lường sai số trung bình giữa giá trị dự đoán và thực dưới dạng tuyệt đối</a:t>
            </a:r>
          </a:p>
          <a:p>
            <a:pPr indent="0" algn="just" eaLnBrk="0" latinLnBrk="0" hangingPunct="0">
              <a:buFont typeface="Arial" panose="020B0604020202020204" pitchFamily="34" charset="0"/>
              <a:buNone/>
            </a:pPr>
            <a:r>
              <a:rPr lang="en-US">
                <a:sym typeface="+mn-ea"/>
              </a:rPr>
              <a:t>      + MAE có giá trị từ [0,∞): MAE càng nhỏ thì mô hình càng chính xác</a:t>
            </a:r>
          </a:p>
          <a:p>
            <a:pPr marL="285750" indent="-285750" algn="just" eaLnBrk="0" latinLnBrk="0" hangingPunct="0">
              <a:buFont typeface="Arial" panose="020B0604020202020204" pitchFamily="34" charset="0"/>
              <a:buChar char="•"/>
            </a:pPr>
            <a:r>
              <a:rPr lang="en-US">
                <a:sym typeface="+mn-ea"/>
              </a:rPr>
              <a:t>+</a:t>
            </a:r>
            <a:r>
              <a:rPr lang="en-US" u="sng">
                <a:solidFill>
                  <a:srgbClr val="FF0000"/>
                </a:solidFill>
                <a:sym typeface="+mn-ea"/>
              </a:rPr>
              <a:t>MSE ( Mean Squared Error):</a:t>
            </a:r>
            <a:r>
              <a:rPr lang="en-US">
                <a:sym typeface="+mn-ea"/>
              </a:rPr>
              <a:t> </a:t>
            </a:r>
          </a:p>
          <a:p>
            <a:pPr indent="0" algn="just" eaLnBrk="0" latinLnBrk="0" hangingPunct="0">
              <a:buFont typeface="Arial" panose="020B0604020202020204" pitchFamily="34" charset="0"/>
              <a:buNone/>
            </a:pPr>
            <a:r>
              <a:rPr lang="en-US">
                <a:sym typeface="+mn-ea"/>
              </a:rPr>
              <a:t>      + Đánh giá độ chính xác của mô hình học máy.</a:t>
            </a:r>
          </a:p>
          <a:p>
            <a:pPr indent="0" algn="just" eaLnBrk="0" latinLnBrk="0" hangingPunct="0">
              <a:buFont typeface="Arial" panose="020B0604020202020204" pitchFamily="34" charset="0"/>
              <a:buNone/>
            </a:pPr>
            <a:r>
              <a:rPr lang="en-US">
                <a:sym typeface="+mn-ea"/>
              </a:rPr>
              <a:t>      + MSE có giá trị dao động từ [ 0; ∞) : MSE càng nhỏ thì mô hình càng chính xác</a:t>
            </a:r>
          </a:p>
          <a:p>
            <a:pPr indent="0" algn="just" eaLnBrk="0" latinLnBrk="0" hangingPunct="0">
              <a:buFont typeface="Arial" panose="020B0604020202020204" pitchFamily="34" charset="0"/>
              <a:buNone/>
            </a:pPr>
            <a:endParaRPr lang="en-US">
              <a:sym typeface="+mn-ea"/>
            </a:endParaRPr>
          </a:p>
          <a:p>
            <a:pPr indent="0" algn="just" eaLnBrk="0" latinLnBrk="0" hangingPunct="0">
              <a:buFont typeface="Arial" panose="020B0604020202020204" pitchFamily="34" charset="0"/>
              <a:buNone/>
            </a:pPr>
            <a:endParaRPr lang="en-US">
              <a:sym typeface="+mn-ea"/>
            </a:endParaRPr>
          </a:p>
          <a:p>
            <a:pPr indent="0" algn="just" eaLnBrk="0" latinLnBrk="0" hangingPunct="0">
              <a:buFont typeface="Wingdings" panose="05000000000000000000" charset="0"/>
              <a:buNone/>
            </a:pPr>
            <a:endParaRPr lang="en-US">
              <a:sym typeface="+mn-ea"/>
            </a:endParaRPr>
          </a:p>
          <a:p>
            <a:pPr marL="285750" indent="-285750" algn="just" eaLnBrk="0" latinLnBrk="0" hangingPunct="0">
              <a:buFont typeface="Wingdings" panose="05000000000000000000" charset="0"/>
              <a:buChar char="v"/>
            </a:pPr>
            <a:endParaRPr lang="en-US">
              <a:sym typeface="+mn-ea"/>
            </a:endParaRPr>
          </a:p>
          <a:p>
            <a:pPr lvl="1" indent="0" algn="just" eaLnBrk="0" latinLnBrk="0" hangingPunct="0">
              <a:buFont typeface="Wingdings" panose="05000000000000000000" charset="0"/>
              <a:buNone/>
            </a:pPr>
            <a:endParaRPr lang="en-US">
              <a:sym typeface="+mn-ea"/>
            </a:endParaRPr>
          </a:p>
        </p:txBody>
      </p:sp>
      <p:pic>
        <p:nvPicPr>
          <p:cNvPr id="5" name="Picture 4" descr="A blue and white logo&#10;&#10;Description automatically generated">
            <a:extLst>
              <a:ext uri="{FF2B5EF4-FFF2-40B4-BE49-F238E27FC236}">
                <a16:creationId xmlns:a16="http://schemas.microsoft.com/office/drawing/2014/main" id="{854CF32F-07E6-BD4B-685E-DA0EB5F8C84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C00241-7742-A66C-C2C8-73F687AE80F6}"/>
              </a:ext>
            </a:extLst>
          </p:cNvPr>
          <p:cNvSpPr>
            <a:spLocks noGrp="1"/>
          </p:cNvSpPr>
          <p:nvPr>
            <p:ph type="body" sz="quarter" idx="10"/>
          </p:nvPr>
        </p:nvSpPr>
        <p:spPr/>
        <p:txBody>
          <a:bodyPr/>
          <a:lstStyle/>
          <a:p>
            <a:r>
              <a:rPr lang="en-US" dirty="0" err="1"/>
              <a:t>Đường</a:t>
            </a:r>
            <a:r>
              <a:rPr lang="en-US" dirty="0"/>
              <a:t> </a:t>
            </a:r>
            <a:r>
              <a:rPr lang="en-US" dirty="0" err="1"/>
              <a:t>dẫn</a:t>
            </a:r>
            <a:r>
              <a:rPr lang="en-US" dirty="0"/>
              <a:t>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C025E9ED-B2CC-1EB0-5250-F10E30B604A6}"/>
              </a:ext>
            </a:extLst>
          </p:cNvPr>
          <p:cNvSpPr>
            <a:spLocks noGrp="1"/>
          </p:cNvSpPr>
          <p:nvPr>
            <p:ph type="body" sz="quarter" idx="11"/>
          </p:nvPr>
        </p:nvSpPr>
        <p:spPr/>
        <p:txBody>
          <a:bodyPr/>
          <a:lstStyle/>
          <a:p>
            <a:endParaRPr lang="en-US"/>
          </a:p>
        </p:txBody>
      </p:sp>
      <p:pic>
        <p:nvPicPr>
          <p:cNvPr id="4" name="Picture 3" descr="A blue and white logo&#10;&#10;Description automatically generated">
            <a:extLst>
              <a:ext uri="{FF2B5EF4-FFF2-40B4-BE49-F238E27FC236}">
                <a16:creationId xmlns:a16="http://schemas.microsoft.com/office/drawing/2014/main" id="{7EB005E8-42E7-EFE4-DBD9-EF61C260EDE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
        <p:nvSpPr>
          <p:cNvPr id="6" name="TextBox 5">
            <a:extLst>
              <a:ext uri="{FF2B5EF4-FFF2-40B4-BE49-F238E27FC236}">
                <a16:creationId xmlns:a16="http://schemas.microsoft.com/office/drawing/2014/main" id="{A7910306-A18D-81C5-6708-FCFCD8DD9EBE}"/>
              </a:ext>
            </a:extLst>
          </p:cNvPr>
          <p:cNvSpPr txBox="1"/>
          <p:nvPr/>
        </p:nvSpPr>
        <p:spPr>
          <a:xfrm>
            <a:off x="2195736" y="1307003"/>
            <a:ext cx="4576156" cy="369332"/>
          </a:xfrm>
          <a:prstGeom prst="rect">
            <a:avLst/>
          </a:prstGeom>
          <a:noFill/>
        </p:spPr>
        <p:txBody>
          <a:bodyPr wrap="square">
            <a:spAutoFit/>
          </a:bodyPr>
          <a:lstStyle/>
          <a:p>
            <a:r>
              <a:rPr lang="en-US" dirty="0">
                <a:sym typeface="+mn-ea"/>
              </a:rPr>
              <a:t>https://vuongchienn.pythonanywhere.com</a:t>
            </a:r>
            <a:endParaRPr lang="en-US" dirty="0"/>
          </a:p>
        </p:txBody>
      </p:sp>
      <p:pic>
        <p:nvPicPr>
          <p:cNvPr id="8" name="Picture 7">
            <a:extLst>
              <a:ext uri="{FF2B5EF4-FFF2-40B4-BE49-F238E27FC236}">
                <a16:creationId xmlns:a16="http://schemas.microsoft.com/office/drawing/2014/main" id="{798ECBF7-00A1-295B-8C90-3AC6F7FA89AC}"/>
              </a:ext>
            </a:extLst>
          </p:cNvPr>
          <p:cNvPicPr>
            <a:picLocks noChangeAspect="1"/>
          </p:cNvPicPr>
          <p:nvPr/>
        </p:nvPicPr>
        <p:blipFill>
          <a:blip r:embed="rId3"/>
          <a:stretch>
            <a:fillRect/>
          </a:stretch>
        </p:blipFill>
        <p:spPr>
          <a:xfrm>
            <a:off x="3174114" y="1779662"/>
            <a:ext cx="2795771" cy="2953596"/>
          </a:xfrm>
          <a:prstGeom prst="rect">
            <a:avLst/>
          </a:prstGeom>
        </p:spPr>
      </p:pic>
    </p:spTree>
    <p:extLst>
      <p:ext uri="{BB962C8B-B14F-4D97-AF65-F5344CB8AC3E}">
        <p14:creationId xmlns:p14="http://schemas.microsoft.com/office/powerpoint/2010/main" val="186074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Example</a:t>
            </a:r>
          </a:p>
        </p:txBody>
      </p:sp>
      <p:sp>
        <p:nvSpPr>
          <p:cNvPr id="3" name="Text Placeholder 2"/>
          <p:cNvSpPr>
            <a:spLocks noGrp="1"/>
          </p:cNvSpPr>
          <p:nvPr>
            <p:ph type="body" sz="quarter" idx="11"/>
          </p:nvPr>
        </p:nvSpPr>
        <p:spPr/>
        <p:txBody>
          <a:bodyPr/>
          <a:lstStyle/>
          <a:p>
            <a:endParaRPr lang="en-US"/>
          </a:p>
        </p:txBody>
      </p:sp>
      <p:sp>
        <p:nvSpPr>
          <p:cNvPr id="4" name="Text Box 3"/>
          <p:cNvSpPr txBox="1"/>
          <p:nvPr/>
        </p:nvSpPr>
        <p:spPr>
          <a:xfrm>
            <a:off x="323850" y="988060"/>
            <a:ext cx="4572000" cy="2306955"/>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sym typeface="+mn-ea"/>
              </a:rPr>
              <a:t>Nhập  trường dữ liệu </a:t>
            </a:r>
          </a:p>
          <a:p>
            <a:pPr marL="285750" indent="-285750" algn="just" eaLnBrk="0" latinLnBrk="0" hangingPunct="0">
              <a:buFont typeface="Arial" panose="020B0604020202020204" pitchFamily="34" charset="0"/>
              <a:buChar char="•"/>
            </a:pPr>
            <a:endParaRPr lang="en-US">
              <a:sym typeface="+mn-ea"/>
            </a:endParaRPr>
          </a:p>
          <a:p>
            <a:pPr indent="0" algn="just" eaLnBrk="0" latinLnBrk="0" hangingPunct="0">
              <a:buFont typeface="Arial" panose="020B0604020202020204" pitchFamily="34" charset="0"/>
              <a:buNone/>
            </a:pPr>
            <a:endParaRPr lang="en-US">
              <a:sym typeface="+mn-ea"/>
            </a:endParaRPr>
          </a:p>
          <a:p>
            <a:pPr marL="285750" indent="-285750" algn="just" eaLnBrk="0" latinLnBrk="0" hangingPunct="0">
              <a:buFont typeface="Arial" panose="020B0604020202020204" pitchFamily="34" charset="0"/>
              <a:buChar char="•"/>
            </a:pPr>
            <a:r>
              <a:rPr lang="en-US">
                <a:sym typeface="+mn-ea"/>
              </a:rPr>
              <a:t>Lựa chọn mô hình huấn luyện</a:t>
            </a:r>
          </a:p>
          <a:p>
            <a:pPr marL="285750" indent="-285750" algn="just" eaLnBrk="0" latinLnBrk="0" hangingPunct="0">
              <a:buFont typeface="Arial" panose="020B0604020202020204" pitchFamily="34" charset="0"/>
              <a:buChar char="•"/>
            </a:pPr>
            <a:endParaRPr lang="en-US">
              <a:sym typeface="+mn-ea"/>
            </a:endParaRPr>
          </a:p>
          <a:p>
            <a:pPr indent="0" algn="just" eaLnBrk="0" latinLnBrk="0" hangingPunct="0">
              <a:buFont typeface="Arial" panose="020B0604020202020204" pitchFamily="34" charset="0"/>
              <a:buNone/>
            </a:pPr>
            <a:endParaRPr lang="en-US">
              <a:sym typeface="+mn-ea"/>
            </a:endParaRPr>
          </a:p>
          <a:p>
            <a:pPr marL="285750" indent="-285750" algn="just" eaLnBrk="0" latinLnBrk="0" hangingPunct="0">
              <a:buFont typeface="Arial" panose="020B0604020202020204" pitchFamily="34" charset="0"/>
              <a:buChar char="•"/>
            </a:pPr>
            <a:r>
              <a:rPr lang="en-US">
                <a:sym typeface="+mn-ea"/>
              </a:rPr>
              <a:t>Phân tích kết quả sau khi dự đoán của từng mô hình</a:t>
            </a:r>
          </a:p>
        </p:txBody>
      </p:sp>
      <p:pic>
        <p:nvPicPr>
          <p:cNvPr id="7" name="Picture 6"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051737"/>
            <a:ext cx="5010849" cy="4477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Kết quả</a:t>
            </a:r>
          </a:p>
        </p:txBody>
      </p:sp>
      <p:sp>
        <p:nvSpPr>
          <p:cNvPr id="3" name="Text Placeholder 2"/>
          <p:cNvSpPr>
            <a:spLocks noGrp="1"/>
          </p:cNvSpPr>
          <p:nvPr>
            <p:ph type="body" sz="quarter" idx="11"/>
          </p:nvPr>
        </p:nvSpPr>
        <p:spPr/>
        <p:txBody>
          <a:bodyPr/>
          <a:lstStyle/>
          <a:p>
            <a:endParaRPr lang="en-US"/>
          </a:p>
        </p:txBody>
      </p:sp>
      <p:pic>
        <p:nvPicPr>
          <p:cNvPr id="20" name="Picture 19"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
        <p:nvSpPr>
          <p:cNvPr id="22" name="Text Box 21"/>
          <p:cNvSpPr txBox="1"/>
          <p:nvPr/>
        </p:nvSpPr>
        <p:spPr>
          <a:xfrm>
            <a:off x="4722505" y="1443989"/>
            <a:ext cx="3635375" cy="2308324"/>
          </a:xfrm>
          <a:prstGeom prst="rect">
            <a:avLst/>
          </a:prstGeom>
          <a:noFill/>
        </p:spPr>
        <p:txBody>
          <a:bodyPr wrap="square" rtlCol="0" anchor="t">
            <a:spAutoFit/>
          </a:bodyPr>
          <a:lstStyle/>
          <a:p>
            <a:pPr lvl="1" indent="0" algn="just" eaLnBrk="0" latinLnBrk="0" hangingPunct="0">
              <a:buFont typeface="Arial" panose="020B0604020202020204" pitchFamily="34" charset="0"/>
              <a:buNone/>
            </a:pPr>
            <a:r>
              <a:rPr lang="en-US" dirty="0">
                <a:solidFill>
                  <a:srgbClr val="FF0000"/>
                </a:solidFill>
                <a:sym typeface="+mn-ea"/>
              </a:rPr>
              <a:t>=&gt; </a:t>
            </a:r>
            <a:r>
              <a:rPr lang="en-US" dirty="0" err="1">
                <a:sym typeface="+mn-ea"/>
              </a:rPr>
              <a:t>Dựa</a:t>
            </a:r>
            <a:r>
              <a:rPr lang="en-US" dirty="0">
                <a:sym typeface="+mn-ea"/>
              </a:rPr>
              <a:t> </a:t>
            </a:r>
            <a:r>
              <a:rPr lang="en-US" dirty="0" err="1">
                <a:sym typeface="+mn-ea"/>
              </a:rPr>
              <a:t>vào</a:t>
            </a:r>
            <a:r>
              <a:rPr lang="en-US" dirty="0">
                <a:sym typeface="+mn-ea"/>
              </a:rPr>
              <a:t> </a:t>
            </a:r>
            <a:r>
              <a:rPr lang="en-US" dirty="0" err="1">
                <a:sym typeface="+mn-ea"/>
              </a:rPr>
              <a:t>kết</a:t>
            </a:r>
            <a:r>
              <a:rPr lang="en-US" dirty="0">
                <a:sym typeface="+mn-ea"/>
              </a:rPr>
              <a:t> </a:t>
            </a:r>
            <a:r>
              <a:rPr lang="en-US" dirty="0" err="1">
                <a:sym typeface="+mn-ea"/>
              </a:rPr>
              <a:t>quả</a:t>
            </a:r>
            <a:r>
              <a:rPr lang="en-US" dirty="0">
                <a:sym typeface="+mn-ea"/>
              </a:rPr>
              <a:t> </a:t>
            </a:r>
            <a:r>
              <a:rPr lang="en-US" dirty="0" err="1">
                <a:sym typeface="+mn-ea"/>
              </a:rPr>
              <a:t>chạy</a:t>
            </a:r>
            <a:r>
              <a:rPr lang="en-US" dirty="0">
                <a:sym typeface="+mn-ea"/>
              </a:rPr>
              <a:t> </a:t>
            </a:r>
            <a:r>
              <a:rPr lang="en-US" dirty="0" err="1">
                <a:sym typeface="+mn-ea"/>
              </a:rPr>
              <a:t>trên</a:t>
            </a:r>
            <a:r>
              <a:rPr lang="en-US" dirty="0">
                <a:sym typeface="+mn-ea"/>
              </a:rPr>
              <a:t> 40 </a:t>
            </a:r>
            <a:r>
              <a:rPr lang="en-US" dirty="0" err="1">
                <a:sym typeface="+mn-ea"/>
              </a:rPr>
              <a:t>dữ</a:t>
            </a:r>
            <a:r>
              <a:rPr lang="en-US" dirty="0">
                <a:sym typeface="+mn-ea"/>
              </a:rPr>
              <a:t> </a:t>
            </a:r>
            <a:r>
              <a:rPr lang="en-US" dirty="0" err="1">
                <a:sym typeface="+mn-ea"/>
              </a:rPr>
              <a:t>liệu</a:t>
            </a:r>
            <a:r>
              <a:rPr lang="en-US" dirty="0">
                <a:sym typeface="+mn-ea"/>
              </a:rPr>
              <a:t> test , </a:t>
            </a:r>
            <a:r>
              <a:rPr lang="en-US" dirty="0" err="1">
                <a:sym typeface="+mn-ea"/>
              </a:rPr>
              <a:t>với</a:t>
            </a:r>
            <a:r>
              <a:rPr lang="en-US" dirty="0">
                <a:sym typeface="+mn-ea"/>
              </a:rPr>
              <a:t> </a:t>
            </a:r>
            <a:r>
              <a:rPr lang="en-US" dirty="0" err="1">
                <a:sym typeface="+mn-ea"/>
              </a:rPr>
              <a:t>độ</a:t>
            </a:r>
            <a:r>
              <a:rPr lang="en-US" dirty="0">
                <a:sym typeface="+mn-ea"/>
              </a:rPr>
              <a:t> </a:t>
            </a:r>
            <a:r>
              <a:rPr lang="en-US" dirty="0" err="1">
                <a:sym typeface="+mn-ea"/>
              </a:rPr>
              <a:t>chính</a:t>
            </a:r>
            <a:r>
              <a:rPr lang="en-US" dirty="0">
                <a:sym typeface="+mn-ea"/>
              </a:rPr>
              <a:t> </a:t>
            </a:r>
            <a:r>
              <a:rPr lang="en-US" dirty="0" err="1">
                <a:sym typeface="+mn-ea"/>
              </a:rPr>
              <a:t>xác</a:t>
            </a:r>
            <a:r>
              <a:rPr lang="en-US" dirty="0">
                <a:sym typeface="+mn-ea"/>
              </a:rPr>
              <a:t> </a:t>
            </a:r>
            <a:r>
              <a:rPr lang="en-US" dirty="0" err="1">
                <a:sym typeface="+mn-ea"/>
              </a:rPr>
              <a:t>sấp</a:t>
            </a:r>
            <a:r>
              <a:rPr lang="en-US" dirty="0">
                <a:sym typeface="+mn-ea"/>
              </a:rPr>
              <a:t> </a:t>
            </a:r>
            <a:r>
              <a:rPr lang="en-US" dirty="0" err="1">
                <a:sym typeface="+mn-ea"/>
              </a:rPr>
              <a:t>xỉ</a:t>
            </a:r>
            <a:r>
              <a:rPr lang="en-US" dirty="0">
                <a:sym typeface="+mn-ea"/>
              </a:rPr>
              <a:t> </a:t>
            </a:r>
            <a:r>
              <a:rPr lang="en-US" dirty="0" smtClean="0">
                <a:sym typeface="+mn-ea"/>
              </a:rPr>
              <a:t>96% </a:t>
            </a:r>
            <a:r>
              <a:rPr lang="en-US" dirty="0" err="1">
                <a:sym typeface="+mn-ea"/>
              </a:rPr>
              <a:t>và</a:t>
            </a:r>
            <a:r>
              <a:rPr lang="en-US" dirty="0">
                <a:sym typeface="+mn-ea"/>
              </a:rPr>
              <a:t> </a:t>
            </a:r>
            <a:r>
              <a:rPr lang="en-US" dirty="0" err="1">
                <a:sym typeface="+mn-ea"/>
              </a:rPr>
              <a:t>các</a:t>
            </a:r>
            <a:r>
              <a:rPr lang="en-US" dirty="0">
                <a:sym typeface="+mn-ea"/>
              </a:rPr>
              <a:t> </a:t>
            </a:r>
            <a:r>
              <a:rPr lang="en-US" dirty="0" err="1">
                <a:sym typeface="+mn-ea"/>
              </a:rPr>
              <a:t>đánh</a:t>
            </a:r>
            <a:r>
              <a:rPr lang="en-US" dirty="0">
                <a:sym typeface="+mn-ea"/>
              </a:rPr>
              <a:t> </a:t>
            </a:r>
            <a:r>
              <a:rPr lang="en-US" dirty="0" err="1">
                <a:sym typeface="+mn-ea"/>
              </a:rPr>
              <a:t>giá</a:t>
            </a:r>
            <a:r>
              <a:rPr lang="en-US" dirty="0">
                <a:sym typeface="+mn-ea"/>
              </a:rPr>
              <a:t> </a:t>
            </a:r>
            <a:r>
              <a:rPr lang="en-US" dirty="0" err="1">
                <a:sym typeface="+mn-ea"/>
              </a:rPr>
              <a:t>khác</a:t>
            </a:r>
            <a:r>
              <a:rPr lang="en-US" dirty="0">
                <a:sym typeface="+mn-ea"/>
              </a:rPr>
              <a:t> </a:t>
            </a:r>
            <a:r>
              <a:rPr lang="en-US" dirty="0" err="1">
                <a:sym typeface="+mn-ea"/>
              </a:rPr>
              <a:t>thì</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smtClean="0">
                <a:sym typeface="+mn-ea"/>
              </a:rPr>
              <a:t>Neural Network </a:t>
            </a:r>
            <a:r>
              <a:rPr lang="en-US" dirty="0" err="1">
                <a:sym typeface="+mn-ea"/>
              </a:rPr>
              <a:t>là</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tốt</a:t>
            </a:r>
            <a:r>
              <a:rPr lang="en-US" dirty="0">
                <a:sym typeface="+mn-ea"/>
              </a:rPr>
              <a:t> </a:t>
            </a:r>
            <a:r>
              <a:rPr lang="en-US" dirty="0" err="1">
                <a:sym typeface="+mn-ea"/>
              </a:rPr>
              <a:t>nhất</a:t>
            </a:r>
            <a:r>
              <a:rPr lang="en-US" dirty="0">
                <a:sym typeface="+mn-ea"/>
              </a:rPr>
              <a:t> </a:t>
            </a:r>
            <a:r>
              <a:rPr lang="en-US" dirty="0" err="1">
                <a:sym typeface="+mn-ea"/>
              </a:rPr>
              <a:t>cho</a:t>
            </a:r>
            <a:r>
              <a:rPr lang="en-US" dirty="0">
                <a:sym typeface="+mn-ea"/>
              </a:rPr>
              <a:t> </a:t>
            </a:r>
            <a:r>
              <a:rPr lang="en-US" dirty="0" err="1">
                <a:sym typeface="+mn-ea"/>
              </a:rPr>
              <a:t>bài</a:t>
            </a:r>
            <a:r>
              <a:rPr lang="en-US" dirty="0">
                <a:sym typeface="+mn-ea"/>
              </a:rPr>
              <a:t> </a:t>
            </a:r>
            <a:r>
              <a:rPr lang="en-US" dirty="0" err="1">
                <a:sym typeface="+mn-ea"/>
              </a:rPr>
              <a:t>toán</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lương</a:t>
            </a:r>
            <a:r>
              <a:rPr lang="en-US" dirty="0">
                <a:sym typeface="+mn-ea"/>
              </a:rPr>
              <a:t> </a:t>
            </a:r>
            <a:r>
              <a:rPr lang="en-US" dirty="0" err="1">
                <a:sym typeface="+mn-ea"/>
              </a:rPr>
              <a:t>dựa</a:t>
            </a:r>
            <a:r>
              <a:rPr lang="en-US" dirty="0">
                <a:sym typeface="+mn-ea"/>
              </a:rPr>
              <a:t> </a:t>
            </a:r>
            <a:r>
              <a:rPr lang="en-US" dirty="0" err="1">
                <a:sym typeface="+mn-ea"/>
              </a:rPr>
              <a:t>trên</a:t>
            </a:r>
            <a:r>
              <a:rPr lang="en-US" dirty="0">
                <a:sym typeface="+mn-ea"/>
              </a:rPr>
              <a:t> </a:t>
            </a:r>
            <a:r>
              <a:rPr lang="en-US" dirty="0" err="1">
                <a:sym typeface="+mn-ea"/>
              </a:rPr>
              <a:t>số</a:t>
            </a:r>
            <a:r>
              <a:rPr lang="en-US" dirty="0">
                <a:sym typeface="+mn-ea"/>
              </a:rPr>
              <a:t> </a:t>
            </a:r>
            <a:r>
              <a:rPr lang="en-US" dirty="0" err="1">
                <a:sym typeface="+mn-ea"/>
              </a:rPr>
              <a:t>năm</a:t>
            </a:r>
            <a:r>
              <a:rPr lang="en-US" dirty="0">
                <a:sym typeface="+mn-ea"/>
              </a:rPr>
              <a:t> </a:t>
            </a:r>
            <a:r>
              <a:rPr lang="en-US" dirty="0" err="1">
                <a:sym typeface="+mn-ea"/>
              </a:rPr>
              <a:t>kinh</a:t>
            </a:r>
            <a:r>
              <a:rPr lang="en-US" dirty="0">
                <a:sym typeface="+mn-ea"/>
              </a:rPr>
              <a:t> </a:t>
            </a:r>
            <a:r>
              <a:rPr lang="en-US" dirty="0" err="1">
                <a:sym typeface="+mn-ea"/>
              </a:rPr>
              <a:t>nghiệm</a:t>
            </a:r>
            <a:r>
              <a:rPr lang="en-US" dirty="0">
                <a:sym typeface="+mn-ea"/>
              </a:rPr>
              <a:t> </a:t>
            </a:r>
          </a:p>
        </p:txBody>
      </p:sp>
      <p:pic>
        <p:nvPicPr>
          <p:cNvPr id="12" name="Picture 11"/>
          <p:cNvPicPr>
            <a:picLocks noChangeAspect="1"/>
          </p:cNvPicPr>
          <p:nvPr/>
        </p:nvPicPr>
        <p:blipFill>
          <a:blip r:embed="rId3"/>
          <a:stretch>
            <a:fillRect/>
          </a:stretch>
        </p:blipFill>
        <p:spPr>
          <a:xfrm>
            <a:off x="2540010" y="1473790"/>
            <a:ext cx="1760373" cy="1036410"/>
          </a:xfrm>
          <a:prstGeom prst="rect">
            <a:avLst/>
          </a:prstGeom>
        </p:spPr>
      </p:pic>
      <p:pic>
        <p:nvPicPr>
          <p:cNvPr id="13" name="Picture 12"/>
          <p:cNvPicPr>
            <a:picLocks noChangeAspect="1"/>
          </p:cNvPicPr>
          <p:nvPr/>
        </p:nvPicPr>
        <p:blipFill>
          <a:blip r:embed="rId4"/>
          <a:stretch>
            <a:fillRect/>
          </a:stretch>
        </p:blipFill>
        <p:spPr>
          <a:xfrm>
            <a:off x="249417" y="1466170"/>
            <a:ext cx="1806097" cy="1044030"/>
          </a:xfrm>
          <a:prstGeom prst="rect">
            <a:avLst/>
          </a:prstGeom>
        </p:spPr>
      </p:pic>
      <p:pic>
        <p:nvPicPr>
          <p:cNvPr id="14" name="Picture 13"/>
          <p:cNvPicPr>
            <a:picLocks noChangeAspect="1"/>
          </p:cNvPicPr>
          <p:nvPr/>
        </p:nvPicPr>
        <p:blipFill>
          <a:blip r:embed="rId5"/>
          <a:stretch>
            <a:fillRect/>
          </a:stretch>
        </p:blipFill>
        <p:spPr>
          <a:xfrm>
            <a:off x="-1836712" y="3226960"/>
            <a:ext cx="3879027" cy="1600339"/>
          </a:xfrm>
          <a:prstGeom prst="rect">
            <a:avLst/>
          </a:prstGeom>
        </p:spPr>
      </p:pic>
      <p:pic>
        <p:nvPicPr>
          <p:cNvPr id="15" name="Picture 14"/>
          <p:cNvPicPr>
            <a:picLocks noChangeAspect="1"/>
          </p:cNvPicPr>
          <p:nvPr/>
        </p:nvPicPr>
        <p:blipFill>
          <a:blip r:embed="rId6"/>
          <a:stretch>
            <a:fillRect/>
          </a:stretch>
        </p:blipFill>
        <p:spPr>
          <a:xfrm>
            <a:off x="2411760" y="3226960"/>
            <a:ext cx="1775614" cy="10745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r>
              <a:rPr lang="en-US"/>
              <a:t>Hồi quy tuyến tính</a:t>
            </a:r>
          </a:p>
        </p:txBody>
      </p:sp>
      <p:pic>
        <p:nvPicPr>
          <p:cNvPr id="8" name="Picture 7"/>
          <p:cNvPicPr>
            <a:picLocks noChangeAspect="1"/>
          </p:cNvPicPr>
          <p:nvPr/>
        </p:nvPicPr>
        <p:blipFill>
          <a:blip r:embed="rId2"/>
          <a:stretch>
            <a:fillRect/>
          </a:stretch>
        </p:blipFill>
        <p:spPr>
          <a:xfrm>
            <a:off x="2771775" y="1275080"/>
            <a:ext cx="6322695" cy="3368675"/>
          </a:xfrm>
          <a:prstGeom prst="rect">
            <a:avLst/>
          </a:prstGeom>
        </p:spPr>
      </p:pic>
      <p:sp>
        <p:nvSpPr>
          <p:cNvPr id="11" name="Text Box 10"/>
          <p:cNvSpPr txBox="1"/>
          <p:nvPr/>
        </p:nvSpPr>
        <p:spPr>
          <a:xfrm>
            <a:off x="179705" y="1851660"/>
            <a:ext cx="2456180" cy="1955800"/>
          </a:xfrm>
          <a:prstGeom prst="rect">
            <a:avLst/>
          </a:prstGeom>
          <a:noFill/>
        </p:spPr>
        <p:txBody>
          <a:bodyPr wrap="square" rtlCol="0" anchor="t">
            <a:noAutofit/>
          </a:bodyPr>
          <a:lstStyle/>
          <a:p>
            <a:pPr marL="285750" indent="-285750" algn="just" eaLnBrk="0" latinLnBrk="0" hangingPunct="0">
              <a:buFont typeface="Arial" panose="020B0604020202020204" pitchFamily="34" charset="0"/>
              <a:buChar char="•"/>
            </a:pPr>
            <a:r>
              <a:rPr lang="en-US" dirty="0" err="1">
                <a:sym typeface="+mn-ea"/>
              </a:rPr>
              <a:t>Các</a:t>
            </a:r>
            <a:r>
              <a:rPr lang="en-US" dirty="0">
                <a:sym typeface="+mn-ea"/>
              </a:rPr>
              <a:t> </a:t>
            </a:r>
            <a:r>
              <a:rPr lang="en-US" dirty="0" err="1">
                <a:sym typeface="+mn-ea"/>
              </a:rPr>
              <a:t>hàm</a:t>
            </a:r>
            <a:r>
              <a:rPr lang="en-US" dirty="0">
                <a:sym typeface="+mn-ea"/>
              </a:rPr>
              <a:t> </a:t>
            </a:r>
            <a:r>
              <a:rPr lang="en-US" dirty="0" err="1">
                <a:sym typeface="+mn-ea"/>
              </a:rPr>
              <a:t>tính</a:t>
            </a:r>
            <a:r>
              <a:rPr lang="en-US" dirty="0">
                <a:sym typeface="+mn-ea"/>
              </a:rPr>
              <a:t> </a:t>
            </a:r>
            <a:r>
              <a:rPr lang="en-US" dirty="0" err="1">
                <a:sym typeface="+mn-ea"/>
              </a:rPr>
              <a:t>toán</a:t>
            </a:r>
            <a:endParaRPr lang="en-US" dirty="0">
              <a:sym typeface="+mn-ea"/>
            </a:endParaRPr>
          </a:p>
          <a:p>
            <a:pPr indent="457200" algn="just" eaLnBrk="0" latinLnBrk="0" hangingPunct="0">
              <a:buFont typeface="Arial" panose="020B0604020202020204" pitchFamily="34" charset="0"/>
              <a:buNone/>
            </a:pPr>
            <a:r>
              <a:rPr lang="en-US" dirty="0">
                <a:sym typeface="+mn-ea"/>
              </a:rPr>
              <a:t>+ </a:t>
            </a:r>
            <a:r>
              <a:rPr lang="en-US" dirty="0" err="1">
                <a:sym typeface="+mn-ea"/>
              </a:rPr>
              <a:t>Tính</a:t>
            </a:r>
            <a:r>
              <a:rPr lang="en-US" dirty="0">
                <a:sym typeface="+mn-ea"/>
              </a:rPr>
              <a:t> </a:t>
            </a:r>
            <a:r>
              <a:rPr lang="en-US" dirty="0" err="1">
                <a:sym typeface="+mn-ea"/>
              </a:rPr>
              <a:t>toán</a:t>
            </a:r>
            <a:r>
              <a:rPr lang="en-US" dirty="0">
                <a:sym typeface="+mn-ea"/>
              </a:rPr>
              <a:t> ma </a:t>
            </a:r>
            <a:r>
              <a:rPr lang="en-US" dirty="0" err="1">
                <a:sym typeface="+mn-ea"/>
              </a:rPr>
              <a:t>trận</a:t>
            </a:r>
            <a:r>
              <a:rPr lang="en-US" dirty="0">
                <a:sym typeface="+mn-ea"/>
              </a:rPr>
              <a:t> A, vector b.</a:t>
            </a:r>
          </a:p>
          <a:p>
            <a:pPr indent="457200" algn="just" eaLnBrk="0" latinLnBrk="0" hangingPunct="0">
              <a:buFont typeface="Arial" panose="020B0604020202020204" pitchFamily="34" charset="0"/>
              <a:buNone/>
            </a:pPr>
            <a:r>
              <a:rPr lang="en-US" dirty="0">
                <a:sym typeface="+mn-ea"/>
              </a:rPr>
              <a:t>+ </a:t>
            </a:r>
            <a:r>
              <a:rPr lang="en-US" dirty="0" err="1">
                <a:sym typeface="+mn-ea"/>
              </a:rPr>
              <a:t>Tính</a:t>
            </a:r>
            <a:r>
              <a:rPr lang="en-US" dirty="0">
                <a:sym typeface="+mn-ea"/>
              </a:rPr>
              <a:t> </a:t>
            </a:r>
            <a:r>
              <a:rPr lang="en-US" dirty="0" err="1">
                <a:sym typeface="+mn-ea"/>
              </a:rPr>
              <a:t>toán</a:t>
            </a:r>
            <a:r>
              <a:rPr lang="en-US" dirty="0">
                <a:sym typeface="+mn-ea"/>
              </a:rPr>
              <a:t> </a:t>
            </a:r>
            <a:r>
              <a:rPr lang="en-US" dirty="0" err="1">
                <a:sym typeface="+mn-ea"/>
              </a:rPr>
              <a:t>trọng</a:t>
            </a:r>
            <a:r>
              <a:rPr lang="en-US" dirty="0">
                <a:sym typeface="+mn-ea"/>
              </a:rPr>
              <a:t> </a:t>
            </a:r>
            <a:r>
              <a:rPr lang="en-US" dirty="0" err="1">
                <a:sym typeface="+mn-ea"/>
              </a:rPr>
              <a:t>số</a:t>
            </a:r>
            <a:r>
              <a:rPr lang="en-US" dirty="0">
                <a:sym typeface="+mn-ea"/>
              </a:rPr>
              <a:t> </a:t>
            </a:r>
            <a:r>
              <a:rPr lang="en-US" dirty="0" err="1">
                <a:sym typeface="+mn-ea"/>
              </a:rPr>
              <a:t>hồi</a:t>
            </a:r>
            <a:r>
              <a:rPr lang="en-US" dirty="0">
                <a:sym typeface="+mn-ea"/>
              </a:rPr>
              <a:t> </a:t>
            </a:r>
            <a:r>
              <a:rPr lang="en-US" dirty="0" err="1">
                <a:sym typeface="+mn-ea"/>
              </a:rPr>
              <a:t>quy</a:t>
            </a:r>
            <a:r>
              <a:rPr lang="en-US" dirty="0">
                <a:sym typeface="+mn-ea"/>
              </a:rPr>
              <a:t> w</a:t>
            </a:r>
          </a:p>
          <a:p>
            <a:pPr indent="457200" algn="just" eaLnBrk="0" latinLnBrk="0" hangingPunct="0">
              <a:buFont typeface="Arial" panose="020B0604020202020204" pitchFamily="34" charset="0"/>
              <a:buNone/>
            </a:pPr>
            <a:endParaRPr lang="en-US" dirty="0">
              <a:sym typeface="+mn-ea"/>
            </a:endParaRPr>
          </a:p>
          <a:p>
            <a:pPr indent="0" algn="just" eaLnBrk="0" latinLnBrk="0" hangingPunct="0">
              <a:buFont typeface="Arial" panose="020B0604020202020204" pitchFamily="34" charset="0"/>
              <a:buNone/>
            </a:pPr>
            <a:endParaRPr lang="en-US" dirty="0">
              <a:sym typeface="+mn-ea"/>
            </a:endParaRPr>
          </a:p>
        </p:txBody>
      </p:sp>
      <p:pic>
        <p:nvPicPr>
          <p:cNvPr id="4" name="Picture 3"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 </a:t>
            </a:r>
          </a:p>
        </p:txBody>
      </p:sp>
      <p:sp>
        <p:nvSpPr>
          <p:cNvPr id="3" name="Text Placeholder 2"/>
          <p:cNvSpPr>
            <a:spLocks noGrp="1"/>
          </p:cNvSpPr>
          <p:nvPr>
            <p:ph type="body" sz="quarter" idx="11"/>
          </p:nvPr>
        </p:nvSpPr>
        <p:spPr/>
        <p:txBody>
          <a:bodyPr/>
          <a:lstStyle/>
          <a:p>
            <a:r>
              <a:rPr lang="en-US"/>
              <a:t>Lasso</a:t>
            </a:r>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6" name="Picture 5"/>
          <p:cNvPicPr>
            <a:picLocks noChangeAspect="1"/>
          </p:cNvPicPr>
          <p:nvPr/>
        </p:nvPicPr>
        <p:blipFill>
          <a:blip r:embed="rId3"/>
          <a:stretch>
            <a:fillRect/>
          </a:stretch>
        </p:blipFill>
        <p:spPr>
          <a:xfrm>
            <a:off x="1763688" y="1491630"/>
            <a:ext cx="5616624" cy="11521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r>
              <a:rPr lang="en-US"/>
              <a:t>Neural Network</a:t>
            </a:r>
          </a:p>
        </p:txBody>
      </p:sp>
      <p:pic>
        <p:nvPicPr>
          <p:cNvPr id="4" name="Picture 3"/>
          <p:cNvPicPr/>
          <p:nvPr/>
        </p:nvPicPr>
        <p:blipFill>
          <a:blip/>
        </p:blipFill>
        <p:spPr>
          <a:xfrm>
            <a:off x="4381500" y="2381250"/>
            <a:ext cx="381000" cy="381000"/>
          </a:xfrm>
          <a:prstGeom prst="rect">
            <a:avLst/>
          </a:prstGeom>
        </p:spPr>
      </p:pic>
      <p:pic>
        <p:nvPicPr>
          <p:cNvPr id="6" name="Picture 5"/>
          <p:cNvPicPr/>
          <p:nvPr/>
        </p:nvPicPr>
        <p:blipFill>
          <a:blip r:embed="rId2"/>
        </p:blipFill>
        <p:spPr>
          <a:xfrm>
            <a:off x="1835785" y="1203960"/>
            <a:ext cx="6454140" cy="2440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555776" y="143719"/>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cs typeface="Arial" panose="020B0604020202020204" pitchFamily="34" charset="0"/>
              </a:rPr>
              <a:t>Nội dung</a:t>
            </a:r>
            <a:endParaRPr lang="en-US" sz="3600" dirty="0">
              <a:cs typeface="Arial" panose="020B0604020202020204" pitchFamily="34" charset="0"/>
            </a:endParaRPr>
          </a:p>
        </p:txBody>
      </p:sp>
      <p:grpSp>
        <p:nvGrpSpPr>
          <p:cNvPr id="4" name="Group 3"/>
          <p:cNvGrpSpPr/>
          <p:nvPr/>
        </p:nvGrpSpPr>
        <p:grpSpPr>
          <a:xfrm>
            <a:off x="3131840" y="771635"/>
            <a:ext cx="5256584" cy="756189"/>
            <a:chOff x="3131840" y="1275606"/>
            <a:chExt cx="5256584" cy="756189"/>
          </a:xfrm>
        </p:grpSpPr>
        <p:grpSp>
          <p:nvGrpSpPr>
            <p:cNvPr id="6" name="Group 5"/>
            <p:cNvGrpSpPr/>
            <p:nvPr/>
          </p:nvGrpSpPr>
          <p:grpSpPr>
            <a:xfrm>
              <a:off x="3131840" y="1311795"/>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0" name="TextBox 29"/>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anose="020B0604020202020204" pitchFamily="34" charset="0"/>
                </a:rPr>
                <a:t>Giới thiệu</a:t>
              </a:r>
              <a:endParaRPr lang="ko-KR" altLang="en-US" b="1" dirty="0">
                <a:solidFill>
                  <a:schemeClr val="tx1">
                    <a:lumMod val="75000"/>
                    <a:lumOff val="25000"/>
                  </a:schemeClr>
                </a:solidFill>
                <a:cs typeface="Arial" panose="020B0604020202020204" pitchFamily="34" charset="0"/>
              </a:endParaRPr>
            </a:p>
          </p:txBody>
        </p:sp>
      </p:grpSp>
      <p:grpSp>
        <p:nvGrpSpPr>
          <p:cNvPr id="7" name="Group 6"/>
          <p:cNvGrpSpPr/>
          <p:nvPr/>
        </p:nvGrpSpPr>
        <p:grpSpPr>
          <a:xfrm>
            <a:off x="3131840" y="1615422"/>
            <a:ext cx="5256584" cy="756189"/>
            <a:chOff x="3131840" y="1275606"/>
            <a:chExt cx="5256584" cy="756189"/>
          </a:xfrm>
        </p:grpSpPr>
        <p:grpSp>
          <p:nvGrpSpPr>
            <p:cNvPr id="8" name="Group 7"/>
            <p:cNvGrpSpPr/>
            <p:nvPr/>
          </p:nvGrpSpPr>
          <p:grpSpPr>
            <a:xfrm>
              <a:off x="3131840" y="1311795"/>
              <a:ext cx="5256584" cy="720000"/>
              <a:chOff x="3131840" y="1491630"/>
              <a:chExt cx="5256584" cy="576064"/>
            </a:xfrm>
          </p:grpSpPr>
          <p:sp>
            <p:nvSpPr>
              <p:cNvPr id="11" name="Rectangle 1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2" name="Right Triangle 1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9" name="TextBox 8"/>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10" name="TextBox 9"/>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anose="020B0604020202020204" pitchFamily="34" charset="0"/>
                </a:rPr>
                <a:t>Phát biểu bài toán</a:t>
              </a:r>
              <a:endParaRPr lang="ko-KR" altLang="en-US" b="1" dirty="0">
                <a:solidFill>
                  <a:schemeClr val="tx1">
                    <a:lumMod val="75000"/>
                    <a:lumOff val="25000"/>
                  </a:schemeClr>
                </a:solidFill>
                <a:cs typeface="Arial" panose="020B0604020202020204" pitchFamily="34" charset="0"/>
              </a:endParaRPr>
            </a:p>
          </p:txBody>
        </p:sp>
      </p:grpSp>
      <p:grpSp>
        <p:nvGrpSpPr>
          <p:cNvPr id="13" name="Group 12"/>
          <p:cNvGrpSpPr/>
          <p:nvPr/>
        </p:nvGrpSpPr>
        <p:grpSpPr>
          <a:xfrm>
            <a:off x="3131840" y="2515724"/>
            <a:ext cx="5256584" cy="756189"/>
            <a:chOff x="3131840" y="1275606"/>
            <a:chExt cx="5256584" cy="756189"/>
          </a:xfrm>
        </p:grpSpPr>
        <p:grpSp>
          <p:nvGrpSpPr>
            <p:cNvPr id="14" name="Group 13"/>
            <p:cNvGrpSpPr/>
            <p:nvPr/>
          </p:nvGrpSpPr>
          <p:grpSpPr>
            <a:xfrm>
              <a:off x="3131840" y="1311795"/>
              <a:ext cx="5256584" cy="720000"/>
              <a:chOff x="3131840" y="1491630"/>
              <a:chExt cx="5256584" cy="576064"/>
            </a:xfrm>
          </p:grpSpPr>
          <p:sp>
            <p:nvSpPr>
              <p:cNvPr id="31" name="Rectangle 3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2" name="Right Triangle 3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15" name="TextBox 14"/>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sp>
          <p:nvSpPr>
            <p:cNvPr id="16" name="TextBox 15"/>
            <p:cNvSpPr txBox="1"/>
            <p:nvPr/>
          </p:nvSpPr>
          <p:spPr>
            <a:xfrm>
              <a:off x="3851840" y="14197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anose="020B0604020202020204" pitchFamily="34" charset="0"/>
                </a:rPr>
                <a:t>Tìm hiểu thuật toán</a:t>
              </a:r>
              <a:endParaRPr lang="ko-KR" altLang="en-US" b="1" dirty="0">
                <a:solidFill>
                  <a:schemeClr val="tx1">
                    <a:lumMod val="75000"/>
                    <a:lumOff val="25000"/>
                  </a:schemeClr>
                </a:solidFill>
                <a:cs typeface="Arial" panose="020B0604020202020204" pitchFamily="34" charset="0"/>
              </a:endParaRPr>
            </a:p>
          </p:txBody>
        </p:sp>
      </p:grpSp>
      <p:grpSp>
        <p:nvGrpSpPr>
          <p:cNvPr id="33" name="Group 32"/>
          <p:cNvGrpSpPr/>
          <p:nvPr/>
        </p:nvGrpSpPr>
        <p:grpSpPr>
          <a:xfrm>
            <a:off x="3131840" y="4210411"/>
            <a:ext cx="5256584" cy="756189"/>
            <a:chOff x="3131840" y="1275606"/>
            <a:chExt cx="5256584" cy="756189"/>
          </a:xfrm>
        </p:grpSpPr>
        <p:grpSp>
          <p:nvGrpSpPr>
            <p:cNvPr id="34" name="Group 33"/>
            <p:cNvGrpSpPr/>
            <p:nvPr/>
          </p:nvGrpSpPr>
          <p:grpSpPr>
            <a:xfrm>
              <a:off x="3131840" y="1311795"/>
              <a:ext cx="5256584" cy="720000"/>
              <a:chOff x="3131840" y="1491630"/>
              <a:chExt cx="5256584" cy="576064"/>
            </a:xfrm>
          </p:grpSpPr>
          <p:sp>
            <p:nvSpPr>
              <p:cNvPr id="38" name="Rectangle 3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9" name="Right Triangle 38"/>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5" name="TextBox 34"/>
            <p:cNvSpPr txBox="1"/>
            <p:nvPr/>
          </p:nvSpPr>
          <p:spPr>
            <a:xfrm>
              <a:off x="3131840" y="1275606"/>
              <a:ext cx="533164" cy="39878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36" name="TextBox 35"/>
            <p:cNvSpPr txBox="1"/>
            <p:nvPr/>
          </p:nvSpPr>
          <p:spPr>
            <a:xfrm>
              <a:off x="3851840" y="1381013"/>
              <a:ext cx="4392567" cy="368300"/>
            </a:xfrm>
            <a:prstGeom prst="rect">
              <a:avLst/>
            </a:prstGeom>
            <a:noFill/>
          </p:spPr>
          <p:txBody>
            <a:bodyPr wrap="square" rtlCol="0">
              <a:spAutoFit/>
            </a:bodyPr>
            <a:lstStyle/>
            <a:p>
              <a:r>
                <a:rPr lang="en-US" altLang="ko-KR" b="1" dirty="0">
                  <a:solidFill>
                    <a:schemeClr val="tx1">
                      <a:lumMod val="75000"/>
                      <a:lumOff val="25000"/>
                    </a:schemeClr>
                  </a:solidFill>
                  <a:cs typeface="Arial" panose="020B0604020202020204" pitchFamily="34" charset="0"/>
                </a:rPr>
                <a:t>Tổng kết</a:t>
              </a:r>
            </a:p>
          </p:txBody>
        </p:sp>
      </p:grpSp>
      <p:pic>
        <p:nvPicPr>
          <p:cNvPr id="48" name="Picture 47"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49" name="Picture 48"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grpSp>
        <p:nvGrpSpPr>
          <p:cNvPr id="17" name="Group 16"/>
          <p:cNvGrpSpPr/>
          <p:nvPr/>
        </p:nvGrpSpPr>
        <p:grpSpPr>
          <a:xfrm>
            <a:off x="3131840" y="3344906"/>
            <a:ext cx="5256584" cy="756189"/>
            <a:chOff x="3131840" y="1275606"/>
            <a:chExt cx="5256584" cy="756189"/>
          </a:xfrm>
        </p:grpSpPr>
        <p:grpSp>
          <p:nvGrpSpPr>
            <p:cNvPr id="18" name="Group 17"/>
            <p:cNvGrpSpPr/>
            <p:nvPr/>
          </p:nvGrpSpPr>
          <p:grpSpPr>
            <a:xfrm>
              <a:off x="3131840" y="1311795"/>
              <a:ext cx="5256584" cy="720000"/>
              <a:chOff x="3131840" y="1491630"/>
              <a:chExt cx="5256584" cy="576064"/>
            </a:xfrm>
          </p:grpSpPr>
          <p:sp>
            <p:nvSpPr>
              <p:cNvPr id="19" name="Rectangle 3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0" name="Right Triangle 19"/>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21" name="TextBox 34"/>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22" name="TextBox 35"/>
            <p:cNvSpPr txBox="1"/>
            <p:nvPr/>
          </p:nvSpPr>
          <p:spPr>
            <a:xfrm>
              <a:off x="3851840" y="1381013"/>
              <a:ext cx="4392567" cy="368300"/>
            </a:xfrm>
            <a:prstGeom prst="rect">
              <a:avLst/>
            </a:prstGeom>
            <a:noFill/>
          </p:spPr>
          <p:txBody>
            <a:bodyPr wrap="square" rtlCol="0">
              <a:spAutoFit/>
            </a:bodyPr>
            <a:lstStyle/>
            <a:p>
              <a:r>
                <a:rPr lang="en-US" altLang="ko-KR" b="1" dirty="0">
                  <a:solidFill>
                    <a:schemeClr val="tx1">
                      <a:lumMod val="75000"/>
                      <a:lumOff val="25000"/>
                    </a:schemeClr>
                  </a:solidFill>
                  <a:cs typeface="Arial" panose="020B0604020202020204" pitchFamily="34" charset="0"/>
                </a:rPr>
                <a:t>Một số code quan trọng</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2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300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nodeType="withEffect">
                                  <p:stCondLst>
                                    <p:cond delay="300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r>
              <a:rPr lang="en-US"/>
              <a:t>Stacking</a:t>
            </a:r>
          </a:p>
        </p:txBody>
      </p:sp>
      <p:pic>
        <p:nvPicPr>
          <p:cNvPr id="4" name="Picture 3"/>
          <p:cNvPicPr/>
          <p:nvPr/>
        </p:nvPicPr>
        <p:blipFill>
          <a:blip/>
        </p:blipFill>
        <p:spPr>
          <a:xfrm>
            <a:off x="4381500" y="2381250"/>
            <a:ext cx="381000" cy="381000"/>
          </a:xfrm>
          <a:prstGeom prst="rect">
            <a:avLst/>
          </a:prstGeom>
        </p:spPr>
      </p:pic>
      <p:pic>
        <p:nvPicPr>
          <p:cNvPr id="7" name="Picture 6"/>
          <p:cNvPicPr/>
          <p:nvPr/>
        </p:nvPicPr>
        <p:blipFill>
          <a:blip r:embed="rId2"/>
        </p:blipFill>
        <p:spPr>
          <a:xfrm>
            <a:off x="219075" y="1400175"/>
            <a:ext cx="8705850" cy="2343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endParaRPr lang="en-US"/>
          </a:p>
        </p:txBody>
      </p:sp>
      <p:pic>
        <p:nvPicPr>
          <p:cNvPr id="4" name="Picture 3"/>
          <p:cNvPicPr/>
          <p:nvPr/>
        </p:nvPicPr>
        <p:blipFill>
          <a:blip/>
        </p:blipFill>
        <p:spPr>
          <a:xfrm>
            <a:off x="4381500" y="2381250"/>
            <a:ext cx="381000" cy="381000"/>
          </a:xfrm>
          <a:prstGeom prst="rect">
            <a:avLst/>
          </a:prstGeom>
        </p:spPr>
      </p:pic>
      <p:pic>
        <p:nvPicPr>
          <p:cNvPr id="5" name="Picture 4"/>
          <p:cNvPicPr/>
          <p:nvPr/>
        </p:nvPicPr>
        <p:blipFill>
          <a:blip r:embed="rId2"/>
        </p:blipFill>
        <p:spPr>
          <a:xfrm>
            <a:off x="2915920" y="699770"/>
            <a:ext cx="6068695" cy="4201160"/>
          </a:xfrm>
          <a:prstGeom prst="rect">
            <a:avLst/>
          </a:prstGeom>
        </p:spPr>
      </p:pic>
      <p:sp>
        <p:nvSpPr>
          <p:cNvPr id="6" name="Text Box 5"/>
          <p:cNvSpPr txBox="1"/>
          <p:nvPr/>
        </p:nvSpPr>
        <p:spPr>
          <a:xfrm>
            <a:off x="107315" y="1635760"/>
            <a:ext cx="2581910" cy="922020"/>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sym typeface="+mn-ea"/>
              </a:rPr>
              <a:t>Các hàm tính toán đánh giá: MSE, R2, MAE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Demo code</a:t>
            </a:r>
            <a:endParaRPr lang="ko-KR" altLang="en-US" dirty="0"/>
          </a:p>
        </p:txBody>
      </p:sp>
      <p:sp>
        <p:nvSpPr>
          <p:cNvPr id="3" name="Text Placeholder 2"/>
          <p:cNvSpPr>
            <a:spLocks noGrp="1"/>
          </p:cNvSpPr>
          <p:nvPr>
            <p:ph type="body" sz="quarter" idx="11"/>
          </p:nvPr>
        </p:nvSpPr>
        <p:spPr/>
        <p:txBody>
          <a:bodyPr/>
          <a:lstStyle/>
          <a:p>
            <a:pPr lvl="0"/>
            <a:r>
              <a:rPr lang="en-US" altLang="ko-KR"/>
              <a:t>By Vương Tất Chiến </a:t>
            </a:r>
            <a:endParaRPr lang="en-US" altLang="ko-KR" dirty="0"/>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Tổng kết</a:t>
            </a:r>
          </a:p>
        </p:txBody>
      </p:sp>
      <p:sp>
        <p:nvSpPr>
          <p:cNvPr id="3" name="Text Placeholder 2"/>
          <p:cNvSpPr>
            <a:spLocks noGrp="1"/>
          </p:cNvSpPr>
          <p:nvPr>
            <p:ph type="body" sz="quarter" idx="11"/>
          </p:nvPr>
        </p:nvSpPr>
        <p:spPr/>
        <p:txBody>
          <a:bodyPr/>
          <a:lstStyle/>
          <a:p>
            <a:endParaRPr lang="en-US"/>
          </a:p>
        </p:txBody>
      </p:sp>
      <p:sp>
        <p:nvSpPr>
          <p:cNvPr id="4" name="Text Box 3"/>
          <p:cNvSpPr txBox="1"/>
          <p:nvPr/>
        </p:nvSpPr>
        <p:spPr>
          <a:xfrm>
            <a:off x="323850" y="1188720"/>
            <a:ext cx="8394700" cy="2615565"/>
          </a:xfrm>
          <a:prstGeom prst="rect">
            <a:avLst/>
          </a:prstGeom>
          <a:noFill/>
        </p:spPr>
        <p:txBody>
          <a:bodyPr wrap="square" rtlCol="0" anchor="t">
            <a:noAutofit/>
          </a:bodyPr>
          <a:lstStyle/>
          <a:p>
            <a:pPr marL="342900" indent="-342900" algn="just" eaLnBrk="0" latinLnBrk="0" hangingPunct="0">
              <a:buFont typeface="Arial" panose="020B0604020202020204" pitchFamily="34" charset="0"/>
              <a:buAutoNum type="arabicPeriod"/>
            </a:pPr>
            <a:r>
              <a:rPr lang="en-US">
                <a:sym typeface="+mn-ea"/>
              </a:rPr>
              <a:t>Bài toán dự đoán lương</a:t>
            </a:r>
          </a:p>
          <a:p>
            <a:pPr marL="457200" lvl="1" indent="457200" algn="just" eaLnBrk="0" latinLnBrk="0" hangingPunct="0">
              <a:buFont typeface="Arial" panose="020B0604020202020204" pitchFamily="34" charset="0"/>
              <a:buNone/>
            </a:pPr>
            <a:r>
              <a:rPr lang="en-US">
                <a:sym typeface="+mn-ea"/>
              </a:rPr>
              <a:t>Tìm hiểu đầu vào, đầu ra, cách tiếp cận bài toán</a:t>
            </a:r>
          </a:p>
          <a:p>
            <a:pPr indent="0" algn="just" eaLnBrk="0" latinLnBrk="0" hangingPunct="0">
              <a:buFont typeface="Arial" panose="020B0604020202020204" pitchFamily="34" charset="0"/>
              <a:buNone/>
            </a:pPr>
            <a:r>
              <a:rPr lang="en-US">
                <a:sym typeface="+mn-ea"/>
              </a:rPr>
              <a:t>2.   Tìm hiểu các mô hình học máy : </a:t>
            </a:r>
          </a:p>
          <a:p>
            <a:pPr marL="457200" lvl="1" indent="457200" algn="just" eaLnBrk="0" latinLnBrk="0" hangingPunct="0">
              <a:buFont typeface="Arial" panose="020B0604020202020204" pitchFamily="34" charset="0"/>
              <a:buNone/>
            </a:pPr>
            <a:r>
              <a:rPr lang="en-US">
                <a:sym typeface="+mn-ea"/>
              </a:rPr>
              <a:t>Tìm hiểu khái niệm, công thức, cơ chế và ưu điểm, nhược điểm của 4 mô hình: Hồi quy tuyến tính, Lasso, Neural Network và stacking</a:t>
            </a:r>
          </a:p>
          <a:p>
            <a:pPr indent="0" algn="just" eaLnBrk="0" latinLnBrk="0" hangingPunct="0">
              <a:buFont typeface="Arial" panose="020B0604020202020204" pitchFamily="34" charset="0"/>
              <a:buNone/>
            </a:pPr>
            <a:r>
              <a:rPr lang="en-US">
                <a:sym typeface="+mn-ea"/>
              </a:rPr>
              <a:t>3.     Tìm hiểu các tham số đánh giá mô hình : </a:t>
            </a:r>
          </a:p>
          <a:p>
            <a:pPr marL="457200" lvl="1" indent="457200" algn="just" eaLnBrk="0" latinLnBrk="0" hangingPunct="0">
              <a:buFont typeface="Arial" panose="020B0604020202020204" pitchFamily="34" charset="0"/>
              <a:buNone/>
            </a:pPr>
            <a:r>
              <a:rPr lang="en-US">
                <a:sym typeface="+mn-ea"/>
              </a:rPr>
              <a:t>Tìm hiểu 3 mô hình tham số : MAE, MSE, R2 để đánh giá mô hình dự đoán tốt hay không</a:t>
            </a:r>
          </a:p>
          <a:p>
            <a:pPr marL="457200" lvl="1" indent="457200" algn="just" eaLnBrk="0" latinLnBrk="0" hangingPunct="0">
              <a:buFont typeface="Arial" panose="020B0604020202020204" pitchFamily="34" charset="0"/>
              <a:buNone/>
            </a:pPr>
            <a:endParaRPr lang="en-US">
              <a:sym typeface="+mn-ea"/>
            </a:endParaRPr>
          </a:p>
        </p:txBody>
      </p:sp>
      <p:sp>
        <p:nvSpPr>
          <p:cNvPr id="5" name="Text Box 4"/>
          <p:cNvSpPr txBox="1"/>
          <p:nvPr/>
        </p:nvSpPr>
        <p:spPr>
          <a:xfrm>
            <a:off x="395605" y="3507740"/>
            <a:ext cx="8166100" cy="922020"/>
          </a:xfrm>
          <a:prstGeom prst="rect">
            <a:avLst/>
          </a:prstGeom>
          <a:noFill/>
        </p:spPr>
        <p:txBody>
          <a:bodyPr wrap="square" rtlCol="0" anchor="t">
            <a:spAutoFit/>
          </a:bodyPr>
          <a:lstStyle/>
          <a:p>
            <a:r>
              <a:rPr lang="en-US">
                <a:sym typeface="+mn-ea"/>
              </a:rPr>
              <a:t>4.     Xây dựng chương trình demo</a:t>
            </a:r>
          </a:p>
          <a:p>
            <a:pPr marL="457200" lvl="1" indent="457200"/>
            <a:r>
              <a:rPr lang="en-US">
                <a:sym typeface="+mn-ea"/>
              </a:rPr>
              <a:t>Xây dựng chương trình dự đoán giá nhà giải quyết bài toán dự đoán  lương và tính toán các tham số đánh giá mô hình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a:t>Cảm ơn</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sz="1800"/>
              <a:t>Thầy và các bạn đã chú ý lắng nghe</a:t>
            </a:r>
            <a:endParaRPr lang="en-US" altLang="ko-KR" sz="1800" dirty="0"/>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Phát biểu bài toán</a:t>
            </a:r>
            <a:endParaRPr lang="vi-VN"/>
          </a:p>
        </p:txBody>
      </p:sp>
      <p:sp>
        <p:nvSpPr>
          <p:cNvPr id="3" name="Text Placeholder 2"/>
          <p:cNvSpPr>
            <a:spLocks noGrp="1"/>
          </p:cNvSpPr>
          <p:nvPr>
            <p:ph type="body" sz="quarter" idx="11"/>
          </p:nvPr>
        </p:nvSpPr>
        <p:spPr/>
        <p:txBody>
          <a:bodyPr/>
          <a:lstStyle/>
          <a:p>
            <a:endParaRPr lang="vi-VN"/>
          </a:p>
        </p:txBody>
      </p:sp>
      <p:sp>
        <p:nvSpPr>
          <p:cNvPr id="4" name="TextBox 3"/>
          <p:cNvSpPr txBox="1"/>
          <p:nvPr/>
        </p:nvSpPr>
        <p:spPr>
          <a:xfrm>
            <a:off x="18989" y="1423104"/>
            <a:ext cx="9144000" cy="2861310"/>
          </a:xfrm>
          <a:prstGeom prst="rect">
            <a:avLst/>
          </a:prstGeom>
          <a:noFill/>
        </p:spPr>
        <p:txBody>
          <a:bodyPr wrap="square" rtlCol="0">
            <a:spAutoFit/>
          </a:bodyPr>
          <a:lstStyle/>
          <a:p>
            <a:pPr marL="285750" indent="-285750" eaLnBrk="0" latinLnBrk="0" hangingPunct="0">
              <a:buFont typeface="Arial" panose="020B0604020202020204" pitchFamily="34" charset="0"/>
              <a:buChar char="•"/>
            </a:pPr>
            <a:r>
              <a:rPr lang="en-US"/>
              <a:t>Bài toán: Dự đoán lương dựa trên số năm kinh nghiệm</a:t>
            </a:r>
          </a:p>
          <a:p>
            <a:pPr marL="285750" indent="-285750" eaLnBrk="0" latinLnBrk="0" hangingPunct="0">
              <a:buFont typeface="Arial" panose="020B0604020202020204" pitchFamily="34" charset="0"/>
              <a:buChar char="•"/>
            </a:pPr>
            <a:r>
              <a:rPr lang="en-US"/>
              <a:t>Phạm vi dữ liệu: Bộ dữ liệu bao gồm 40 mẫu</a:t>
            </a:r>
          </a:p>
          <a:p>
            <a:pPr marL="285750" indent="-285750" eaLnBrk="0" latinLnBrk="0" hangingPunct="0">
              <a:buFont typeface="Arial" panose="020B0604020202020204" pitchFamily="34" charset="0"/>
              <a:buChar char="•"/>
            </a:pPr>
            <a:r>
              <a:rPr lang="en-US"/>
              <a:t>Các thuật toán áp dụng:</a:t>
            </a:r>
          </a:p>
          <a:p>
            <a:pPr marL="742950" lvl="1" indent="-285750" eaLnBrk="0" latinLnBrk="0" hangingPunct="0">
              <a:buFont typeface="Arial" panose="020B0604020202020204" pitchFamily="34" charset="0"/>
              <a:buChar char="•"/>
            </a:pPr>
            <a:r>
              <a:rPr lang="en-US"/>
              <a:t>Hồi quy tuyến tính</a:t>
            </a:r>
          </a:p>
          <a:p>
            <a:pPr marL="742950" lvl="1" indent="-285750" eaLnBrk="0" latinLnBrk="0" hangingPunct="0">
              <a:buFont typeface="Arial" panose="020B0604020202020204" pitchFamily="34" charset="0"/>
              <a:buChar char="•"/>
            </a:pPr>
            <a:r>
              <a:rPr lang="en-US"/>
              <a:t>Lasso</a:t>
            </a:r>
          </a:p>
          <a:p>
            <a:pPr marL="742950" lvl="1" indent="-285750" eaLnBrk="0" latinLnBrk="0" hangingPunct="0">
              <a:buFont typeface="Arial" panose="020B0604020202020204" pitchFamily="34" charset="0"/>
              <a:buChar char="•"/>
            </a:pPr>
            <a:r>
              <a:rPr lang="en-US"/>
              <a:t>Neural Network</a:t>
            </a:r>
          </a:p>
          <a:p>
            <a:pPr marL="742950" lvl="1" indent="-285750" eaLnBrk="0" latinLnBrk="0" hangingPunct="0">
              <a:buFont typeface="Arial" panose="020B0604020202020204" pitchFamily="34" charset="0"/>
              <a:buChar char="•"/>
            </a:pPr>
            <a:r>
              <a:rPr lang="en-US"/>
              <a:t>Stacking</a:t>
            </a:r>
          </a:p>
          <a:p>
            <a:pPr marL="285750" indent="-285750" eaLnBrk="0" latinLnBrk="0" hangingPunct="0">
              <a:buFont typeface="Arial" panose="020B0604020202020204" pitchFamily="34" charset="0"/>
              <a:buChar char="•"/>
            </a:pPr>
            <a:r>
              <a:rPr lang="en-US"/>
              <a:t>Các tham số đánh giá: MAE, R2, MSE.</a:t>
            </a:r>
          </a:p>
          <a:p>
            <a:pPr marL="285750" indent="-285750" eaLnBrk="0" latinLnBrk="0" hangingPunct="0">
              <a:buFont typeface="Arial" panose="020B0604020202020204" pitchFamily="34" charset="0"/>
              <a:buChar char="•"/>
            </a:pPr>
            <a:r>
              <a:rPr lang="en-US"/>
              <a:t>Công cụ áp dụng: Python </a:t>
            </a:r>
          </a:p>
          <a:p>
            <a:pPr marL="285750" indent="-285750" eaLnBrk="0" latinLnBrk="0" hangingPunct="0">
              <a:buFont typeface="Arial" panose="020B0604020202020204" pitchFamily="34" charset="0"/>
              <a:buChar char="•"/>
            </a:pPr>
            <a:endParaRPr lang="vi-VN"/>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6" name="Picture 5"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5" name="TextBox 4"/>
          <p:cNvSpPr txBox="1"/>
          <p:nvPr/>
        </p:nvSpPr>
        <p:spPr>
          <a:xfrm>
            <a:off x="539750" y="1037590"/>
            <a:ext cx="7207250" cy="3969385"/>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Là một thuật toán học có giám sát, được sử dụng để giải quyết bài toán dự đoán giá trị của một biến liên tục dựa trên các biến đầu vào (Biến độc lập)</a:t>
            </a:r>
          </a:p>
          <a:p>
            <a:pPr marL="285750" indent="-285750" algn="just" eaLnBrk="0" latinLnBrk="0" hangingPunct="0">
              <a:buFont typeface="Arial" panose="020B0604020202020204" pitchFamily="34" charset="0"/>
              <a:buChar char="•"/>
            </a:pPr>
            <a:r>
              <a:rPr lang="en-US"/>
              <a:t>Mục tiêu của hồi quy tuyến tính là tìm một đường thẳng mô tả quan hệ tuyến tính giữa các biến đầu vào và đầu ra.</a:t>
            </a:r>
          </a:p>
          <a:p>
            <a:pPr marL="285750" indent="-285750" algn="just" eaLnBrk="0" latinLnBrk="0" hangingPunct="0">
              <a:buFont typeface="Arial" panose="020B0604020202020204" pitchFamily="34" charset="0"/>
              <a:buChar char="•"/>
            </a:pPr>
            <a:r>
              <a:rPr lang="en-US"/>
              <a:t>Công thức :</a:t>
            </a:r>
          </a:p>
          <a:p>
            <a:pPr marL="285750" indent="-285750" algn="just" eaLnBrk="0" latinLnBrk="0" hangingPunct="0">
              <a:buFont typeface="Arial" panose="020B0604020202020204" pitchFamily="34" charset="0"/>
              <a:buChar char="•"/>
            </a:pPr>
            <a:endParaRPr lang="en-US"/>
          </a:p>
          <a:p>
            <a:pPr indent="0" algn="just" eaLnBrk="0" latinLnBrk="0" hangingPunct="0">
              <a:buFont typeface="Arial" panose="020B0604020202020204" pitchFamily="34" charset="0"/>
              <a:buNone/>
            </a:pPr>
            <a:r>
              <a:rPr lang="en-US"/>
              <a:t> Trong đó :</a:t>
            </a:r>
          </a:p>
          <a:p>
            <a:pPr indent="457200" algn="just" eaLnBrk="0" latinLnBrk="0" hangingPunct="0">
              <a:buFont typeface="Arial" panose="020B0604020202020204" pitchFamily="34" charset="0"/>
              <a:buNone/>
            </a:pPr>
            <a:r>
              <a:rPr lang="en-US"/>
              <a:t>+ y là giá trị dự đoán</a:t>
            </a:r>
          </a:p>
          <a:p>
            <a:pPr indent="457200" algn="just" eaLnBrk="0" latinLnBrk="0" hangingPunct="0">
              <a:buFont typeface="Arial" panose="020B0604020202020204" pitchFamily="34" charset="0"/>
              <a:buNone/>
            </a:pPr>
            <a:r>
              <a:rPr lang="en-US"/>
              <a:t>+ x1,x2,....xn là các biến đầu vào độc lập</a:t>
            </a:r>
          </a:p>
          <a:p>
            <a:pPr indent="457200" algn="just" eaLnBrk="0" latinLnBrk="0" hangingPunct="0">
              <a:buFont typeface="Arial" panose="020B0604020202020204" pitchFamily="34" charset="0"/>
              <a:buNone/>
            </a:pPr>
            <a:r>
              <a:rPr lang="en-US"/>
              <a:t>+ w1,w2,.....wn là các hệ số tương ứng của từng biến đầu vào</a:t>
            </a:r>
          </a:p>
          <a:p>
            <a:pPr indent="457200" algn="just" eaLnBrk="0" latinLnBrk="0" hangingPunct="0">
              <a:buFont typeface="Arial" panose="020B0604020202020204" pitchFamily="34" charset="0"/>
              <a:buNone/>
            </a:pPr>
            <a:r>
              <a:rPr lang="en-US"/>
              <a:t>+ b là hằng số tự do</a:t>
            </a:r>
          </a:p>
          <a:p>
            <a:pPr indent="457200" algn="just" eaLnBrk="0" latinLnBrk="0" hangingPunct="0">
              <a:buFont typeface="Arial" panose="020B0604020202020204" pitchFamily="34" charset="0"/>
              <a:buNone/>
            </a:pPr>
            <a:r>
              <a:rPr lang="en-US"/>
              <a:t>=&gt; Mục tiêu: tìm ra các hệ số wi sao cho sai số giữa giá trị dự đoán và giá trị thực nhỏ nhất</a:t>
            </a:r>
          </a:p>
        </p:txBody>
      </p:sp>
      <p:sp>
        <p:nvSpPr>
          <p:cNvPr id="10" name="Text Placeholder 2"/>
          <p:cNvSpPr>
            <a:spLocks noGrp="1"/>
          </p:cNvSpPr>
          <p:nvPr>
            <p:ph type="body" sz="quarter" idx="11"/>
          </p:nvPr>
        </p:nvSpPr>
        <p:spPr>
          <a:xfrm>
            <a:off x="0" y="699542"/>
            <a:ext cx="9144000" cy="288032"/>
          </a:xfrm>
        </p:spPr>
        <p:txBody>
          <a:bodyPr/>
          <a:lstStyle/>
          <a:p>
            <a:r>
              <a:rPr lang="en-US"/>
              <a:t>Hồi quy tuyến tính</a:t>
            </a:r>
          </a:p>
        </p:txBody>
      </p:sp>
      <p:pic>
        <p:nvPicPr>
          <p:cNvPr id="11" name="Picture 10"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2" name="Picture 11"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pic>
        <p:nvPicPr>
          <p:cNvPr id="6" name="Picture 5"/>
          <p:cNvPicPr>
            <a:picLocks noChangeAspect="1"/>
          </p:cNvPicPr>
          <p:nvPr/>
        </p:nvPicPr>
        <p:blipFill>
          <a:blip r:embed="rId4"/>
          <a:stretch>
            <a:fillRect/>
          </a:stretch>
        </p:blipFill>
        <p:spPr>
          <a:xfrm>
            <a:off x="2700020" y="2427605"/>
            <a:ext cx="4152900" cy="57150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3" name="Text Placeholder 2"/>
          <p:cNvSpPr>
            <a:spLocks noGrp="1"/>
          </p:cNvSpPr>
          <p:nvPr>
            <p:ph type="body" sz="quarter" idx="11"/>
          </p:nvPr>
        </p:nvSpPr>
        <p:spPr/>
        <p:txBody>
          <a:bodyPr/>
          <a:lstStyle/>
          <a:p>
            <a:r>
              <a:rPr lang="en-US"/>
              <a:t>Hồi quy tuyến tính</a:t>
            </a:r>
          </a:p>
        </p:txBody>
      </p:sp>
      <p:sp>
        <p:nvSpPr>
          <p:cNvPr id="5" name="TextBox 4"/>
          <p:cNvSpPr txBox="1"/>
          <p:nvPr/>
        </p:nvSpPr>
        <p:spPr>
          <a:xfrm>
            <a:off x="34925" y="1080135"/>
            <a:ext cx="8486140" cy="4246245"/>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vi-VN" u="sng">
                <a:solidFill>
                  <a:srgbClr val="FF0000"/>
                </a:solidFill>
              </a:rPr>
              <a:t>Ư</a:t>
            </a:r>
            <a:r>
              <a:rPr lang="en-US" u="sng">
                <a:solidFill>
                  <a:srgbClr val="FF0000"/>
                </a:solidFill>
              </a:rPr>
              <a:t>u điểm:</a:t>
            </a:r>
          </a:p>
          <a:p>
            <a:pPr marL="742950" lvl="1" indent="-285750" algn="just" eaLnBrk="0" latinLnBrk="0" hangingPunct="0">
              <a:buFont typeface="Arial" panose="020B0604020202020204" pitchFamily="34" charset="0"/>
              <a:buChar char="•"/>
            </a:pPr>
            <a:r>
              <a:rPr lang="en-US"/>
              <a:t>Là một thuật toán đơn giản, dễ hiểu, tính toán nhanh và dễ mở rộng</a:t>
            </a:r>
          </a:p>
          <a:p>
            <a:pPr marL="742950" lvl="1" indent="-285750" algn="just" eaLnBrk="0" latinLnBrk="0" hangingPunct="0">
              <a:buFont typeface="Arial" panose="020B0604020202020204" pitchFamily="34" charset="0"/>
              <a:buChar char="•"/>
            </a:pPr>
            <a:r>
              <a:rPr lang="en-US"/>
              <a:t>Hiệu quả với các mối quan hệ tuyến tính</a:t>
            </a:r>
          </a:p>
          <a:p>
            <a:pPr marL="742950" lvl="1" indent="-285750" algn="just" eaLnBrk="0" latinLnBrk="0" hangingPunct="0">
              <a:buFont typeface="Arial" panose="020B0604020202020204" pitchFamily="34" charset="0"/>
              <a:buChar char="•"/>
            </a:pPr>
            <a:r>
              <a:rPr lang="en-US"/>
              <a:t>Các hệ số hồi quy có thể giúp dễ dàng diễn giải mối quan hệ giữa từng biến độc lập và biến phụ thuộc, thể hiện tác động của mỗi yếu tố trong mô hình.</a:t>
            </a:r>
          </a:p>
          <a:p>
            <a:pPr marL="285750" indent="-285750" algn="just" eaLnBrk="0" latinLnBrk="0" hangingPunct="0">
              <a:buFont typeface="Arial" panose="020B0604020202020204" pitchFamily="34" charset="0"/>
              <a:buChar char="•"/>
            </a:pPr>
            <a:r>
              <a:rPr lang="en-US" u="sng">
                <a:solidFill>
                  <a:srgbClr val="FF0000"/>
                </a:solidFill>
              </a:rPr>
              <a:t>Nhược điểm:</a:t>
            </a:r>
          </a:p>
          <a:p>
            <a:pPr marL="742950" lvl="1" indent="-285750" algn="just" eaLnBrk="0" latinLnBrk="0" hangingPunct="0">
              <a:buFont typeface="Arial" panose="020B0604020202020204" pitchFamily="34" charset="0"/>
              <a:buChar char="•"/>
            </a:pPr>
            <a:r>
              <a:rPr lang="en-US"/>
              <a:t>Dễ bị ảnh hưởng bởi các giá trị ngoại lệ</a:t>
            </a:r>
          </a:p>
          <a:p>
            <a:pPr marL="742950" lvl="1" indent="-285750" algn="just" eaLnBrk="0" latinLnBrk="0" hangingPunct="0">
              <a:buFont typeface="Arial" panose="020B0604020202020204" pitchFamily="34" charset="0"/>
              <a:buChar char="•"/>
            </a:pPr>
            <a:r>
              <a:rPr lang="en-US"/>
              <a:t>Bị hạn chế khi dữ liệu không tuân theo các giả định về tuyến tính, phân phối phần dư và tính độc lập giữa các biến</a:t>
            </a:r>
          </a:p>
          <a:p>
            <a:pPr marL="285750" indent="-285750" algn="just" eaLnBrk="0" latinLnBrk="0" hangingPunct="0">
              <a:buFont typeface="Arial" panose="020B0604020202020204" pitchFamily="34" charset="0"/>
              <a:buChar char="•"/>
            </a:pPr>
            <a:r>
              <a:rPr lang="en-US" u="sng">
                <a:solidFill>
                  <a:srgbClr val="FF0000"/>
                </a:solidFill>
              </a:rPr>
              <a:t>Ứng dụng:</a:t>
            </a:r>
          </a:p>
          <a:p>
            <a:pPr marL="742950" lvl="1" indent="-285750" algn="just" eaLnBrk="0" latinLnBrk="0" hangingPunct="0">
              <a:buFont typeface="Arial" panose="020B0604020202020204" pitchFamily="34" charset="0"/>
              <a:buChar char="•"/>
            </a:pPr>
            <a:r>
              <a:rPr lang="en-US"/>
              <a:t>Dự đoán giá trị liên tục </a:t>
            </a:r>
          </a:p>
          <a:p>
            <a:pPr marL="742950" lvl="1" indent="-285750" algn="just" eaLnBrk="0" latinLnBrk="0" hangingPunct="0">
              <a:buFont typeface="Arial" panose="020B0604020202020204" pitchFamily="34" charset="0"/>
              <a:buChar char="•"/>
            </a:pPr>
            <a:r>
              <a:rPr lang="en-US"/>
              <a:t>Phân tích xu hướng</a:t>
            </a:r>
          </a:p>
          <a:p>
            <a:pPr marL="742950" lvl="1" indent="-285750" algn="just" eaLnBrk="0" latinLnBrk="0" hangingPunct="0">
              <a:buFont typeface="Arial" panose="020B0604020202020204" pitchFamily="34" charset="0"/>
              <a:buChar char="•"/>
            </a:pPr>
            <a:r>
              <a:rPr lang="en-US"/>
              <a:t>Ứng dụng trong dự báo thời tiết</a:t>
            </a:r>
          </a:p>
          <a:p>
            <a:pPr marL="742950" lvl="1" indent="-285750" algn="just" eaLnBrk="0" latinLnBrk="0" hangingPunct="0">
              <a:buFont typeface="Arial" panose="020B0604020202020204" pitchFamily="34" charset="0"/>
              <a:buChar char="•"/>
            </a:pPr>
            <a:endParaRPr lang="en-US"/>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5" name="TextBox 4"/>
          <p:cNvSpPr txBox="1"/>
          <p:nvPr/>
        </p:nvSpPr>
        <p:spPr>
          <a:xfrm>
            <a:off x="-36195" y="987425"/>
            <a:ext cx="7301865" cy="2861310"/>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ltLang="vi-VN"/>
              <a:t>Lasso là một thuật toán hồi quy tuyến tính được sử dụng để thực hiện cả việc ước lượng các tham số hồi quy và lựa chọn biến số</a:t>
            </a:r>
            <a:r>
              <a:rPr lang="vi-VN"/>
              <a:t> </a:t>
            </a:r>
          </a:p>
          <a:p>
            <a:pPr marL="285750" indent="-285750" algn="just" eaLnBrk="0" latinLnBrk="0" hangingPunct="0">
              <a:buFont typeface="Arial" panose="020B0604020202020204" pitchFamily="34" charset="0"/>
              <a:buChar char="•"/>
            </a:pPr>
            <a:r>
              <a:rPr lang="en-US"/>
              <a:t>Lasso là kĩ thuật hồi quy áp dụng kỹ thuật hiệu chuẩn để tránh hiện tượng quá khớp bằng cách thêm một phần phạt vào hàm mất mát của hồi quy tuyến tính làm cho các hệ số wi không trở nên quá lớn</a:t>
            </a:r>
          </a:p>
          <a:p>
            <a:pPr marL="285750" indent="-285750" algn="just" eaLnBrk="0" latinLnBrk="0" hangingPunct="0">
              <a:buFont typeface="Arial" panose="020B0604020202020204" pitchFamily="34" charset="0"/>
              <a:buChar char="•"/>
            </a:pPr>
            <a:r>
              <a:rPr lang="en-US"/>
              <a:t>Công thức </a:t>
            </a:r>
          </a:p>
          <a:p>
            <a:pPr marL="285750"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endParaRPr lang="en-US"/>
          </a:p>
        </p:txBody>
      </p:sp>
      <p:sp>
        <p:nvSpPr>
          <p:cNvPr id="10" name="Text Placeholder 2"/>
          <p:cNvSpPr>
            <a:spLocks noGrp="1"/>
          </p:cNvSpPr>
          <p:nvPr>
            <p:ph type="body" sz="quarter" idx="11"/>
          </p:nvPr>
        </p:nvSpPr>
        <p:spPr>
          <a:xfrm>
            <a:off x="0" y="699542"/>
            <a:ext cx="9144000" cy="288032"/>
          </a:xfrm>
        </p:spPr>
        <p:txBody>
          <a:bodyPr/>
          <a:lstStyle/>
          <a:p>
            <a:r>
              <a:rPr lang="en-US"/>
              <a:t>Lasso</a:t>
            </a:r>
          </a:p>
        </p:txBody>
      </p:sp>
      <p:pic>
        <p:nvPicPr>
          <p:cNvPr id="4" name="Picture 3"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
        <p:nvSpPr>
          <p:cNvPr id="6" name="Text Box 5"/>
          <p:cNvSpPr txBox="1"/>
          <p:nvPr/>
        </p:nvSpPr>
        <p:spPr>
          <a:xfrm>
            <a:off x="107315" y="3219450"/>
            <a:ext cx="4804410" cy="1476375"/>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ltLang="vi-VN">
                <a:sym typeface="+mn-ea"/>
              </a:rPr>
              <a:t>Trong đó:</a:t>
            </a:r>
          </a:p>
          <a:p>
            <a:pPr indent="457200" algn="just" eaLnBrk="0" latinLnBrk="0" hangingPunct="0">
              <a:buFont typeface="Arial" panose="020B0604020202020204" pitchFamily="34" charset="0"/>
              <a:buNone/>
            </a:pPr>
            <a:r>
              <a:rPr lang="en-US" altLang="vi-VN">
                <a:sym typeface="+mn-ea"/>
              </a:rPr>
              <a:t>+λ  là tham số chuẩn điều chỉnh mức độ phạt</a:t>
            </a:r>
          </a:p>
          <a:p>
            <a:pPr indent="457200" algn="just" eaLnBrk="0" latinLnBrk="0" hangingPunct="0">
              <a:buFont typeface="Arial" panose="020B0604020202020204" pitchFamily="34" charset="0"/>
              <a:buNone/>
            </a:pPr>
            <a:r>
              <a:rPr lang="en-US" altLang="vi-VN">
                <a:sym typeface="+mn-ea"/>
              </a:rPr>
              <a:t>+                     : điều kiện làm cho trọng số wi nhỏ lại giảm khả năng overfiting</a:t>
            </a:r>
          </a:p>
        </p:txBody>
      </p:sp>
      <p:pic>
        <p:nvPicPr>
          <p:cNvPr id="12" name="Picture 11"/>
          <p:cNvPicPr>
            <a:picLocks noChangeAspect="1"/>
          </p:cNvPicPr>
          <p:nvPr/>
        </p:nvPicPr>
        <p:blipFill>
          <a:blip r:embed="rId5"/>
          <a:stretch>
            <a:fillRect/>
          </a:stretch>
        </p:blipFill>
        <p:spPr>
          <a:xfrm>
            <a:off x="1979295" y="2427605"/>
            <a:ext cx="3581400" cy="714375"/>
          </a:xfrm>
          <a:prstGeom prst="rect">
            <a:avLst/>
          </a:prstGeom>
        </p:spPr>
      </p:pic>
      <p:pic>
        <p:nvPicPr>
          <p:cNvPr id="13" name="Picture 12"/>
          <p:cNvPicPr>
            <a:picLocks noChangeAspect="1"/>
          </p:cNvPicPr>
          <p:nvPr/>
        </p:nvPicPr>
        <p:blipFill>
          <a:blip r:embed="rId6"/>
          <a:stretch>
            <a:fillRect/>
          </a:stretch>
        </p:blipFill>
        <p:spPr>
          <a:xfrm>
            <a:off x="971550" y="3939540"/>
            <a:ext cx="1190625" cy="38100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5" name="TextBox 4"/>
          <p:cNvSpPr txBox="1"/>
          <p:nvPr/>
        </p:nvSpPr>
        <p:spPr>
          <a:xfrm>
            <a:off x="394970" y="1198880"/>
            <a:ext cx="8044180" cy="3692525"/>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ltLang="vi-VN" u="sng">
                <a:solidFill>
                  <a:srgbClr val="FF0000"/>
                </a:solidFill>
              </a:rPr>
              <a:t>Ưu điểm :</a:t>
            </a:r>
          </a:p>
          <a:p>
            <a:pPr indent="0" algn="just" eaLnBrk="0" latinLnBrk="0" hangingPunct="0">
              <a:buFont typeface="Arial" panose="020B0604020202020204" pitchFamily="34" charset="0"/>
              <a:buNone/>
            </a:pPr>
            <a:r>
              <a:rPr lang="en-US" altLang="vi-VN"/>
              <a:t>       + Ngăn ngừa quá khớp( Overfitting)</a:t>
            </a:r>
            <a:endParaRPr lang="vi-VN"/>
          </a:p>
          <a:p>
            <a:pPr indent="0" algn="just" eaLnBrk="0" latinLnBrk="0" hangingPunct="0">
              <a:buFont typeface="Arial" panose="020B0604020202020204" pitchFamily="34" charset="0"/>
              <a:buNone/>
            </a:pPr>
            <a:r>
              <a:rPr lang="en-US" altLang="vi-VN"/>
              <a:t>       + Xử lý tốt với dữ liệu có nhiều chiều</a:t>
            </a:r>
            <a:endParaRPr lang="vi-VN"/>
          </a:p>
          <a:p>
            <a:pPr indent="0" algn="just" eaLnBrk="0" latinLnBrk="0" hangingPunct="0">
              <a:buFont typeface="Arial" panose="020B0604020202020204" pitchFamily="34" charset="0"/>
              <a:buNone/>
            </a:pPr>
            <a:r>
              <a:rPr lang="en-US" altLang="vi-VN"/>
              <a:t>       + Có khả năng loại bỏ các biến không quan trọng</a:t>
            </a:r>
            <a:endParaRPr lang="vi-VN"/>
          </a:p>
          <a:p>
            <a:pPr marL="285750" indent="-285750" algn="just" eaLnBrk="0" latinLnBrk="0" hangingPunct="0">
              <a:buFont typeface="Arial" panose="020B0604020202020204" pitchFamily="34" charset="0"/>
              <a:buChar char="•"/>
            </a:pPr>
            <a:r>
              <a:rPr lang="en-US" altLang="vi-VN" u="sng">
                <a:solidFill>
                  <a:srgbClr val="FF0000"/>
                </a:solidFill>
              </a:rPr>
              <a:t>Nhược điểm:</a:t>
            </a:r>
            <a:endParaRPr lang="vi-VN" u="sng">
              <a:solidFill>
                <a:srgbClr val="FF0000"/>
              </a:solidFill>
            </a:endParaRPr>
          </a:p>
          <a:p>
            <a:pPr indent="457200" algn="just" eaLnBrk="0" latinLnBrk="0" hangingPunct="0">
              <a:buFont typeface="Arial" panose="020B0604020202020204" pitchFamily="34" charset="0"/>
              <a:buNone/>
            </a:pPr>
            <a:r>
              <a:rPr lang="en-US" altLang="vi-VN"/>
              <a:t>+ Hiệu suất kém với dữ liệu nhỏ hoặc thưa</a:t>
            </a:r>
          </a:p>
          <a:p>
            <a:pPr indent="457200" algn="just" eaLnBrk="0" latinLnBrk="0" hangingPunct="0">
              <a:buFont typeface="Arial" panose="020B0604020202020204" pitchFamily="34" charset="0"/>
              <a:buNone/>
            </a:pPr>
            <a:r>
              <a:rPr lang="en-US" altLang="vi-VN"/>
              <a:t>+ Không xử lý tốt với các biến tương quan cao</a:t>
            </a:r>
          </a:p>
          <a:p>
            <a:pPr indent="457200" algn="just" eaLnBrk="0" latinLnBrk="0" hangingPunct="0">
              <a:buFont typeface="Arial" panose="020B0604020202020204" pitchFamily="34" charset="0"/>
              <a:buNone/>
            </a:pPr>
            <a:r>
              <a:rPr lang="en-US" altLang="vi-VN"/>
              <a:t>+Có thể làm sai lệch hệ số hồi quy</a:t>
            </a:r>
            <a:endParaRPr lang="vi-VN"/>
          </a:p>
          <a:p>
            <a:pPr marL="285750" indent="-285750" algn="just" eaLnBrk="0" latinLnBrk="0" hangingPunct="0">
              <a:buFont typeface="Arial" panose="020B0604020202020204" pitchFamily="34" charset="0"/>
              <a:buChar char="•"/>
            </a:pPr>
            <a:r>
              <a:rPr lang="en-US" altLang="vi-VN" u="sng">
                <a:solidFill>
                  <a:srgbClr val="FF0000"/>
                </a:solidFill>
              </a:rPr>
              <a:t>Ứng dụng:</a:t>
            </a:r>
          </a:p>
          <a:p>
            <a:pPr indent="457200" algn="just" eaLnBrk="0" latinLnBrk="0" hangingPunct="0">
              <a:buFont typeface="Arial" panose="020B0604020202020204" pitchFamily="34" charset="0"/>
              <a:buNone/>
            </a:pPr>
            <a:r>
              <a:rPr lang="en-US" altLang="vi-VN"/>
              <a:t>+ Phân tích di truyền và dữ liệu sinh học</a:t>
            </a:r>
          </a:p>
          <a:p>
            <a:pPr indent="457200" algn="just" eaLnBrk="0" latinLnBrk="0" hangingPunct="0">
              <a:buFont typeface="Arial" panose="020B0604020202020204" pitchFamily="34" charset="0"/>
              <a:buNone/>
            </a:pPr>
            <a:r>
              <a:rPr lang="en-US" altLang="vi-VN"/>
              <a:t>+ Phân tích dữ liệu marketing</a:t>
            </a:r>
          </a:p>
          <a:p>
            <a:pPr indent="457200" algn="just" eaLnBrk="0" latinLnBrk="0" hangingPunct="0">
              <a:buFont typeface="Arial" panose="020B0604020202020204" pitchFamily="34" charset="0"/>
              <a:buNone/>
            </a:pPr>
            <a:r>
              <a:rPr lang="en-US" altLang="vi-VN"/>
              <a:t>+ Phân tích hình ảnh hoặc xử lý ngôn ngữ tự nhiên</a:t>
            </a:r>
            <a:endParaRPr lang="vi-VN"/>
          </a:p>
          <a:p>
            <a:pPr marL="285750" indent="-285750" algn="just" eaLnBrk="0" latinLnBrk="0" hangingPunct="0">
              <a:buFont typeface="Arial" panose="020B0604020202020204" pitchFamily="34" charset="0"/>
              <a:buChar char="•"/>
            </a:pPr>
            <a:endParaRPr lang="en-US"/>
          </a:p>
        </p:txBody>
      </p:sp>
      <p:sp>
        <p:nvSpPr>
          <p:cNvPr id="10" name="Text Placeholder 2"/>
          <p:cNvSpPr>
            <a:spLocks noGrp="1"/>
          </p:cNvSpPr>
          <p:nvPr>
            <p:ph type="body" sz="quarter" idx="11"/>
          </p:nvPr>
        </p:nvSpPr>
        <p:spPr>
          <a:xfrm>
            <a:off x="0" y="699542"/>
            <a:ext cx="9144000" cy="288032"/>
          </a:xfrm>
        </p:spPr>
        <p:txBody>
          <a:bodyPr/>
          <a:lstStyle/>
          <a:p>
            <a:r>
              <a:rPr lang="en-US"/>
              <a:t>Lasso</a:t>
            </a:r>
          </a:p>
        </p:txBody>
      </p:sp>
      <p:pic>
        <p:nvPicPr>
          <p:cNvPr id="12" name="Picture 11"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3" name="Picture 12" descr="A logo of a chess piec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3" name="Text Placeholder 2"/>
          <p:cNvSpPr>
            <a:spLocks noGrp="1"/>
          </p:cNvSpPr>
          <p:nvPr>
            <p:ph type="body" sz="quarter" idx="11"/>
          </p:nvPr>
        </p:nvSpPr>
        <p:spPr/>
        <p:txBody>
          <a:bodyPr/>
          <a:lstStyle/>
          <a:p>
            <a:r>
              <a:rPr lang="en-US"/>
              <a:t>Neural Network</a:t>
            </a:r>
          </a:p>
        </p:txBody>
      </p:sp>
      <p:sp>
        <p:nvSpPr>
          <p:cNvPr id="5" name="TextBox 4"/>
          <p:cNvSpPr txBox="1"/>
          <p:nvPr/>
        </p:nvSpPr>
        <p:spPr>
          <a:xfrm>
            <a:off x="0" y="1072883"/>
            <a:ext cx="5724128" cy="3415030"/>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Neural network là thuật toán được sử dụng trong cả 2 phương pháp học có giám sát và học không giám sát</a:t>
            </a:r>
          </a:p>
          <a:p>
            <a:pPr marL="285750" indent="-285750" algn="just" eaLnBrk="0" latinLnBrk="0" hangingPunct="0">
              <a:buFont typeface="Arial" panose="020B0604020202020204" pitchFamily="34" charset="0"/>
              <a:buChar char="•"/>
            </a:pPr>
            <a:r>
              <a:rPr lang="en-US"/>
              <a:t>Cấu trúc cơ bản:</a:t>
            </a:r>
          </a:p>
          <a:p>
            <a:pPr indent="457200" algn="just" eaLnBrk="0" latinLnBrk="0" hangingPunct="0">
              <a:buFont typeface="Arial" panose="020B0604020202020204" pitchFamily="34" charset="0"/>
              <a:buNone/>
            </a:pPr>
            <a:r>
              <a:rPr lang="en-US"/>
              <a:t>+ Neurons : là đơn vị cơ bản của mạng nơ-ron</a:t>
            </a:r>
          </a:p>
          <a:p>
            <a:pPr indent="457200" algn="just" eaLnBrk="0" latinLnBrk="0" hangingPunct="0">
              <a:buFont typeface="Arial" panose="020B0604020202020204" pitchFamily="34" charset="0"/>
              <a:buNone/>
            </a:pPr>
            <a:r>
              <a:rPr lang="en-US"/>
              <a:t>+ Layers: </a:t>
            </a:r>
          </a:p>
          <a:p>
            <a:pPr marL="914400" lvl="2" indent="457200" algn="just" eaLnBrk="0" latinLnBrk="0" hangingPunct="0">
              <a:buFont typeface="Arial" panose="020B0604020202020204" pitchFamily="34" charset="0"/>
              <a:buNone/>
            </a:pPr>
            <a:r>
              <a:rPr lang="en-US"/>
              <a:t>* Input layer ( tầng đầu vào): Nhận dữ liệu đầu vào </a:t>
            </a:r>
          </a:p>
          <a:p>
            <a:pPr marL="914400" lvl="2" indent="457200" algn="just" eaLnBrk="0" latinLnBrk="0" hangingPunct="0">
              <a:buFont typeface="Arial" panose="020B0604020202020204" pitchFamily="34" charset="0"/>
              <a:buNone/>
            </a:pPr>
            <a:r>
              <a:rPr lang="en-US"/>
              <a:t>* Hidden layers ( Tầng ẩn) : Xử lý dữ liệu thông qua các phép toán</a:t>
            </a:r>
          </a:p>
          <a:p>
            <a:pPr marL="914400" lvl="2" indent="457200" algn="just" eaLnBrk="0" latinLnBrk="0" hangingPunct="0">
              <a:buFont typeface="Arial" panose="020B0604020202020204" pitchFamily="34" charset="0"/>
              <a:buNone/>
            </a:pPr>
            <a:r>
              <a:rPr lang="en-US"/>
              <a:t>* Output Layer ( Tầng đầu ra): Cung cấp kết quả cuối cùng cho nơ ron</a:t>
            </a:r>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pic>
        <p:nvPicPr>
          <p:cNvPr id="6" name="Picture 5"/>
          <p:cNvPicPr>
            <a:picLocks noChangeAspect="1"/>
          </p:cNvPicPr>
          <p:nvPr/>
        </p:nvPicPr>
        <p:blipFill>
          <a:blip r:embed="rId4"/>
          <a:stretch>
            <a:fillRect/>
          </a:stretch>
        </p:blipFill>
        <p:spPr>
          <a:xfrm>
            <a:off x="5723890" y="1923415"/>
            <a:ext cx="3273425" cy="233870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Neural Network</a:t>
            </a:r>
          </a:p>
        </p:txBody>
      </p:sp>
      <p:sp>
        <p:nvSpPr>
          <p:cNvPr id="4" name="Text Box 3"/>
          <p:cNvSpPr txBox="1"/>
          <p:nvPr/>
        </p:nvSpPr>
        <p:spPr>
          <a:xfrm>
            <a:off x="755650" y="1131570"/>
            <a:ext cx="6536690" cy="2861310"/>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ltLang="vi-VN">
                <a:sym typeface="+mn-ea"/>
              </a:rPr>
              <a:t>Công thức:</a:t>
            </a:r>
          </a:p>
          <a:p>
            <a:pPr marL="285750" indent="-285750" algn="just" eaLnBrk="0" latinLnBrk="0" hangingPunct="0">
              <a:buFont typeface="Arial" panose="020B0604020202020204" pitchFamily="34" charset="0"/>
              <a:buChar char="•"/>
            </a:pPr>
            <a:endParaRPr lang="en-US" altLang="vi-VN">
              <a:sym typeface="+mn-ea"/>
            </a:endParaRPr>
          </a:p>
          <a:p>
            <a:pPr marL="285750" indent="-285750" algn="just" eaLnBrk="0" latinLnBrk="0" hangingPunct="0">
              <a:buFont typeface="Arial" panose="020B0604020202020204" pitchFamily="34" charset="0"/>
              <a:buChar char="•"/>
            </a:pPr>
            <a:endParaRPr lang="en-US" altLang="vi-VN">
              <a:sym typeface="+mn-ea"/>
            </a:endParaRPr>
          </a:p>
          <a:p>
            <a:pPr marL="285750" indent="-285750" algn="just" eaLnBrk="0" latinLnBrk="0" hangingPunct="0">
              <a:buFont typeface="Arial" panose="020B0604020202020204" pitchFamily="34" charset="0"/>
              <a:buChar char="•"/>
            </a:pPr>
            <a:endParaRPr lang="en-US" altLang="vi-VN">
              <a:sym typeface="+mn-ea"/>
            </a:endParaRPr>
          </a:p>
          <a:p>
            <a:pPr marL="285750" indent="-285750" algn="just" eaLnBrk="0" latinLnBrk="0" hangingPunct="0">
              <a:buFont typeface="Arial" panose="020B0604020202020204" pitchFamily="34" charset="0"/>
              <a:buChar char="•"/>
            </a:pPr>
            <a:r>
              <a:rPr lang="en-US" altLang="vi-VN">
                <a:sym typeface="+mn-ea"/>
              </a:rPr>
              <a:t>Trong đó: </a:t>
            </a:r>
          </a:p>
          <a:p>
            <a:pPr indent="0" algn="just" eaLnBrk="0" latinLnBrk="0" hangingPunct="0">
              <a:buFont typeface="Arial" panose="020B0604020202020204" pitchFamily="34" charset="0"/>
              <a:buNone/>
            </a:pPr>
            <a:r>
              <a:rPr lang="en-US" altLang="vi-VN">
                <a:sym typeface="+mn-ea"/>
              </a:rPr>
              <a:t>   	+  x1,x2,...xn là các đầu vào của neuron</a:t>
            </a:r>
          </a:p>
          <a:p>
            <a:pPr marL="457200" lvl="1" indent="457200" algn="just" eaLnBrk="0" latinLnBrk="0" hangingPunct="0">
              <a:buFont typeface="Arial" panose="020B0604020202020204" pitchFamily="34" charset="0"/>
              <a:buNone/>
            </a:pPr>
            <a:r>
              <a:rPr lang="en-US" altLang="vi-VN">
                <a:sym typeface="+mn-ea"/>
              </a:rPr>
              <a:t>+ w1,w2,   wn là các trọng số tương ứng với các đầu vào</a:t>
            </a:r>
          </a:p>
          <a:p>
            <a:pPr marL="457200" lvl="1" indent="457200" algn="just" eaLnBrk="0" latinLnBrk="0" hangingPunct="0">
              <a:buFont typeface="Arial" panose="020B0604020202020204" pitchFamily="34" charset="0"/>
              <a:buNone/>
            </a:pPr>
            <a:r>
              <a:rPr lang="en-US" altLang="vi-VN">
                <a:sym typeface="+mn-ea"/>
              </a:rPr>
              <a:t>+ b là hằng số tự do ( bias)</a:t>
            </a:r>
          </a:p>
          <a:p>
            <a:pPr marL="457200" lvl="1" indent="457200" algn="just" eaLnBrk="0" latinLnBrk="0" hangingPunct="0">
              <a:buFont typeface="Arial" panose="020B0604020202020204" pitchFamily="34" charset="0"/>
              <a:buNone/>
            </a:pPr>
            <a:r>
              <a:rPr lang="en-US" altLang="vi-VN">
                <a:sym typeface="+mn-ea"/>
              </a:rPr>
              <a:t>+ z là tổng trọng số của các đầu vào </a:t>
            </a:r>
          </a:p>
        </p:txBody>
      </p:sp>
      <p:pic>
        <p:nvPicPr>
          <p:cNvPr id="5" name="Picture 4"/>
          <p:cNvPicPr>
            <a:picLocks noChangeAspect="1"/>
          </p:cNvPicPr>
          <p:nvPr/>
        </p:nvPicPr>
        <p:blipFill>
          <a:blip r:embed="rId2"/>
          <a:stretch>
            <a:fillRect/>
          </a:stretch>
        </p:blipFill>
        <p:spPr>
          <a:xfrm>
            <a:off x="2844165" y="1203325"/>
            <a:ext cx="4248150" cy="657225"/>
          </a:xfrm>
          <a:prstGeom prst="rect">
            <a:avLst/>
          </a:prstGeom>
        </p:spPr>
      </p:pic>
      <p:pic>
        <p:nvPicPr>
          <p:cNvPr id="6" name="Picture 5"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1609</Words>
  <Application>Microsoft Office PowerPoint</Application>
  <PresentationFormat>On-screen Show (16:9)</PresentationFormat>
  <Paragraphs>190</Paragraphs>
  <Slides>24</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Malgun Gothic</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Fgh Bh</cp:lastModifiedBy>
  <cp:revision>193</cp:revision>
  <dcterms:created xsi:type="dcterms:W3CDTF">2016-12-05T23:26:00Z</dcterms:created>
  <dcterms:modified xsi:type="dcterms:W3CDTF">2024-09-25T07:34:39Z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F6DDE2D81D1E4B92A96439632AAC38AB_13</vt:lpwstr>
  </property>
  <property fmtid="{D5CDD505-2E9C-101B-9397-08002B2CF9AE}" pid="3" name="KSOProductBuildVer">
    <vt:lpwstr>1033-12.2.0.17562</vt:lpwstr>
  </property>
</Properties>
</file>