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tsource" initials="o" lastIdx="1" clrIdx="0">
    <p:extLst>
      <p:ext uri="{19B8F6BF-5375-455C-9EA6-DF929625EA0E}">
        <p15:presenceInfo xmlns:p15="http://schemas.microsoft.com/office/powerpoint/2012/main" userId="outsour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81567" autoAdjust="0"/>
  </p:normalViewPr>
  <p:slideViewPr>
    <p:cSldViewPr snapToGrid="0">
      <p:cViewPr varScale="1">
        <p:scale>
          <a:sx n="75" d="100"/>
          <a:sy n="75" d="100"/>
        </p:scale>
        <p:origin x="318" y="66"/>
      </p:cViewPr>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2B036-5F5C-44B0-B5CE-2C99BE98D6CB}" type="doc">
      <dgm:prSet loTypeId="urn:microsoft.com/office/officeart/2005/8/layout/equation1" loCatId="process" qsTypeId="urn:microsoft.com/office/officeart/2005/8/quickstyle/simple1" qsCatId="simple" csTypeId="urn:microsoft.com/office/officeart/2005/8/colors/colorful2" csCatId="colorful" phldr="1"/>
      <dgm:spPr/>
    </dgm:pt>
    <dgm:pt modelId="{98AD897F-E808-4693-9C31-C8A02C6F0CBB}">
      <dgm:prSet phldrT="[Text]"/>
      <dgm:spPr/>
      <dgm:t>
        <a:bodyPr/>
        <a:lstStyle/>
        <a:p>
          <a:r>
            <a:rPr lang="en-US" b="0" i="0" smtClean="0"/>
            <a:t>$ git fetch</a:t>
          </a:r>
          <a:endParaRPr lang="en-US"/>
        </a:p>
      </dgm:t>
    </dgm:pt>
    <dgm:pt modelId="{96DE4E6B-DC3B-4726-A7C7-93B447C7FA30}" type="parTrans" cxnId="{1D7E08AE-61F7-4E3B-B1FA-F0D8A50B25B3}">
      <dgm:prSet/>
      <dgm:spPr/>
      <dgm:t>
        <a:bodyPr/>
        <a:lstStyle/>
        <a:p>
          <a:endParaRPr lang="en-US"/>
        </a:p>
      </dgm:t>
    </dgm:pt>
    <dgm:pt modelId="{630ADBE8-2A8C-4A25-8E62-8A73F259E340}" type="sibTrans" cxnId="{1D7E08AE-61F7-4E3B-B1FA-F0D8A50B25B3}">
      <dgm:prSet/>
      <dgm:spPr/>
      <dgm:t>
        <a:bodyPr/>
        <a:lstStyle/>
        <a:p>
          <a:endParaRPr lang="en-US"/>
        </a:p>
      </dgm:t>
    </dgm:pt>
    <dgm:pt modelId="{F2F264EC-8D0E-4C28-924C-8468CD951BB9}">
      <dgm:prSet phldrT="[Text]"/>
      <dgm:spPr/>
      <dgm:t>
        <a:bodyPr/>
        <a:lstStyle/>
        <a:p>
          <a:r>
            <a:rPr lang="en-US" b="0" i="0" smtClean="0"/>
            <a:t>$ git merge FETCH_HEAD</a:t>
          </a:r>
          <a:endParaRPr lang="en-US"/>
        </a:p>
      </dgm:t>
    </dgm:pt>
    <dgm:pt modelId="{F31261A5-6E06-4380-AF1E-E3D7760D6A6B}" type="parTrans" cxnId="{6FDBB033-2AE2-4E5D-A9F0-B5589455EC98}">
      <dgm:prSet/>
      <dgm:spPr/>
      <dgm:t>
        <a:bodyPr/>
        <a:lstStyle/>
        <a:p>
          <a:endParaRPr lang="en-US"/>
        </a:p>
      </dgm:t>
    </dgm:pt>
    <dgm:pt modelId="{9ECE6CE4-7678-4D1E-847A-F053318674AC}" type="sibTrans" cxnId="{6FDBB033-2AE2-4E5D-A9F0-B5589455EC98}">
      <dgm:prSet/>
      <dgm:spPr/>
      <dgm:t>
        <a:bodyPr/>
        <a:lstStyle/>
        <a:p>
          <a:endParaRPr lang="en-US"/>
        </a:p>
      </dgm:t>
    </dgm:pt>
    <dgm:pt modelId="{F90F89EA-364F-41A9-9C55-37C6B1FCC04F}">
      <dgm:prSet phldrT="[Text]"/>
      <dgm:spPr/>
      <dgm:t>
        <a:bodyPr/>
        <a:lstStyle/>
        <a:p>
          <a:r>
            <a:rPr lang="en-US" b="0" i="0" smtClean="0"/>
            <a:t>$ git pull</a:t>
          </a:r>
          <a:endParaRPr lang="en-US"/>
        </a:p>
      </dgm:t>
    </dgm:pt>
    <dgm:pt modelId="{7467AEE9-2EDF-49C7-A367-991ED9FFA37B}" type="parTrans" cxnId="{76A5F1C3-23B3-4603-ABAA-BF3984923329}">
      <dgm:prSet/>
      <dgm:spPr/>
      <dgm:t>
        <a:bodyPr/>
        <a:lstStyle/>
        <a:p>
          <a:endParaRPr lang="en-US"/>
        </a:p>
      </dgm:t>
    </dgm:pt>
    <dgm:pt modelId="{465B9B1D-3624-44C9-B768-48A56940D058}" type="sibTrans" cxnId="{76A5F1C3-23B3-4603-ABAA-BF3984923329}">
      <dgm:prSet/>
      <dgm:spPr/>
      <dgm:t>
        <a:bodyPr/>
        <a:lstStyle/>
        <a:p>
          <a:endParaRPr lang="en-US"/>
        </a:p>
      </dgm:t>
    </dgm:pt>
    <dgm:pt modelId="{92D5F321-025A-4CDC-9DCC-55BE94C6B3EB}" type="pres">
      <dgm:prSet presAssocID="{82C2B036-5F5C-44B0-B5CE-2C99BE98D6CB}" presName="linearFlow" presStyleCnt="0">
        <dgm:presLayoutVars>
          <dgm:dir/>
          <dgm:resizeHandles val="exact"/>
        </dgm:presLayoutVars>
      </dgm:prSet>
      <dgm:spPr/>
    </dgm:pt>
    <dgm:pt modelId="{537044B4-C735-4276-8B69-D53F66993B9F}" type="pres">
      <dgm:prSet presAssocID="{98AD897F-E808-4693-9C31-C8A02C6F0CBB}" presName="node" presStyleLbl="node1" presStyleIdx="0" presStyleCnt="3" custScaleY="46134">
        <dgm:presLayoutVars>
          <dgm:bulletEnabled val="1"/>
        </dgm:presLayoutVars>
      </dgm:prSet>
      <dgm:spPr/>
      <dgm:t>
        <a:bodyPr/>
        <a:lstStyle/>
        <a:p>
          <a:endParaRPr lang="en-US"/>
        </a:p>
      </dgm:t>
    </dgm:pt>
    <dgm:pt modelId="{B43A2D1C-4EBB-48A5-A2A2-0044DCAF0AB7}" type="pres">
      <dgm:prSet presAssocID="{630ADBE8-2A8C-4A25-8E62-8A73F259E340}" presName="spacerL" presStyleCnt="0"/>
      <dgm:spPr/>
    </dgm:pt>
    <dgm:pt modelId="{4891D554-6686-4082-BA93-0E60D4F62EFA}" type="pres">
      <dgm:prSet presAssocID="{630ADBE8-2A8C-4A25-8E62-8A73F259E340}" presName="sibTrans" presStyleLbl="sibTrans2D1" presStyleIdx="0" presStyleCnt="2" custScaleX="65392" custScaleY="65391"/>
      <dgm:spPr/>
      <dgm:t>
        <a:bodyPr/>
        <a:lstStyle/>
        <a:p>
          <a:endParaRPr lang="en-US"/>
        </a:p>
      </dgm:t>
    </dgm:pt>
    <dgm:pt modelId="{6DC652C6-5977-4386-9D04-7C71474F6166}" type="pres">
      <dgm:prSet presAssocID="{630ADBE8-2A8C-4A25-8E62-8A73F259E340}" presName="spacerR" presStyleCnt="0"/>
      <dgm:spPr/>
    </dgm:pt>
    <dgm:pt modelId="{BF12C05E-B0B4-41D8-A030-709960D41FC1}" type="pres">
      <dgm:prSet presAssocID="{F2F264EC-8D0E-4C28-924C-8468CD951BB9}" presName="node" presStyleLbl="node1" presStyleIdx="1" presStyleCnt="3" custScaleY="46592">
        <dgm:presLayoutVars>
          <dgm:bulletEnabled val="1"/>
        </dgm:presLayoutVars>
      </dgm:prSet>
      <dgm:spPr/>
      <dgm:t>
        <a:bodyPr/>
        <a:lstStyle/>
        <a:p>
          <a:endParaRPr lang="en-US"/>
        </a:p>
      </dgm:t>
    </dgm:pt>
    <dgm:pt modelId="{2320DCB5-C81E-4F56-B766-FC42D05F5EB8}" type="pres">
      <dgm:prSet presAssocID="{9ECE6CE4-7678-4D1E-847A-F053318674AC}" presName="spacerL" presStyleCnt="0"/>
      <dgm:spPr/>
    </dgm:pt>
    <dgm:pt modelId="{C70B29C8-B065-4D93-AF41-EB6040460AFA}" type="pres">
      <dgm:prSet presAssocID="{9ECE6CE4-7678-4D1E-847A-F053318674AC}" presName="sibTrans" presStyleLbl="sibTrans2D1" presStyleIdx="1" presStyleCnt="2" custScaleX="65860" custScaleY="65860"/>
      <dgm:spPr/>
      <dgm:t>
        <a:bodyPr/>
        <a:lstStyle/>
        <a:p>
          <a:endParaRPr lang="en-US"/>
        </a:p>
      </dgm:t>
    </dgm:pt>
    <dgm:pt modelId="{8E95FCC7-5F45-4372-9A95-21DFE27AF850}" type="pres">
      <dgm:prSet presAssocID="{9ECE6CE4-7678-4D1E-847A-F053318674AC}" presName="spacerR" presStyleCnt="0"/>
      <dgm:spPr/>
    </dgm:pt>
    <dgm:pt modelId="{DD8A8B5C-6848-4926-BF9D-C2E177FDE58D}" type="pres">
      <dgm:prSet presAssocID="{F90F89EA-364F-41A9-9C55-37C6B1FCC04F}" presName="node" presStyleLbl="node1" presStyleIdx="2" presStyleCnt="3" custScaleY="46592">
        <dgm:presLayoutVars>
          <dgm:bulletEnabled val="1"/>
        </dgm:presLayoutVars>
      </dgm:prSet>
      <dgm:spPr/>
      <dgm:t>
        <a:bodyPr/>
        <a:lstStyle/>
        <a:p>
          <a:endParaRPr lang="en-US"/>
        </a:p>
      </dgm:t>
    </dgm:pt>
  </dgm:ptLst>
  <dgm:cxnLst>
    <dgm:cxn modelId="{1D7E08AE-61F7-4E3B-B1FA-F0D8A50B25B3}" srcId="{82C2B036-5F5C-44B0-B5CE-2C99BE98D6CB}" destId="{98AD897F-E808-4693-9C31-C8A02C6F0CBB}" srcOrd="0" destOrd="0" parTransId="{96DE4E6B-DC3B-4726-A7C7-93B447C7FA30}" sibTransId="{630ADBE8-2A8C-4A25-8E62-8A73F259E340}"/>
    <dgm:cxn modelId="{5B562A7C-ECB0-4EB4-BD2D-7F59FB04EA15}" type="presOf" srcId="{F90F89EA-364F-41A9-9C55-37C6B1FCC04F}" destId="{DD8A8B5C-6848-4926-BF9D-C2E177FDE58D}" srcOrd="0" destOrd="0" presId="urn:microsoft.com/office/officeart/2005/8/layout/equation1"/>
    <dgm:cxn modelId="{1C1B4CB7-61AE-4FA0-BEB2-ED57B2E6129E}" type="presOf" srcId="{F2F264EC-8D0E-4C28-924C-8468CD951BB9}" destId="{BF12C05E-B0B4-41D8-A030-709960D41FC1}" srcOrd="0" destOrd="0" presId="urn:microsoft.com/office/officeart/2005/8/layout/equation1"/>
    <dgm:cxn modelId="{24B922BF-FB2C-4454-9389-C380BA776B10}" type="presOf" srcId="{82C2B036-5F5C-44B0-B5CE-2C99BE98D6CB}" destId="{92D5F321-025A-4CDC-9DCC-55BE94C6B3EB}" srcOrd="0" destOrd="0" presId="urn:microsoft.com/office/officeart/2005/8/layout/equation1"/>
    <dgm:cxn modelId="{5A68BB35-C85D-4C08-875B-A42B43030287}" type="presOf" srcId="{9ECE6CE4-7678-4D1E-847A-F053318674AC}" destId="{C70B29C8-B065-4D93-AF41-EB6040460AFA}" srcOrd="0" destOrd="0" presId="urn:microsoft.com/office/officeart/2005/8/layout/equation1"/>
    <dgm:cxn modelId="{AE518B22-145A-4A39-880F-BF220F57E7D0}" type="presOf" srcId="{630ADBE8-2A8C-4A25-8E62-8A73F259E340}" destId="{4891D554-6686-4082-BA93-0E60D4F62EFA}" srcOrd="0" destOrd="0" presId="urn:microsoft.com/office/officeart/2005/8/layout/equation1"/>
    <dgm:cxn modelId="{6FDBB033-2AE2-4E5D-A9F0-B5589455EC98}" srcId="{82C2B036-5F5C-44B0-B5CE-2C99BE98D6CB}" destId="{F2F264EC-8D0E-4C28-924C-8468CD951BB9}" srcOrd="1" destOrd="0" parTransId="{F31261A5-6E06-4380-AF1E-E3D7760D6A6B}" sibTransId="{9ECE6CE4-7678-4D1E-847A-F053318674AC}"/>
    <dgm:cxn modelId="{B561AAE3-8DA6-4D61-85A1-042119752EC9}" type="presOf" srcId="{98AD897F-E808-4693-9C31-C8A02C6F0CBB}" destId="{537044B4-C735-4276-8B69-D53F66993B9F}" srcOrd="0" destOrd="0" presId="urn:microsoft.com/office/officeart/2005/8/layout/equation1"/>
    <dgm:cxn modelId="{76A5F1C3-23B3-4603-ABAA-BF3984923329}" srcId="{82C2B036-5F5C-44B0-B5CE-2C99BE98D6CB}" destId="{F90F89EA-364F-41A9-9C55-37C6B1FCC04F}" srcOrd="2" destOrd="0" parTransId="{7467AEE9-2EDF-49C7-A367-991ED9FFA37B}" sibTransId="{465B9B1D-3624-44C9-B768-48A56940D058}"/>
    <dgm:cxn modelId="{88EBFACF-8F31-481A-9EE8-9DB292B29553}" type="presParOf" srcId="{92D5F321-025A-4CDC-9DCC-55BE94C6B3EB}" destId="{537044B4-C735-4276-8B69-D53F66993B9F}" srcOrd="0" destOrd="0" presId="urn:microsoft.com/office/officeart/2005/8/layout/equation1"/>
    <dgm:cxn modelId="{E96857E7-DD88-4C59-9256-86D1052C2518}" type="presParOf" srcId="{92D5F321-025A-4CDC-9DCC-55BE94C6B3EB}" destId="{B43A2D1C-4EBB-48A5-A2A2-0044DCAF0AB7}" srcOrd="1" destOrd="0" presId="urn:microsoft.com/office/officeart/2005/8/layout/equation1"/>
    <dgm:cxn modelId="{8A9FC7B7-F932-45ED-A1D5-2F8F8C05C651}" type="presParOf" srcId="{92D5F321-025A-4CDC-9DCC-55BE94C6B3EB}" destId="{4891D554-6686-4082-BA93-0E60D4F62EFA}" srcOrd="2" destOrd="0" presId="urn:microsoft.com/office/officeart/2005/8/layout/equation1"/>
    <dgm:cxn modelId="{0388AAA9-76B2-444C-9D6D-CFE9754C5685}" type="presParOf" srcId="{92D5F321-025A-4CDC-9DCC-55BE94C6B3EB}" destId="{6DC652C6-5977-4386-9D04-7C71474F6166}" srcOrd="3" destOrd="0" presId="urn:microsoft.com/office/officeart/2005/8/layout/equation1"/>
    <dgm:cxn modelId="{E5B36815-9817-43A3-AE69-485662A7E369}" type="presParOf" srcId="{92D5F321-025A-4CDC-9DCC-55BE94C6B3EB}" destId="{BF12C05E-B0B4-41D8-A030-709960D41FC1}" srcOrd="4" destOrd="0" presId="urn:microsoft.com/office/officeart/2005/8/layout/equation1"/>
    <dgm:cxn modelId="{C63C20EE-2A52-4C5E-A0CA-5AB189BB80E4}" type="presParOf" srcId="{92D5F321-025A-4CDC-9DCC-55BE94C6B3EB}" destId="{2320DCB5-C81E-4F56-B766-FC42D05F5EB8}" srcOrd="5" destOrd="0" presId="urn:microsoft.com/office/officeart/2005/8/layout/equation1"/>
    <dgm:cxn modelId="{D8589BED-4A09-46AC-89E5-34593B980C96}" type="presParOf" srcId="{92D5F321-025A-4CDC-9DCC-55BE94C6B3EB}" destId="{C70B29C8-B065-4D93-AF41-EB6040460AFA}" srcOrd="6" destOrd="0" presId="urn:microsoft.com/office/officeart/2005/8/layout/equation1"/>
    <dgm:cxn modelId="{51EAF091-0275-4E39-9DB3-7C091CD36FB5}" type="presParOf" srcId="{92D5F321-025A-4CDC-9DCC-55BE94C6B3EB}" destId="{8E95FCC7-5F45-4372-9A95-21DFE27AF850}" srcOrd="7" destOrd="0" presId="urn:microsoft.com/office/officeart/2005/8/layout/equation1"/>
    <dgm:cxn modelId="{E271DFD3-5767-4DC8-938E-240722189ADD}" type="presParOf" srcId="{92D5F321-025A-4CDC-9DCC-55BE94C6B3EB}" destId="{DD8A8B5C-6848-4926-BF9D-C2E177FDE58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044B4-C735-4276-8B69-D53F66993B9F}">
      <dsp:nvSpPr>
        <dsp:cNvPr id="0" name=""/>
        <dsp:cNvSpPr/>
      </dsp:nvSpPr>
      <dsp:spPr>
        <a:xfrm>
          <a:off x="265393" y="4859"/>
          <a:ext cx="2098625" cy="96817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fetch</a:t>
          </a:r>
          <a:endParaRPr lang="en-US" sz="2100" kern="1200"/>
        </a:p>
      </dsp:txBody>
      <dsp:txXfrm>
        <a:off x="572730" y="146646"/>
        <a:ext cx="1483951" cy="684605"/>
      </dsp:txXfrm>
    </dsp:sp>
    <dsp:sp modelId="{4891D554-6686-4082-BA93-0E60D4F62EFA}">
      <dsp:nvSpPr>
        <dsp:cNvPr id="0" name=""/>
        <dsp:cNvSpPr/>
      </dsp:nvSpPr>
      <dsp:spPr>
        <a:xfrm>
          <a:off x="2534427" y="90978"/>
          <a:ext cx="795953" cy="795941"/>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9931" y="395346"/>
        <a:ext cx="584945" cy="187205"/>
      </dsp:txXfrm>
    </dsp:sp>
    <dsp:sp modelId="{BF12C05E-B0B4-41D8-A030-709960D41FC1}">
      <dsp:nvSpPr>
        <dsp:cNvPr id="0" name=""/>
        <dsp:cNvSpPr/>
      </dsp:nvSpPr>
      <dsp:spPr>
        <a:xfrm>
          <a:off x="3500789" y="53"/>
          <a:ext cx="2098625" cy="977791"/>
        </a:xfrm>
        <a:prstGeom prst="ellipse">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merge FETCH_HEAD</a:t>
          </a:r>
          <a:endParaRPr lang="en-US" sz="2100" kern="1200"/>
        </a:p>
      </dsp:txBody>
      <dsp:txXfrm>
        <a:off x="3808126" y="143247"/>
        <a:ext cx="1483951" cy="691403"/>
      </dsp:txXfrm>
    </dsp:sp>
    <dsp:sp modelId="{C70B29C8-B065-4D93-AF41-EB6040460AFA}">
      <dsp:nvSpPr>
        <dsp:cNvPr id="0" name=""/>
        <dsp:cNvSpPr/>
      </dsp:nvSpPr>
      <dsp:spPr>
        <a:xfrm>
          <a:off x="5769822" y="88124"/>
          <a:ext cx="801649" cy="801649"/>
        </a:xfrm>
        <a:prstGeom prst="mathEqual">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876081" y="253264"/>
        <a:ext cx="589131" cy="471369"/>
      </dsp:txXfrm>
    </dsp:sp>
    <dsp:sp modelId="{DD8A8B5C-6848-4926-BF9D-C2E177FDE58D}">
      <dsp:nvSpPr>
        <dsp:cNvPr id="0" name=""/>
        <dsp:cNvSpPr/>
      </dsp:nvSpPr>
      <dsp:spPr>
        <a:xfrm>
          <a:off x="6741880" y="53"/>
          <a:ext cx="2098625" cy="977791"/>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pull</a:t>
          </a:r>
          <a:endParaRPr lang="en-US" sz="2100" kern="1200"/>
        </a:p>
      </dsp:txBody>
      <dsp:txXfrm>
        <a:off x="7049217" y="143247"/>
        <a:ext cx="1483951" cy="6914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1C853-AD08-4A27-A327-210E1D1F3194}" type="datetimeFigureOut">
              <a:rPr lang="en-US" smtClean="0"/>
              <a:t>12/18/2017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C7293-3670-4D61-98D9-2F669BC305F0}" type="slidenum">
              <a:rPr lang="en-US" smtClean="0"/>
              <a:t>‹#›</a:t>
            </a:fld>
            <a:endParaRPr lang="en-US"/>
          </a:p>
        </p:txBody>
      </p:sp>
    </p:spTree>
    <p:extLst>
      <p:ext uri="{BB962C8B-B14F-4D97-AF65-F5344CB8AC3E}">
        <p14:creationId xmlns:p14="http://schemas.microsoft.com/office/powerpoint/2010/main" val="182227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Git là một hệ thống quản lí phiên bản phân tán (Distributed Version Control Systems -</a:t>
            </a:r>
          </a:p>
          <a:p>
            <a:r>
              <a:rPr lang="en-US" smtClean="0"/>
              <a:t> DVCSs) có mã nguồn mở và miễn phí nhằm quản lý projects một cách nhanh chóng và hiệu quả.</a:t>
            </a:r>
          </a:p>
          <a:p>
            <a:r>
              <a:rPr lang="en-US" smtClean="0"/>
              <a:t>- </a:t>
            </a:r>
            <a:r>
              <a:rPr lang="vi-VN" smtClean="0"/>
              <a:t>Ban đầu Git được tạo ra bởi Linus Torvalds vào năm 2005 nhằm quản lý mã nguồn của Linux.</a:t>
            </a:r>
            <a:endParaRPr lang="en-US" smtClean="0"/>
          </a:p>
          <a:p>
            <a:endParaRPr lang="en-US"/>
          </a:p>
        </p:txBody>
      </p:sp>
      <p:sp>
        <p:nvSpPr>
          <p:cNvPr id="4" name="Slide Number Placeholder 3"/>
          <p:cNvSpPr>
            <a:spLocks noGrp="1"/>
          </p:cNvSpPr>
          <p:nvPr>
            <p:ph type="sldNum" sz="quarter" idx="10"/>
          </p:nvPr>
        </p:nvSpPr>
        <p:spPr/>
        <p:txBody>
          <a:bodyPr/>
          <a:lstStyle/>
          <a:p>
            <a:fld id="{111C7293-3670-4D61-98D9-2F669BC305F0}" type="slidenum">
              <a:rPr lang="en-US" smtClean="0"/>
              <a:t>2</a:t>
            </a:fld>
            <a:endParaRPr lang="en-US"/>
          </a:p>
        </p:txBody>
      </p:sp>
    </p:spTree>
    <p:extLst>
      <p:ext uri="{BB962C8B-B14F-4D97-AF65-F5344CB8AC3E}">
        <p14:creationId xmlns:p14="http://schemas.microsoft.com/office/powerpoint/2010/main" val="91167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9. fetch: </a:t>
            </a:r>
            <a:r>
              <a:rPr lang="vi-VN" sz="1200" b="0" kern="1200" smtClean="0">
                <a:solidFill>
                  <a:schemeClr val="tx1"/>
                </a:solidFill>
                <a:effectLst/>
                <a:latin typeface="+mn-lt"/>
                <a:ea typeface="+mn-ea"/>
                <a:cs typeface="+mn-cs"/>
              </a:rPr>
              <a:t>Lấy về toàn bộ dữ liệu từ các repository khác về local repository nhưng không tự động tích hợp với những thay đổi trên local repository</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lấy về toàn bộ lịch sử của remote repository và đưa vào như một nhánh mới, có thể checkout sang nhánh này bằng tên FETCH_HEAD</a:t>
            </a:r>
            <a:r>
              <a:rPr lang="en-US" sz="1200" b="0" kern="1200" smtClean="0">
                <a:solidFill>
                  <a:schemeClr val="tx1"/>
                </a:solidFill>
                <a:effectLst/>
                <a:latin typeface="+mn-lt"/>
                <a:ea typeface="+mn-ea"/>
                <a:cs typeface="+mn-cs"/>
              </a:rPr>
              <a:t>):</a:t>
            </a:r>
          </a:p>
          <a:p>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Mỗi tập tin trong </a:t>
            </a:r>
            <a:r>
              <a:rPr lang="vi-VN" smtClean="0"/>
              <a:t>.git/objects</a:t>
            </a:r>
            <a:r>
              <a:rPr lang="vi-VN" sz="1200" b="0" i="0" kern="1200" smtClean="0">
                <a:solidFill>
                  <a:schemeClr val="tx1"/>
                </a:solidFill>
                <a:effectLst/>
                <a:latin typeface="+mn-lt"/>
                <a:ea typeface="+mn-ea"/>
                <a:cs typeface="+mn-cs"/>
              </a:rPr>
              <a:t> là một </a:t>
            </a:r>
            <a:r>
              <a:rPr lang="vi-VN" sz="1200" b="0" i="1" kern="1200" smtClean="0">
                <a:solidFill>
                  <a:schemeClr val="tx1"/>
                </a:solidFill>
                <a:effectLst/>
                <a:latin typeface="+mn-lt"/>
                <a:ea typeface="+mn-ea"/>
                <a:cs typeface="+mn-cs"/>
              </a:rPr>
              <a:t>đối tượng</a:t>
            </a:r>
            <a:r>
              <a:rPr lang="vi-VN" sz="1200" b="0" i="0" kern="1200" smtClean="0">
                <a:solidFill>
                  <a:schemeClr val="tx1"/>
                </a:solidFill>
                <a:effectLst/>
                <a:latin typeface="+mn-lt"/>
                <a:ea typeface="+mn-ea"/>
                <a:cs typeface="+mn-cs"/>
              </a:rPr>
              <a:t>. Ở đây có 3 loại đối tượng liên quan đến chúng ta: đối tượng nội dung tập tin </a:t>
            </a:r>
            <a:r>
              <a:rPr lang="vi-VN" sz="1200" b="0" i="1" kern="1200" smtClean="0">
                <a:solidFill>
                  <a:schemeClr val="tx1"/>
                </a:solidFill>
                <a:effectLst/>
                <a:latin typeface="+mn-lt"/>
                <a:ea typeface="+mn-ea"/>
                <a:cs typeface="+mn-cs"/>
              </a:rPr>
              <a:t>blob</a:t>
            </a:r>
            <a:r>
              <a:rPr lang="vi-VN" sz="1200" b="0" i="0" kern="1200" smtClean="0">
                <a:solidFill>
                  <a:schemeClr val="tx1"/>
                </a:solidFill>
                <a:effectLst/>
                <a:latin typeface="+mn-lt"/>
                <a:ea typeface="+mn-ea"/>
                <a:cs typeface="+mn-cs"/>
              </a:rPr>
              <a:t>, đối tượng cây </a:t>
            </a:r>
            <a:r>
              <a:rPr lang="vi-VN" sz="1200" b="0" i="1" kern="1200" smtClean="0">
                <a:solidFill>
                  <a:schemeClr val="tx1"/>
                </a:solidFill>
                <a:effectLst/>
                <a:latin typeface="+mn-lt"/>
                <a:ea typeface="+mn-ea"/>
                <a:cs typeface="+mn-cs"/>
              </a:rPr>
              <a:t>tree</a:t>
            </a:r>
            <a:r>
              <a:rPr lang="vi-VN" sz="1200" b="0" i="0" kern="1200" smtClean="0">
                <a:solidFill>
                  <a:schemeClr val="tx1"/>
                </a:solidFill>
                <a:effectLst/>
                <a:latin typeface="+mn-lt"/>
                <a:ea typeface="+mn-ea"/>
                <a:cs typeface="+mn-cs"/>
              </a:rPr>
              <a:t>, và đối tượng lần chuyển giao </a:t>
            </a:r>
            <a:r>
              <a:rPr lang="vi-VN" sz="1200" b="0" i="1" kern="1200" smtClean="0">
                <a:solidFill>
                  <a:schemeClr val="tx1"/>
                </a:solidFill>
                <a:effectLst/>
                <a:latin typeface="+mn-lt"/>
                <a:ea typeface="+mn-ea"/>
                <a:cs typeface="+mn-cs"/>
              </a:rPr>
              <a:t>commit</a:t>
            </a:r>
            <a:r>
              <a:rPr lang="vi-VN"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**.git/refs</a:t>
            </a:r>
            <a:r>
              <a:rPr lang="en-US" sz="1200" b="0" i="0" kern="1200" baseline="0" smtClean="0">
                <a:solidFill>
                  <a:schemeClr val="tx1"/>
                </a:solidFill>
                <a:effectLst/>
                <a:latin typeface="+mn-lt"/>
                <a:ea typeface="+mn-ea"/>
                <a:cs typeface="+mn-cs"/>
              </a:rPr>
              <a:t> </a:t>
            </a:r>
            <a:r>
              <a:rPr lang="vi-VN" sz="1200" b="0" i="0" kern="1200" baseline="0" smtClean="0">
                <a:solidFill>
                  <a:schemeClr val="tx1"/>
                </a:solidFill>
                <a:effectLst/>
                <a:latin typeface="+mn-lt"/>
                <a:ea typeface="+mn-ea"/>
                <a:cs typeface="+mn-cs"/>
              </a:rPr>
              <a:t>lưu giữ lịch sử</a:t>
            </a:r>
            <a:r>
              <a:rPr lang="en-US" sz="1200" b="0" i="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11</a:t>
            </a:fld>
            <a:endParaRPr lang="en-US"/>
          </a:p>
        </p:txBody>
      </p:sp>
    </p:spTree>
    <p:extLst>
      <p:ext uri="{BB962C8B-B14F-4D97-AF65-F5344CB8AC3E}">
        <p14:creationId xmlns:p14="http://schemas.microsoft.com/office/powerpoint/2010/main" val="42950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10. apply: </a:t>
            </a:r>
            <a:r>
              <a:rPr lang="vi-VN" sz="1200" b="0" kern="1200" smtClean="0">
                <a:solidFill>
                  <a:schemeClr val="tx1"/>
                </a:solidFill>
                <a:effectLst/>
                <a:latin typeface="+mn-lt"/>
                <a:ea typeface="+mn-ea"/>
                <a:cs typeface="+mn-cs"/>
              </a:rPr>
              <a:t> Đọc</a:t>
            </a:r>
            <a:r>
              <a:rPr lang="en-US" sz="1200" b="0" kern="1200" baseline="0" smtClean="0">
                <a:solidFill>
                  <a:schemeClr val="tx1"/>
                </a:solidFill>
                <a:effectLst/>
                <a:latin typeface="+mn-lt"/>
                <a:ea typeface="+mn-ea"/>
                <a:cs typeface="+mn-cs"/>
              </a:rPr>
              <a:t> một </a:t>
            </a:r>
            <a:r>
              <a:rPr lang="vi-VN" sz="1200" b="0" kern="1200" smtClean="0">
                <a:solidFill>
                  <a:schemeClr val="tx1"/>
                </a:solidFill>
                <a:effectLst/>
                <a:latin typeface="+mn-lt"/>
                <a:ea typeface="+mn-ea"/>
                <a:cs typeface="+mn-cs"/>
              </a:rPr>
              <a:t>patch (bản vá) và áp dụng nó</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lên các tệp</a:t>
            </a:r>
            <a:r>
              <a:rPr lang="en-US" sz="1200" b="0" kern="1200" smtClean="0">
                <a:solidFill>
                  <a:schemeClr val="tx1"/>
                </a:solidFill>
                <a:effectLst/>
                <a:latin typeface="+mn-lt"/>
                <a:ea typeface="+mn-ea"/>
                <a:cs typeface="+mn-cs"/>
              </a:rPr>
              <a:t> trong </a:t>
            </a:r>
            <a:r>
              <a:rPr lang="vi-VN" sz="1200" b="0" kern="1200" smtClean="0">
                <a:solidFill>
                  <a:schemeClr val="tx1"/>
                </a:solidFill>
                <a:effectLst/>
                <a:latin typeface="+mn-lt"/>
                <a:ea typeface="+mn-ea"/>
                <a:cs typeface="+mn-cs"/>
              </a:rPr>
              <a:t>thư mục đang làm việc</a:t>
            </a:r>
            <a:r>
              <a:rPr lang="en-US" sz="1200" b="0" kern="1200" smtClean="0">
                <a:solidFill>
                  <a:schemeClr val="tx1"/>
                </a:solidFill>
                <a:effectLst/>
                <a:latin typeface="+mn-lt"/>
                <a:ea typeface="+mn-ea"/>
                <a:cs typeface="+mn-cs"/>
              </a:rPr>
              <a:t> và/hoặc áp dụng lên cả chỉ mục</a:t>
            </a:r>
            <a:r>
              <a:rPr lang="vi-VN" sz="1200" b="0" kern="1200" smtClean="0">
                <a:solidFill>
                  <a:schemeClr val="tx1"/>
                </a:solidFill>
                <a:effectLst/>
                <a:latin typeface="+mn-lt"/>
                <a:ea typeface="+mn-ea"/>
                <a:cs typeface="+mn-cs"/>
              </a:rPr>
              <a:t>. </a:t>
            </a:r>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Nếu chạy kèm tùy chọn --index thì patch sẽ được áp dụng lên cả các index, với tuỳ chọn --cached, patch sẽ chỉ được áp dụng lên index. Khi không kèm theo tuỳ chọn nào thì patch chỉ được áp dụng lên các file.</a:t>
            </a: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không tạo ra commit.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12</a:t>
            </a:fld>
            <a:endParaRPr lang="en-US"/>
          </a:p>
        </p:txBody>
      </p:sp>
    </p:spTree>
    <p:extLst>
      <p:ext uri="{BB962C8B-B14F-4D97-AF65-F5344CB8AC3E}">
        <p14:creationId xmlns:p14="http://schemas.microsoft.com/office/powerpoint/2010/main" val="191986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11. am:</a:t>
            </a:r>
            <a:r>
              <a:rPr lang="vi-VN" sz="1200" b="0" kern="1200" smtClean="0">
                <a:solidFill>
                  <a:schemeClr val="tx1"/>
                </a:solidFill>
                <a:effectLst/>
                <a:latin typeface="+mn-lt"/>
                <a:ea typeface="+mn-ea"/>
                <a:cs typeface="+mn-cs"/>
              </a:rPr>
              <a:t> Lấy ra một loạt các patch từ một mailbox (mailbox - các commit đã được format thành dạng email message) và áp dụng</a:t>
            </a:r>
            <a:r>
              <a:rPr lang="en-US" sz="1200" b="0" kern="1200" smtClean="0">
                <a:solidFill>
                  <a:schemeClr val="tx1"/>
                </a:solidFill>
                <a:effectLst/>
                <a:latin typeface="+mn-lt"/>
                <a:ea typeface="+mn-ea"/>
                <a:cs typeface="+mn-cs"/>
              </a:rPr>
              <a:t> chúng</a:t>
            </a:r>
            <a:r>
              <a:rPr lang="vi-VN" sz="1200" b="0" kern="1200" smtClean="0">
                <a:solidFill>
                  <a:schemeClr val="tx1"/>
                </a:solidFill>
                <a:effectLst/>
                <a:latin typeface="+mn-lt"/>
                <a:ea typeface="+mn-ea"/>
                <a:cs typeface="+mn-cs"/>
              </a:rPr>
              <a:t> lên branch hiện tại.</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git am tạo ra các commit.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13</a:t>
            </a:fld>
            <a:endParaRPr lang="en-US"/>
          </a:p>
        </p:txBody>
      </p:sp>
    </p:spTree>
    <p:extLst>
      <p:ext uri="{BB962C8B-B14F-4D97-AF65-F5344CB8AC3E}">
        <p14:creationId xmlns:p14="http://schemas.microsoft.com/office/powerpoint/2010/main" val="248768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12. format-patch: Tạo ra các patch (bản vá) cho các commit</a:t>
            </a:r>
          </a:p>
        </p:txBody>
      </p:sp>
      <p:sp>
        <p:nvSpPr>
          <p:cNvPr id="4" name="Slide Number Placeholder 3"/>
          <p:cNvSpPr>
            <a:spLocks noGrp="1"/>
          </p:cNvSpPr>
          <p:nvPr>
            <p:ph type="sldNum" sz="quarter" idx="10"/>
          </p:nvPr>
        </p:nvSpPr>
        <p:spPr/>
        <p:txBody>
          <a:bodyPr/>
          <a:lstStyle/>
          <a:p>
            <a:fld id="{111C7293-3670-4D61-98D9-2F669BC305F0}" type="slidenum">
              <a:rPr lang="en-US" smtClean="0"/>
              <a:t>14</a:t>
            </a:fld>
            <a:endParaRPr lang="en-US"/>
          </a:p>
        </p:txBody>
      </p:sp>
    </p:spTree>
    <p:extLst>
      <p:ext uri="{BB962C8B-B14F-4D97-AF65-F5344CB8AC3E}">
        <p14:creationId xmlns:p14="http://schemas.microsoft.com/office/powerpoint/2010/main" val="357596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13. log: Xem lịch sử các commit</a:t>
            </a:r>
            <a:r>
              <a:rPr lang="en-US" sz="1200" b="0" kern="1200" smtClean="0">
                <a:solidFill>
                  <a:schemeClr val="tx1"/>
                </a:solidFill>
                <a:effectLst/>
                <a:latin typeface="+mn-lt"/>
                <a:ea typeface="+mn-ea"/>
                <a:cs typeface="+mn-cs"/>
              </a:rPr>
              <a:t>.</a:t>
            </a:r>
          </a:p>
          <a:p>
            <a:pPr marL="171450" indent="-171450">
              <a:buFontTx/>
              <a:buChar char="-"/>
            </a:pPr>
            <a:r>
              <a:rPr lang="en-US" sz="1200" kern="1200" smtClean="0">
                <a:solidFill>
                  <a:schemeClr val="tx1"/>
                </a:solidFill>
                <a:effectLst/>
                <a:latin typeface="+mn-lt"/>
                <a:ea typeface="+mn-ea"/>
                <a:cs typeface="+mn-cs"/>
              </a:rPr>
              <a:t>Mặc định, không sử dụng tham số nào, git log liệt kê các commit được thực hiện trong kho chứa đó theo thứ tự thời gian. </a:t>
            </a:r>
          </a:p>
          <a:p>
            <a:pPr marL="171450" indent="-171450">
              <a:buFontTx/>
              <a:buChar char="-"/>
            </a:pPr>
            <a:r>
              <a:rPr lang="en-US" sz="1200" kern="1200" smtClean="0">
                <a:solidFill>
                  <a:schemeClr val="tx1"/>
                </a:solidFill>
                <a:effectLst/>
                <a:latin typeface="+mn-lt"/>
                <a:ea typeface="+mn-ea"/>
                <a:cs typeface="+mn-cs"/>
              </a:rPr>
              <a:t>Một số tuỳ chọn:</a:t>
            </a:r>
          </a:p>
          <a:p>
            <a:pPr marL="628650" lvl="1" indent="-171450">
              <a:buFontTx/>
              <a:buChar char="-"/>
            </a:pPr>
            <a:r>
              <a:rPr lang="en-US" sz="1200" kern="1200" smtClean="0">
                <a:solidFill>
                  <a:schemeClr val="tx1"/>
                </a:solidFill>
                <a:effectLst/>
                <a:latin typeface="+mn-lt"/>
                <a:ea typeface="+mn-ea"/>
                <a:cs typeface="+mn-cs"/>
              </a:rPr>
              <a:t>-p: hiện thị diff của từng commit.</a:t>
            </a:r>
          </a:p>
          <a:p>
            <a:pPr marL="628650" lvl="1" indent="-171450">
              <a:buFontTx/>
              <a:buChar char="-"/>
            </a:pPr>
            <a:r>
              <a:rPr lang="en-US" sz="1200" kern="1200" smtClean="0">
                <a:solidFill>
                  <a:schemeClr val="tx1"/>
                </a:solidFill>
                <a:effectLst/>
                <a:latin typeface="+mn-lt"/>
                <a:ea typeface="+mn-ea"/>
                <a:cs typeface="+mn-cs"/>
              </a:rPr>
              <a:t>--stat: xem một số thống kê tóm tắt cho mỗi commit.</a:t>
            </a:r>
          </a:p>
          <a:p>
            <a:pPr marL="628650" lvl="1" indent="-171450">
              <a:buFontTx/>
              <a:buChar char="-"/>
            </a:pPr>
            <a:r>
              <a:rPr lang="en-US" sz="1200" kern="1200" smtClean="0">
                <a:solidFill>
                  <a:schemeClr val="tx1"/>
                </a:solidFill>
                <a:effectLst/>
                <a:latin typeface="+mn-lt"/>
                <a:ea typeface="+mn-ea"/>
                <a:cs typeface="+mn-cs"/>
              </a:rPr>
              <a:t>--pretty: thay đổi phần hiển thị ra theo các cách khác nhau. --pretty=oneline in mỗi commit trên một dòng. Ngoài ra các lựa chọn short, full, và fuller hiện thị gần như tương tự nhau với ít hoặc nhiều thông tin hơn theo cùng thứ tự.</a:t>
            </a:r>
          </a:p>
          <a:p>
            <a:pPr marL="628650" lvl="1" indent="-171450">
              <a:buFontTx/>
              <a:buChar char="-"/>
            </a:pPr>
            <a:r>
              <a:rPr lang="en-US" sz="1200" kern="1200" smtClean="0">
                <a:solidFill>
                  <a:schemeClr val="tx1"/>
                </a:solidFill>
                <a:effectLst/>
                <a:latin typeface="+mn-lt"/>
                <a:ea typeface="+mn-ea"/>
                <a:cs typeface="+mn-cs"/>
              </a:rPr>
              <a:t>-format: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cho phép bạn chỉ định định dạng riêng của phần hiện thị. (%h: mã băm rút gọn của commit, %an: tên tác giả, %ar: ngày tác giả, %s: chủ đề).</a:t>
            </a:r>
          </a:p>
          <a:p>
            <a:pPr marL="628650" lvl="1" indent="-171450">
              <a:buFontTx/>
              <a:buChar char="-"/>
            </a:pPr>
            <a:r>
              <a:rPr lang="en-US" sz="1200" kern="1200" smtClean="0">
                <a:solidFill>
                  <a:schemeClr val="tx1"/>
                </a:solidFill>
                <a:effectLst/>
                <a:latin typeface="+mn-lt"/>
                <a:ea typeface="+mn-ea"/>
                <a:cs typeface="+mn-cs"/>
              </a:rPr>
              <a:t>--graph: thêm một biểu đồ sử dụng dựa trên các ký tự ASCII hiển thị nhánh và lịch sử tích hợp các tập tin của bạn.</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15</a:t>
            </a:fld>
            <a:endParaRPr lang="en-US"/>
          </a:p>
        </p:txBody>
      </p:sp>
    </p:spTree>
    <p:extLst>
      <p:ext uri="{BB962C8B-B14F-4D97-AF65-F5344CB8AC3E}">
        <p14:creationId xmlns:p14="http://schemas.microsoft.com/office/powerpoint/2010/main" val="128024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14. stash: </a:t>
            </a:r>
            <a:r>
              <a:rPr lang="vi-VN" sz="1200" b="0" kern="1200" smtClean="0">
                <a:solidFill>
                  <a:schemeClr val="tx1"/>
                </a:solidFill>
                <a:effectLst/>
                <a:latin typeface="+mn-lt"/>
                <a:ea typeface="+mn-ea"/>
                <a:cs typeface="+mn-cs"/>
              </a:rPr>
              <a:t>Được sử dụng khi bạn muốn lưu lại các thay đổi mà chưa commit (rất hữu ích khi bạn muốn chuyển branch mà lại đang làm dở trong branch hiện tại).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git stash list: Xem</a:t>
            </a:r>
            <a:r>
              <a:rPr lang="en-US" sz="1200" b="0" kern="1200" baseline="0" smtClean="0">
                <a:solidFill>
                  <a:schemeClr val="tx1"/>
                </a:solidFill>
                <a:effectLst/>
                <a:latin typeface="+mn-lt"/>
                <a:ea typeface="+mn-ea"/>
                <a:cs typeface="+mn-cs"/>
              </a:rPr>
              <a:t> danh </a:t>
            </a:r>
            <a:r>
              <a:rPr lang="vi-VN" sz="1200" b="0" kern="1200" baseline="0" smtClean="0">
                <a:solidFill>
                  <a:schemeClr val="tx1"/>
                </a:solidFill>
                <a:effectLst/>
                <a:latin typeface="+mn-lt"/>
                <a:ea typeface="+mn-ea"/>
                <a:cs typeface="+mn-cs"/>
              </a:rPr>
              <a:t>sách các lần lưu thay đổi, thêm tuỳ chọn -p để xem cả nội dung thay đổi.</a:t>
            </a:r>
            <a:endParaRPr lang="en-US" sz="1200" b="0" kern="1200" baseline="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show : Xem nội dung cụ thể của một lần thay đổi</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pop: </a:t>
            </a:r>
            <a:r>
              <a:rPr lang="vi-VN" sz="1200" b="0" kern="1200" smtClean="0">
                <a:solidFill>
                  <a:schemeClr val="tx1"/>
                </a:solidFill>
                <a:effectLst/>
                <a:latin typeface="+mn-lt"/>
                <a:ea typeface="+mn-ea"/>
                <a:cs typeface="+mn-cs"/>
              </a:rPr>
              <a:t>Lấy ra thay đổi và xoá nội dung thay đổi lưu trong stash</a:t>
            </a:r>
            <a:r>
              <a:rPr lang="vi-VN" sz="1200" b="0" kern="1200" baseline="0" smtClean="0">
                <a:solidFill>
                  <a:schemeClr val="tx1"/>
                </a:solidFill>
                <a:effectLst/>
                <a:latin typeface="+mn-lt"/>
                <a:ea typeface="+mn-ea"/>
                <a:cs typeface="+mn-cs"/>
              </a:rPr>
              <a:t>.</a:t>
            </a:r>
            <a:r>
              <a:rPr lang="en-US" sz="1200" b="0" kern="1200" baseline="0" smtClean="0">
                <a:solidFill>
                  <a:schemeClr val="tx1"/>
                </a:solidFill>
                <a:effectLst/>
                <a:latin typeface="+mn-lt"/>
                <a:ea typeface="+mn-ea"/>
                <a:cs typeface="+mn-cs"/>
              </a:rPr>
              <a:t> </a:t>
            </a:r>
            <a:r>
              <a:rPr lang="vi-VN" sz="1200" b="0" kern="1200" baseline="0" smtClean="0">
                <a:solidFill>
                  <a:schemeClr val="tx1"/>
                </a:solidFill>
                <a:effectLst/>
                <a:latin typeface="+mn-lt"/>
                <a:ea typeface="+mn-ea"/>
                <a:cs typeface="+mn-cs"/>
              </a:rPr>
              <a:t>Nếu chỉ muốn lấy ra thay đổi mà không xoá nó trong stash thì dùng git stash apply.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kern="1200" baseline="0" smtClean="0">
                <a:solidFill>
                  <a:schemeClr val="tx1"/>
                </a:solidFill>
                <a:effectLst/>
                <a:latin typeface="+mn-lt"/>
                <a:ea typeface="+mn-ea"/>
                <a:cs typeface="+mn-cs"/>
              </a:rPr>
              <a:t>Nếu xảy ra conflict thì stash đó sẽ không được xoá, lúc này cần giải quyết conflict thủ công rồi dùng lệnh git stash drop để xoá.</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clear: </a:t>
            </a:r>
            <a:r>
              <a:rPr lang="vi-VN" sz="1200" b="0" kern="1200" smtClean="0">
                <a:solidFill>
                  <a:schemeClr val="tx1"/>
                </a:solidFill>
                <a:effectLst/>
                <a:latin typeface="+mn-lt"/>
                <a:ea typeface="+mn-ea"/>
                <a:cs typeface="+mn-cs"/>
              </a:rPr>
              <a:t>Xoá toàn bộ stash</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16</a:t>
            </a:fld>
            <a:endParaRPr lang="en-US"/>
          </a:p>
        </p:txBody>
      </p:sp>
    </p:spTree>
    <p:extLst>
      <p:ext uri="{BB962C8B-B14F-4D97-AF65-F5344CB8AC3E}">
        <p14:creationId xmlns:p14="http://schemas.microsoft.com/office/powerpoint/2010/main" val="184259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1. init: Khởi tạo một kho chứa từ thư mục cũ:</a:t>
            </a:r>
          </a:p>
          <a:p>
            <a:pPr marL="171450" indent="-171450">
              <a:buFontTx/>
              <a:buChar char="-"/>
            </a:pPr>
            <a:r>
              <a:rPr lang="vi-VN" sz="1200" b="0" i="0" kern="1200" smtClean="0">
                <a:solidFill>
                  <a:schemeClr val="tx1"/>
                </a:solidFill>
                <a:effectLst/>
                <a:latin typeface="+mn-lt"/>
                <a:ea typeface="+mn-ea"/>
                <a:cs typeface="+mn-cs"/>
              </a:rPr>
              <a:t>Nếu như bạn muốn theo dõi một dự án cũ trong Git, bạn cần ở trong thư mục của dự án đó và gõ lệnh sau:</a:t>
            </a:r>
            <a:r>
              <a:rPr lang="en-US" sz="1200" b="0" i="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Lệnh này sẽ tạo một thư mục mới có tên .git, thư mục này chứa tất cả các tập tin cần thiết cho kho </a:t>
            </a:r>
            <a:r>
              <a:rPr lang="en-US" sz="1200" kern="1200" smtClean="0">
                <a:solidFill>
                  <a:schemeClr val="tx1"/>
                </a:solidFill>
                <a:effectLst/>
                <a:latin typeface="+mn-lt"/>
                <a:ea typeface="+mn-ea"/>
                <a:cs typeface="+mn-cs"/>
              </a:rPr>
              <a:t>chứa.</a:t>
            </a:r>
          </a:p>
          <a:p>
            <a:pPr marL="171450" indent="-171450">
              <a:buFontTx/>
              <a:buChar char="-"/>
            </a:pPr>
            <a:r>
              <a:rPr lang="vi-VN" sz="1200" b="0" i="0" kern="1200" smtClean="0">
                <a:solidFill>
                  <a:schemeClr val="tx1"/>
                </a:solidFill>
                <a:effectLst/>
                <a:latin typeface="+mn-lt"/>
                <a:ea typeface="+mn-ea"/>
                <a:cs typeface="+mn-cs"/>
              </a:rPr>
              <a:t>Thư mục cục bộ lúc này gồm 3 "cây" được duy trì bởi git, đó là;</a:t>
            </a: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Thư mục làm việc hiện tại (chứa các tập tin hiện tại).</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Chỉ mục (đóng vai trò là staging area). </a:t>
            </a:r>
            <a:endParaRPr lang="en-US" sz="1200" b="0" i="0" kern="1200" smtClean="0">
              <a:solidFill>
                <a:schemeClr val="tx1"/>
              </a:solidFill>
              <a:effectLst/>
              <a:latin typeface="+mn-lt"/>
              <a:ea typeface="+mn-ea"/>
              <a:cs typeface="+mn-cs"/>
            </a:endParaRP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HEAD (trỏ đến commit gần nhất).</a:t>
            </a:r>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3</a:t>
            </a:fld>
            <a:endParaRPr lang="en-US"/>
          </a:p>
        </p:txBody>
      </p:sp>
    </p:spTree>
    <p:extLst>
      <p:ext uri="{BB962C8B-B14F-4D97-AF65-F5344CB8AC3E}">
        <p14:creationId xmlns:p14="http://schemas.microsoft.com/office/powerpoint/2010/main" val="267870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2. clone: </a:t>
            </a:r>
            <a:r>
              <a:rPr lang="en-US" sz="1200" b="0" i="0" kern="1200" smtClean="0">
                <a:solidFill>
                  <a:schemeClr val="tx1"/>
                </a:solidFill>
                <a:effectLst/>
                <a:latin typeface="+mn-lt"/>
                <a:ea typeface="+mn-ea"/>
                <a:cs typeface="+mn-cs"/>
              </a:rPr>
              <a:t>Tải về một bản sao của </a:t>
            </a:r>
            <a:r>
              <a:rPr lang="en-US" sz="1200" b="0" kern="1200" smtClean="0">
                <a:solidFill>
                  <a:schemeClr val="tx1"/>
                </a:solidFill>
                <a:effectLst/>
                <a:latin typeface="+mn-lt"/>
                <a:ea typeface="+mn-ea"/>
                <a:cs typeface="+mn-cs"/>
              </a:rPr>
              <a:t>một kho chứa đã tồn tại:</a:t>
            </a:r>
          </a:p>
          <a:p>
            <a:pPr marL="171450" indent="-171450">
              <a:buFontTx/>
              <a:buChar char="-"/>
            </a:pPr>
            <a:r>
              <a:rPr lang="en-US" sz="1200" kern="1200" smtClean="0">
                <a:solidFill>
                  <a:schemeClr val="tx1"/>
                </a:solidFill>
                <a:effectLst/>
                <a:latin typeface="+mn-lt"/>
                <a:ea typeface="+mn-ea"/>
                <a:cs typeface="+mn-cs"/>
              </a:rPr>
              <a:t>Sử dụng lệnh git clone [url] để sao chép một kho chứa c</a:t>
            </a:r>
            <a:r>
              <a:rPr lang="en-US" sz="1200" b="0" i="0" kern="1200" smtClean="0">
                <a:solidFill>
                  <a:schemeClr val="tx1"/>
                </a:solidFill>
                <a:effectLst/>
                <a:latin typeface="+mn-lt"/>
                <a:ea typeface="+mn-ea"/>
                <a:cs typeface="+mn-cs"/>
              </a:rPr>
              <a:t>ó sẵn</a:t>
            </a:r>
            <a:r>
              <a:rPr lang="en-US" sz="120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Một thư mục mới sẽ được tạo, kèm theo thư mục .git và bản sao mới nhất của tất cả dữ liệu của kho chứa đó bên trong. </a:t>
            </a:r>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4</a:t>
            </a:fld>
            <a:endParaRPr lang="en-US"/>
          </a:p>
        </p:txBody>
      </p:sp>
    </p:spTree>
    <p:extLst>
      <p:ext uri="{BB962C8B-B14F-4D97-AF65-F5344CB8AC3E}">
        <p14:creationId xmlns:p14="http://schemas.microsoft.com/office/powerpoint/2010/main" val="214698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3. checkout: C</a:t>
            </a:r>
            <a:r>
              <a:rPr lang="en-US" sz="1200" b="0" i="0" kern="1200" smtClean="0">
                <a:solidFill>
                  <a:schemeClr val="tx1"/>
                </a:solidFill>
                <a:effectLst/>
                <a:latin typeface="+mn-lt"/>
                <a:ea typeface="+mn-ea"/>
                <a:cs typeface="+mn-cs"/>
              </a:rPr>
              <a:t>huyển nhánh hoặc </a:t>
            </a:r>
            <a:r>
              <a:rPr lang="vi-VN" sz="1200" b="0" i="0" kern="1200" smtClean="0">
                <a:solidFill>
                  <a:schemeClr val="tx1"/>
                </a:solidFill>
                <a:effectLst/>
                <a:latin typeface="+mn-lt"/>
                <a:ea typeface="+mn-ea"/>
                <a:cs typeface="+mn-cs"/>
              </a:rPr>
              <a:t>khôi phục các thư mục trong cây làm việc</a:t>
            </a: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vi-VN" sz="1200" b="0" i="0" kern="1200" smtClean="0">
                <a:solidFill>
                  <a:schemeClr val="tx1"/>
                </a:solidFill>
                <a:effectLst/>
                <a:latin typeface="+mn-lt"/>
                <a:ea typeface="+mn-ea"/>
                <a:cs typeface="+mn-cs"/>
              </a:rPr>
              <a:t>Trong trường hợp bạn làm sai điều gì đó, bạn có thể thay thế các thay đổi cục bộ bằng lệnh</a:t>
            </a:r>
            <a:r>
              <a:rPr lang="en-US" sz="1200" b="0" i="0" kern="1200" smtClean="0">
                <a:solidFill>
                  <a:schemeClr val="tx1"/>
                </a:solidFill>
                <a:effectLst/>
                <a:latin typeface="+mn-lt"/>
                <a:ea typeface="+mn-ea"/>
                <a:cs typeface="+mn-cs"/>
              </a:rPr>
              <a:t> …, lệnh này thay thế những thay đổi trong "tree" đang làm việc với nội dung mới nhất của HEAD.</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5</a:t>
            </a:fld>
            <a:endParaRPr lang="en-US"/>
          </a:p>
        </p:txBody>
      </p:sp>
    </p:spTree>
    <p:extLst>
      <p:ext uri="{BB962C8B-B14F-4D97-AF65-F5344CB8AC3E}">
        <p14:creationId xmlns:p14="http://schemas.microsoft.com/office/powerpoint/2010/main" val="70860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4. pull: Lấy về </a:t>
            </a:r>
            <a:r>
              <a:rPr lang="en-US" sz="1200" b="0" i="0" kern="1200" smtClean="0">
                <a:solidFill>
                  <a:schemeClr val="tx1"/>
                </a:solidFill>
                <a:effectLst/>
                <a:latin typeface="+mn-lt"/>
                <a:ea typeface="+mn-ea"/>
                <a:cs typeface="+mn-cs"/>
              </a:rPr>
              <a:t>phiên bản cuối cùng từ remote repository </a:t>
            </a:r>
            <a:r>
              <a:rPr lang="en-US" sz="1200" b="0" kern="1200" smtClean="0">
                <a:solidFill>
                  <a:schemeClr val="tx1"/>
                </a:solidFill>
                <a:effectLst/>
                <a:latin typeface="+mn-lt"/>
                <a:ea typeface="+mn-ea"/>
                <a:cs typeface="+mn-cs"/>
              </a:rPr>
              <a:t>và tích hợp vào local repository</a:t>
            </a:r>
            <a:r>
              <a:rPr lang="en-US" sz="1200" b="0" kern="1200" baseline="0" smtClean="0">
                <a:solidFill>
                  <a:schemeClr val="tx1"/>
                </a:solidFill>
                <a:effectLst/>
                <a:latin typeface="+mn-lt"/>
                <a:ea typeface="+mn-ea"/>
                <a:cs typeface="+mn-cs"/>
              </a:rPr>
              <a:t> </a:t>
            </a:r>
            <a:r>
              <a:rPr lang="en-US" sz="1200" b="0" kern="1200" smtClean="0">
                <a:solidFill>
                  <a:schemeClr val="tx1"/>
                </a:solidFill>
                <a:effectLst/>
                <a:latin typeface="+mn-lt"/>
                <a:ea typeface="+mn-ea"/>
                <a:cs typeface="+mn-cs"/>
              </a:rPr>
              <a:t>hoặc nhánh đang làm việc</a:t>
            </a: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Cú pháp:…</a:t>
            </a:r>
          </a:p>
          <a:p>
            <a:pPr marL="171450" indent="-171450">
              <a:buFontTx/>
              <a:buChar char="-"/>
            </a:pPr>
            <a:r>
              <a:rPr lang="vi-VN" sz="1200" b="0" kern="1200" smtClean="0">
                <a:solidFill>
                  <a:schemeClr val="tx1"/>
                </a:solidFill>
                <a:effectLst/>
                <a:latin typeface="+mn-lt"/>
                <a:ea typeface="+mn-ea"/>
                <a:cs typeface="+mn-cs"/>
              </a:rPr>
              <a:t>Gần giống câu lệnh trên nhưng thay vì sử dụng git merge để tích hợp thì sử dụng git rebase.</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6</a:t>
            </a:fld>
            <a:endParaRPr lang="en-US"/>
          </a:p>
        </p:txBody>
      </p:sp>
    </p:spTree>
    <p:extLst>
      <p:ext uri="{BB962C8B-B14F-4D97-AF65-F5344CB8AC3E}">
        <p14:creationId xmlns:p14="http://schemas.microsoft.com/office/powerpoint/2010/main" val="11552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5. push: </a:t>
            </a:r>
            <a:r>
              <a:rPr lang="en-US" sz="1200" b="0" i="0" kern="1200" smtClean="0">
                <a:solidFill>
                  <a:schemeClr val="tx1"/>
                </a:solidFill>
                <a:effectLst/>
                <a:latin typeface="+mn-lt"/>
                <a:ea typeface="+mn-ea"/>
                <a:cs typeface="+mn-cs"/>
              </a:rPr>
              <a:t>Gửi các thay đổi từ local repository đến remote repository</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Đẩy toàn bộ các commit và đối tượng của nhánh hiện tại lên &lt;remote&gt;. Để ngăn chặn việc ghi đè lên các commit, Git sẽ không thực hiện push nếu cùng thời điểm đó vừa có người khác thực hiện push tại repository đích.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Bắt buộc việc push lên mà không kiểm tra điều kiện trên (cần cẩn thận với lệnh này).</a:t>
            </a:r>
          </a:p>
          <a:p>
            <a:pPr marL="171450" indent="-171450">
              <a:buFontTx/>
              <a:buChar char="-"/>
            </a:pPr>
            <a:r>
              <a:rPr lang="en-US" sz="1200" b="0" kern="1200" smtClean="0">
                <a:solidFill>
                  <a:schemeClr val="tx1"/>
                </a:solidFill>
                <a:effectLst/>
                <a:latin typeface="+mn-lt"/>
                <a:ea typeface="+mn-ea"/>
                <a:cs typeface="+mn-cs"/>
              </a:rPr>
              <a:t>Đẩy toàn bộ các branch tại máy của bạn lên remote repository.</a:t>
            </a:r>
          </a:p>
          <a:p>
            <a:pPr marL="171450" indent="-171450">
              <a:buFontTx/>
              <a:buChar char="-"/>
            </a:pPr>
            <a:r>
              <a:rPr lang="vi-VN" sz="1200" b="0" kern="1200" smtClean="0">
                <a:solidFill>
                  <a:schemeClr val="tx1"/>
                </a:solidFill>
                <a:effectLst/>
                <a:latin typeface="+mn-lt"/>
                <a:ea typeface="+mn-ea"/>
                <a:cs typeface="+mn-cs"/>
              </a:rPr>
              <a:t>Các tag sẽ không được tự động push lên, sử dụng tùy chọn --tags để đẩy tất cả các tag của bạn lên remote repository.</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7</a:t>
            </a:fld>
            <a:endParaRPr lang="en-US"/>
          </a:p>
        </p:txBody>
      </p:sp>
    </p:spTree>
    <p:extLst>
      <p:ext uri="{BB962C8B-B14F-4D97-AF65-F5344CB8AC3E}">
        <p14:creationId xmlns:p14="http://schemas.microsoft.com/office/powerpoint/2010/main" val="31623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6. rebase: Áp dụng các thay đổi của nhánh này vào một nhánh khác:</a:t>
            </a:r>
          </a:p>
          <a:p>
            <a:pPr marL="171450" indent="-171450">
              <a:buFontTx/>
              <a:buChar char="-"/>
            </a:pPr>
            <a:r>
              <a:rPr lang="vi-VN" sz="1200" b="0" kern="1200" smtClean="0">
                <a:solidFill>
                  <a:schemeClr val="tx1"/>
                </a:solidFill>
                <a:effectLst/>
                <a:latin typeface="+mn-lt"/>
                <a:ea typeface="+mn-ea"/>
                <a:cs typeface="+mn-cs"/>
              </a:rPr>
              <a:t>Trước </a:t>
            </a:r>
            <a:r>
              <a:rPr lang="vi-VN" sz="1200" b="0" kern="1200" smtClean="0">
                <a:solidFill>
                  <a:schemeClr val="tx1"/>
                </a:solidFill>
                <a:effectLst/>
                <a:latin typeface="+mn-lt"/>
                <a:ea typeface="+mn-ea"/>
                <a:cs typeface="+mn-cs"/>
              </a:rPr>
              <a:t>tiên bạn chuyển sang branch đang làm việc bằng lệnh </a:t>
            </a:r>
            <a:r>
              <a:rPr lang="vi-VN" sz="1200" b="0" kern="120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Sau </a:t>
            </a:r>
            <a:r>
              <a:rPr lang="vi-VN" sz="1200" b="0" kern="1200" smtClean="0">
                <a:solidFill>
                  <a:schemeClr val="tx1"/>
                </a:solidFill>
                <a:effectLst/>
                <a:latin typeface="+mn-lt"/>
                <a:ea typeface="+mn-ea"/>
                <a:cs typeface="+mn-cs"/>
              </a:rPr>
              <a:t>đó thực hiện tích hợp branch &lt;rebase_branch&gt; vào branch trên bằng lệnh</a:t>
            </a:r>
            <a:r>
              <a:rPr lang="vi-VN" sz="1200" b="0" kern="120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Lệnh này sẽ viết lại lịch sử của dự án bằng cách tạo ra những brand commit mới cho các commit trong branch gốc.</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8</a:t>
            </a:fld>
            <a:endParaRPr lang="en-US"/>
          </a:p>
        </p:txBody>
      </p:sp>
    </p:spTree>
    <p:extLst>
      <p:ext uri="{BB962C8B-B14F-4D97-AF65-F5344CB8AC3E}">
        <p14:creationId xmlns:p14="http://schemas.microsoft.com/office/powerpoint/2010/main" val="388262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7. merge: Tích hợp hai hay nhiều thay đổi vào với nhau: </a:t>
            </a:r>
          </a:p>
          <a:p>
            <a:pPr marL="171450" indent="-171450">
              <a:buFontTx/>
              <a:buChar char="-"/>
            </a:pPr>
            <a:r>
              <a:rPr lang="en-US" sz="1200" b="0" kern="1200" smtClean="0">
                <a:solidFill>
                  <a:schemeClr val="tx1"/>
                </a:solidFill>
                <a:effectLst/>
                <a:latin typeface="+mn-lt"/>
                <a:ea typeface="+mn-ea"/>
                <a:cs typeface="+mn-cs"/>
              </a:rPr>
              <a:t>Lệnh này tạo ra một "merge commit" trong &lt;working_branch&gt; và kết hợp lịch sử của cả hai branch.</a:t>
            </a:r>
          </a:p>
          <a:p>
            <a:pPr marL="171450" indent="-171450">
              <a:buFontTx/>
              <a:buChar char="-"/>
            </a:pPr>
            <a:r>
              <a:rPr lang="vi-VN" sz="1200" b="0" kern="1200" smtClean="0">
                <a:solidFill>
                  <a:schemeClr val="tx1"/>
                </a:solidFill>
                <a:effectLst/>
                <a:latin typeface="+mn-lt"/>
                <a:ea typeface="+mn-ea"/>
                <a:cs typeface="+mn-cs"/>
              </a:rPr>
              <a:t>Nếu &lt;merge_branch&gt; thường xuyên thay đổi thì lịch sử của &lt;working_branch&gt; có thể bị rối</a:t>
            </a:r>
            <a:r>
              <a:rPr lang="vi-VN" sz="1200" b="0" kern="120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Khi chạy lệnh merge có thể xảy ra xung đột (conflict), lúc này </a:t>
            </a:r>
            <a:r>
              <a:rPr lang="vi-VN" sz="1200" b="0" kern="1200" smtClean="0">
                <a:solidFill>
                  <a:schemeClr val="tx1"/>
                </a:solidFill>
                <a:effectLst/>
                <a:latin typeface="+mn-lt"/>
                <a:ea typeface="+mn-ea"/>
                <a:cs typeface="+mn-cs"/>
              </a:rPr>
              <a:t>bạn có thể xử lý như sau:</a:t>
            </a:r>
            <a:endParaRPr lang="en-US" sz="1200" b="0" kern="1200" smtClean="0">
              <a:solidFill>
                <a:schemeClr val="tx1"/>
              </a:solidFill>
              <a:effectLst/>
              <a:latin typeface="+mn-lt"/>
              <a:ea typeface="+mn-ea"/>
              <a:cs typeface="+mn-cs"/>
            </a:endParaRPr>
          </a:p>
          <a:p>
            <a:pPr marL="628650" lvl="1" indent="-171450">
              <a:buFontTx/>
              <a:buChar char="-"/>
            </a:pPr>
            <a:r>
              <a:rPr lang="vi-VN" sz="1200" b="0" kern="1200" smtClean="0">
                <a:solidFill>
                  <a:schemeClr val="tx1"/>
                </a:solidFill>
                <a:effectLst/>
                <a:latin typeface="+mn-lt"/>
                <a:ea typeface="+mn-ea"/>
                <a:cs typeface="+mn-cs"/>
              </a:rPr>
              <a:t>Huỷ bỏ việc merge và quay về trạng thái của commit trước đó bằng lệnh...</a:t>
            </a:r>
            <a:endParaRPr lang="en-US" sz="1200" b="0" kern="1200" smtClean="0">
              <a:solidFill>
                <a:schemeClr val="tx1"/>
              </a:solidFill>
              <a:effectLst/>
              <a:latin typeface="+mn-lt"/>
              <a:ea typeface="+mn-ea"/>
              <a:cs typeface="+mn-cs"/>
            </a:endParaRPr>
          </a:p>
          <a:p>
            <a:pPr marL="628650" lvl="1" indent="-171450">
              <a:buFontTx/>
              <a:buChar char="-"/>
            </a:pPr>
            <a:r>
              <a:rPr lang="en-US" sz="1200" b="0" kern="1200" smtClean="0">
                <a:solidFill>
                  <a:schemeClr val="tx1"/>
                </a:solidFill>
                <a:effectLst/>
                <a:latin typeface="+mn-lt"/>
                <a:ea typeface="+mn-ea"/>
                <a:cs typeface="+mn-cs"/>
              </a:rPr>
              <a:t>Xử lý các file bị xung đột bằng tay. Khi đã hết xung đột (có thể kiểm tra bằng lệnh git diff) bạn có thể chạy lệnh add và commit lại rồi thực hiện merge </a:t>
            </a:r>
            <a:r>
              <a:rPr lang="vi-VN" sz="1200" b="0" kern="1200" smtClean="0">
                <a:solidFill>
                  <a:schemeClr val="tx1"/>
                </a:solidFill>
                <a:effectLst/>
                <a:latin typeface="+mn-lt"/>
                <a:ea typeface="+mn-ea"/>
                <a:cs typeface="+mn-cs"/>
              </a:rPr>
              <a:t>lại bình thường</a:t>
            </a:r>
            <a:r>
              <a:rPr lang="en-US" sz="1200" b="0" kern="1200" smtClean="0">
                <a:solidFill>
                  <a:schemeClr val="tx1"/>
                </a:solidFill>
                <a:effectLst/>
                <a:latin typeface="+mn-lt"/>
                <a:ea typeface="+mn-ea"/>
                <a:cs typeface="+mn-cs"/>
              </a:rPr>
              <a:t> hoặc chạy lệnh merge --continue để tiếp tục quá trình merge.</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9</a:t>
            </a:fld>
            <a:endParaRPr lang="en-US"/>
          </a:p>
        </p:txBody>
      </p:sp>
    </p:spTree>
    <p:extLst>
      <p:ext uri="{BB962C8B-B14F-4D97-AF65-F5344CB8AC3E}">
        <p14:creationId xmlns:p14="http://schemas.microsoft.com/office/powerpoint/2010/main" val="48797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8. commit: Ghi lại các thay đổi vào repository</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Thường thực hiện các lệnh add/rm trước khi gọi lệnh commit</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Chạy lệnh commit, các thay đổi sẽ được ghi lại tại HEAD và tại local repository nhưng chưa được đẩy lên remote repository.</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10</a:t>
            </a:fld>
            <a:endParaRPr lang="en-US"/>
          </a:p>
        </p:txBody>
      </p:sp>
    </p:spTree>
    <p:extLst>
      <p:ext uri="{BB962C8B-B14F-4D97-AF65-F5344CB8AC3E}">
        <p14:creationId xmlns:p14="http://schemas.microsoft.com/office/powerpoint/2010/main" val="344501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2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40248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80678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76295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1B48D-4355-45A2-8264-E48E89EC4DC5}"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51B48D-4355-45A2-8264-E48E89EC4DC5}"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25560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51B48D-4355-45A2-8264-E48E89EC4DC5}" type="datetimeFigureOut">
              <a:rPr lang="en-US" smtClean="0"/>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1392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51B48D-4355-45A2-8264-E48E89EC4DC5}" type="datetimeFigureOut">
              <a:rPr lang="en-US" smtClean="0"/>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4568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51B48D-4355-45A2-8264-E48E89EC4DC5}" type="datetimeFigureOut">
              <a:rPr lang="en-US" smtClean="0"/>
              <a:t>12/18/2017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67595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51B48D-4355-45A2-8264-E48E89EC4DC5}" type="datetimeFigureOut">
              <a:rPr lang="en-US" smtClean="0"/>
              <a:t>12/18/2017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7E300F-5412-46EC-97FD-0C70B1E7FB83}" type="slidenum">
              <a:rPr lang="en-US" smtClean="0"/>
              <a:t>‹#›</a:t>
            </a:fld>
            <a:endParaRPr lang="en-US"/>
          </a:p>
        </p:txBody>
      </p:sp>
    </p:spTree>
    <p:extLst>
      <p:ext uri="{BB962C8B-B14F-4D97-AF65-F5344CB8AC3E}">
        <p14:creationId xmlns:p14="http://schemas.microsoft.com/office/powerpoint/2010/main" val="317766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1B48D-4355-45A2-8264-E48E89EC4DC5}"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5818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51B48D-4355-45A2-8264-E48E89EC4DC5}" type="datetimeFigureOut">
              <a:rPr lang="en-US" smtClean="0"/>
              <a:t>12/18/2017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7E300F-5412-46EC-97FD-0C70B1E7FB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r>
              <a:rPr lang="en-US" sz="2000" err="1" smtClean="0">
                <a:latin typeface="Arial" panose="020B0604020202020204" pitchFamily="34" charset="0"/>
                <a:cs typeface="Arial" panose="020B0604020202020204" pitchFamily="34" charset="0"/>
              </a:rPr>
              <a:t>Dinh</a:t>
            </a:r>
            <a:r>
              <a:rPr lang="en-US" sz="2000" smtClean="0">
                <a:latin typeface="Arial" panose="020B0604020202020204" pitchFamily="34" charset="0"/>
                <a:cs typeface="Arial" panose="020B0604020202020204" pitchFamily="34" charset="0"/>
              </a:rPr>
              <a:t> </a:t>
            </a:r>
            <a:r>
              <a:rPr lang="en-US" sz="2000" err="1" smtClean="0">
                <a:latin typeface="Arial" panose="020B0604020202020204" pitchFamily="34" charset="0"/>
                <a:cs typeface="Arial" panose="020B0604020202020204" pitchFamily="34" charset="0"/>
              </a:rPr>
              <a:t>khanh</a:t>
            </a:r>
            <a:r>
              <a:rPr lang="en-US" sz="2000" smtClean="0">
                <a:latin typeface="Arial" panose="020B0604020202020204" pitchFamily="34" charset="0"/>
                <a:cs typeface="Arial" panose="020B0604020202020204" pitchFamily="34" charset="0"/>
              </a:rPr>
              <a:t> huyen – cmc</a:t>
            </a: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611" y="1387232"/>
            <a:ext cx="5025737" cy="2098245"/>
          </a:xfrm>
          <a:prstGeom prst="rect">
            <a:avLst/>
          </a:prstGeom>
        </p:spPr>
      </p:pic>
    </p:spTree>
    <p:extLst>
      <p:ext uri="{BB962C8B-B14F-4D97-AF65-F5344CB8AC3E}">
        <p14:creationId xmlns:p14="http://schemas.microsoft.com/office/powerpoint/2010/main" val="193388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8</a:t>
            </a:r>
            <a:r>
              <a:rPr lang="en-US" sz="3600" smtClean="0">
                <a:solidFill>
                  <a:srgbClr val="0070C0"/>
                </a:solidFill>
              </a:rPr>
              <a:t>. commit</a:t>
            </a:r>
          </a:p>
          <a:p>
            <a:pPr>
              <a:buFont typeface="Wingdings" panose="05000000000000000000" pitchFamily="2" charset="2"/>
              <a:buChar char="Ø"/>
            </a:pPr>
            <a:r>
              <a:rPr lang="en-US"/>
              <a:t> Record changes to the </a:t>
            </a:r>
            <a:r>
              <a:rPr lang="en-US" smtClean="0"/>
              <a:t>repository</a:t>
            </a:r>
          </a:p>
          <a:p>
            <a:pPr lvl="1">
              <a:buFont typeface="Wingdings" panose="05000000000000000000" pitchFamily="2" charset="2"/>
              <a:buChar char="Ø"/>
            </a:pPr>
            <a:r>
              <a:rPr lang="en-US"/>
              <a:t> </a:t>
            </a:r>
            <a:r>
              <a:rPr lang="en-US" smtClean="0"/>
              <a:t>Before:</a:t>
            </a:r>
          </a:p>
          <a:p>
            <a:pPr lvl="2">
              <a:buFont typeface="Wingdings" panose="05000000000000000000" pitchFamily="2" charset="2"/>
              <a:buChar char="ü"/>
            </a:pPr>
            <a:r>
              <a:rPr lang="en-US" sz="1800" smtClean="0">
                <a:solidFill>
                  <a:srgbClr val="C00000"/>
                </a:solidFill>
              </a:rPr>
              <a:t> $ </a:t>
            </a:r>
            <a:r>
              <a:rPr lang="en-US" sz="1800">
                <a:solidFill>
                  <a:srgbClr val="C00000"/>
                </a:solidFill>
              </a:rPr>
              <a:t>git add/git </a:t>
            </a:r>
            <a:r>
              <a:rPr lang="en-US" sz="1800">
                <a:solidFill>
                  <a:srgbClr val="C00000"/>
                </a:solidFill>
              </a:rPr>
              <a:t>rm </a:t>
            </a:r>
            <a:r>
              <a:rPr lang="en-US" sz="1800" i="1" smtClean="0"/>
              <a:t>#add changes </a:t>
            </a:r>
            <a:r>
              <a:rPr lang="en-US" sz="1800" i="1"/>
              <a:t>to </a:t>
            </a:r>
            <a:r>
              <a:rPr lang="en-US" sz="1800" i="1"/>
              <a:t>the </a:t>
            </a:r>
            <a:r>
              <a:rPr lang="en-US" sz="1800" i="1"/>
              <a:t>index/remove files from the working tree and the index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commit -m "</a:t>
            </a:r>
            <a:r>
              <a:rPr lang="en-US">
                <a:solidFill>
                  <a:srgbClr val="C00000"/>
                </a:solidFill>
              </a:rPr>
              <a:t>Commit </a:t>
            </a:r>
            <a:r>
              <a:rPr lang="en-US">
                <a:solidFill>
                  <a:srgbClr val="C00000"/>
                </a:solidFill>
              </a:rPr>
              <a:t>message</a:t>
            </a:r>
            <a:r>
              <a:rPr lang="en-US">
                <a:solidFill>
                  <a:srgbClr val="C00000"/>
                </a:solidFill>
              </a:rPr>
              <a:t>“ </a:t>
            </a:r>
            <a:r>
              <a:rPr lang="en-US" i="1" smtClean="0"/>
              <a:t>#The </a:t>
            </a:r>
            <a:r>
              <a:rPr lang="en-US" i="1"/>
              <a:t>file is committed to the HEAD, but not in your remote repository yet.</a:t>
            </a:r>
          </a:p>
          <a:p>
            <a:pPr lvl="1">
              <a:buFont typeface="Wingdings" panose="05000000000000000000" pitchFamily="2" charset="2"/>
              <a:buChar char="Ø"/>
            </a:pPr>
            <a:endParaRPr lang="en-US">
              <a:solidFill>
                <a:srgbClr val="C00000"/>
              </a:solidFill>
            </a:endParaRPr>
          </a:p>
        </p:txBody>
      </p:sp>
    </p:spTree>
    <p:extLst>
      <p:ext uri="{BB962C8B-B14F-4D97-AF65-F5344CB8AC3E}">
        <p14:creationId xmlns:p14="http://schemas.microsoft.com/office/powerpoint/2010/main" val="117994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9. fetch</a:t>
            </a:r>
          </a:p>
          <a:p>
            <a:pPr>
              <a:buFont typeface="Wingdings" panose="05000000000000000000" pitchFamily="2" charset="2"/>
              <a:buChar char="Ø"/>
            </a:pPr>
            <a:r>
              <a:rPr lang="en-US"/>
              <a:t> Download objects and refs from another </a:t>
            </a:r>
            <a:r>
              <a:rPr lang="en-US" smtClean="0"/>
              <a:t>repository</a:t>
            </a:r>
            <a:endParaRPr lang="en-US"/>
          </a:p>
        </p:txBody>
      </p:sp>
    </p:spTree>
    <p:extLst>
      <p:ext uri="{BB962C8B-B14F-4D97-AF65-F5344CB8AC3E}">
        <p14:creationId xmlns:p14="http://schemas.microsoft.com/office/powerpoint/2010/main" val="111609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10. apply</a:t>
            </a:r>
          </a:p>
          <a:p>
            <a:pPr>
              <a:buFont typeface="Wingdings" panose="05000000000000000000" pitchFamily="2" charset="2"/>
              <a:buChar char="Ø"/>
            </a:pPr>
            <a:r>
              <a:rPr lang="en-US"/>
              <a:t> Apply a patch to files and/or to the </a:t>
            </a:r>
            <a:r>
              <a:rPr lang="en-US" smtClean="0"/>
              <a:t>index</a:t>
            </a:r>
          </a:p>
          <a:p>
            <a:pPr>
              <a:buFont typeface="Wingdings" panose="05000000000000000000" pitchFamily="2" charset="2"/>
              <a:buChar char="Ø"/>
            </a:pPr>
            <a:r>
              <a:rPr lang="en-US" smtClean="0"/>
              <a:t> doesn't </a:t>
            </a:r>
            <a:r>
              <a:rPr lang="en-US"/>
              <a:t>create a </a:t>
            </a:r>
            <a:r>
              <a:rPr lang="en-US" smtClean="0"/>
              <a:t>commit.</a:t>
            </a:r>
            <a:endParaRPr lang="en-US"/>
          </a:p>
        </p:txBody>
      </p:sp>
    </p:spTree>
    <p:extLst>
      <p:ext uri="{BB962C8B-B14F-4D97-AF65-F5344CB8AC3E}">
        <p14:creationId xmlns:p14="http://schemas.microsoft.com/office/powerpoint/2010/main" val="423258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11. am</a:t>
            </a:r>
          </a:p>
          <a:p>
            <a:pPr>
              <a:buFont typeface="Wingdings" panose="05000000000000000000" pitchFamily="2" charset="2"/>
              <a:buChar char="Ø"/>
            </a:pPr>
            <a:r>
              <a:rPr lang="en-US"/>
              <a:t> Apply a series of patches from a </a:t>
            </a:r>
            <a:r>
              <a:rPr lang="en-US" smtClean="0"/>
              <a:t>mailbox</a:t>
            </a:r>
          </a:p>
          <a:p>
            <a:pPr>
              <a:buFont typeface="Wingdings" panose="05000000000000000000" pitchFamily="2" charset="2"/>
              <a:buChar char="Ø"/>
            </a:pPr>
            <a:r>
              <a:rPr lang="en-US" smtClean="0"/>
              <a:t> create commits.</a:t>
            </a:r>
          </a:p>
          <a:p>
            <a:pPr>
              <a:buFont typeface="Wingdings" panose="05000000000000000000" pitchFamily="2" charset="2"/>
              <a:buChar char="Ø"/>
            </a:pPr>
            <a:endParaRPr lang="en-US"/>
          </a:p>
        </p:txBody>
      </p:sp>
    </p:spTree>
    <p:extLst>
      <p:ext uri="{BB962C8B-B14F-4D97-AF65-F5344CB8AC3E}">
        <p14:creationId xmlns:p14="http://schemas.microsoft.com/office/powerpoint/2010/main" val="380054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12. format-patch</a:t>
            </a:r>
          </a:p>
          <a:p>
            <a:pPr>
              <a:buFont typeface="Wingdings" panose="05000000000000000000" pitchFamily="2" charset="2"/>
              <a:buChar char="Ø"/>
            </a:pPr>
            <a:r>
              <a:rPr lang="en-US"/>
              <a:t> Prepare patches for e-mail submission or for use with git am</a:t>
            </a:r>
          </a:p>
        </p:txBody>
      </p:sp>
    </p:spTree>
    <p:extLst>
      <p:ext uri="{BB962C8B-B14F-4D97-AF65-F5344CB8AC3E}">
        <p14:creationId xmlns:p14="http://schemas.microsoft.com/office/powerpoint/2010/main" val="104604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13. log</a:t>
            </a:r>
          </a:p>
          <a:p>
            <a:pPr>
              <a:buFont typeface="Wingdings" panose="05000000000000000000" pitchFamily="2" charset="2"/>
              <a:buChar char="Ø"/>
            </a:pPr>
            <a:r>
              <a:rPr lang="en-US"/>
              <a:t> Show commit </a:t>
            </a:r>
            <a:r>
              <a:rPr lang="en-US" smtClean="0"/>
              <a:t>logs</a:t>
            </a:r>
            <a:endParaRPr lang="en-US"/>
          </a:p>
          <a:p>
            <a:pPr>
              <a:buFont typeface="Wingdings" panose="05000000000000000000" pitchFamily="2" charset="2"/>
              <a:buChar char="Ø"/>
            </a:pPr>
            <a:r>
              <a:rPr lang="en-US"/>
              <a:t> </a:t>
            </a:r>
            <a:r>
              <a:rPr lang="en-US" smtClean="0"/>
              <a:t>Options:</a:t>
            </a:r>
          </a:p>
          <a:p>
            <a:pPr lvl="1">
              <a:buFont typeface="Wingdings" panose="05000000000000000000" pitchFamily="2" charset="2"/>
              <a:buChar char="Ø"/>
            </a:pPr>
            <a:r>
              <a:rPr lang="en-US"/>
              <a:t> </a:t>
            </a:r>
            <a:r>
              <a:rPr lang="en-US" smtClean="0">
                <a:solidFill>
                  <a:srgbClr val="C00000"/>
                </a:solidFill>
              </a:rPr>
              <a:t>-p</a:t>
            </a:r>
          </a:p>
          <a:p>
            <a:pPr lvl="1">
              <a:buFont typeface="Wingdings" panose="05000000000000000000" pitchFamily="2" charset="2"/>
              <a:buChar char="Ø"/>
            </a:pPr>
            <a:r>
              <a:rPr lang="en-US"/>
              <a:t> </a:t>
            </a:r>
            <a:r>
              <a:rPr lang="en-US">
                <a:solidFill>
                  <a:srgbClr val="C00000"/>
                </a:solidFill>
              </a:rPr>
              <a:t>--</a:t>
            </a:r>
            <a:r>
              <a:rPr lang="en-US" smtClean="0">
                <a:solidFill>
                  <a:srgbClr val="C00000"/>
                </a:solidFill>
              </a:rPr>
              <a:t>stat</a:t>
            </a:r>
          </a:p>
          <a:p>
            <a:pPr lvl="1">
              <a:buFont typeface="Wingdings" panose="05000000000000000000" pitchFamily="2" charset="2"/>
              <a:buChar char="Ø"/>
            </a:pPr>
            <a:r>
              <a:rPr lang="en-US"/>
              <a:t> </a:t>
            </a:r>
            <a:r>
              <a:rPr lang="en-US">
                <a:solidFill>
                  <a:srgbClr val="C00000"/>
                </a:solidFill>
              </a:rPr>
              <a:t>--pretty: $ git log </a:t>
            </a:r>
            <a:r>
              <a:rPr lang="en-US">
                <a:solidFill>
                  <a:srgbClr val="C00000"/>
                </a:solidFill>
              </a:rPr>
              <a:t>--</a:t>
            </a:r>
            <a:r>
              <a:rPr lang="en-US" smtClean="0">
                <a:solidFill>
                  <a:srgbClr val="C00000"/>
                </a:solidFill>
              </a:rPr>
              <a:t>pretty=oneline</a:t>
            </a:r>
          </a:p>
          <a:p>
            <a:pPr lvl="1">
              <a:buFont typeface="Wingdings" panose="05000000000000000000" pitchFamily="2" charset="2"/>
              <a:buChar char="Ø"/>
            </a:pPr>
            <a:r>
              <a:rPr lang="en-US">
                <a:solidFill>
                  <a:srgbClr val="C00000"/>
                </a:solidFill>
              </a:rPr>
              <a:t> </a:t>
            </a:r>
            <a:r>
              <a:rPr lang="en-US">
                <a:solidFill>
                  <a:srgbClr val="C00000"/>
                </a:solidFill>
              </a:rPr>
              <a:t>-format</a:t>
            </a:r>
            <a:r>
              <a:rPr lang="en-US">
                <a:solidFill>
                  <a:srgbClr val="C00000"/>
                </a:solidFill>
              </a:rPr>
              <a:t>: </a:t>
            </a:r>
            <a:r>
              <a:rPr lang="en-US" smtClean="0">
                <a:solidFill>
                  <a:srgbClr val="C00000"/>
                </a:solidFill>
              </a:rPr>
              <a:t>$ </a:t>
            </a:r>
            <a:r>
              <a:rPr lang="en-US">
                <a:solidFill>
                  <a:srgbClr val="C00000"/>
                </a:solidFill>
              </a:rPr>
              <a:t>git log --pretty=format:"%h - %an, %ar : </a:t>
            </a:r>
            <a:r>
              <a:rPr lang="en-US">
                <a:solidFill>
                  <a:srgbClr val="C00000"/>
                </a:solidFill>
              </a:rPr>
              <a:t>%</a:t>
            </a:r>
            <a:r>
              <a:rPr lang="en-US" smtClean="0">
                <a:solidFill>
                  <a:srgbClr val="C00000"/>
                </a:solidFill>
              </a:rPr>
              <a:t>s</a:t>
            </a:r>
          </a:p>
          <a:p>
            <a:pPr lvl="1">
              <a:buFont typeface="Wingdings" panose="05000000000000000000" pitchFamily="2" charset="2"/>
              <a:buChar char="Ø"/>
            </a:pPr>
            <a:r>
              <a:rPr lang="en-US">
                <a:solidFill>
                  <a:srgbClr val="C00000"/>
                </a:solidFill>
              </a:rPr>
              <a:t> </a:t>
            </a:r>
            <a:r>
              <a:rPr lang="en-US">
                <a:solidFill>
                  <a:srgbClr val="C00000"/>
                </a:solidFill>
              </a:rPr>
              <a:t>--graph</a:t>
            </a:r>
          </a:p>
        </p:txBody>
      </p:sp>
    </p:spTree>
    <p:extLst>
      <p:ext uri="{BB962C8B-B14F-4D97-AF65-F5344CB8AC3E}">
        <p14:creationId xmlns:p14="http://schemas.microsoft.com/office/powerpoint/2010/main" val="86908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14. stash</a:t>
            </a:r>
          </a:p>
          <a:p>
            <a:pPr>
              <a:buFont typeface="Wingdings" panose="05000000000000000000" pitchFamily="2" charset="2"/>
              <a:buChar char="Ø"/>
            </a:pPr>
            <a:r>
              <a:rPr lang="en-US"/>
              <a:t> Stash the changes in a dirty working directory </a:t>
            </a:r>
            <a:r>
              <a:rPr lang="en-US" smtClean="0"/>
              <a:t>away</a:t>
            </a:r>
          </a:p>
          <a:p>
            <a:pPr lvl="1">
              <a:buFont typeface="Wingdings" panose="05000000000000000000" pitchFamily="2" charset="2"/>
              <a:buChar char="Ø"/>
            </a:pPr>
            <a:r>
              <a:rPr lang="en-US">
                <a:solidFill>
                  <a:srgbClr val="C00000"/>
                </a:solidFill>
              </a:rPr>
              <a:t>$ git stash list [&lt;options&gt;] </a:t>
            </a:r>
            <a:r>
              <a:rPr lang="en-US"/>
              <a:t>List the stash entries that you currently have.</a:t>
            </a:r>
          </a:p>
          <a:p>
            <a:pPr lvl="1">
              <a:buFont typeface="Wingdings" panose="05000000000000000000" pitchFamily="2" charset="2"/>
              <a:buChar char="Ø"/>
            </a:pPr>
            <a:r>
              <a:rPr lang="en-US">
                <a:solidFill>
                  <a:srgbClr val="C00000"/>
                </a:solidFill>
              </a:rPr>
              <a:t>$ git stash show [&lt;stash&gt;] </a:t>
            </a:r>
            <a:r>
              <a:rPr lang="en-US"/>
              <a:t>Show the changes recorded in the stash entry.</a:t>
            </a:r>
          </a:p>
          <a:p>
            <a:pPr lvl="1">
              <a:buFont typeface="Wingdings" panose="05000000000000000000" pitchFamily="2" charset="2"/>
              <a:buChar char="Ø"/>
            </a:pPr>
            <a:r>
              <a:rPr lang="en-US">
                <a:solidFill>
                  <a:srgbClr val="C00000"/>
                </a:solidFill>
              </a:rPr>
              <a:t>$ git stash show [&lt;stash&gt;] </a:t>
            </a:r>
            <a:r>
              <a:rPr lang="en-US"/>
              <a:t>Show the changes recorded in the stash entry.</a:t>
            </a:r>
          </a:p>
          <a:p>
            <a:pPr lvl="1">
              <a:buFont typeface="Wingdings" panose="05000000000000000000" pitchFamily="2" charset="2"/>
              <a:buChar char="Ø"/>
            </a:pPr>
            <a:r>
              <a:rPr lang="en-US">
                <a:solidFill>
                  <a:srgbClr val="C00000"/>
                </a:solidFill>
              </a:rPr>
              <a:t>$ git stash pop [--index] [-q|--quiet] [&lt;stash</a:t>
            </a:r>
            <a:r>
              <a:rPr lang="en-US" smtClean="0">
                <a:solidFill>
                  <a:srgbClr val="C00000"/>
                </a:solidFill>
              </a:rPr>
              <a:t>&gt;] </a:t>
            </a:r>
            <a:r>
              <a:rPr lang="en-US"/>
              <a:t>Remove a single stashed state from the stash list and apply it on top of the current working tree state</a:t>
            </a:r>
            <a:r>
              <a:rPr lang="en-US" smtClean="0"/>
              <a:t>.</a:t>
            </a:r>
            <a:endParaRPr lang="en-US"/>
          </a:p>
          <a:p>
            <a:pPr lvl="1">
              <a:buFont typeface="Wingdings" panose="05000000000000000000" pitchFamily="2" charset="2"/>
              <a:buChar char="Ø"/>
            </a:pPr>
            <a:r>
              <a:rPr lang="en-US">
                <a:solidFill>
                  <a:srgbClr val="C00000"/>
                </a:solidFill>
              </a:rPr>
              <a:t>$ git stash </a:t>
            </a:r>
            <a:r>
              <a:rPr lang="en-US" smtClean="0">
                <a:solidFill>
                  <a:srgbClr val="C00000"/>
                </a:solidFill>
              </a:rPr>
              <a:t>clear </a:t>
            </a:r>
            <a:r>
              <a:rPr lang="en-US"/>
              <a:t>Remove all the stash </a:t>
            </a:r>
            <a:r>
              <a:rPr lang="en-US" smtClean="0"/>
              <a:t>entries.</a:t>
            </a:r>
            <a:endParaRPr lang="en-US"/>
          </a:p>
          <a:p>
            <a:pPr lvl="1">
              <a:buFont typeface="Wingdings" panose="05000000000000000000" pitchFamily="2" charset="2"/>
              <a:buChar char="Ø"/>
            </a:pPr>
            <a:endParaRPr lang="en-US"/>
          </a:p>
        </p:txBody>
      </p:sp>
    </p:spTree>
    <p:extLst>
      <p:ext uri="{BB962C8B-B14F-4D97-AF65-F5344CB8AC3E}">
        <p14:creationId xmlns:p14="http://schemas.microsoft.com/office/powerpoint/2010/main" val="101630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a:t>
            </a:r>
            <a:endParaRPr lang="en-US"/>
          </a:p>
        </p:txBody>
      </p:sp>
      <p:sp>
        <p:nvSpPr>
          <p:cNvPr id="3" name="Content Placeholder 2"/>
          <p:cNvSpPr>
            <a:spLocks noGrp="1"/>
          </p:cNvSpPr>
          <p:nvPr>
            <p:ph idx="1"/>
          </p:nvPr>
        </p:nvSpPr>
        <p:spPr/>
        <p:txBody>
          <a:bodyPr/>
          <a:lstStyle/>
          <a:p>
            <a:r>
              <a:rPr lang="en-US" err="1"/>
              <a:t>Git</a:t>
            </a:r>
            <a:r>
              <a:rPr lang="en-US"/>
              <a:t> is a free and open source distributed version control system designed to handle everything from small to very large projects with speed and efficiency</a:t>
            </a:r>
            <a:r>
              <a:rPr lang="en-US" smtClean="0"/>
              <a:t>.</a:t>
            </a:r>
          </a:p>
          <a:p>
            <a:r>
              <a:rPr lang="en-US"/>
              <a:t>Git was created by Linus Torvalds in 2005 for development of the Linux </a:t>
            </a:r>
            <a:r>
              <a:rPr lang="en-US" smtClean="0"/>
              <a:t>kernel.</a:t>
            </a:r>
            <a:endParaRPr lang="en-US"/>
          </a:p>
        </p:txBody>
      </p:sp>
    </p:spTree>
    <p:extLst>
      <p:ext uri="{BB962C8B-B14F-4D97-AF65-F5344CB8AC3E}">
        <p14:creationId xmlns:p14="http://schemas.microsoft.com/office/powerpoint/2010/main" val="117164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 init</a:t>
            </a:r>
          </a:p>
          <a:p>
            <a:pPr>
              <a:buFont typeface="Wingdings" panose="05000000000000000000" pitchFamily="2" charset="2"/>
              <a:buChar char="Ø"/>
            </a:pPr>
            <a:r>
              <a:rPr lang="en-US" smtClean="0"/>
              <a:t> </a:t>
            </a:r>
            <a:r>
              <a:rPr lang="en-US"/>
              <a:t>Initializing a Repository in an Existing </a:t>
            </a:r>
            <a:r>
              <a:rPr lang="en-US" smtClean="0"/>
              <a:t>Directory</a:t>
            </a:r>
          </a:p>
          <a:p>
            <a:pPr marL="201168" lvl="1" indent="0">
              <a:buNone/>
            </a:pPr>
            <a:r>
              <a:rPr lang="en-US"/>
              <a:t>If you have a project directory that is currently not under version control and you want to start controlling it with Git, you first need to go to that project’s </a:t>
            </a:r>
            <a:r>
              <a:rPr lang="en-US" smtClean="0"/>
              <a:t>directory </a:t>
            </a:r>
            <a:r>
              <a:rPr lang="en-US"/>
              <a:t>and type</a:t>
            </a:r>
            <a:r>
              <a:rPr lang="en-US" smtClean="0"/>
              <a:t>: </a:t>
            </a:r>
          </a:p>
          <a:p>
            <a:pPr marL="201168" lvl="1" indent="0">
              <a:buNone/>
            </a:pPr>
            <a:r>
              <a:rPr lang="en-US" sz="1800" smtClean="0">
                <a:solidFill>
                  <a:srgbClr val="C00000"/>
                </a:solidFill>
              </a:rPr>
              <a:t>$ </a:t>
            </a:r>
            <a:r>
              <a:rPr lang="en-US" sz="1800">
                <a:solidFill>
                  <a:srgbClr val="C00000"/>
                </a:solidFill>
              </a:rPr>
              <a:t>git </a:t>
            </a:r>
            <a:r>
              <a:rPr lang="en-US" sz="1800" smtClean="0">
                <a:solidFill>
                  <a:srgbClr val="C00000"/>
                </a:solidFill>
              </a:rPr>
              <a:t>init</a:t>
            </a:r>
          </a:p>
          <a:p>
            <a:pPr lvl="1">
              <a:buFont typeface="Wingdings" panose="05000000000000000000" pitchFamily="2" charset="2"/>
              <a:buChar char="Ø"/>
            </a:pPr>
            <a:r>
              <a:rPr lang="en-US" sz="1800" smtClean="0"/>
              <a:t> This </a:t>
            </a:r>
            <a:r>
              <a:rPr lang="en-US" sz="1800" smtClean="0"/>
              <a:t>creates a new subdirectory named .git that contains all of your necessary repository </a:t>
            </a:r>
            <a:r>
              <a:rPr lang="en-US" sz="1800" smtClean="0"/>
              <a:t>files.</a:t>
            </a:r>
          </a:p>
          <a:p>
            <a:pPr lvl="1">
              <a:buFont typeface="Wingdings" panose="05000000000000000000" pitchFamily="2" charset="2"/>
              <a:buChar char="Ø"/>
            </a:pPr>
            <a:r>
              <a:rPr lang="en-US" smtClean="0"/>
              <a:t> Your </a:t>
            </a:r>
            <a:r>
              <a:rPr lang="en-US"/>
              <a:t>local repository consists of 3 "trees" maintained by git:</a:t>
            </a:r>
          </a:p>
          <a:p>
            <a:pPr lvl="2">
              <a:buFont typeface="Wingdings" panose="05000000000000000000" pitchFamily="2" charset="2"/>
              <a:buChar char="ü"/>
            </a:pPr>
            <a:r>
              <a:rPr lang="en-US" sz="1800"/>
              <a:t> </a:t>
            </a:r>
            <a:r>
              <a:rPr lang="en-US" sz="1800" smtClean="0"/>
              <a:t>Working </a:t>
            </a:r>
            <a:r>
              <a:rPr lang="en-US" sz="1800"/>
              <a:t>directory</a:t>
            </a:r>
          </a:p>
          <a:p>
            <a:pPr lvl="2">
              <a:buFont typeface="Wingdings" panose="05000000000000000000" pitchFamily="2" charset="2"/>
              <a:buChar char="ü"/>
            </a:pPr>
            <a:r>
              <a:rPr lang="en-US" sz="1800" smtClean="0"/>
              <a:t> </a:t>
            </a:r>
            <a:r>
              <a:rPr lang="en-US" sz="1800"/>
              <a:t>Index</a:t>
            </a:r>
          </a:p>
          <a:p>
            <a:pPr lvl="2">
              <a:buFont typeface="Wingdings" panose="05000000000000000000" pitchFamily="2" charset="2"/>
              <a:buChar char="ü"/>
            </a:pPr>
            <a:r>
              <a:rPr lang="en-US" sz="1800" smtClean="0"/>
              <a:t> </a:t>
            </a:r>
            <a:r>
              <a:rPr lang="en-US" sz="1800"/>
              <a:t>HEAD</a:t>
            </a:r>
            <a:endParaRPr lang="en-US" sz="1800"/>
          </a:p>
        </p:txBody>
      </p:sp>
    </p:spTree>
    <p:extLst>
      <p:ext uri="{BB962C8B-B14F-4D97-AF65-F5344CB8AC3E}">
        <p14:creationId xmlns:p14="http://schemas.microsoft.com/office/powerpoint/2010/main" val="6524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2</a:t>
            </a:r>
            <a:r>
              <a:rPr lang="en-US" sz="3600" smtClean="0">
                <a:solidFill>
                  <a:srgbClr val="0070C0"/>
                </a:solidFill>
              </a:rPr>
              <a:t>. clone</a:t>
            </a:r>
          </a:p>
          <a:p>
            <a:pPr>
              <a:buFont typeface="Wingdings" panose="05000000000000000000" pitchFamily="2" charset="2"/>
              <a:buChar char="Ø"/>
            </a:pPr>
            <a:r>
              <a:rPr lang="en-US"/>
              <a:t> Cloning an Existing Repository</a:t>
            </a:r>
          </a:p>
          <a:p>
            <a:pPr marL="201168" lvl="1" indent="0">
              <a:buNone/>
            </a:pPr>
            <a:r>
              <a:rPr lang="en-US"/>
              <a:t>If you want to get a copy of an existing Git repository, the command you need is: </a:t>
            </a:r>
          </a:p>
          <a:p>
            <a:pPr marL="201168" lvl="1" indent="0">
              <a:buNone/>
            </a:pPr>
            <a:r>
              <a:rPr lang="en-US">
                <a:solidFill>
                  <a:srgbClr val="C00000"/>
                </a:solidFill>
              </a:rPr>
              <a:t>$ git clone &lt;url</a:t>
            </a:r>
            <a:r>
              <a:rPr lang="en-US" smtClean="0">
                <a:solidFill>
                  <a:srgbClr val="C00000"/>
                </a:solidFill>
              </a:rPr>
              <a:t>&gt;</a:t>
            </a:r>
          </a:p>
          <a:p>
            <a:pPr marL="201168" lvl="1" indent="0">
              <a:buNone/>
            </a:pPr>
            <a:r>
              <a:rPr lang="en-US" sz="1800" smtClean="0"/>
              <a:t>This creates a directory, initializes a .git directory inside it, pulls down all the data for that repository and checks out a working copy of the latest version.</a:t>
            </a:r>
            <a:endParaRPr lang="en-US" sz="1800"/>
          </a:p>
        </p:txBody>
      </p:sp>
    </p:spTree>
    <p:extLst>
      <p:ext uri="{BB962C8B-B14F-4D97-AF65-F5344CB8AC3E}">
        <p14:creationId xmlns:p14="http://schemas.microsoft.com/office/powerpoint/2010/main" val="301012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3</a:t>
            </a:r>
            <a:r>
              <a:rPr lang="en-US" sz="3600" smtClean="0">
                <a:solidFill>
                  <a:srgbClr val="0070C0"/>
                </a:solidFill>
              </a:rPr>
              <a:t>. checkout</a:t>
            </a:r>
          </a:p>
          <a:p>
            <a:pPr>
              <a:buFont typeface="Wingdings" panose="05000000000000000000" pitchFamily="2" charset="2"/>
              <a:buChar char="Ø"/>
            </a:pPr>
            <a:r>
              <a:rPr lang="en-US"/>
              <a:t> Switch branches or restore working tree files</a:t>
            </a:r>
          </a:p>
          <a:p>
            <a:pPr lvl="1">
              <a:buFont typeface="Wingdings" panose="05000000000000000000" pitchFamily="2" charset="2"/>
              <a:buChar char="Ø"/>
            </a:pPr>
            <a:r>
              <a:rPr lang="en-US"/>
              <a:t> </a:t>
            </a:r>
            <a:r>
              <a:rPr lang="en-US">
                <a:solidFill>
                  <a:srgbClr val="C00000"/>
                </a:solidFill>
              </a:rPr>
              <a:t>$ git checkout &lt;branch&gt; </a:t>
            </a:r>
            <a:r>
              <a:rPr lang="en-US" i="1" smtClean="0"/>
              <a:t>#switch </a:t>
            </a:r>
            <a:r>
              <a:rPr lang="en-US" i="1"/>
              <a:t>to &lt;branch&gt;</a:t>
            </a:r>
          </a:p>
          <a:p>
            <a:pPr lvl="1">
              <a:buFont typeface="Wingdings" panose="05000000000000000000" pitchFamily="2" charset="2"/>
              <a:buChar char="Ø"/>
            </a:pPr>
            <a:r>
              <a:rPr lang="en-US" smtClean="0">
                <a:solidFill>
                  <a:srgbClr val="C00000"/>
                </a:solidFill>
              </a:rPr>
              <a:t> $ </a:t>
            </a:r>
            <a:r>
              <a:rPr lang="en-US">
                <a:solidFill>
                  <a:srgbClr val="C00000"/>
                </a:solidFill>
              </a:rPr>
              <a:t>git checkout -b|-B &lt;new_branch&gt; [&lt;start point</a:t>
            </a:r>
            <a:r>
              <a:rPr lang="en-US" smtClean="0">
                <a:solidFill>
                  <a:srgbClr val="C00000"/>
                </a:solidFill>
              </a:rPr>
              <a:t>&gt;] </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smtClean="0"/>
              <a:t>#a </a:t>
            </a:r>
            <a:r>
              <a:rPr lang="en-US" sz="1800" i="1" smtClean="0"/>
              <a:t>new branch to be created then checked out.</a:t>
            </a:r>
          </a:p>
          <a:p>
            <a:pPr lvl="2">
              <a:buFont typeface="Wingdings" panose="05000000000000000000" pitchFamily="2" charset="2"/>
              <a:buChar char="ü"/>
            </a:pPr>
            <a:r>
              <a:rPr lang="en-US" sz="1800" smtClean="0"/>
              <a:t> option </a:t>
            </a:r>
            <a:r>
              <a:rPr lang="en-US" sz="1800" smtClean="0">
                <a:solidFill>
                  <a:srgbClr val="C00000"/>
                </a:solidFill>
              </a:rPr>
              <a:t>-</a:t>
            </a:r>
            <a:r>
              <a:rPr lang="en-US" sz="1800" smtClean="0">
                <a:solidFill>
                  <a:srgbClr val="C00000"/>
                </a:solidFill>
              </a:rPr>
              <a:t>B</a:t>
            </a:r>
            <a:r>
              <a:rPr lang="en-US" sz="1800" smtClean="0"/>
              <a:t> </a:t>
            </a:r>
            <a:r>
              <a:rPr lang="en-US" sz="1800" i="1"/>
              <a:t># &lt;</a:t>
            </a:r>
            <a:r>
              <a:rPr lang="en-US" sz="1800" i="1"/>
              <a:t>new_branch&gt; is created if it doesn't exist or it is reset then checked </a:t>
            </a:r>
            <a:r>
              <a:rPr lang="en-US" sz="1800" i="1" smtClean="0"/>
              <a:t>out.</a:t>
            </a:r>
            <a:endParaRPr lang="en-US" sz="1800" i="1"/>
          </a:p>
          <a:p>
            <a:pPr lvl="1">
              <a:buFont typeface="Wingdings" panose="05000000000000000000" pitchFamily="2" charset="2"/>
              <a:buChar char="Ø"/>
            </a:pPr>
            <a:r>
              <a:rPr lang="en-US" smtClean="0"/>
              <a:t> </a:t>
            </a:r>
            <a:r>
              <a:rPr lang="en-US">
                <a:solidFill>
                  <a:srgbClr val="C00000"/>
                </a:solidFill>
              </a:rPr>
              <a:t>$ git checkout -- &lt;file</a:t>
            </a:r>
            <a:r>
              <a:rPr lang="en-US">
                <a:solidFill>
                  <a:srgbClr val="C00000"/>
                </a:solidFill>
              </a:rPr>
              <a:t>&gt; </a:t>
            </a:r>
            <a:r>
              <a:rPr lang="en-US" i="1" smtClean="0"/>
              <a:t>#If </a:t>
            </a:r>
            <a:r>
              <a:rPr lang="en-US" i="1"/>
              <a:t>you did </a:t>
            </a:r>
            <a:r>
              <a:rPr lang="en-US" i="1"/>
              <a:t>something </a:t>
            </a:r>
            <a:r>
              <a:rPr lang="en-US" i="1" smtClean="0"/>
              <a:t>wrong, </a:t>
            </a:r>
            <a:r>
              <a:rPr lang="en-US" i="1"/>
              <a:t>you can replace local changes </a:t>
            </a:r>
            <a:r>
              <a:rPr lang="en-US" i="1"/>
              <a:t>using </a:t>
            </a:r>
            <a:r>
              <a:rPr lang="en-US" i="1" smtClean="0"/>
              <a:t>this </a:t>
            </a:r>
            <a:r>
              <a:rPr lang="en-US" i="1"/>
              <a:t>command</a:t>
            </a:r>
            <a:endParaRPr lang="en-US" i="1"/>
          </a:p>
        </p:txBody>
      </p:sp>
    </p:spTree>
    <p:extLst>
      <p:ext uri="{BB962C8B-B14F-4D97-AF65-F5344CB8AC3E}">
        <p14:creationId xmlns:p14="http://schemas.microsoft.com/office/powerpoint/2010/main" val="66743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4. pull</a:t>
            </a:r>
          </a:p>
          <a:p>
            <a:pPr>
              <a:buFont typeface="Wingdings" panose="05000000000000000000" pitchFamily="2" charset="2"/>
              <a:buChar char="Ø"/>
            </a:pPr>
            <a:r>
              <a:rPr lang="en-US"/>
              <a:t> Fetch from and integrate with another repository or a local </a:t>
            </a:r>
            <a:r>
              <a:rPr lang="en-US" smtClean="0"/>
              <a:t>branch</a:t>
            </a:r>
          </a:p>
          <a:p>
            <a:pPr>
              <a:buFont typeface="Wingdings" panose="05000000000000000000" pitchFamily="2" charset="2"/>
              <a:buChar char="Ø"/>
            </a:pPr>
            <a:endParaRPr lang="en-US"/>
          </a:p>
          <a:p>
            <a:pPr marL="0" indent="0">
              <a:buNone/>
            </a:pPr>
            <a:endParaRPr lang="en-US"/>
          </a:p>
          <a:p>
            <a:pPr marL="201168" lvl="1" indent="0">
              <a:buNone/>
            </a:pPr>
            <a:r>
              <a:rPr lang="en-US"/>
              <a:t> </a:t>
            </a:r>
            <a:endParaRPr lang="en-US" smtClean="0"/>
          </a:p>
          <a:p>
            <a:pPr lvl="1">
              <a:buFont typeface="Wingdings" panose="05000000000000000000" pitchFamily="2" charset="2"/>
              <a:buChar char="Ø"/>
            </a:pPr>
            <a:r>
              <a:rPr lang="en-US" smtClean="0">
                <a:solidFill>
                  <a:srgbClr val="C00000"/>
                </a:solidFill>
              </a:rPr>
              <a:t> $ </a:t>
            </a:r>
            <a:r>
              <a:rPr lang="en-US">
                <a:solidFill>
                  <a:srgbClr val="C00000"/>
                </a:solidFill>
              </a:rPr>
              <a:t>git pull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a:t>
            </a:r>
            <a:r>
              <a:rPr lang="en-US" smtClean="0">
                <a:solidFill>
                  <a:srgbClr val="C00000"/>
                </a:solidFill>
              </a:rPr>
              <a:t>$ git </a:t>
            </a:r>
            <a:r>
              <a:rPr lang="en-US">
                <a:solidFill>
                  <a:srgbClr val="C00000"/>
                </a:solidFill>
              </a:rPr>
              <a:t>pull --rebase &lt;remote&gt;</a:t>
            </a:r>
            <a:endParaRPr lang="en-US">
              <a:solidFill>
                <a:srgbClr val="C00000"/>
              </a:solidFill>
            </a:endParaRPr>
          </a:p>
        </p:txBody>
      </p:sp>
      <p:graphicFrame>
        <p:nvGraphicFramePr>
          <p:cNvPr id="4" name="Diagram 3"/>
          <p:cNvGraphicFramePr/>
          <p:nvPr>
            <p:extLst>
              <p:ext uri="{D42A27DB-BD31-4B8C-83A1-F6EECF244321}">
                <p14:modId xmlns:p14="http://schemas.microsoft.com/office/powerpoint/2010/main" val="1052805533"/>
              </p:ext>
            </p:extLst>
          </p:nvPr>
        </p:nvGraphicFramePr>
        <p:xfrm>
          <a:off x="1358900" y="2984501"/>
          <a:ext cx="9105900" cy="977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36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5. push</a:t>
            </a:r>
          </a:p>
          <a:p>
            <a:pPr>
              <a:buFont typeface="Wingdings" panose="05000000000000000000" pitchFamily="2" charset="2"/>
              <a:buChar char="Ø"/>
            </a:pPr>
            <a:r>
              <a:rPr lang="en-US"/>
              <a:t> Update remote refs along with associated </a:t>
            </a:r>
            <a:r>
              <a:rPr lang="en-US" smtClean="0"/>
              <a:t>objects</a:t>
            </a:r>
          </a:p>
          <a:p>
            <a:pPr lvl="1">
              <a:buFont typeface="Wingdings" panose="05000000000000000000" pitchFamily="2" charset="2"/>
              <a:buChar char="Ø"/>
            </a:pPr>
            <a:r>
              <a:rPr lang="en-US"/>
              <a:t> </a:t>
            </a:r>
            <a:r>
              <a:rPr lang="en-US" smtClean="0">
                <a:solidFill>
                  <a:srgbClr val="C00000"/>
                </a:solidFill>
              </a:rPr>
              <a:t>$ </a:t>
            </a:r>
            <a:r>
              <a:rPr lang="en-US">
                <a:solidFill>
                  <a:srgbClr val="C00000"/>
                </a:solidFill>
              </a:rPr>
              <a:t>git push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a:t>
            </a:r>
            <a:r>
              <a:rPr lang="en-US">
                <a:solidFill>
                  <a:srgbClr val="C00000"/>
                </a:solidFill>
              </a:rPr>
              <a:t>git push &lt;remote&gt; </a:t>
            </a:r>
            <a:r>
              <a:rPr lang="en-US">
                <a:solidFill>
                  <a:srgbClr val="C00000"/>
                </a:solidFill>
              </a:rPr>
              <a:t>--</a:t>
            </a:r>
            <a:r>
              <a:rPr lang="en-US" smtClean="0">
                <a:solidFill>
                  <a:srgbClr val="C00000"/>
                </a:solidFill>
              </a:rPr>
              <a:t>force</a:t>
            </a:r>
          </a:p>
          <a:p>
            <a:pPr lvl="1">
              <a:buFont typeface="Wingdings" panose="05000000000000000000" pitchFamily="2" charset="2"/>
              <a:buChar char="Ø"/>
            </a:pPr>
            <a:r>
              <a:rPr lang="en-US">
                <a:solidFill>
                  <a:srgbClr val="C00000"/>
                </a:solidFill>
              </a:rPr>
              <a:t> </a:t>
            </a:r>
            <a:r>
              <a:rPr lang="en-US">
                <a:solidFill>
                  <a:srgbClr val="C00000"/>
                </a:solidFill>
              </a:rPr>
              <a:t>git push &lt;remote&gt; </a:t>
            </a:r>
            <a:r>
              <a:rPr lang="en-US">
                <a:solidFill>
                  <a:srgbClr val="C00000"/>
                </a:solidFill>
              </a:rPr>
              <a:t>--</a:t>
            </a:r>
            <a:r>
              <a:rPr lang="en-US" smtClean="0">
                <a:solidFill>
                  <a:srgbClr val="C00000"/>
                </a:solidFill>
              </a:rPr>
              <a:t>all</a:t>
            </a:r>
          </a:p>
          <a:p>
            <a:pPr lvl="1">
              <a:buFont typeface="Wingdings" panose="05000000000000000000" pitchFamily="2" charset="2"/>
              <a:buChar char="Ø"/>
            </a:pPr>
            <a:r>
              <a:rPr lang="en-US">
                <a:solidFill>
                  <a:srgbClr val="C00000"/>
                </a:solidFill>
              </a:rPr>
              <a:t> </a:t>
            </a:r>
            <a:r>
              <a:rPr lang="en-US">
                <a:solidFill>
                  <a:srgbClr val="C00000"/>
                </a:solidFill>
              </a:rPr>
              <a:t>git push &lt;remote&gt; --tags</a:t>
            </a:r>
            <a:endParaRPr lang="en-US"/>
          </a:p>
        </p:txBody>
      </p:sp>
    </p:spTree>
    <p:extLst>
      <p:ext uri="{BB962C8B-B14F-4D97-AF65-F5344CB8AC3E}">
        <p14:creationId xmlns:p14="http://schemas.microsoft.com/office/powerpoint/2010/main" val="109574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6</a:t>
            </a:r>
            <a:r>
              <a:rPr lang="en-US" sz="3600" smtClean="0">
                <a:solidFill>
                  <a:srgbClr val="0070C0"/>
                </a:solidFill>
              </a:rPr>
              <a:t>. rebase</a:t>
            </a:r>
          </a:p>
          <a:p>
            <a:pPr>
              <a:buFont typeface="Wingdings" panose="05000000000000000000" pitchFamily="2" charset="2"/>
              <a:buChar char="Ø"/>
            </a:pPr>
            <a:r>
              <a:rPr lang="en-US"/>
              <a:t> Reapply commits on top of another base </a:t>
            </a:r>
            <a:r>
              <a:rPr lang="en-US" smtClean="0"/>
              <a:t>tip</a:t>
            </a:r>
          </a:p>
          <a:p>
            <a:pPr marL="0" indent="0">
              <a:buNone/>
            </a:pPr>
            <a:r>
              <a:rPr lang="en-US" sz="1800">
                <a:solidFill>
                  <a:srgbClr val="C00000"/>
                </a:solidFill>
              </a:rPr>
              <a:t>$ git checkout &lt;working_branch</a:t>
            </a:r>
            <a:r>
              <a:rPr lang="en-US" sz="1800" smtClean="0">
                <a:solidFill>
                  <a:srgbClr val="C00000"/>
                </a:solidFill>
              </a:rPr>
              <a:t>&gt;</a:t>
            </a:r>
          </a:p>
          <a:p>
            <a:pPr marL="0" indent="0">
              <a:buNone/>
            </a:pPr>
            <a:r>
              <a:rPr lang="en-US" sz="1800">
                <a:solidFill>
                  <a:srgbClr val="C00000"/>
                </a:solidFill>
              </a:rPr>
              <a:t>$ git rebase &lt;rebase_branch</a:t>
            </a:r>
            <a:r>
              <a:rPr lang="en-US" sz="1800" smtClean="0">
                <a:solidFill>
                  <a:srgbClr val="C00000"/>
                </a:solidFill>
              </a:rPr>
              <a:t>&gt;</a:t>
            </a:r>
          </a:p>
          <a:p>
            <a:pPr>
              <a:buFont typeface="Wingdings" panose="05000000000000000000" pitchFamily="2" charset="2"/>
              <a:buChar char="Ø"/>
            </a:pPr>
            <a:r>
              <a:rPr lang="en-US" sz="1800"/>
              <a:t> </a:t>
            </a:r>
            <a:r>
              <a:rPr lang="en-US" sz="1800" smtClean="0"/>
              <a:t>Re-writes </a:t>
            </a:r>
            <a:r>
              <a:rPr lang="en-US" sz="1800"/>
              <a:t>the project history by creating brand new commits for each commit in the original branch.</a:t>
            </a:r>
          </a:p>
        </p:txBody>
      </p:sp>
    </p:spTree>
    <p:extLst>
      <p:ext uri="{BB962C8B-B14F-4D97-AF65-F5344CB8AC3E}">
        <p14:creationId xmlns:p14="http://schemas.microsoft.com/office/powerpoint/2010/main" val="162617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normAutofit lnSpcReduction="10000"/>
          </a:bodyPr>
          <a:lstStyle/>
          <a:p>
            <a:r>
              <a:rPr lang="en-US" sz="3600" smtClean="0">
                <a:solidFill>
                  <a:srgbClr val="0070C0"/>
                </a:solidFill>
              </a:rPr>
              <a:t>7. merge</a:t>
            </a:r>
          </a:p>
          <a:p>
            <a:pPr>
              <a:buFont typeface="Wingdings" panose="05000000000000000000" pitchFamily="2" charset="2"/>
              <a:buChar char="Ø"/>
            </a:pPr>
            <a:r>
              <a:rPr lang="en-US"/>
              <a:t> Join two or more development histories together</a:t>
            </a:r>
          </a:p>
          <a:p>
            <a:pPr marL="0" indent="0">
              <a:buNone/>
            </a:pPr>
            <a:r>
              <a:rPr lang="en-US" sz="1800">
                <a:solidFill>
                  <a:srgbClr val="C00000"/>
                </a:solidFill>
              </a:rPr>
              <a:t>$ git checkout &lt;working_branch</a:t>
            </a:r>
            <a:r>
              <a:rPr lang="en-US" sz="1800" smtClean="0">
                <a:solidFill>
                  <a:srgbClr val="C00000"/>
                </a:solidFill>
              </a:rPr>
              <a:t>&gt;</a:t>
            </a:r>
          </a:p>
          <a:p>
            <a:pPr marL="0" indent="0">
              <a:buNone/>
            </a:pPr>
            <a:r>
              <a:rPr lang="en-US" sz="1800" smtClean="0">
                <a:solidFill>
                  <a:srgbClr val="C00000"/>
                </a:solidFill>
              </a:rPr>
              <a:t>$ </a:t>
            </a:r>
            <a:r>
              <a:rPr lang="en-US" sz="1800">
                <a:solidFill>
                  <a:srgbClr val="C00000"/>
                </a:solidFill>
              </a:rPr>
              <a:t>git merge &lt;merge_branch</a:t>
            </a:r>
            <a:r>
              <a:rPr lang="en-US" sz="1800" smtClean="0">
                <a:solidFill>
                  <a:srgbClr val="C00000"/>
                </a:solidFill>
              </a:rPr>
              <a:t>&gt;	</a:t>
            </a:r>
          </a:p>
          <a:p>
            <a:pPr>
              <a:buFont typeface="Wingdings" panose="05000000000000000000" pitchFamily="2" charset="2"/>
              <a:buChar char="Ø"/>
            </a:pPr>
            <a:r>
              <a:rPr lang="en-US" sz="1800" smtClean="0"/>
              <a:t> This </a:t>
            </a:r>
            <a:r>
              <a:rPr lang="en-US" sz="1800"/>
              <a:t>create a new "merge commit" in the &lt;working_branch&gt; that ties together the histories of both branches.	</a:t>
            </a:r>
            <a:endParaRPr lang="en-US" sz="1800" smtClean="0"/>
          </a:p>
          <a:p>
            <a:pPr>
              <a:buFont typeface="Wingdings" panose="05000000000000000000" pitchFamily="2" charset="2"/>
              <a:buChar char="Ø"/>
            </a:pPr>
            <a:r>
              <a:rPr lang="en-US" sz="1800" smtClean="0"/>
              <a:t> If </a:t>
            </a:r>
            <a:r>
              <a:rPr lang="en-US" sz="1800"/>
              <a:t>&lt;merge_branch&gt; is very active, this can pollute &lt;working_branch&gt;'s history quite a </a:t>
            </a:r>
            <a:r>
              <a:rPr lang="en-US" sz="1800" smtClean="0"/>
              <a:t>bit</a:t>
            </a:r>
            <a:r>
              <a:rPr lang="en-US" sz="1800" smtClean="0"/>
              <a:t>.</a:t>
            </a:r>
          </a:p>
          <a:p>
            <a:pPr>
              <a:buFont typeface="Wingdings" panose="05000000000000000000" pitchFamily="2" charset="2"/>
              <a:buChar char="Ø"/>
            </a:pPr>
            <a:r>
              <a:rPr lang="en-US" sz="1800"/>
              <a:t> </a:t>
            </a:r>
            <a:r>
              <a:rPr lang="en-US" sz="1800" smtClean="0"/>
              <a:t>Conflict</a:t>
            </a:r>
          </a:p>
          <a:p>
            <a:pPr lvl="1">
              <a:buFont typeface="Wingdings" panose="05000000000000000000" pitchFamily="2" charset="2"/>
              <a:buChar char="ü"/>
            </a:pPr>
            <a:r>
              <a:rPr lang="en-US" smtClean="0">
                <a:solidFill>
                  <a:srgbClr val="C00000"/>
                </a:solidFill>
              </a:rPr>
              <a:t> </a:t>
            </a:r>
            <a:r>
              <a:rPr lang="en-US">
                <a:solidFill>
                  <a:srgbClr val="C00000"/>
                </a:solidFill>
              </a:rPr>
              <a:t>$ </a:t>
            </a:r>
            <a:r>
              <a:rPr lang="en-US">
                <a:solidFill>
                  <a:srgbClr val="C00000"/>
                </a:solidFill>
              </a:rPr>
              <a:t>git </a:t>
            </a:r>
            <a:r>
              <a:rPr lang="en-US">
                <a:solidFill>
                  <a:srgbClr val="C00000"/>
                </a:solidFill>
              </a:rPr>
              <a:t>merge --abort</a:t>
            </a:r>
          </a:p>
          <a:p>
            <a:pPr lvl="1">
              <a:buFont typeface="Wingdings" panose="05000000000000000000" pitchFamily="2" charset="2"/>
              <a:buChar char="ü"/>
            </a:pPr>
            <a:r>
              <a:rPr lang="en-US" smtClean="0">
                <a:solidFill>
                  <a:srgbClr val="C00000"/>
                </a:solidFill>
              </a:rPr>
              <a:t> $ </a:t>
            </a:r>
            <a:r>
              <a:rPr lang="en-US">
                <a:solidFill>
                  <a:srgbClr val="C00000"/>
                </a:solidFill>
              </a:rPr>
              <a:t>git </a:t>
            </a:r>
            <a:r>
              <a:rPr lang="en-US">
                <a:solidFill>
                  <a:srgbClr val="C00000"/>
                </a:solidFill>
              </a:rPr>
              <a:t>merge --continue</a:t>
            </a:r>
          </a:p>
          <a:p>
            <a:pPr lvl="1">
              <a:buFont typeface="Wingdings" panose="05000000000000000000" pitchFamily="2" charset="2"/>
              <a:buChar char="ü"/>
            </a:pPr>
            <a:r>
              <a:rPr lang="en-US" smtClean="0">
                <a:solidFill>
                  <a:srgbClr val="C00000"/>
                </a:solidFill>
              </a:rPr>
              <a:t>$ git </a:t>
            </a:r>
            <a:r>
              <a:rPr lang="en-US">
                <a:solidFill>
                  <a:srgbClr val="C00000"/>
                </a:solidFill>
              </a:rPr>
              <a:t>diff </a:t>
            </a:r>
            <a:r>
              <a:rPr lang="en-US" smtClean="0">
                <a:solidFill>
                  <a:srgbClr val="C00000"/>
                </a:solidFill>
              </a:rPr>
              <a:t>&lt;</a:t>
            </a:r>
            <a:r>
              <a:rPr lang="en-US">
                <a:solidFill>
                  <a:srgbClr val="C00000"/>
                </a:solidFill>
              </a:rPr>
              <a:t>merge</a:t>
            </a:r>
            <a:r>
              <a:rPr lang="en-US" smtClean="0">
                <a:solidFill>
                  <a:srgbClr val="C00000"/>
                </a:solidFill>
              </a:rPr>
              <a:t>_branch</a:t>
            </a:r>
            <a:r>
              <a:rPr lang="en-US">
                <a:solidFill>
                  <a:srgbClr val="C00000"/>
                </a:solidFill>
              </a:rPr>
              <a:t>&gt; </a:t>
            </a:r>
            <a:r>
              <a:rPr lang="en-US" smtClean="0">
                <a:solidFill>
                  <a:srgbClr val="C00000"/>
                </a:solidFill>
              </a:rPr>
              <a:t>&lt;</a:t>
            </a:r>
            <a:r>
              <a:rPr lang="en-US">
                <a:solidFill>
                  <a:srgbClr val="C00000"/>
                </a:solidFill>
              </a:rPr>
              <a:t>working</a:t>
            </a:r>
            <a:r>
              <a:rPr lang="en-US" smtClean="0">
                <a:solidFill>
                  <a:srgbClr val="C00000"/>
                </a:solidFill>
              </a:rPr>
              <a:t>_branch</a:t>
            </a:r>
            <a:r>
              <a:rPr lang="en-US">
                <a:solidFill>
                  <a:srgbClr val="C00000"/>
                </a:solidFill>
              </a:rPr>
              <a:t>&gt;</a:t>
            </a:r>
            <a:endParaRPr lang="en-US">
              <a:solidFill>
                <a:srgbClr val="C00000"/>
              </a:solidFill>
            </a:endParaRPr>
          </a:p>
        </p:txBody>
      </p:sp>
      <p:sp>
        <p:nvSpPr>
          <p:cNvPr id="4" name="Right Brace 3"/>
          <p:cNvSpPr/>
          <p:nvPr/>
        </p:nvSpPr>
        <p:spPr>
          <a:xfrm>
            <a:off x="4406900" y="2895600"/>
            <a:ext cx="406400" cy="889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813300" y="3138269"/>
            <a:ext cx="4838700" cy="646331"/>
          </a:xfrm>
          <a:prstGeom prst="rect">
            <a:avLst/>
          </a:prstGeom>
          <a:noFill/>
        </p:spPr>
        <p:txBody>
          <a:bodyPr wrap="square" rtlCol="0">
            <a:spAutoFit/>
          </a:bodyPr>
          <a:lstStyle/>
          <a:p>
            <a:r>
              <a:rPr lang="en-US">
                <a:solidFill>
                  <a:srgbClr val="C00000"/>
                </a:solidFill>
              </a:rPr>
              <a:t>$ git merge &lt;merge_branch&gt; &lt;working_branch&gt;</a:t>
            </a:r>
          </a:p>
          <a:p>
            <a:endParaRPr lang="en-US"/>
          </a:p>
        </p:txBody>
      </p:sp>
    </p:spTree>
    <p:extLst>
      <p:ext uri="{BB962C8B-B14F-4D97-AF65-F5344CB8AC3E}">
        <p14:creationId xmlns:p14="http://schemas.microsoft.com/office/powerpoint/2010/main" val="33527890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853</TotalTime>
  <Words>2050</Words>
  <Application>Microsoft Office PowerPoint</Application>
  <PresentationFormat>Widescreen</PresentationFormat>
  <Paragraphs>178</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PowerPoint Presentation</vt:lpstr>
      <vt:lpstr>Introduce</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outsource</dc:creator>
  <cp:lastModifiedBy>outsource</cp:lastModifiedBy>
  <cp:revision>223</cp:revision>
  <dcterms:created xsi:type="dcterms:W3CDTF">2017-12-15T03:40:38Z</dcterms:created>
  <dcterms:modified xsi:type="dcterms:W3CDTF">2017-12-18T10:21:55Z</dcterms:modified>
</cp:coreProperties>
</file>