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</p:sldIdLst>
  <p:sldSz cx="12192000" cy="6858000"/>
  <p:notesSz cx="6858000" cy="9144000"/>
  <p:embeddedFontLst>
    <p:embeddedFont>
      <p:font typeface="Montserrat SemiBold" panose="00000700000000000000" pitchFamily="2" charset="0"/>
      <p:bold r:id="rId8"/>
      <p:boldItalic r:id="rId9"/>
    </p:embeddedFont>
    <p:embeddedFont>
      <p:font typeface="Montserrat" panose="00000500000000000000" pitchFamily="2" charset="0"/>
      <p:regular r:id="rId10"/>
      <p:bold r:id="rId11"/>
      <p:italic r:id="rId12"/>
      <p:boldItalic r:id="rId13"/>
    </p:embeddedFont>
    <p:embeddedFont>
      <p:font typeface="Montserrat Light" panose="00000400000000000000" pitchFamily="2" charset="0"/>
      <p:regular r:id="rId14"/>
      <p: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3" autoAdjust="0"/>
    <p:restoredTop sz="94660"/>
  </p:normalViewPr>
  <p:slideViewPr>
    <p:cSldViewPr showGuides="1">
      <p:cViewPr>
        <p:scale>
          <a:sx n="66" d="100"/>
          <a:sy n="66" d="100"/>
        </p:scale>
        <p:origin x="738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04DA77-0714-4226-8456-DE0FB00C8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01-Feb-18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8689CE-C57C-4CCE-B5D7-91A284CB1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0DF66-3D9B-4E31-B419-8D199F94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66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C9855-67DD-499C-8452-982BD998B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C6DC6-9849-4FC4-9261-E617428F3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46057-7577-44E5-BB5D-ECDD39E15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01-Feb-18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C3C06-0118-458A-A21D-1513B54EE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12FCB-C0A3-4A28-A0CB-001BAE7B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8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E98B65-A8D7-4F99-BB18-A087CE882C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E81FE7-0BD2-442E-B5C1-9521C7233B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6CF68-26D3-4F28-A450-732051B06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01-Feb-18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09996-5DA0-4115-872B-231E6D281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AEEDE-A7E5-467A-8DC1-E875707E0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66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6A006-59DD-41EF-BB59-5CF0A5B0F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CF5D0-5E86-4B07-82F0-4706674B4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2F55C-8EFE-4A66-9DB3-D0CB88777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01-Feb-18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38045-8612-4FFC-BF9F-64FB98C8E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15B52-8190-4B2D-852C-B23A268A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0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5C8BC-CF44-4FCD-ACB9-6C06E1FD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26985-A785-4717-80AD-9B8D8F5B8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5A630-F12E-492E-A3AD-AE8A23606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01-Feb-18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C2166-B6AA-4084-B4D7-069DDC982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20EA2-78ED-4391-B2FB-25000FDB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32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44F7E-D3EE-4820-A3AD-ED3B625C9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24213-3B95-472D-8785-BE59015C4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294BB-560D-413B-9D7A-3598EAE7F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01-Feb-18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5350E-44F0-4025-9EB2-2D4F2BDA0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69078-1C98-4DDD-8D87-7B41D5B1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85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1648-7584-4AEA-8C77-7809A781D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9EACA-EA18-4330-8E00-A6EE638C5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41BCD-3A1F-4F81-8567-C86538D04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CD319-65C0-4D9E-8CC8-C9F4B7BAB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01-Feb-18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F69DE-49A0-40DA-9375-B38039E45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ADCBC-3C3A-4256-87D5-D0D9AF50D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36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F6C2B-F82F-462A-99E3-CE7D93521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B284C-B949-459C-9DA6-77C3B837C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3A660E-686F-40E7-A651-8AAC2D860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3BB39A-7312-4F84-8CA0-C0FC4E838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FFA6DE-E54E-4523-9A80-B1AD0BBC05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965E7B-A410-4214-B1AC-7B3A46F9D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01-Feb-18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CE3857-B780-468D-934E-A75921E72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734A56-869A-4922-8B3A-1247CAC29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A372-E784-4489-91B1-EB5F9893B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E1B435-934F-44C4-8F1B-EC379BCB0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01-Feb-18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BAE6C-C81A-448F-810E-8201A0E7D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8452A-D52B-4D53-AA70-42F3E1B9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87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A0514-EABD-44DD-9FEE-FD3B6993B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89CFA-7BE8-4E2D-A2D2-69DFDF67A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95BA20-5216-49BC-A672-DBE07E4F3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6E611-CB59-47AA-B2BD-1C42BF09C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01-Feb-18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B9AB8-1888-4A05-98BB-75EDB0594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02696-3ED7-48D6-A149-7A51503D6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92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2C063-6317-449C-A341-883F2682D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53C2C5-1069-41AD-AB8E-A272B5F74D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5F9C6-7A1E-4BB1-8382-AF2048FA9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CF1DA-3491-456F-B971-C43EFCD21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01-Feb-18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613E6-C32A-4783-9219-260167E5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57CA7-22C9-4637-98D5-45CB81C4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34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CB0E7E-7BDA-4369-B06E-95E5B313A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2DE87-7D95-4722-9EE5-248D158C7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0A038-BC78-4ECC-BEFF-CCB515E48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B9EE9-F3BF-4B40-83E7-C9BC68FDDB0E}" type="datetimeFigureOut">
              <a:rPr lang="en-US" smtClean="0"/>
              <a:t>01-Feb-18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CDB14-4F91-4B5C-8ACA-1B5E7E69B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0118F-80C4-4861-A4D3-A50D382E7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4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53D9828-7217-4D7B-8226-AA75990A1E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91" b="23295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5292297-F295-4C53-A60F-DD7EBCD111D3}"/>
              </a:ext>
            </a:extLst>
          </p:cNvPr>
          <p:cNvSpPr/>
          <p:nvPr/>
        </p:nvSpPr>
        <p:spPr>
          <a:xfrm>
            <a:off x="3812362" y="457200"/>
            <a:ext cx="4567276" cy="70639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D8B3E0-609E-41A8-A8D5-6F84AEC63ACF}"/>
              </a:ext>
            </a:extLst>
          </p:cNvPr>
          <p:cNvSpPr txBox="1"/>
          <p:nvPr/>
        </p:nvSpPr>
        <p:spPr>
          <a:xfrm>
            <a:off x="3812362" y="533400"/>
            <a:ext cx="45672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/>
              <a:t>BÁO CÁO BÀI TẬP LỚN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94F9D6-E65D-404B-ACE2-BC2B90E5FA7F}"/>
              </a:ext>
            </a:extLst>
          </p:cNvPr>
          <p:cNvSpPr txBox="1"/>
          <p:nvPr/>
        </p:nvSpPr>
        <p:spPr>
          <a:xfrm>
            <a:off x="2019891" y="2278243"/>
            <a:ext cx="815221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/>
              <a:t>CÀI ĐẶT THUẬT TOÁN MERGE SORT </a:t>
            </a:r>
          </a:p>
          <a:p>
            <a:pPr algn="ctr"/>
            <a:r>
              <a:rPr lang="en-US" sz="3500"/>
              <a:t>SỬ DỤNG SINGLE LINKED LIST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99FC5-D573-487B-B44E-6C0A35A132ED}"/>
              </a:ext>
            </a:extLst>
          </p:cNvPr>
          <p:cNvSpPr txBox="1"/>
          <p:nvPr/>
        </p:nvSpPr>
        <p:spPr>
          <a:xfrm>
            <a:off x="6248400" y="5638800"/>
            <a:ext cx="5679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Ng</a:t>
            </a:r>
            <a:r>
              <a:rPr lang="vi-VN" sz="2000"/>
              <a:t>ư</a:t>
            </a:r>
            <a:r>
              <a:rPr lang="en-US" sz="2000"/>
              <a:t>ời thực hiện: A24988 - Đặng Thu Huyền</a:t>
            </a:r>
          </a:p>
        </p:txBody>
      </p:sp>
    </p:spTree>
    <p:extLst>
      <p:ext uri="{BB962C8B-B14F-4D97-AF65-F5344CB8AC3E}">
        <p14:creationId xmlns:p14="http://schemas.microsoft.com/office/powerpoint/2010/main" val="281707951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7DA66E-0C65-442A-90F3-E14ABA07F4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75"/>
          <a:stretch/>
        </p:blipFill>
        <p:spPr>
          <a:xfrm flipH="1">
            <a:off x="-1" y="0"/>
            <a:ext cx="1221377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8F8AEE-A210-4DF6-A444-B473CFE4AC64}"/>
              </a:ext>
            </a:extLst>
          </p:cNvPr>
          <p:cNvSpPr txBox="1"/>
          <p:nvPr/>
        </p:nvSpPr>
        <p:spPr>
          <a:xfrm>
            <a:off x="3534241" y="304800"/>
            <a:ext cx="51235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/>
              <a:t>NỘI DUNG TRÌNH BÀY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48B1EB-2524-4E09-89FB-7DC85EA5C685}"/>
              </a:ext>
            </a:extLst>
          </p:cNvPr>
          <p:cNvSpPr txBox="1"/>
          <p:nvPr/>
        </p:nvSpPr>
        <p:spPr>
          <a:xfrm>
            <a:off x="1307509" y="2228671"/>
            <a:ext cx="445346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/>
              <a:t>1. Giới thiệu thuật toán</a:t>
            </a:r>
          </a:p>
          <a:p>
            <a:endParaRPr lang="en-US" sz="3000"/>
          </a:p>
          <a:p>
            <a:r>
              <a:rPr lang="en-US" sz="3000"/>
              <a:t>2. Trình bày giải thuật</a:t>
            </a:r>
          </a:p>
          <a:p>
            <a:endParaRPr lang="en-US" sz="3000"/>
          </a:p>
          <a:p>
            <a:r>
              <a:rPr lang="en-US" sz="3000"/>
              <a:t>3. Demo ch</a:t>
            </a:r>
            <a:r>
              <a:rPr lang="vi-VN" sz="3000"/>
              <a:t>ư</a:t>
            </a:r>
            <a:r>
              <a:rPr lang="en-US" sz="3000"/>
              <a:t>ơng trình</a:t>
            </a:r>
          </a:p>
        </p:txBody>
      </p:sp>
    </p:spTree>
    <p:extLst>
      <p:ext uri="{BB962C8B-B14F-4D97-AF65-F5344CB8AC3E}">
        <p14:creationId xmlns:p14="http://schemas.microsoft.com/office/powerpoint/2010/main" val="2155888863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371B66-D958-4F3A-9474-433DD15D5ADC}"/>
              </a:ext>
            </a:extLst>
          </p:cNvPr>
          <p:cNvSpPr txBox="1"/>
          <p:nvPr/>
        </p:nvSpPr>
        <p:spPr>
          <a:xfrm>
            <a:off x="685800" y="1536060"/>
            <a:ext cx="11125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Montserrat Light" panose="00000400000000000000" pitchFamily="2" charset="0"/>
              <a:buChar char="▶"/>
            </a:pPr>
            <a:r>
              <a:rPr lang="vi-VN" sz="2500">
                <a:latin typeface="Montserrat Light" panose="00000400000000000000" pitchFamily="2" charset="0"/>
              </a:rPr>
              <a:t>Merge Sort là một trong những thuật toán sắp xếp có độ phức tạp trung bình và đạt hiệu quả về mặt thời gian. </a:t>
            </a:r>
            <a:endParaRPr lang="en-US" sz="2500">
              <a:latin typeface="Montserrat Light" panose="00000400000000000000" pitchFamily="2" charset="0"/>
            </a:endParaRPr>
          </a:p>
          <a:p>
            <a:pPr marL="342900" indent="-342900" algn="just">
              <a:buFont typeface="Montserrat Light" panose="00000400000000000000" pitchFamily="2" charset="0"/>
              <a:buChar char="▶"/>
            </a:pPr>
            <a:endParaRPr lang="en-US" sz="2500">
              <a:latin typeface="Montserrat Light" panose="00000400000000000000" pitchFamily="2" charset="0"/>
            </a:endParaRPr>
          </a:p>
          <a:p>
            <a:pPr marL="342900" indent="-342900" algn="just">
              <a:buFont typeface="Montserrat Light" panose="00000400000000000000" pitchFamily="2" charset="0"/>
              <a:buChar char="▶"/>
            </a:pPr>
            <a:r>
              <a:rPr lang="vi-VN" sz="2500">
                <a:latin typeface="Montserrat Light" panose="00000400000000000000" pitchFamily="2" charset="0"/>
              </a:rPr>
              <a:t>Do đó đối với các chương trình cần tối ưu, Merge Sort là một lựa chọn tốt</a:t>
            </a:r>
            <a:endParaRPr lang="en-US" sz="2500">
              <a:latin typeface="Montserrat Light" panose="00000400000000000000" pitchFamily="2" charset="0"/>
            </a:endParaRPr>
          </a:p>
          <a:p>
            <a:pPr marL="342900" indent="-342900" algn="just">
              <a:buFont typeface="Montserrat Light" panose="00000400000000000000" pitchFamily="2" charset="0"/>
              <a:buChar char="▶"/>
            </a:pPr>
            <a:endParaRPr lang="en-US" sz="2500">
              <a:latin typeface="Montserrat Light" panose="00000400000000000000" pitchFamily="2" charset="0"/>
            </a:endParaRPr>
          </a:p>
          <a:p>
            <a:pPr marL="342900" indent="-342900">
              <a:buFont typeface="Montserrat Light" panose="00000400000000000000" pitchFamily="2" charset="0"/>
              <a:buChar char="▶"/>
            </a:pPr>
            <a:r>
              <a:rPr lang="vi-VN" sz="2500">
                <a:latin typeface="Montserrat Light" panose="00000400000000000000" pitchFamily="2" charset="0"/>
              </a:rPr>
              <a:t>Ưu điểm: Sắp sếp nhanh hơn so với các thuật toán cơ bản (Insertion Sort, Selection Sort, Interchage Sort), nhanh hơn Quick Sort trong một số trường hợp.</a:t>
            </a:r>
            <a:endParaRPr lang="en-US" sz="2500">
              <a:latin typeface="Montserrat Light" panose="00000400000000000000" pitchFamily="2" charset="0"/>
            </a:endParaRPr>
          </a:p>
          <a:p>
            <a:pPr marL="342900" indent="-342900">
              <a:buFont typeface="Montserrat Light" panose="00000400000000000000" pitchFamily="2" charset="0"/>
              <a:buChar char="▶"/>
            </a:pPr>
            <a:endParaRPr lang="vi-VN" sz="2500">
              <a:latin typeface="Montserrat Light" panose="00000400000000000000" pitchFamily="2" charset="0"/>
            </a:endParaRPr>
          </a:p>
          <a:p>
            <a:pPr marL="342900" indent="-342900">
              <a:buFont typeface="Montserrat Light" panose="00000400000000000000" pitchFamily="2" charset="0"/>
              <a:buChar char="▶"/>
            </a:pPr>
            <a:r>
              <a:rPr lang="vi-VN" sz="2500">
                <a:latin typeface="Montserrat Light" panose="00000400000000000000" pitchFamily="2" charset="0"/>
              </a:rPr>
              <a:t>Nhược điểm: thuật toán khó cài đặt, không nhận dạng được mảng đã được sắp.</a:t>
            </a:r>
            <a:endParaRPr lang="en-US" sz="2500">
              <a:latin typeface="Montserrat Light" panose="00000400000000000000" pitchFamily="2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AA3ADA8-5DA4-40CC-AF50-F99E3BC51DB4}"/>
              </a:ext>
            </a:extLst>
          </p:cNvPr>
          <p:cNvGrpSpPr/>
          <p:nvPr/>
        </p:nvGrpSpPr>
        <p:grpSpPr>
          <a:xfrm>
            <a:off x="288691" y="381000"/>
            <a:ext cx="4526766" cy="553998"/>
            <a:chOff x="288691" y="255274"/>
            <a:chExt cx="4526766" cy="55399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C058A8-78AB-4D3B-9D83-8F00F029783F}"/>
                </a:ext>
              </a:extLst>
            </p:cNvPr>
            <p:cNvSpPr txBox="1"/>
            <p:nvPr/>
          </p:nvSpPr>
          <p:spPr>
            <a:xfrm>
              <a:off x="685800" y="255274"/>
              <a:ext cx="412965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/>
                <a:t>Giới thiệu thuật toán</a:t>
              </a:r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123A6EFB-CD1F-4CAE-A34C-FCBEF27C9393}"/>
                </a:ext>
              </a:extLst>
            </p:cNvPr>
            <p:cNvSpPr/>
            <p:nvPr/>
          </p:nvSpPr>
          <p:spPr>
            <a:xfrm rot="5400000">
              <a:off x="267826" y="401865"/>
              <a:ext cx="302548" cy="260818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1CB64A-105C-4554-938D-2E8D3B0135D5}"/>
              </a:ext>
            </a:extLst>
          </p:cNvPr>
          <p:cNvCxnSpPr/>
          <p:nvPr/>
        </p:nvCxnSpPr>
        <p:spPr>
          <a:xfrm>
            <a:off x="1524000" y="1219200"/>
            <a:ext cx="9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831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B85A7A7-8A93-41E9-A73B-62BF9D01CBC0}"/>
              </a:ext>
            </a:extLst>
          </p:cNvPr>
          <p:cNvSpPr txBox="1"/>
          <p:nvPr/>
        </p:nvSpPr>
        <p:spPr>
          <a:xfrm>
            <a:off x="838200" y="994856"/>
            <a:ext cx="10744200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>
                <a:latin typeface="Montserrat Light" panose="00000400000000000000" pitchFamily="2" charset="0"/>
              </a:rPr>
              <a:t>C</a:t>
            </a:r>
            <a:r>
              <a:rPr lang="vi-VN" sz="2500">
                <a:latin typeface="Montserrat Light" panose="00000400000000000000" pitchFamily="2" charset="0"/>
              </a:rPr>
              <a:t>hia mảng lớn thành những mảng con nhỏ hơn </a:t>
            </a:r>
            <a:endParaRPr lang="en-US" sz="2500">
              <a:latin typeface="Montserrat Light" panose="00000400000000000000" pitchFamily="2" charset="0"/>
            </a:endParaRPr>
          </a:p>
          <a:p>
            <a:pPr algn="ctr"/>
            <a:r>
              <a:rPr lang="vi-VN" sz="2500">
                <a:latin typeface="Montserrat Light" panose="00000400000000000000" pitchFamily="2" charset="0"/>
              </a:rPr>
              <a:t>bằng cách chia đôi mảng lớn </a:t>
            </a:r>
            <a:endParaRPr lang="en-US" sz="2500">
              <a:latin typeface="Montserrat Light" panose="00000400000000000000" pitchFamily="2" charset="0"/>
            </a:endParaRPr>
          </a:p>
          <a:p>
            <a:pPr algn="ctr"/>
            <a:endParaRPr lang="en-US" sz="2500">
              <a:latin typeface="Montserrat Light" panose="00000400000000000000" pitchFamily="2" charset="0"/>
            </a:endParaRPr>
          </a:p>
          <a:p>
            <a:pPr algn="ctr"/>
            <a:r>
              <a:rPr lang="en-US" sz="2500">
                <a:latin typeface="Montserrat Light" panose="00000400000000000000" pitchFamily="2" charset="0"/>
              </a:rPr>
              <a:t>T</a:t>
            </a:r>
            <a:r>
              <a:rPr lang="vi-VN" sz="2500">
                <a:latin typeface="Montserrat Light" panose="00000400000000000000" pitchFamily="2" charset="0"/>
              </a:rPr>
              <a:t>iếp tục chia đôi các mảng con cho tới khi mảng con nhỏ nhất</a:t>
            </a:r>
            <a:endParaRPr lang="en-US" sz="2500">
              <a:latin typeface="Montserrat Light" panose="00000400000000000000" pitchFamily="2" charset="0"/>
            </a:endParaRPr>
          </a:p>
          <a:p>
            <a:pPr algn="ctr"/>
            <a:r>
              <a:rPr lang="vi-VN" sz="2500">
                <a:latin typeface="Montserrat Light" panose="00000400000000000000" pitchFamily="2" charset="0"/>
              </a:rPr>
              <a:t> chỉ còn 1 phần tử</a:t>
            </a:r>
            <a:endParaRPr lang="en-US" sz="2500">
              <a:latin typeface="Montserrat Light" panose="00000400000000000000" pitchFamily="2" charset="0"/>
            </a:endParaRPr>
          </a:p>
          <a:p>
            <a:pPr algn="ctr"/>
            <a:endParaRPr lang="en-US" sz="2500">
              <a:latin typeface="Montserrat Light" panose="00000400000000000000" pitchFamily="2" charset="0"/>
            </a:endParaRPr>
          </a:p>
          <a:p>
            <a:pPr algn="ctr"/>
            <a:r>
              <a:rPr lang="vi-VN" sz="2500">
                <a:latin typeface="Montserrat Light" panose="00000400000000000000" pitchFamily="2" charset="0"/>
              </a:rPr>
              <a:t>Sau đó so sánh 2 mảng con có cùng mảng cơ sở </a:t>
            </a:r>
            <a:endParaRPr lang="en-US" sz="2500">
              <a:latin typeface="Montserrat Light" panose="00000400000000000000" pitchFamily="2" charset="0"/>
            </a:endParaRPr>
          </a:p>
          <a:p>
            <a:pPr algn="ctr"/>
            <a:r>
              <a:rPr lang="vi-VN" sz="2000" i="1">
                <a:latin typeface="Montserrat Light" panose="00000400000000000000" pitchFamily="2" charset="0"/>
              </a:rPr>
              <a:t>(khi chia đôi mảng lớn thành 2 mảng con thì mảng lớn đó gọi là mảng cơ sở </a:t>
            </a:r>
            <a:endParaRPr lang="en-US" sz="2000" i="1">
              <a:latin typeface="Montserrat Light" panose="00000400000000000000" pitchFamily="2" charset="0"/>
            </a:endParaRPr>
          </a:p>
          <a:p>
            <a:pPr algn="ctr"/>
            <a:r>
              <a:rPr lang="vi-VN" sz="2000" i="1">
                <a:latin typeface="Montserrat Light" panose="00000400000000000000" pitchFamily="2" charset="0"/>
              </a:rPr>
              <a:t>của 2 mảng con đó) </a:t>
            </a:r>
            <a:endParaRPr lang="en-US" sz="2000" i="1">
              <a:latin typeface="Montserrat Light" panose="00000400000000000000" pitchFamily="2" charset="0"/>
            </a:endParaRPr>
          </a:p>
          <a:p>
            <a:pPr algn="ctr"/>
            <a:endParaRPr lang="en-US" sz="2500">
              <a:latin typeface="Montserrat Light" panose="00000400000000000000" pitchFamily="2" charset="0"/>
            </a:endParaRPr>
          </a:p>
          <a:p>
            <a:pPr algn="ctr"/>
            <a:r>
              <a:rPr lang="en-US" sz="2500">
                <a:latin typeface="Montserrat Light" panose="00000400000000000000" pitchFamily="2" charset="0"/>
              </a:rPr>
              <a:t>K</a:t>
            </a:r>
            <a:r>
              <a:rPr lang="vi-VN" sz="2500">
                <a:latin typeface="Montserrat Light" panose="00000400000000000000" pitchFamily="2" charset="0"/>
              </a:rPr>
              <a:t>hi so sánh chúng sẽ vừa sắp xếp vừa ghép 2 mảng con đó</a:t>
            </a:r>
            <a:endParaRPr lang="en-US" sz="2500">
              <a:latin typeface="Montserrat Light" panose="00000400000000000000" pitchFamily="2" charset="0"/>
            </a:endParaRPr>
          </a:p>
          <a:p>
            <a:pPr algn="ctr"/>
            <a:r>
              <a:rPr lang="vi-VN" sz="2500">
                <a:latin typeface="Montserrat Light" panose="00000400000000000000" pitchFamily="2" charset="0"/>
              </a:rPr>
              <a:t> lại thành mảng cơ sở</a:t>
            </a:r>
            <a:endParaRPr lang="en-US" sz="2500">
              <a:latin typeface="Montserrat Light" panose="00000400000000000000" pitchFamily="2" charset="0"/>
            </a:endParaRPr>
          </a:p>
          <a:p>
            <a:pPr algn="ctr"/>
            <a:endParaRPr lang="en-US" sz="2500">
              <a:latin typeface="Montserrat Light" panose="00000400000000000000" pitchFamily="2" charset="0"/>
            </a:endParaRPr>
          </a:p>
          <a:p>
            <a:pPr algn="ctr"/>
            <a:r>
              <a:rPr lang="en-US" sz="2500">
                <a:latin typeface="Montserrat Light" panose="00000400000000000000" pitchFamily="2" charset="0"/>
              </a:rPr>
              <a:t>T</a:t>
            </a:r>
            <a:r>
              <a:rPr lang="vi-VN" sz="2500">
                <a:latin typeface="Montserrat Light" panose="00000400000000000000" pitchFamily="2" charset="0"/>
              </a:rPr>
              <a:t>iếp tục so sánh và ghép các mảng con lại đến khi còn lại mảng duy nhất thì đó là mảng đã được sắp xếp</a:t>
            </a:r>
            <a:endParaRPr lang="en-US" sz="2500">
              <a:latin typeface="Montserrat Light" panose="00000400000000000000" pitchFamily="2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A3A12182-9E2B-4B86-9DDF-0B507F5EE9AE}"/>
              </a:ext>
            </a:extLst>
          </p:cNvPr>
          <p:cNvSpPr/>
          <p:nvPr/>
        </p:nvSpPr>
        <p:spPr>
          <a:xfrm rot="10800000">
            <a:off x="5981700" y="1909256"/>
            <a:ext cx="228600" cy="197069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FA3D8FD0-89A5-40DF-A63C-87F002346179}"/>
              </a:ext>
            </a:extLst>
          </p:cNvPr>
          <p:cNvSpPr/>
          <p:nvPr/>
        </p:nvSpPr>
        <p:spPr>
          <a:xfrm rot="10800000">
            <a:off x="5981700" y="3020724"/>
            <a:ext cx="228600" cy="197069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CCCC83B3-3417-4512-B924-566A5E4FB840}"/>
              </a:ext>
            </a:extLst>
          </p:cNvPr>
          <p:cNvSpPr/>
          <p:nvPr/>
        </p:nvSpPr>
        <p:spPr>
          <a:xfrm rot="10800000">
            <a:off x="5981700" y="4423856"/>
            <a:ext cx="228600" cy="197069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B288E074-D7EE-4455-9B19-F701A8D7332F}"/>
              </a:ext>
            </a:extLst>
          </p:cNvPr>
          <p:cNvSpPr/>
          <p:nvPr/>
        </p:nvSpPr>
        <p:spPr>
          <a:xfrm rot="10800000">
            <a:off x="5981699" y="5542393"/>
            <a:ext cx="228600" cy="197069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D503E6-69A2-4B5D-8593-081B51FF8813}"/>
              </a:ext>
            </a:extLst>
          </p:cNvPr>
          <p:cNvGrpSpPr/>
          <p:nvPr/>
        </p:nvGrpSpPr>
        <p:grpSpPr>
          <a:xfrm>
            <a:off x="288691" y="208002"/>
            <a:ext cx="2439656" cy="553998"/>
            <a:chOff x="288691" y="255274"/>
            <a:chExt cx="2439656" cy="55399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D7AC747-F45B-478E-8DD9-0F56FE38B40F}"/>
                </a:ext>
              </a:extLst>
            </p:cNvPr>
            <p:cNvSpPr txBox="1"/>
            <p:nvPr/>
          </p:nvSpPr>
          <p:spPr>
            <a:xfrm>
              <a:off x="685800" y="255274"/>
              <a:ext cx="204254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/>
                <a:t>Giải thuật</a:t>
              </a:r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8AD4182A-0F10-4FC9-96E7-91C9ED2FDEC2}"/>
                </a:ext>
              </a:extLst>
            </p:cNvPr>
            <p:cNvSpPr/>
            <p:nvPr/>
          </p:nvSpPr>
          <p:spPr>
            <a:xfrm rot="5400000">
              <a:off x="267826" y="401865"/>
              <a:ext cx="302548" cy="260818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6EAE18-47D5-407A-81E3-C8FEA7CDEFE1}"/>
              </a:ext>
            </a:extLst>
          </p:cNvPr>
          <p:cNvCxnSpPr>
            <a:cxnSpLocks/>
          </p:cNvCxnSpPr>
          <p:nvPr/>
        </p:nvCxnSpPr>
        <p:spPr>
          <a:xfrm>
            <a:off x="781050" y="762000"/>
            <a:ext cx="10629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08259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3CB9AD-0C81-49A0-9218-0C77D484D749}"/>
              </a:ext>
            </a:extLst>
          </p:cNvPr>
          <p:cNvSpPr txBox="1"/>
          <p:nvPr/>
        </p:nvSpPr>
        <p:spPr>
          <a:xfrm>
            <a:off x="685800" y="1905000"/>
            <a:ext cx="10515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Montserrat" panose="00000500000000000000" pitchFamily="2" charset="0"/>
              <a:buChar char="▶"/>
            </a:pPr>
            <a:r>
              <a:rPr lang="en-US" sz="3000">
                <a:latin typeface="Montserrat Light" panose="00000400000000000000" pitchFamily="2" charset="0"/>
              </a:rPr>
              <a:t>2 function chính: </a:t>
            </a:r>
          </a:p>
          <a:p>
            <a:pPr marL="457200" indent="-457200" algn="just">
              <a:buFont typeface="Montserrat" panose="00000500000000000000" pitchFamily="2" charset="0"/>
              <a:buChar char="▶"/>
            </a:pPr>
            <a:endParaRPr lang="en-US" sz="3000">
              <a:latin typeface="Montserrat Light" panose="00000400000000000000" pitchFamily="2" charset="0"/>
            </a:endParaRPr>
          </a:p>
          <a:p>
            <a:pPr marL="914400" lvl="1" indent="-457200" algn="just">
              <a:buFont typeface="Montserrat" panose="00000500000000000000" pitchFamily="2" charset="0"/>
              <a:buChar char="▼"/>
            </a:pPr>
            <a:r>
              <a:rPr lang="en-US" sz="3000">
                <a:latin typeface="Montserrat Light" panose="00000400000000000000" pitchFamily="2" charset="0"/>
              </a:rPr>
              <a:t>1 function MergeSort() là hàm đệ quy gọi lại chính nó để phân chia mảng cho đến khi kích th</a:t>
            </a:r>
            <a:r>
              <a:rPr lang="vi-VN" sz="3000">
                <a:latin typeface="Montserrat Light" panose="00000400000000000000" pitchFamily="2" charset="0"/>
              </a:rPr>
              <a:t>ư</a:t>
            </a:r>
            <a:r>
              <a:rPr lang="en-US" sz="3000">
                <a:latin typeface="Montserrat Light" panose="00000400000000000000" pitchFamily="2" charset="0"/>
              </a:rPr>
              <a:t>ớc mảng bằng 1 </a:t>
            </a:r>
          </a:p>
          <a:p>
            <a:pPr marL="914400" lvl="1" indent="-457200" algn="just">
              <a:buFont typeface="Montserrat" panose="00000500000000000000" pitchFamily="2" charset="0"/>
              <a:buChar char="▼"/>
            </a:pPr>
            <a:endParaRPr lang="en-US" sz="3000">
              <a:latin typeface="Montserrat Light" panose="00000400000000000000" pitchFamily="2" charset="0"/>
            </a:endParaRPr>
          </a:p>
          <a:p>
            <a:pPr marL="914400" lvl="1" indent="-457200" algn="just">
              <a:buFont typeface="Montserrat" panose="00000500000000000000" pitchFamily="2" charset="0"/>
              <a:buChar char="▼"/>
            </a:pPr>
            <a:r>
              <a:rPr lang="en-US" sz="3000">
                <a:latin typeface="Montserrat Light" panose="00000400000000000000" pitchFamily="2" charset="0"/>
              </a:rPr>
              <a:t>1 function Merge() sử dụng để merge 2 nửa đã đ</a:t>
            </a:r>
            <a:r>
              <a:rPr lang="vi-VN" sz="3000">
                <a:latin typeface="Montserrat Light" panose="00000400000000000000" pitchFamily="2" charset="0"/>
              </a:rPr>
              <a:t>ư</a:t>
            </a:r>
            <a:r>
              <a:rPr lang="en-US" sz="3000">
                <a:latin typeface="Montserrat Light" panose="00000400000000000000" pitchFamily="2" charset="0"/>
              </a:rPr>
              <a:t>ợc sắp xếp</a:t>
            </a:r>
          </a:p>
          <a:p>
            <a:pPr marL="457200" indent="-457200" algn="just">
              <a:buFont typeface="Montserrat" panose="00000500000000000000" pitchFamily="2" charset="0"/>
              <a:buChar char="▶"/>
            </a:pPr>
            <a:endParaRPr lang="en-US" sz="3000">
              <a:latin typeface="Montserrat Light" panose="00000400000000000000" pitchFamily="2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81AB697-D967-4BE6-93CC-4E34B466AF86}"/>
              </a:ext>
            </a:extLst>
          </p:cNvPr>
          <p:cNvGrpSpPr/>
          <p:nvPr/>
        </p:nvGrpSpPr>
        <p:grpSpPr>
          <a:xfrm>
            <a:off x="288691" y="485002"/>
            <a:ext cx="2439656" cy="553998"/>
            <a:chOff x="288691" y="255274"/>
            <a:chExt cx="2439656" cy="55399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623183-158D-444F-9A46-7570123AD103}"/>
                </a:ext>
              </a:extLst>
            </p:cNvPr>
            <p:cNvSpPr txBox="1"/>
            <p:nvPr/>
          </p:nvSpPr>
          <p:spPr>
            <a:xfrm>
              <a:off x="685800" y="255274"/>
              <a:ext cx="204254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/>
                <a:t>Giải thuật</a:t>
              </a: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7B1B54E9-FC01-4CA0-A68B-BC91ED244B5A}"/>
                </a:ext>
              </a:extLst>
            </p:cNvPr>
            <p:cNvSpPr/>
            <p:nvPr/>
          </p:nvSpPr>
          <p:spPr>
            <a:xfrm rot="5400000">
              <a:off x="267826" y="401865"/>
              <a:ext cx="302548" cy="260818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0D2979-FC5D-4587-9F64-9C684A7469FE}"/>
              </a:ext>
            </a:extLst>
          </p:cNvPr>
          <p:cNvCxnSpPr>
            <a:cxnSpLocks/>
          </p:cNvCxnSpPr>
          <p:nvPr/>
        </p:nvCxnSpPr>
        <p:spPr>
          <a:xfrm>
            <a:off x="838200" y="1039000"/>
            <a:ext cx="10363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894311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023309C2-BD48-43B2-B6EA-20B4088305D3}"/>
              </a:ext>
            </a:extLst>
          </p:cNvPr>
          <p:cNvGrpSpPr/>
          <p:nvPr/>
        </p:nvGrpSpPr>
        <p:grpSpPr>
          <a:xfrm>
            <a:off x="4238064" y="389805"/>
            <a:ext cx="3715872" cy="533400"/>
            <a:chOff x="3948952" y="345141"/>
            <a:chExt cx="3715872" cy="5334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0DD520-4100-4BC9-B7FD-22F06494DECC}"/>
                </a:ext>
              </a:extLst>
            </p:cNvPr>
            <p:cNvSpPr/>
            <p:nvPr/>
          </p:nvSpPr>
          <p:spPr>
            <a:xfrm>
              <a:off x="4482352" y="345141"/>
              <a:ext cx="533400" cy="5334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6A41B22-66AE-420F-9060-48B314071350}"/>
                </a:ext>
              </a:extLst>
            </p:cNvPr>
            <p:cNvSpPr/>
            <p:nvPr/>
          </p:nvSpPr>
          <p:spPr>
            <a:xfrm>
              <a:off x="5006788" y="345141"/>
              <a:ext cx="533400" cy="5334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43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93487D6-9450-4EF3-BB7B-DB273778513C}"/>
                </a:ext>
              </a:extLst>
            </p:cNvPr>
            <p:cNvSpPr/>
            <p:nvPr/>
          </p:nvSpPr>
          <p:spPr>
            <a:xfrm>
              <a:off x="5531224" y="345141"/>
              <a:ext cx="533400" cy="5334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077F8A4-47CF-4F5C-BC75-DD021813E9B5}"/>
                </a:ext>
              </a:extLst>
            </p:cNvPr>
            <p:cNvSpPr/>
            <p:nvPr/>
          </p:nvSpPr>
          <p:spPr>
            <a:xfrm>
              <a:off x="6064624" y="345141"/>
              <a:ext cx="533400" cy="5334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7054C7E-7303-4AC8-BE47-A3F5C3F71F9C}"/>
                </a:ext>
              </a:extLst>
            </p:cNvPr>
            <p:cNvSpPr/>
            <p:nvPr/>
          </p:nvSpPr>
          <p:spPr>
            <a:xfrm>
              <a:off x="6598024" y="345141"/>
              <a:ext cx="533400" cy="5334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82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B88C269-B02C-47DA-92FC-5A4F301ED98B}"/>
                </a:ext>
              </a:extLst>
            </p:cNvPr>
            <p:cNvSpPr/>
            <p:nvPr/>
          </p:nvSpPr>
          <p:spPr>
            <a:xfrm>
              <a:off x="7131424" y="345141"/>
              <a:ext cx="533400" cy="5334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980027F-D2D7-4E53-9E43-CC1E3541716F}"/>
                </a:ext>
              </a:extLst>
            </p:cNvPr>
            <p:cNvSpPr/>
            <p:nvPr/>
          </p:nvSpPr>
          <p:spPr>
            <a:xfrm>
              <a:off x="3948952" y="345141"/>
              <a:ext cx="533400" cy="5334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38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68805BE-FE8F-42C8-B030-198A0C99DC4A}"/>
              </a:ext>
            </a:extLst>
          </p:cNvPr>
          <p:cNvGrpSpPr/>
          <p:nvPr/>
        </p:nvGrpSpPr>
        <p:grpSpPr>
          <a:xfrm>
            <a:off x="1865404" y="5011592"/>
            <a:ext cx="2115672" cy="533400"/>
            <a:chOff x="1685364" y="1295400"/>
            <a:chExt cx="2115672" cy="5334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51BC6F6-6B9C-4180-B5C9-09B93B8050AD}"/>
                </a:ext>
              </a:extLst>
            </p:cNvPr>
            <p:cNvSpPr/>
            <p:nvPr/>
          </p:nvSpPr>
          <p:spPr>
            <a:xfrm>
              <a:off x="2218764" y="1295400"/>
              <a:ext cx="533400" cy="5334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7593233-314B-4BF7-80D4-EBBC72093338}"/>
                </a:ext>
              </a:extLst>
            </p:cNvPr>
            <p:cNvSpPr/>
            <p:nvPr/>
          </p:nvSpPr>
          <p:spPr>
            <a:xfrm>
              <a:off x="2743200" y="1295400"/>
              <a:ext cx="533400" cy="5334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38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0CD7D20-6E90-4EC1-9070-B0C4F697475B}"/>
                </a:ext>
              </a:extLst>
            </p:cNvPr>
            <p:cNvSpPr/>
            <p:nvPr/>
          </p:nvSpPr>
          <p:spPr>
            <a:xfrm>
              <a:off x="3267636" y="1295400"/>
              <a:ext cx="533400" cy="5334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43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3091BE0-C008-49D1-9EBE-31966B62FF82}"/>
                </a:ext>
              </a:extLst>
            </p:cNvPr>
            <p:cNvSpPr/>
            <p:nvPr/>
          </p:nvSpPr>
          <p:spPr>
            <a:xfrm>
              <a:off x="1685364" y="1295400"/>
              <a:ext cx="533400" cy="5334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7A7DAB7-3EC0-4164-A412-50E0BAB7C91E}"/>
              </a:ext>
            </a:extLst>
          </p:cNvPr>
          <p:cNvGrpSpPr/>
          <p:nvPr/>
        </p:nvGrpSpPr>
        <p:grpSpPr>
          <a:xfrm>
            <a:off x="8629277" y="1284514"/>
            <a:ext cx="1600200" cy="533400"/>
            <a:chOff x="8763000" y="1295400"/>
            <a:chExt cx="1600200" cy="5334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86867B8-63A3-40A5-ABA7-A42C8C73AF28}"/>
                </a:ext>
              </a:extLst>
            </p:cNvPr>
            <p:cNvSpPr/>
            <p:nvPr/>
          </p:nvSpPr>
          <p:spPr>
            <a:xfrm>
              <a:off x="8763000" y="1295400"/>
              <a:ext cx="533400" cy="5334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7A3E60E-C24A-4E97-A8F5-8D5D34BB9E70}"/>
                </a:ext>
              </a:extLst>
            </p:cNvPr>
            <p:cNvSpPr/>
            <p:nvPr/>
          </p:nvSpPr>
          <p:spPr>
            <a:xfrm>
              <a:off x="9296400" y="1295400"/>
              <a:ext cx="533400" cy="5334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82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96A1D45-AE18-4709-ACE0-2C8CD79953D8}"/>
                </a:ext>
              </a:extLst>
            </p:cNvPr>
            <p:cNvSpPr/>
            <p:nvPr/>
          </p:nvSpPr>
          <p:spPr>
            <a:xfrm>
              <a:off x="9829800" y="1295400"/>
              <a:ext cx="533400" cy="5334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16051AC-C7BA-4184-B78B-3178BB6E592C}"/>
              </a:ext>
            </a:extLst>
          </p:cNvPr>
          <p:cNvGrpSpPr/>
          <p:nvPr/>
        </p:nvGrpSpPr>
        <p:grpSpPr>
          <a:xfrm>
            <a:off x="7664824" y="2207078"/>
            <a:ext cx="1066800" cy="533400"/>
            <a:chOff x="7664824" y="2209800"/>
            <a:chExt cx="1066800" cy="53340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1A74F70-D86D-41A9-8F5D-AD1D0D35303B}"/>
                </a:ext>
              </a:extLst>
            </p:cNvPr>
            <p:cNvSpPr/>
            <p:nvPr/>
          </p:nvSpPr>
          <p:spPr>
            <a:xfrm>
              <a:off x="7664824" y="2209800"/>
              <a:ext cx="533400" cy="5334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FA15AD8-9728-4EE0-BBB8-498511B312D2}"/>
                </a:ext>
              </a:extLst>
            </p:cNvPr>
            <p:cNvSpPr/>
            <p:nvPr/>
          </p:nvSpPr>
          <p:spPr>
            <a:xfrm>
              <a:off x="8198224" y="2209800"/>
              <a:ext cx="533400" cy="5334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82</a:t>
              </a: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EF212C6A-BDE1-4260-9D31-4A581ED16877}"/>
              </a:ext>
            </a:extLst>
          </p:cNvPr>
          <p:cNvSpPr/>
          <p:nvPr/>
        </p:nvSpPr>
        <p:spPr>
          <a:xfrm>
            <a:off x="10242924" y="2207078"/>
            <a:ext cx="533400" cy="53340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226FF88-B5C9-486B-9BAA-7303FE590F96}"/>
              </a:ext>
            </a:extLst>
          </p:cNvPr>
          <p:cNvSpPr/>
          <p:nvPr/>
        </p:nvSpPr>
        <p:spPr>
          <a:xfrm>
            <a:off x="598766" y="3165182"/>
            <a:ext cx="533400" cy="53340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38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5E6CC83-0130-4E43-86D3-92DB566309F1}"/>
              </a:ext>
            </a:extLst>
          </p:cNvPr>
          <p:cNvSpPr/>
          <p:nvPr/>
        </p:nvSpPr>
        <p:spPr>
          <a:xfrm>
            <a:off x="1501212" y="3165182"/>
            <a:ext cx="533400" cy="53340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134CB8F-05DC-43B4-8B97-9B53F5DCC17C}"/>
              </a:ext>
            </a:extLst>
          </p:cNvPr>
          <p:cNvSpPr/>
          <p:nvPr/>
        </p:nvSpPr>
        <p:spPr>
          <a:xfrm>
            <a:off x="3449357" y="3159420"/>
            <a:ext cx="533400" cy="53340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43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580B378-E0BB-47F1-8CB1-B096611DE04A}"/>
              </a:ext>
            </a:extLst>
          </p:cNvPr>
          <p:cNvSpPr/>
          <p:nvPr/>
        </p:nvSpPr>
        <p:spPr>
          <a:xfrm>
            <a:off x="4347135" y="3159420"/>
            <a:ext cx="533400" cy="53340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F4C9405-A728-4AB3-BBE4-9F4835B1FB4E}"/>
              </a:ext>
            </a:extLst>
          </p:cNvPr>
          <p:cNvSpPr/>
          <p:nvPr/>
        </p:nvSpPr>
        <p:spPr>
          <a:xfrm>
            <a:off x="7153836" y="3124200"/>
            <a:ext cx="533400" cy="53340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7C9426-A367-4E0F-AC0A-B223BF89E0E2}"/>
              </a:ext>
            </a:extLst>
          </p:cNvPr>
          <p:cNvSpPr/>
          <p:nvPr/>
        </p:nvSpPr>
        <p:spPr>
          <a:xfrm>
            <a:off x="8404412" y="3124200"/>
            <a:ext cx="533400" cy="53340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9A662CB-C3A1-4FF5-948F-3D4268F8C4E7}"/>
              </a:ext>
            </a:extLst>
          </p:cNvPr>
          <p:cNvSpPr/>
          <p:nvPr/>
        </p:nvSpPr>
        <p:spPr>
          <a:xfrm>
            <a:off x="10792760" y="3124200"/>
            <a:ext cx="533400" cy="53340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10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E19795B-724F-4DA4-9932-11E8775CBAED}"/>
              </a:ext>
            </a:extLst>
          </p:cNvPr>
          <p:cNvGrpSpPr/>
          <p:nvPr/>
        </p:nvGrpSpPr>
        <p:grpSpPr>
          <a:xfrm>
            <a:off x="3267636" y="4088387"/>
            <a:ext cx="1057836" cy="533400"/>
            <a:chOff x="3009900" y="2286000"/>
            <a:chExt cx="1057836" cy="5334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2DF185B-BE4C-4FDC-B44C-1834549A23B5}"/>
                </a:ext>
              </a:extLst>
            </p:cNvPr>
            <p:cNvSpPr/>
            <p:nvPr/>
          </p:nvSpPr>
          <p:spPr>
            <a:xfrm>
              <a:off x="3009900" y="2286000"/>
              <a:ext cx="533400" cy="5334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1B0894B-24FB-4B84-A4A8-21255660FACE}"/>
                </a:ext>
              </a:extLst>
            </p:cNvPr>
            <p:cNvSpPr/>
            <p:nvPr/>
          </p:nvSpPr>
          <p:spPr>
            <a:xfrm>
              <a:off x="3534336" y="2286000"/>
              <a:ext cx="533400" cy="5334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43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D4A5C38-3E13-4B84-B145-DE38C5254E58}"/>
              </a:ext>
            </a:extLst>
          </p:cNvPr>
          <p:cNvGrpSpPr/>
          <p:nvPr/>
        </p:nvGrpSpPr>
        <p:grpSpPr>
          <a:xfrm>
            <a:off x="1170266" y="4088387"/>
            <a:ext cx="1066800" cy="533400"/>
            <a:chOff x="762000" y="2286000"/>
            <a:chExt cx="1066800" cy="53340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2A148AD-CA78-4EE3-A7C0-1F9F775D93B6}"/>
                </a:ext>
              </a:extLst>
            </p:cNvPr>
            <p:cNvSpPr/>
            <p:nvPr/>
          </p:nvSpPr>
          <p:spPr>
            <a:xfrm>
              <a:off x="1295400" y="2286000"/>
              <a:ext cx="533400" cy="5334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38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5D5EB65-26A8-4A2B-8120-209C23E083A3}"/>
                </a:ext>
              </a:extLst>
            </p:cNvPr>
            <p:cNvSpPr/>
            <p:nvPr/>
          </p:nvSpPr>
          <p:spPr>
            <a:xfrm>
              <a:off x="762000" y="2286000"/>
              <a:ext cx="533400" cy="5334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27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1E03D77-E482-4A14-9DAE-682B76F4E46C}"/>
              </a:ext>
            </a:extLst>
          </p:cNvPr>
          <p:cNvGrpSpPr/>
          <p:nvPr/>
        </p:nvGrpSpPr>
        <p:grpSpPr>
          <a:xfrm>
            <a:off x="737347" y="2236215"/>
            <a:ext cx="1066800" cy="533400"/>
            <a:chOff x="762000" y="2286000"/>
            <a:chExt cx="1066800" cy="5334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1030E17-76DE-474D-B22D-3712E495F890}"/>
                </a:ext>
              </a:extLst>
            </p:cNvPr>
            <p:cNvSpPr/>
            <p:nvPr/>
          </p:nvSpPr>
          <p:spPr>
            <a:xfrm>
              <a:off x="1295400" y="2286000"/>
              <a:ext cx="533400" cy="5334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459B34D-821E-4EA6-821E-6F93050767D0}"/>
                </a:ext>
              </a:extLst>
            </p:cNvPr>
            <p:cNvSpPr/>
            <p:nvPr/>
          </p:nvSpPr>
          <p:spPr>
            <a:xfrm>
              <a:off x="762000" y="2286000"/>
              <a:ext cx="533400" cy="5334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38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511392F-DFF4-477E-B57A-EEA48ED68A39}"/>
              </a:ext>
            </a:extLst>
          </p:cNvPr>
          <p:cNvGrpSpPr/>
          <p:nvPr/>
        </p:nvGrpSpPr>
        <p:grpSpPr>
          <a:xfrm>
            <a:off x="3583081" y="2236215"/>
            <a:ext cx="1057836" cy="533400"/>
            <a:chOff x="3009900" y="2286000"/>
            <a:chExt cx="1057836" cy="5334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2D10599-7B19-49B2-89CB-223048F1B76E}"/>
                </a:ext>
              </a:extLst>
            </p:cNvPr>
            <p:cNvSpPr/>
            <p:nvPr/>
          </p:nvSpPr>
          <p:spPr>
            <a:xfrm>
              <a:off x="3009900" y="2286000"/>
              <a:ext cx="533400" cy="5334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43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C5FFAB5-7DC6-4325-A0E3-4BCD37FBA393}"/>
                </a:ext>
              </a:extLst>
            </p:cNvPr>
            <p:cNvSpPr/>
            <p:nvPr/>
          </p:nvSpPr>
          <p:spPr>
            <a:xfrm>
              <a:off x="3534336" y="2286000"/>
              <a:ext cx="533400" cy="5334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76455CB-7BA7-4CFA-AC3E-8DB9EF3E8644}"/>
              </a:ext>
            </a:extLst>
          </p:cNvPr>
          <p:cNvGrpSpPr/>
          <p:nvPr/>
        </p:nvGrpSpPr>
        <p:grpSpPr>
          <a:xfrm>
            <a:off x="1856440" y="1313010"/>
            <a:ext cx="2115672" cy="533400"/>
            <a:chOff x="1685364" y="1295400"/>
            <a:chExt cx="2115672" cy="5334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682A72F-0087-46EA-B293-1B44A087BE9F}"/>
                </a:ext>
              </a:extLst>
            </p:cNvPr>
            <p:cNvSpPr/>
            <p:nvPr/>
          </p:nvSpPr>
          <p:spPr>
            <a:xfrm>
              <a:off x="2218764" y="1295400"/>
              <a:ext cx="533400" cy="5334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5CC817A-49EB-43AF-9476-110E59008529}"/>
                </a:ext>
              </a:extLst>
            </p:cNvPr>
            <p:cNvSpPr/>
            <p:nvPr/>
          </p:nvSpPr>
          <p:spPr>
            <a:xfrm>
              <a:off x="2743200" y="1295400"/>
              <a:ext cx="533400" cy="5334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43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80529B8-A0E8-4AD7-8C9C-EF49B2402C11}"/>
                </a:ext>
              </a:extLst>
            </p:cNvPr>
            <p:cNvSpPr/>
            <p:nvPr/>
          </p:nvSpPr>
          <p:spPr>
            <a:xfrm>
              <a:off x="3267636" y="1295400"/>
              <a:ext cx="533400" cy="5334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77D39EC-83BA-4EAB-8198-2F1AFFF58A94}"/>
                </a:ext>
              </a:extLst>
            </p:cNvPr>
            <p:cNvSpPr/>
            <p:nvPr/>
          </p:nvSpPr>
          <p:spPr>
            <a:xfrm>
              <a:off x="1685364" y="1295400"/>
              <a:ext cx="533400" cy="5334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38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30373ED-B533-48A1-86A2-D492772A381B}"/>
              </a:ext>
            </a:extLst>
          </p:cNvPr>
          <p:cNvGrpSpPr/>
          <p:nvPr/>
        </p:nvGrpSpPr>
        <p:grpSpPr>
          <a:xfrm>
            <a:off x="7618506" y="4088387"/>
            <a:ext cx="1066800" cy="533400"/>
            <a:chOff x="7664824" y="2209800"/>
            <a:chExt cx="1066800" cy="5334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C3B278C-49B0-4DFC-A366-90F91980E676}"/>
                </a:ext>
              </a:extLst>
            </p:cNvPr>
            <p:cNvSpPr/>
            <p:nvPr/>
          </p:nvSpPr>
          <p:spPr>
            <a:xfrm>
              <a:off x="7664824" y="2209800"/>
              <a:ext cx="533400" cy="5334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1393A92-A722-451D-8781-A466AF13555E}"/>
                </a:ext>
              </a:extLst>
            </p:cNvPr>
            <p:cNvSpPr/>
            <p:nvPr/>
          </p:nvSpPr>
          <p:spPr>
            <a:xfrm>
              <a:off x="8198224" y="2209800"/>
              <a:ext cx="533400" cy="5334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82</a:t>
              </a:r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85B76120-80B0-4D1F-9336-8D2C0778378A}"/>
              </a:ext>
            </a:extLst>
          </p:cNvPr>
          <p:cNvSpPr/>
          <p:nvPr/>
        </p:nvSpPr>
        <p:spPr>
          <a:xfrm>
            <a:off x="10236948" y="4088387"/>
            <a:ext cx="533400" cy="53340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10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E574174-333D-408F-BD42-04BDF9F5A1AC}"/>
              </a:ext>
            </a:extLst>
          </p:cNvPr>
          <p:cNvGrpSpPr/>
          <p:nvPr/>
        </p:nvGrpSpPr>
        <p:grpSpPr>
          <a:xfrm>
            <a:off x="8648700" y="5011592"/>
            <a:ext cx="1600200" cy="533400"/>
            <a:chOff x="8763000" y="1295400"/>
            <a:chExt cx="1600200" cy="533400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4967874-57EF-4265-947F-2B9FA9E6CCB0}"/>
                </a:ext>
              </a:extLst>
            </p:cNvPr>
            <p:cNvSpPr/>
            <p:nvPr/>
          </p:nvSpPr>
          <p:spPr>
            <a:xfrm>
              <a:off x="8763000" y="1295400"/>
              <a:ext cx="533400" cy="5334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441B92-55A2-4235-8EC2-3250231264BA}"/>
                </a:ext>
              </a:extLst>
            </p:cNvPr>
            <p:cNvSpPr/>
            <p:nvPr/>
          </p:nvSpPr>
          <p:spPr>
            <a:xfrm>
              <a:off x="9296400" y="1295400"/>
              <a:ext cx="533400" cy="5334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3C3824F-B875-447F-AA34-9B6F9407DEF8}"/>
                </a:ext>
              </a:extLst>
            </p:cNvPr>
            <p:cNvSpPr/>
            <p:nvPr/>
          </p:nvSpPr>
          <p:spPr>
            <a:xfrm>
              <a:off x="9829800" y="1295400"/>
              <a:ext cx="533400" cy="5334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82</a:t>
              </a:r>
            </a:p>
          </p:txBody>
        </p: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2FACA38-91F3-4D4F-A1FF-6E10816AF91C}"/>
              </a:ext>
            </a:extLst>
          </p:cNvPr>
          <p:cNvCxnSpPr>
            <a:cxnSpLocks/>
            <a:stCxn id="14" idx="2"/>
            <a:endCxn id="62" idx="3"/>
          </p:cNvCxnSpPr>
          <p:nvPr/>
        </p:nvCxnSpPr>
        <p:spPr>
          <a:xfrm flipH="1">
            <a:off x="3972112" y="923205"/>
            <a:ext cx="2114924" cy="656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B9440C9-D1F5-433B-867C-8C88687A675D}"/>
              </a:ext>
            </a:extLst>
          </p:cNvPr>
          <p:cNvCxnSpPr>
            <a:stCxn id="15" idx="2"/>
            <a:endCxn id="28" idx="1"/>
          </p:cNvCxnSpPr>
          <p:nvPr/>
        </p:nvCxnSpPr>
        <p:spPr>
          <a:xfrm>
            <a:off x="6620436" y="923205"/>
            <a:ext cx="2008841" cy="628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207226E-232C-486F-8697-783325EB4F33}"/>
              </a:ext>
            </a:extLst>
          </p:cNvPr>
          <p:cNvGrpSpPr/>
          <p:nvPr/>
        </p:nvGrpSpPr>
        <p:grpSpPr>
          <a:xfrm>
            <a:off x="4482352" y="5934797"/>
            <a:ext cx="3715872" cy="533400"/>
            <a:chOff x="3948952" y="345141"/>
            <a:chExt cx="3715872" cy="5334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E193492-06C1-49BE-B49C-41B007B9A4A1}"/>
                </a:ext>
              </a:extLst>
            </p:cNvPr>
            <p:cNvSpPr/>
            <p:nvPr/>
          </p:nvSpPr>
          <p:spPr>
            <a:xfrm>
              <a:off x="4482352" y="345141"/>
              <a:ext cx="533400" cy="5334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B2DF787-2081-4940-BCA0-A2EC51E2850D}"/>
                </a:ext>
              </a:extLst>
            </p:cNvPr>
            <p:cNvSpPr/>
            <p:nvPr/>
          </p:nvSpPr>
          <p:spPr>
            <a:xfrm>
              <a:off x="5006788" y="345141"/>
              <a:ext cx="533400" cy="5334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0CA8275-F126-4C2C-A691-FF4CA4DAC592}"/>
                </a:ext>
              </a:extLst>
            </p:cNvPr>
            <p:cNvSpPr/>
            <p:nvPr/>
          </p:nvSpPr>
          <p:spPr>
            <a:xfrm>
              <a:off x="5531224" y="345141"/>
              <a:ext cx="533400" cy="5334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71AC7365-2E12-4F8E-BB02-4B9987627C04}"/>
                </a:ext>
              </a:extLst>
            </p:cNvPr>
            <p:cNvSpPr/>
            <p:nvPr/>
          </p:nvSpPr>
          <p:spPr>
            <a:xfrm>
              <a:off x="6064624" y="345141"/>
              <a:ext cx="533400" cy="5334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38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1F6742A2-06CD-4E12-8B5B-A16590B1113D}"/>
                </a:ext>
              </a:extLst>
            </p:cNvPr>
            <p:cNvSpPr/>
            <p:nvPr/>
          </p:nvSpPr>
          <p:spPr>
            <a:xfrm>
              <a:off x="6598024" y="345141"/>
              <a:ext cx="533400" cy="5334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43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AFF91B3-E32C-4C5C-9CF1-3ACA98ED0B28}"/>
                </a:ext>
              </a:extLst>
            </p:cNvPr>
            <p:cNvSpPr/>
            <p:nvPr/>
          </p:nvSpPr>
          <p:spPr>
            <a:xfrm>
              <a:off x="7131424" y="345141"/>
              <a:ext cx="533400" cy="5334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82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35FC6A8-908B-4E4F-AAE4-5C5933DB8BCC}"/>
                </a:ext>
              </a:extLst>
            </p:cNvPr>
            <p:cNvSpPr/>
            <p:nvPr/>
          </p:nvSpPr>
          <p:spPr>
            <a:xfrm>
              <a:off x="3948952" y="345141"/>
              <a:ext cx="533400" cy="5334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3</a:t>
              </a:r>
            </a:p>
          </p:txBody>
        </p:sp>
      </p:grp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B7684F31-0E31-4779-8871-0D04DEC69E8E}"/>
              </a:ext>
            </a:extLst>
          </p:cNvPr>
          <p:cNvCxnSpPr>
            <a:stCxn id="60" idx="2"/>
            <a:endCxn id="31" idx="3"/>
          </p:cNvCxnSpPr>
          <p:nvPr/>
        </p:nvCxnSpPr>
        <p:spPr>
          <a:xfrm flipH="1">
            <a:off x="1804147" y="1846410"/>
            <a:ext cx="852393" cy="656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4EEFA777-287B-4178-B6BB-176EBEEABD21}"/>
              </a:ext>
            </a:extLst>
          </p:cNvPr>
          <p:cNvCxnSpPr>
            <a:stCxn id="61" idx="2"/>
            <a:endCxn id="57" idx="1"/>
          </p:cNvCxnSpPr>
          <p:nvPr/>
        </p:nvCxnSpPr>
        <p:spPr>
          <a:xfrm>
            <a:off x="3180976" y="1846410"/>
            <a:ext cx="402105" cy="656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F0968E4C-80D1-46C3-AA40-A0314F5446CE}"/>
              </a:ext>
            </a:extLst>
          </p:cNvPr>
          <p:cNvCxnSpPr>
            <a:stCxn id="32" idx="2"/>
            <a:endCxn id="39" idx="0"/>
          </p:cNvCxnSpPr>
          <p:nvPr/>
        </p:nvCxnSpPr>
        <p:spPr>
          <a:xfrm flipH="1">
            <a:off x="865466" y="2769615"/>
            <a:ext cx="138581" cy="3955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E9443EC-FC02-4DC3-9D37-274845E76776}"/>
              </a:ext>
            </a:extLst>
          </p:cNvPr>
          <p:cNvCxnSpPr>
            <a:cxnSpLocks/>
            <a:stCxn id="31" idx="2"/>
            <a:endCxn id="40" idx="0"/>
          </p:cNvCxnSpPr>
          <p:nvPr/>
        </p:nvCxnSpPr>
        <p:spPr>
          <a:xfrm>
            <a:off x="1537447" y="2769615"/>
            <a:ext cx="230465" cy="3955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3A6E0E1C-0384-43F1-BA3C-D3E73581DE6A}"/>
              </a:ext>
            </a:extLst>
          </p:cNvPr>
          <p:cNvCxnSpPr>
            <a:cxnSpLocks/>
            <a:stCxn id="39" idx="2"/>
            <a:endCxn id="54" idx="0"/>
          </p:cNvCxnSpPr>
          <p:nvPr/>
        </p:nvCxnSpPr>
        <p:spPr>
          <a:xfrm>
            <a:off x="865466" y="3698582"/>
            <a:ext cx="571500" cy="389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86D52E2-76D9-4F90-BEB6-1663AC4BD694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1652679" y="3698582"/>
            <a:ext cx="115233" cy="389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BB07B10-47D1-443A-B320-ADF7F9D910AA}"/>
              </a:ext>
            </a:extLst>
          </p:cNvPr>
          <p:cNvCxnSpPr>
            <a:cxnSpLocks/>
            <a:stCxn id="57" idx="2"/>
            <a:endCxn id="41" idx="0"/>
          </p:cNvCxnSpPr>
          <p:nvPr/>
        </p:nvCxnSpPr>
        <p:spPr>
          <a:xfrm flipH="1">
            <a:off x="3716057" y="2769615"/>
            <a:ext cx="133724" cy="389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8F9DFB5C-0EC2-4F14-A3D5-3C8D0A1607CE}"/>
              </a:ext>
            </a:extLst>
          </p:cNvPr>
          <p:cNvCxnSpPr>
            <a:cxnSpLocks/>
            <a:stCxn id="58" idx="2"/>
            <a:endCxn id="42" idx="0"/>
          </p:cNvCxnSpPr>
          <p:nvPr/>
        </p:nvCxnSpPr>
        <p:spPr>
          <a:xfrm>
            <a:off x="4374217" y="2769615"/>
            <a:ext cx="239618" cy="389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9CD801C-9A93-4FCF-B50F-B470187C74BB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3716057" y="3692820"/>
            <a:ext cx="59861" cy="3955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710B217-191D-493A-83C8-E7E313539F1D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3889560" y="3692820"/>
            <a:ext cx="724275" cy="3955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2068B86E-1EA5-49E6-8302-669A035C918F}"/>
              </a:ext>
            </a:extLst>
          </p:cNvPr>
          <p:cNvCxnSpPr>
            <a:cxnSpLocks/>
            <a:stCxn id="53" idx="2"/>
            <a:endCxn id="24" idx="0"/>
          </p:cNvCxnSpPr>
          <p:nvPr/>
        </p:nvCxnSpPr>
        <p:spPr>
          <a:xfrm>
            <a:off x="1970366" y="4621787"/>
            <a:ext cx="695138" cy="389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7B6B12E3-9EED-4694-90CE-841A43464F27}"/>
              </a:ext>
            </a:extLst>
          </p:cNvPr>
          <p:cNvCxnSpPr>
            <a:cxnSpLocks/>
          </p:cNvCxnSpPr>
          <p:nvPr/>
        </p:nvCxnSpPr>
        <p:spPr>
          <a:xfrm flipH="1">
            <a:off x="2914276" y="4621787"/>
            <a:ext cx="831712" cy="389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00865D4B-E60F-4F4F-BE23-76F6A688BFD7}"/>
              </a:ext>
            </a:extLst>
          </p:cNvPr>
          <p:cNvCxnSpPr>
            <a:cxnSpLocks/>
            <a:stCxn id="29" idx="2"/>
            <a:endCxn id="37" idx="3"/>
          </p:cNvCxnSpPr>
          <p:nvPr/>
        </p:nvCxnSpPr>
        <p:spPr>
          <a:xfrm flipH="1">
            <a:off x="8731624" y="1817914"/>
            <a:ext cx="697753" cy="6558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2EE64E02-2CB6-4257-83EE-51EC92BF47E1}"/>
              </a:ext>
            </a:extLst>
          </p:cNvPr>
          <p:cNvCxnSpPr>
            <a:cxnSpLocks/>
            <a:stCxn id="30" idx="2"/>
            <a:endCxn id="38" idx="0"/>
          </p:cNvCxnSpPr>
          <p:nvPr/>
        </p:nvCxnSpPr>
        <p:spPr>
          <a:xfrm>
            <a:off x="9962777" y="1817914"/>
            <a:ext cx="546847" cy="389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6D3771E5-F52B-4399-A896-18A60B2AEA14}"/>
              </a:ext>
            </a:extLst>
          </p:cNvPr>
          <p:cNvCxnSpPr>
            <a:cxnSpLocks/>
            <a:stCxn id="38" idx="2"/>
            <a:endCxn id="45" idx="0"/>
          </p:cNvCxnSpPr>
          <p:nvPr/>
        </p:nvCxnSpPr>
        <p:spPr>
          <a:xfrm>
            <a:off x="10509624" y="2740478"/>
            <a:ext cx="549836" cy="383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C0A8441B-E764-496D-9000-93CB56F55942}"/>
              </a:ext>
            </a:extLst>
          </p:cNvPr>
          <p:cNvCxnSpPr>
            <a:cxnSpLocks/>
            <a:endCxn id="68" idx="0"/>
          </p:cNvCxnSpPr>
          <p:nvPr/>
        </p:nvCxnSpPr>
        <p:spPr>
          <a:xfrm flipH="1">
            <a:off x="10503648" y="3663042"/>
            <a:ext cx="552824" cy="4253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32281546-A0BE-435F-A878-6FAF58786F3C}"/>
              </a:ext>
            </a:extLst>
          </p:cNvPr>
          <p:cNvCxnSpPr>
            <a:cxnSpLocks/>
            <a:stCxn id="68" idx="2"/>
          </p:cNvCxnSpPr>
          <p:nvPr/>
        </p:nvCxnSpPr>
        <p:spPr>
          <a:xfrm flipH="1">
            <a:off x="9703548" y="4621787"/>
            <a:ext cx="800100" cy="383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9D6487D9-9B79-4140-8191-DF97A1201A79}"/>
              </a:ext>
            </a:extLst>
          </p:cNvPr>
          <p:cNvCxnSpPr>
            <a:cxnSpLocks/>
            <a:stCxn id="36" idx="2"/>
            <a:endCxn id="43" idx="0"/>
          </p:cNvCxnSpPr>
          <p:nvPr/>
        </p:nvCxnSpPr>
        <p:spPr>
          <a:xfrm flipH="1">
            <a:off x="7420536" y="2740478"/>
            <a:ext cx="510988" cy="383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6784F49B-0828-4604-8D30-06119879385D}"/>
              </a:ext>
            </a:extLst>
          </p:cNvPr>
          <p:cNvCxnSpPr>
            <a:cxnSpLocks/>
            <a:stCxn id="37" idx="2"/>
            <a:endCxn id="44" idx="0"/>
          </p:cNvCxnSpPr>
          <p:nvPr/>
        </p:nvCxnSpPr>
        <p:spPr>
          <a:xfrm>
            <a:off x="8464924" y="2740478"/>
            <a:ext cx="206188" cy="383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EEA4662A-9C2C-4EA3-A38F-F28E7B1F0303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8214660" y="3657600"/>
            <a:ext cx="456452" cy="4247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C5A0B984-69C6-48B0-892D-3F12508D69B7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7420536" y="3657600"/>
            <a:ext cx="649194" cy="4247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F6305A49-84A2-4E99-8646-5FB6466574C3}"/>
              </a:ext>
            </a:extLst>
          </p:cNvPr>
          <p:cNvCxnSpPr>
            <a:cxnSpLocks/>
            <a:stCxn id="67" idx="2"/>
          </p:cNvCxnSpPr>
          <p:nvPr/>
        </p:nvCxnSpPr>
        <p:spPr>
          <a:xfrm>
            <a:off x="8418606" y="4621787"/>
            <a:ext cx="800100" cy="389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905A4D09-7B82-444C-978D-CB7882221489}"/>
              </a:ext>
            </a:extLst>
          </p:cNvPr>
          <p:cNvCxnSpPr>
            <a:cxnSpLocks/>
          </p:cNvCxnSpPr>
          <p:nvPr/>
        </p:nvCxnSpPr>
        <p:spPr>
          <a:xfrm flipH="1">
            <a:off x="6399008" y="5261667"/>
            <a:ext cx="2190002" cy="6497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00E7FCAC-0B1B-4740-A97B-761DFB5B0CCB}"/>
              </a:ext>
            </a:extLst>
          </p:cNvPr>
          <p:cNvCxnSpPr>
            <a:cxnSpLocks/>
            <a:stCxn id="26" idx="3"/>
            <a:endCxn id="98" idx="0"/>
          </p:cNvCxnSpPr>
          <p:nvPr/>
        </p:nvCxnSpPr>
        <p:spPr>
          <a:xfrm>
            <a:off x="3981076" y="5278292"/>
            <a:ext cx="2350248" cy="656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87559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00"/>
                            </p:stCondLst>
                            <p:childTnLst>
                              <p:par>
                                <p:cTn id="19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6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Flat Fina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FC1E9"/>
      </a:accent1>
      <a:accent2>
        <a:srgbClr val="48CFAD"/>
      </a:accent2>
      <a:accent3>
        <a:srgbClr val="A0D468"/>
      </a:accent3>
      <a:accent4>
        <a:srgbClr val="FFCE54"/>
      </a:accent4>
      <a:accent5>
        <a:srgbClr val="FC6E51"/>
      </a:accent5>
      <a:accent6>
        <a:srgbClr val="ED5565"/>
      </a:accent6>
      <a:hlink>
        <a:srgbClr val="5D9CEC"/>
      </a:hlink>
      <a:folHlink>
        <a:srgbClr val="AC92EC"/>
      </a:folHlink>
    </a:clrScheme>
    <a:fontScheme name="Custom 2">
      <a:majorFont>
        <a:latin typeface="Montserrat SemiBold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solidFill>
            <a:schemeClr val="bg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608A7625-F688-4F83-B704-883C4A1D2965}" vid="{FBA7471C-26D5-4B2E-8DC3-0C456B19A80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116</TotalTime>
  <Words>369</Words>
  <Application>Microsoft Office PowerPoint</Application>
  <PresentationFormat>Widescreen</PresentationFormat>
  <Paragraphs>88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Montserrat SemiBold</vt:lpstr>
      <vt:lpstr>Montserrat</vt:lpstr>
      <vt:lpstr>Montserrat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Đức Trường</dc:creator>
  <cp:lastModifiedBy>Nguyễn Đức Trường</cp:lastModifiedBy>
  <cp:revision>22</cp:revision>
  <dcterms:created xsi:type="dcterms:W3CDTF">2018-02-01T15:17:19Z</dcterms:created>
  <dcterms:modified xsi:type="dcterms:W3CDTF">2018-02-01T17:14:01Z</dcterms:modified>
</cp:coreProperties>
</file>