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259" r:id="rId3"/>
    <p:sldId id="257" r:id="rId4"/>
    <p:sldId id="258" r:id="rId5"/>
    <p:sldId id="261" r:id="rId6"/>
    <p:sldId id="260" r:id="rId7"/>
    <p:sldId id="292" r:id="rId8"/>
    <p:sldId id="263" r:id="rId9"/>
    <p:sldId id="264" r:id="rId10"/>
    <p:sldId id="265" r:id="rId11"/>
    <p:sldId id="293" r:id="rId12"/>
    <p:sldId id="266" r:id="rId13"/>
    <p:sldId id="267" r:id="rId14"/>
    <p:sldId id="268" r:id="rId15"/>
    <p:sldId id="296" r:id="rId16"/>
    <p:sldId id="301" r:id="rId17"/>
    <p:sldId id="302" r:id="rId18"/>
    <p:sldId id="300" r:id="rId19"/>
    <p:sldId id="298" r:id="rId20"/>
    <p:sldId id="303" r:id="rId21"/>
    <p:sldId id="299" r:id="rId22"/>
    <p:sldId id="294" r:id="rId23"/>
    <p:sldId id="295" r:id="rId24"/>
    <p:sldId id="273"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Fredoka One" panose="02000000000000000000" pitchFamily="2" charset="0"/>
      <p:regular r:id="rId31"/>
    </p:embeddedFont>
    <p:embeddedFont>
      <p:font typeface="Orbitron" panose="020B0604020202020204" charset="0"/>
      <p:regular r:id="rId32"/>
      <p:bold r:id="rId33"/>
    </p:embeddedFont>
    <p:embeddedFont>
      <p:font typeface="Palanquin Dark" panose="020B0604020202020204" charset="0"/>
      <p:regular r:id="rId34"/>
      <p:bold r:id="rId35"/>
    </p:embeddedFont>
    <p:embeddedFont>
      <p:font typeface="Palatino Linotype" panose="02040502050505030304" pitchFamily="18"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D4B420-F733-47E1-91A2-B8564138E27F}">
  <a:tblStyle styleId="{1AD4B420-F733-47E1-91A2-B8564138E2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387"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94396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88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0facb75130_0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0facb75130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8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25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0facb75130_0_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0facb75130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93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0facb75130_0_1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0facb75130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03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18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227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584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476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01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680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30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8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9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8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0facb75130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0facb75130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46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22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01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7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6ac5e87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6ac5e87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0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42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0facb75130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0facb75130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30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62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2"/>
            <p:cNvGrpSpPr/>
            <p:nvPr/>
          </p:nvGrpSpPr>
          <p:grpSpPr>
            <a:xfrm rot="10800000" flipH="1">
              <a:off x="6484849" y="3631196"/>
              <a:ext cx="2431677" cy="3529318"/>
              <a:chOff x="6769513" y="299393"/>
              <a:chExt cx="1308620" cy="1899525"/>
            </a:xfrm>
          </p:grpSpPr>
          <p:sp>
            <p:nvSpPr>
              <p:cNvPr id="680" name="Google Shape;680;p2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rot="10800000" flipH="1">
              <a:off x="-2910022" y="-38312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9" name="Google Shape;699;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700"/>
        <p:cNvGrpSpPr/>
        <p:nvPr/>
      </p:nvGrpSpPr>
      <p:grpSpPr>
        <a:xfrm>
          <a:off x="0" y="0"/>
          <a:ext cx="0" cy="0"/>
          <a:chOff x="0" y="0"/>
          <a:chExt cx="0" cy="0"/>
        </a:xfrm>
      </p:grpSpPr>
      <p:sp>
        <p:nvSpPr>
          <p:cNvPr id="701" name="Google Shape;70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grpSp>
        <p:nvGrpSpPr>
          <p:cNvPr id="702" name="Google Shape;702;p23"/>
          <p:cNvGrpSpPr/>
          <p:nvPr/>
        </p:nvGrpSpPr>
        <p:grpSpPr>
          <a:xfrm rot="10800000" flipH="1">
            <a:off x="8002875" y="-893617"/>
            <a:ext cx="1599393" cy="2188720"/>
            <a:chOff x="8051125" y="4018221"/>
            <a:chExt cx="1599393" cy="2188720"/>
          </a:xfrm>
        </p:grpSpPr>
        <p:sp>
          <p:nvSpPr>
            <p:cNvPr id="703" name="Google Shape;703;p23"/>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rot="-5400000" flipH="1">
              <a:off x="413271" y="3223016"/>
              <a:ext cx="618213" cy="306426"/>
              <a:chOff x="5989375" y="1843575"/>
              <a:chExt cx="136525" cy="67675"/>
            </a:xfrm>
          </p:grpSpPr>
          <p:sp>
            <p:nvSpPr>
              <p:cNvPr id="712" name="Google Shape;712;p2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8" r:id="rId12"/>
    <p:sldLayoutId id="2147483669"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546069" y="1869866"/>
            <a:ext cx="7533512" cy="2152800"/>
          </a:xfrm>
          <a:prstGeom prst="rect">
            <a:avLst/>
          </a:prstGeom>
        </p:spPr>
        <p:txBody>
          <a:bodyPr spcFirstLastPara="1" wrap="square" lIns="91425" tIns="91425" rIns="91425" bIns="91425" anchor="ctr" anchorCtr="0">
            <a:noAutofit/>
          </a:bodyPr>
          <a:lstStyle/>
          <a:p>
            <a:r>
              <a:rPr lang="vi-VN" altLang="en-US" sz="4800" dirty="0">
                <a:latin typeface="Palatino Linotype" panose="02040502050505030304" charset="0"/>
                <a:cs typeface="Palatino Linotype" panose="02040502050505030304" charset="0"/>
              </a:rPr>
              <a:t>Đề tài: </a:t>
            </a:r>
            <a:br>
              <a:rPr lang="vi-VN" altLang="en-US" sz="4800" dirty="0">
                <a:latin typeface="Palatino Linotype" panose="02040502050505030304" charset="0"/>
                <a:cs typeface="Palatino Linotype" panose="02040502050505030304" charset="0"/>
              </a:rPr>
            </a:br>
            <a:r>
              <a:rPr lang="vi-VN"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XÂY DỰNG</a:t>
            </a: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 WEBSITE</a:t>
            </a:r>
            <a:b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BÁN LINH KIỆN</a:t>
            </a:r>
            <a:b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 ĐIỆN TỬ</a:t>
            </a:r>
            <a:br>
              <a:rPr lang="vi-VN" altLang="en-US" sz="4800" dirty="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endParaRPr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993233" y="608821"/>
            <a:ext cx="5222080" cy="400110"/>
          </a:xfrm>
          <a:prstGeom prst="rect">
            <a:avLst/>
          </a:prstGeom>
          <a:noFill/>
        </p:spPr>
        <p:txBody>
          <a:bodyPr wrap="square" rtlCol="0">
            <a:spAutoFit/>
          </a:bodyPr>
          <a:lstStyle/>
          <a:p>
            <a:r>
              <a:rPr lang="en-US" sz="2000">
                <a:latin typeface="Palatino Linotype" panose="02040502050505030304" pitchFamily="18" charset="0"/>
                <a:cs typeface="Times New Roman" panose="02020603050405020304" pitchFamily="18" charset="0"/>
              </a:rPr>
              <a:t>ĐỒ ÁN PT,TK HƯỚNG ĐỐI TƯỢNG</a:t>
            </a:r>
            <a:endParaRPr lang="en-US" sz="2000" dirty="0">
              <a:latin typeface="Palatino Linotype" panose="0204050205050503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3" name="TextBox 2"/>
          <p:cNvSpPr txBox="1"/>
          <p:nvPr/>
        </p:nvSpPr>
        <p:spPr>
          <a:xfrm>
            <a:off x="964406" y="1183005"/>
            <a:ext cx="7109460" cy="3724096"/>
          </a:xfrm>
          <a:prstGeom prst="rect">
            <a:avLst/>
          </a:prstGeom>
          <a:noFill/>
        </p:spPr>
        <p:txBody>
          <a:bodyPr wrap="square" rtlCol="0">
            <a:spAutoFit/>
          </a:bodyPr>
          <a:lstStyle/>
          <a:p>
            <a:pPr algn="just"/>
            <a:r>
              <a:rPr lang="en-US" sz="1800" b="1">
                <a:latin typeface="Palatino Linotype" panose="02040502050505030304" charset="0"/>
                <a:cs typeface="Palatino Linotype" panose="02040502050505030304" charset="0"/>
              </a:rPr>
              <a:t>Microsoft Visual Studio</a:t>
            </a:r>
          </a:p>
          <a:p>
            <a:pPr algn="just"/>
            <a:endParaRPr lang="en-US" sz="1800" b="1" dirty="0">
              <a:latin typeface="Palatino Linotype" panose="02040502050505030304" charset="0"/>
              <a:cs typeface="Palatino Linotype" panose="02040502050505030304" charset="0"/>
            </a:endParaRPr>
          </a:p>
          <a:p>
            <a:pPr algn="just"/>
            <a:r>
              <a:rPr lang="en-US" sz="2000">
                <a:latin typeface="+mj-lt"/>
              </a:rPr>
              <a:t>- </a:t>
            </a:r>
            <a:r>
              <a:rPr lang="vi-VN" sz="2000">
                <a:latin typeface="+mj-lt"/>
              </a:rPr>
              <a:t>Microsoft Visual Studio là một môi trường phát triển tích hợp (IDE) từ Microsoft. Microsoft Visual Studio còn được gọi là "Trình soạn thảo mã nhiều người sử dụng nhất thế giới ", được dùng để lập trình C++ và là chính. Nó được sử dụng để phát triển chương trình máy tính cho Microsoft Windows, cũng như các trang web, các ứng dụng web và các dịch vụ web. Visual Studio sử dụng nền tảng phát triển phần mềm của Microsoft như Windows API, Windows Forms, Windows Presentation Foundation, Windows Store và Microsoft Silverlight. Nó có thể sản xuất cả hai ngôn ngữ máy và mã số quản lý.</a:t>
            </a:r>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 name="TextBox 2"/>
          <p:cNvSpPr txBox="1"/>
          <p:nvPr/>
        </p:nvSpPr>
        <p:spPr>
          <a:xfrm>
            <a:off x="2175371" y="2290288"/>
            <a:ext cx="4929187" cy="1569660"/>
          </a:xfrm>
          <a:prstGeom prst="rect">
            <a:avLst/>
          </a:prstGeom>
          <a:noFill/>
        </p:spPr>
        <p:txBody>
          <a:bodyPr wrap="square" rtlCol="0">
            <a:spAutoFit/>
          </a:bodyPr>
          <a:lstStyle/>
          <a:p>
            <a:pPr algn="ctr"/>
            <a:r>
              <a:rPr lang="en-US" sz="4800" dirty="0" err="1">
                <a:solidFill>
                  <a:srgbClr val="FF0000"/>
                </a:solidFill>
                <a:latin typeface="Palatino Linotype" panose="02040502050505030304" pitchFamily="18" charset="0"/>
              </a:rPr>
              <a:t>Phân</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tích</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và</a:t>
            </a:r>
            <a:r>
              <a:rPr lang="en-US" sz="4800" dirty="0">
                <a:solidFill>
                  <a:srgbClr val="FF0000"/>
                </a:solidFill>
                <a:latin typeface="Palatino Linotype" panose="02040502050505030304" pitchFamily="18" charset="0"/>
              </a:rPr>
              <a:t> </a:t>
            </a:r>
          </a:p>
          <a:p>
            <a:pPr algn="ctr"/>
            <a:r>
              <a:rPr lang="en-US" sz="4800" dirty="0" err="1">
                <a:solidFill>
                  <a:srgbClr val="FF0000"/>
                </a:solidFill>
                <a:latin typeface="Palatino Linotype" panose="02040502050505030304" pitchFamily="18" charset="0"/>
              </a:rPr>
              <a:t>thiết</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kế</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hệ</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thống</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58456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3" name="TextBox 2"/>
          <p:cNvSpPr txBox="1"/>
          <p:nvPr/>
        </p:nvSpPr>
        <p:spPr>
          <a:xfrm>
            <a:off x="731520" y="190500"/>
            <a:ext cx="4884420" cy="523220"/>
          </a:xfrm>
          <a:prstGeom prst="rect">
            <a:avLst/>
          </a:prstGeom>
          <a:noFill/>
        </p:spPr>
        <p:txBody>
          <a:bodyPr wrap="square" rtlCol="0">
            <a:spAutoFit/>
          </a:bodyPr>
          <a:lstStyle/>
          <a:p>
            <a:r>
              <a:rPr lang="en-US" sz="2800" dirty="0">
                <a:latin typeface="Palatino Linotype" panose="02040502050505030304" pitchFamily="18" charset="0"/>
              </a:rPr>
              <a:t>3.1 </a:t>
            </a:r>
            <a:r>
              <a:rPr lang="en-US" sz="2800" dirty="0" err="1">
                <a:latin typeface="Palatino Linotype" panose="02040502050505030304" pitchFamily="18" charset="0"/>
              </a:rPr>
              <a:t>Khảo</a:t>
            </a:r>
            <a:r>
              <a:rPr lang="en-US" sz="2800" dirty="0">
                <a:latin typeface="Palatino Linotype" panose="02040502050505030304" pitchFamily="18" charset="0"/>
              </a:rPr>
              <a:t> </a:t>
            </a:r>
            <a:r>
              <a:rPr lang="en-US" sz="2800" dirty="0" err="1">
                <a:latin typeface="Palatino Linotype" panose="02040502050505030304" pitchFamily="18" charset="0"/>
              </a:rPr>
              <a:t>sát</a:t>
            </a:r>
            <a:r>
              <a:rPr lang="en-US" sz="2800" dirty="0">
                <a:latin typeface="Palatino Linotype" panose="02040502050505030304" pitchFamily="18" charset="0"/>
              </a:rPr>
              <a:t> </a:t>
            </a:r>
            <a:r>
              <a:rPr lang="en-US" sz="2800" dirty="0" err="1">
                <a:latin typeface="Palatino Linotype" panose="02040502050505030304" pitchFamily="18" charset="0"/>
              </a:rPr>
              <a:t>hệ</a:t>
            </a:r>
            <a:r>
              <a:rPr lang="en-US" sz="2800" dirty="0">
                <a:latin typeface="Palatino Linotype" panose="02040502050505030304" pitchFamily="18" charset="0"/>
              </a:rPr>
              <a:t> </a:t>
            </a:r>
            <a:r>
              <a:rPr lang="en-US" sz="2800" dirty="0" err="1">
                <a:latin typeface="Palatino Linotype" panose="02040502050505030304" pitchFamily="18" charset="0"/>
              </a:rPr>
              <a:t>thống</a:t>
            </a:r>
            <a:endParaRPr lang="en-US" sz="2800" dirty="0">
              <a:latin typeface="Palatino Linotype" panose="02040502050505030304" pitchFamily="18" charset="0"/>
            </a:endParaRPr>
          </a:p>
        </p:txBody>
      </p:sp>
      <p:sp>
        <p:nvSpPr>
          <p:cNvPr id="4" name="TextBox 3"/>
          <p:cNvSpPr txBox="1"/>
          <p:nvPr/>
        </p:nvSpPr>
        <p:spPr>
          <a:xfrm>
            <a:off x="435326" y="953928"/>
            <a:ext cx="7619014" cy="3888437"/>
          </a:xfrm>
          <a:prstGeom prst="rect">
            <a:avLst/>
          </a:prstGeom>
          <a:noFill/>
        </p:spPr>
        <p:txBody>
          <a:bodyPr wrap="square" rtlCol="0">
            <a:spAutoFit/>
          </a:bodyPr>
          <a:lstStyle/>
          <a:p>
            <a:pPr marL="1079500" marR="0">
              <a:lnSpc>
                <a:spcPct val="107000"/>
              </a:lnSpc>
              <a:spcBef>
                <a:spcPts val="0"/>
              </a:spcBef>
              <a:spcAft>
                <a:spcPts val="800"/>
              </a:spcAft>
            </a:pPr>
            <a:r>
              <a:rPr lang="vi-VN" sz="1800" b="1">
                <a:latin typeface="+mj-lt"/>
              </a:rPr>
              <a:t>Sau khi khảo sát em đã nắm bắt được các thông tin dữ liệu :</a:t>
            </a:r>
            <a:endParaRPr lang="en-US" sz="1800" b="1">
              <a:latin typeface="+mj-lt"/>
            </a:endParaRPr>
          </a:p>
          <a:p>
            <a:pPr marL="0" marR="0">
              <a:lnSpc>
                <a:spcPts val="90"/>
              </a:lnSpc>
              <a:spcBef>
                <a:spcPts val="0"/>
              </a:spcBef>
              <a:spcAft>
                <a:spcPts val="800"/>
              </a:spcAft>
            </a:pPr>
            <a:r>
              <a:rPr lang="vi-VN">
                <a:latin typeface="+mj-lt"/>
              </a:rPr>
              <a:t> </a:t>
            </a:r>
            <a:endParaRPr lang="en-US" sz="1600">
              <a:latin typeface="Times New Roman" panose="02020603050405020304" pitchFamily="18" charset="0"/>
              <a:cs typeface="Times New Roman" panose="02020603050405020304" pitchFamily="18" charset="0"/>
            </a:endParaRPr>
          </a:p>
          <a:p>
            <a:pPr marL="1536700" marR="0">
              <a:lnSpc>
                <a:spcPct val="75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khách hàng : Mỗi khách hàng được quản lý các thông tin sau: mã khách hàng, họ tên, địa chỉ, số điện thoại, email, ngày sinh, giới tính và mật khẩu đăng nhập tài khoản</a:t>
            </a:r>
            <a:r>
              <a:rPr lang="en-US" sz="1600">
                <a:latin typeface="Times New Roman" panose="02020603050405020304" pitchFamily="18" charset="0"/>
                <a:cs typeface="Times New Roman" panose="02020603050405020304" pitchFamily="18" charset="0"/>
              </a:rPr>
              <a:t>.</a:t>
            </a:r>
          </a:p>
          <a:p>
            <a:pPr marL="0" marR="0">
              <a:lnSpc>
                <a:spcPts val="200"/>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sản phẩm: Mã laptop, tên laptop, đơn giá, số lượng, hình ảnh, mã loại, mã nhà sản xuất</a:t>
            </a:r>
            <a:r>
              <a:rPr lang="en-US" sz="1600">
                <a:latin typeface="Times New Roman" panose="02020603050405020304" pitchFamily="18" charset="0"/>
                <a:cs typeface="Times New Roman" panose="02020603050405020304" pitchFamily="18" charset="0"/>
              </a:rPr>
              <a:t>.</a:t>
            </a:r>
          </a:p>
          <a:p>
            <a:pPr marL="0" marR="0">
              <a:lnSpc>
                <a:spcPts val="82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nhà sản xuất: Mã nhà sản xuất, tên nhà sản xuất, địa chỉ và số điện thoại</a:t>
            </a:r>
            <a:r>
              <a:rPr lang="en-US" sz="1600">
                <a:latin typeface="Times New Roman" panose="02020603050405020304" pitchFamily="18" charset="0"/>
                <a:cs typeface="Times New Roman" panose="02020603050405020304" pitchFamily="18" charset="0"/>
              </a:rPr>
              <a:t>.</a:t>
            </a:r>
          </a:p>
          <a:p>
            <a:pPr marL="0" marR="0">
              <a:lnSpc>
                <a:spcPts val="82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giỏ hàng( đơn và chi tiết ): mã khách hàng ngày đặt hàng , ngày giao , số lượng , thành tiền.</a:t>
            </a:r>
            <a:endParaRPr lang="en-US" sz="1600">
              <a:latin typeface="Times New Roman" panose="02020603050405020304" pitchFamily="18" charset="0"/>
              <a:cs typeface="Times New Roman" panose="02020603050405020304" pitchFamily="18" charset="0"/>
            </a:endParaRPr>
          </a:p>
          <a:p>
            <a:pPr marL="0" marR="0">
              <a:lnSpc>
                <a:spcPts val="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75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loại hàng : mã loại và tên loại</a:t>
            </a:r>
            <a:r>
              <a:rPr lang="en-US" sz="1600">
                <a:latin typeface="Times New Roman" panose="02020603050405020304" pitchFamily="18" charset="0"/>
                <a:cs typeface="Times New Roman" panose="02020603050405020304" pitchFamily="18" charset="0"/>
              </a:rPr>
              <a:t>.</a:t>
            </a:r>
          </a:p>
          <a:p>
            <a:endParaRPr lang="en-US"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3" name="TextBox 2"/>
          <p:cNvSpPr txBox="1"/>
          <p:nvPr/>
        </p:nvSpPr>
        <p:spPr>
          <a:xfrm>
            <a:off x="175260" y="265122"/>
            <a:ext cx="4968240" cy="523220"/>
          </a:xfrm>
          <a:prstGeom prst="rect">
            <a:avLst/>
          </a:prstGeom>
          <a:noFill/>
        </p:spPr>
        <p:txBody>
          <a:bodyPr wrap="square" rtlCol="0">
            <a:spAutoFit/>
          </a:bodyPr>
          <a:lstStyle/>
          <a:p>
            <a:r>
              <a:rPr lang="en-US" sz="2800" b="1" dirty="0">
                <a:latin typeface="Palatino Linotype" panose="02040502050505030304" pitchFamily="18" charset="0"/>
              </a:rPr>
              <a:t>3.2. </a:t>
            </a:r>
            <a:r>
              <a:rPr lang="en-US" sz="2800" b="1" dirty="0" err="1">
                <a:latin typeface="Palatino Linotype" panose="02040502050505030304" pitchFamily="18" charset="0"/>
              </a:rPr>
              <a:t>Chức</a:t>
            </a:r>
            <a:r>
              <a:rPr lang="en-US" sz="2800" b="1" dirty="0">
                <a:latin typeface="Palatino Linotype" panose="02040502050505030304" pitchFamily="18" charset="0"/>
              </a:rPr>
              <a:t> </a:t>
            </a:r>
            <a:r>
              <a:rPr lang="en-US" sz="2800" b="1" dirty="0" err="1">
                <a:latin typeface="Palatino Linotype" panose="02040502050505030304" pitchFamily="18" charset="0"/>
              </a:rPr>
              <a:t>năng</a:t>
            </a:r>
            <a:r>
              <a:rPr lang="en-US" sz="2800" b="1" dirty="0">
                <a:latin typeface="Palatino Linotype" panose="02040502050505030304" pitchFamily="18" charset="0"/>
              </a:rPr>
              <a:t> </a:t>
            </a:r>
            <a:r>
              <a:rPr lang="en-US" sz="2800" b="1" dirty="0" err="1">
                <a:latin typeface="Palatino Linotype" panose="02040502050505030304" pitchFamily="18" charset="0"/>
              </a:rPr>
              <a:t>hệ</a:t>
            </a:r>
            <a:r>
              <a:rPr lang="en-US" sz="2800" b="1" dirty="0">
                <a:latin typeface="Palatino Linotype" panose="02040502050505030304" pitchFamily="18" charset="0"/>
              </a:rPr>
              <a:t> </a:t>
            </a:r>
            <a:r>
              <a:rPr lang="en-US" sz="2800" b="1" dirty="0" err="1">
                <a:latin typeface="Palatino Linotype" panose="02040502050505030304" pitchFamily="18" charset="0"/>
              </a:rPr>
              <a:t>thống</a:t>
            </a:r>
            <a:endParaRPr lang="en-US" sz="2800" b="1" dirty="0">
              <a:latin typeface="Palatino Linotype" panose="02040502050505030304" pitchFamily="18" charset="0"/>
            </a:endParaRPr>
          </a:p>
        </p:txBody>
      </p:sp>
      <p:sp>
        <p:nvSpPr>
          <p:cNvPr id="4" name="TextBox 3"/>
          <p:cNvSpPr txBox="1"/>
          <p:nvPr/>
        </p:nvSpPr>
        <p:spPr>
          <a:xfrm>
            <a:off x="427195" y="788342"/>
            <a:ext cx="3266123" cy="461665"/>
          </a:xfrm>
          <a:prstGeom prst="rect">
            <a:avLst/>
          </a:prstGeom>
          <a:noFill/>
        </p:spPr>
        <p:txBody>
          <a:bodyPr wrap="square" rtlCol="0">
            <a:spAutoFit/>
          </a:bodyPr>
          <a:lstStyle/>
          <a:p>
            <a:r>
              <a:rPr lang="en-US" sz="2400" dirty="0">
                <a:latin typeface="Palatino Linotype" panose="02040502050505030304" pitchFamily="18" charset="0"/>
              </a:rPr>
              <a:t>3.2.1. </a:t>
            </a:r>
            <a:r>
              <a:rPr lang="en-US" sz="2400" dirty="0" err="1">
                <a:latin typeface="Palatino Linotype" panose="02040502050505030304" pitchFamily="18" charset="0"/>
              </a:rPr>
              <a:t>Các</a:t>
            </a:r>
            <a:r>
              <a:rPr lang="en-US" sz="2400" dirty="0">
                <a:latin typeface="Palatino Linotype" panose="02040502050505030304" pitchFamily="18" charset="0"/>
              </a:rPr>
              <a:t> </a:t>
            </a:r>
            <a:r>
              <a:rPr lang="en-US" sz="2400" dirty="0" err="1">
                <a:latin typeface="Palatino Linotype" panose="02040502050505030304" pitchFamily="18" charset="0"/>
              </a:rPr>
              <a:t>chức</a:t>
            </a:r>
            <a:r>
              <a:rPr lang="en-US" sz="2400" dirty="0">
                <a:latin typeface="Palatino Linotype" panose="02040502050505030304" pitchFamily="18" charset="0"/>
              </a:rPr>
              <a:t> </a:t>
            </a:r>
            <a:r>
              <a:rPr lang="en-US" sz="2400" dirty="0" err="1">
                <a:latin typeface="Palatino Linotype" panose="02040502050505030304" pitchFamily="18" charset="0"/>
              </a:rPr>
              <a:t>năng</a:t>
            </a:r>
            <a:endParaRPr lang="en-US" sz="2400" dirty="0">
              <a:latin typeface="Palatino Linotype" panose="02040502050505030304" pitchFamily="18" charset="0"/>
            </a:endParaRPr>
          </a:p>
        </p:txBody>
      </p:sp>
      <p:sp>
        <p:nvSpPr>
          <p:cNvPr id="5" name="TextBox 4"/>
          <p:cNvSpPr txBox="1"/>
          <p:nvPr/>
        </p:nvSpPr>
        <p:spPr>
          <a:xfrm>
            <a:off x="1182052" y="2184440"/>
            <a:ext cx="6895148" cy="2498633"/>
          </a:xfrm>
          <a:prstGeom prst="rect">
            <a:avLst/>
          </a:prstGeom>
          <a:noFill/>
        </p:spPr>
        <p:txBody>
          <a:bodyPr wrap="square" rtlCol="0">
            <a:spAutoFit/>
          </a:bodyPr>
          <a:lstStyle/>
          <a:p>
            <a:pPr marL="457200" marR="0">
              <a:lnSpc>
                <a:spcPct val="75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Cho phép cập nhật hàng vào CSDL.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danh sách các mặt hàng theo từng loại.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hàng hoá khách hàng đã chọn mua.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thông tin khách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Quản lý đơn đặt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Cập nhật hàng hoá, nhà sản xuất, loại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Xử lý đơn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Thống kê các khách hàng mua trong ngày.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92516" y="1148774"/>
            <a:ext cx="6367463" cy="923330"/>
          </a:xfrm>
          <a:prstGeom prst="rect">
            <a:avLst/>
          </a:prstGeom>
          <a:noFill/>
        </p:spPr>
        <p:txBody>
          <a:bodyPr wrap="square" rtlCol="0">
            <a:spAutoFit/>
          </a:bodyPr>
          <a:lstStyle/>
          <a:p>
            <a:r>
              <a:rPr lang="pt-BR" sz="1800">
                <a:effectLst/>
                <a:latin typeface="Times New Roman" panose="02020603050405020304" pitchFamily="18" charset="0"/>
                <a:ea typeface="Times New Roman" panose="02020603050405020304" pitchFamily="18" charset="0"/>
              </a:rPr>
              <a:t>- Đây là một website bán và giới thiệu sản phẩm của cửa hàng, công ty đến người tiêu dùng với các chi tiết mặt hàng với giá cả chính xác. Có các chứa năng sau:</a:t>
            </a:r>
            <a:endParaRPr lang="en-US" sz="1800" dirty="0">
              <a:latin typeface="Palatino Linotype" panose="02040502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3" name="TextBox 2"/>
          <p:cNvSpPr txBox="1"/>
          <p:nvPr/>
        </p:nvSpPr>
        <p:spPr>
          <a:xfrm>
            <a:off x="1836420" y="701040"/>
            <a:ext cx="5078730" cy="523220"/>
          </a:xfrm>
          <a:prstGeom prst="rect">
            <a:avLst/>
          </a:prstGeom>
          <a:noFill/>
        </p:spPr>
        <p:txBody>
          <a:bodyPr wrap="square" rtlCol="0">
            <a:spAutoFit/>
          </a:bodyPr>
          <a:lstStyle/>
          <a:p>
            <a:r>
              <a:rPr lang="en-US" sz="2800" dirty="0">
                <a:latin typeface="Palatino Linotype" panose="02040502050505030304" pitchFamily="18" charset="0"/>
              </a:rPr>
              <a:t>3.2.2. </a:t>
            </a:r>
            <a:r>
              <a:rPr lang="en-US" sz="2800" dirty="0" err="1">
                <a:latin typeface="Palatino Linotype" panose="02040502050505030304" pitchFamily="18" charset="0"/>
              </a:rPr>
              <a:t>Yêu</a:t>
            </a:r>
            <a:r>
              <a:rPr lang="en-US" sz="2800" dirty="0">
                <a:latin typeface="Palatino Linotype" panose="02040502050505030304" pitchFamily="18" charset="0"/>
              </a:rPr>
              <a:t> </a:t>
            </a:r>
            <a:r>
              <a:rPr lang="en-US" sz="2800" dirty="0" err="1">
                <a:latin typeface="Palatino Linotype" panose="02040502050505030304" pitchFamily="18" charset="0"/>
              </a:rPr>
              <a:t>cầu</a:t>
            </a:r>
            <a:r>
              <a:rPr lang="en-US" sz="2800" dirty="0">
                <a:latin typeface="Palatino Linotype" panose="02040502050505030304" pitchFamily="18" charset="0"/>
              </a:rPr>
              <a:t> phi </a:t>
            </a:r>
            <a:r>
              <a:rPr lang="en-US" sz="2800" dirty="0" err="1">
                <a:latin typeface="Palatino Linotype" panose="02040502050505030304" pitchFamily="18" charset="0"/>
              </a:rPr>
              <a:t>chức</a:t>
            </a:r>
            <a:r>
              <a:rPr lang="en-US" sz="2800" dirty="0">
                <a:latin typeface="Palatino Linotype" panose="02040502050505030304" pitchFamily="18" charset="0"/>
              </a:rPr>
              <a:t> </a:t>
            </a:r>
            <a:r>
              <a:rPr lang="en-US" sz="2800" dirty="0" err="1">
                <a:latin typeface="Palatino Linotype" panose="02040502050505030304" pitchFamily="18" charset="0"/>
              </a:rPr>
              <a:t>năng</a:t>
            </a:r>
            <a:endParaRPr lang="en-US" sz="2800" dirty="0">
              <a:latin typeface="Palatino Linotype" panose="02040502050505030304" pitchFamily="18" charset="0"/>
            </a:endParaRPr>
          </a:p>
        </p:txBody>
      </p:sp>
      <p:sp>
        <p:nvSpPr>
          <p:cNvPr id="4" name="TextBox 3"/>
          <p:cNvSpPr txBox="1"/>
          <p:nvPr/>
        </p:nvSpPr>
        <p:spPr>
          <a:xfrm>
            <a:off x="164308" y="1405473"/>
            <a:ext cx="8836818" cy="1674882"/>
          </a:xfrm>
          <a:prstGeom prst="rect">
            <a:avLst/>
          </a:prstGeom>
          <a:noFill/>
        </p:spPr>
        <p:txBody>
          <a:bodyPr wrap="square" rtlCol="0">
            <a:spAutoFit/>
          </a:bodyPr>
          <a:lstStyle/>
          <a:p>
            <a:pPr marL="457200" marR="0" lvl="1">
              <a:lnSpc>
                <a:spcPct val="76000"/>
              </a:lnSpc>
              <a:spcBef>
                <a:spcPts val="0"/>
              </a:spcBef>
              <a:spcAft>
                <a:spcPts val="800"/>
              </a:spcAft>
              <a:tabLst>
                <a:tab pos="1066800" algn="l"/>
              </a:tabLst>
            </a:pPr>
            <a:r>
              <a:rPr lang="nl-NL">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Thứ nhất: Phần khách hàng</a:t>
            </a:r>
          </a:p>
          <a:p>
            <a:pPr marL="914400" marR="0" lvl="2">
              <a:lnSpc>
                <a:spcPct val="145000"/>
              </a:lnSpc>
              <a:spcBef>
                <a:spcPts val="0"/>
              </a:spcBef>
              <a:spcAft>
                <a:spcPts val="800"/>
              </a:spcAft>
              <a:tabLst>
                <a:tab pos="1155700" algn="l"/>
              </a:tabLst>
            </a:pPr>
            <a:r>
              <a:rPr lang="en-US">
                <a:latin typeface="Times New Roman" panose="02020603050405020304" pitchFamily="18" charset="0"/>
                <a:cs typeface="Times New Roman" panose="02020603050405020304" pitchFamily="18" charset="0"/>
              </a:rPr>
              <a:t>Khách hàng là những người có nhu cầu mua sắm hàng hóa, họ sẽ tìm kiếm các mặt hàng cần thiết từ hệ thống và đặt mua các mặt hàng này. Vì thế phải có các chức năng sauHiển thị danh sách các mặt hàng của cửa hàng để khách hàng xem, lựa chọn và mua.</a:t>
            </a:r>
          </a:p>
          <a:p>
            <a:pPr marL="914400" marR="0" lvl="2">
              <a:lnSpc>
                <a:spcPct val="145000"/>
              </a:lnSpc>
              <a:spcBef>
                <a:spcPts val="0"/>
              </a:spcBef>
              <a:spcAft>
                <a:spcPts val="800"/>
              </a:spcAft>
              <a:tabLst>
                <a:tab pos="1155700" algn="l"/>
              </a:tabLst>
            </a:pPr>
            <a:r>
              <a:rPr lang="en-US">
                <a:latin typeface="Times New Roman" panose="02020603050405020304" pitchFamily="18" charset="0"/>
                <a:cs typeface="Times New Roman" panose="02020603050405020304" pitchFamily="18" charset="0"/>
              </a:rPr>
              <a:t>Chọn lọc các mặt hàng đúng như nhu cầu cầu mà khách hàng mong muốn</a:t>
            </a:r>
          </a:p>
        </p:txBody>
      </p:sp>
      <p:sp>
        <p:nvSpPr>
          <p:cNvPr id="5" name="TextBox 4"/>
          <p:cNvSpPr txBox="1"/>
          <p:nvPr/>
        </p:nvSpPr>
        <p:spPr>
          <a:xfrm>
            <a:off x="819628" y="3193803"/>
            <a:ext cx="5960745" cy="1774012"/>
          </a:xfrm>
          <a:prstGeom prst="rect">
            <a:avLst/>
          </a:prstGeom>
          <a:noFill/>
        </p:spPr>
        <p:txBody>
          <a:bodyPr wrap="square" rtlCol="0">
            <a:spAutoFit/>
          </a:bodyPr>
          <a:lstStyle/>
          <a:p>
            <a:pPr marL="457200" marR="0" lvl="1">
              <a:lnSpc>
                <a:spcPct val="75000"/>
              </a:lnSpc>
              <a:spcBef>
                <a:spcPts val="0"/>
              </a:spcBef>
              <a:spcAft>
                <a:spcPts val="800"/>
              </a:spcAft>
              <a:tabLst>
                <a:tab pos="1066800" algn="l"/>
              </a:tabLst>
            </a:pPr>
            <a:r>
              <a:rPr lang="en-US" sz="1300" b="1">
                <a:effectLst/>
                <a:latin typeface="Times New Roman" panose="02020603050405020304" pitchFamily="18" charset="0"/>
                <a:ea typeface="Times New Roman" panose="02020603050405020304" pitchFamily="18" charset="0"/>
                <a:cs typeface="Times New Roman" panose="02020603050405020304" pitchFamily="18" charset="0"/>
              </a:rPr>
              <a:t>Thứ hai: Phần quản trị viên</a:t>
            </a:r>
          </a:p>
          <a:p>
            <a:pPr marR="0" lvl="0">
              <a:lnSpc>
                <a:spcPct val="107000"/>
              </a:lnSpc>
              <a:spcBef>
                <a:spcPts val="0"/>
              </a:spcBef>
              <a:spcAft>
                <a:spcPts val="800"/>
              </a:spcAft>
              <a:tabLst>
                <a:tab pos="1155700" algn="l"/>
              </a:tabLst>
            </a:pPr>
            <a:r>
              <a:rPr lang="en-US">
                <a:effectLst/>
                <a:latin typeface="Times New Roman" panose="02020603050405020304" pitchFamily="18" charset="0"/>
                <a:ea typeface="Times New Roman" panose="02020603050405020304" pitchFamily="18" charset="0"/>
              </a:rPr>
              <a:t>- Người làm chủ có quyền kiểm soát mọi hoạt động của hệ thống. Người này được cấp username và password để đăng nhập hệ thống thực hiện chức năng của mình</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11557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Chức năng cập nhật, sửa, xoá các mặt hàng, loại hàng, nhà sản xuất,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7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Tiếp nhận kiểm tra đơn đặt hàng của khách hàng. Hiển thị đơn đặt</a:t>
            </a:r>
          </a:p>
          <a:p>
            <a:pPr marL="0" marR="0">
              <a:lnSpc>
                <a:spcPts val="7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10" name="Picture 9">
            <a:extLst>
              <a:ext uri="{FF2B5EF4-FFF2-40B4-BE49-F238E27FC236}">
                <a16:creationId xmlns:a16="http://schemas.microsoft.com/office/drawing/2014/main" id="{254FBAE6-5802-CFF3-339C-6F7975DE4C2F}"/>
              </a:ext>
            </a:extLst>
          </p:cNvPr>
          <p:cNvPicPr>
            <a:picLocks noChangeAspect="1"/>
          </p:cNvPicPr>
          <p:nvPr/>
        </p:nvPicPr>
        <p:blipFill>
          <a:blip r:embed="rId3"/>
          <a:stretch>
            <a:fillRect/>
          </a:stretch>
        </p:blipFill>
        <p:spPr>
          <a:xfrm>
            <a:off x="957556" y="807720"/>
            <a:ext cx="7587989" cy="3703320"/>
          </a:xfrm>
          <a:prstGeom prst="rect">
            <a:avLst/>
          </a:prstGeom>
        </p:spPr>
      </p:pic>
    </p:spTree>
    <p:extLst>
      <p:ext uri="{BB962C8B-B14F-4D97-AF65-F5344CB8AC3E}">
        <p14:creationId xmlns:p14="http://schemas.microsoft.com/office/powerpoint/2010/main" val="359043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3" name="Picture 2">
            <a:extLst>
              <a:ext uri="{FF2B5EF4-FFF2-40B4-BE49-F238E27FC236}">
                <a16:creationId xmlns:a16="http://schemas.microsoft.com/office/drawing/2014/main" id="{0302E4B4-E76E-7630-E270-1D920D34FA32}"/>
              </a:ext>
            </a:extLst>
          </p:cNvPr>
          <p:cNvPicPr>
            <a:picLocks noChangeAspect="1"/>
          </p:cNvPicPr>
          <p:nvPr/>
        </p:nvPicPr>
        <p:blipFill>
          <a:blip r:embed="rId3"/>
          <a:stretch>
            <a:fillRect/>
          </a:stretch>
        </p:blipFill>
        <p:spPr>
          <a:xfrm>
            <a:off x="911807" y="1013408"/>
            <a:ext cx="7759337" cy="2126032"/>
          </a:xfrm>
          <a:prstGeom prst="rect">
            <a:avLst/>
          </a:prstGeom>
        </p:spPr>
      </p:pic>
    </p:spTree>
    <p:extLst>
      <p:ext uri="{BB962C8B-B14F-4D97-AF65-F5344CB8AC3E}">
        <p14:creationId xmlns:p14="http://schemas.microsoft.com/office/powerpoint/2010/main" val="59654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4" name="Picture 3">
            <a:extLst>
              <a:ext uri="{FF2B5EF4-FFF2-40B4-BE49-F238E27FC236}">
                <a16:creationId xmlns:a16="http://schemas.microsoft.com/office/drawing/2014/main" id="{EA760D2C-6804-771E-E603-69467C4AA042}"/>
              </a:ext>
            </a:extLst>
          </p:cNvPr>
          <p:cNvPicPr>
            <a:picLocks noChangeAspect="1"/>
          </p:cNvPicPr>
          <p:nvPr/>
        </p:nvPicPr>
        <p:blipFill>
          <a:blip r:embed="rId3"/>
          <a:stretch>
            <a:fillRect/>
          </a:stretch>
        </p:blipFill>
        <p:spPr>
          <a:xfrm>
            <a:off x="1881951" y="281772"/>
            <a:ext cx="5722810" cy="4221648"/>
          </a:xfrm>
          <a:prstGeom prst="rect">
            <a:avLst/>
          </a:prstGeom>
        </p:spPr>
      </p:pic>
    </p:spTree>
    <p:extLst>
      <p:ext uri="{BB962C8B-B14F-4D97-AF65-F5344CB8AC3E}">
        <p14:creationId xmlns:p14="http://schemas.microsoft.com/office/powerpoint/2010/main" val="425128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7" name="Picture 6">
            <a:extLst>
              <a:ext uri="{FF2B5EF4-FFF2-40B4-BE49-F238E27FC236}">
                <a16:creationId xmlns:a16="http://schemas.microsoft.com/office/drawing/2014/main" id="{0237657B-A9DD-A127-6C55-C7CD153EA2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9587" y="891063"/>
            <a:ext cx="6940462" cy="3688557"/>
          </a:xfrm>
          <a:prstGeom prst="rect">
            <a:avLst/>
          </a:prstGeom>
          <a:noFill/>
        </p:spPr>
      </p:pic>
      <p:sp>
        <p:nvSpPr>
          <p:cNvPr id="8" name="TextBox 7">
            <a:extLst>
              <a:ext uri="{FF2B5EF4-FFF2-40B4-BE49-F238E27FC236}">
                <a16:creationId xmlns:a16="http://schemas.microsoft.com/office/drawing/2014/main" id="{52684DD7-AF4E-9BEE-919B-4BA46F5C20A7}"/>
              </a:ext>
            </a:extLst>
          </p:cNvPr>
          <p:cNvSpPr txBox="1"/>
          <p:nvPr/>
        </p:nvSpPr>
        <p:spPr>
          <a:xfrm>
            <a:off x="1964055" y="303312"/>
            <a:ext cx="6381750" cy="307777"/>
          </a:xfrm>
          <a:prstGeom prst="rect">
            <a:avLst/>
          </a:prstGeom>
          <a:noFill/>
        </p:spPr>
        <p:txBody>
          <a:bodyPr wrap="square">
            <a:spAutoFit/>
          </a:bodyPr>
          <a:lstStyle/>
          <a:p>
            <a:r>
              <a:rPr lang="pt-BR" b="1">
                <a:latin typeface="Times New Roman" panose="02020603050405020304" pitchFamily="18" charset="0"/>
              </a:rPr>
              <a:t>Usecase tổng quát</a:t>
            </a:r>
            <a:endParaRPr lang="en-US"/>
          </a:p>
        </p:txBody>
      </p:sp>
    </p:spTree>
    <p:extLst>
      <p:ext uri="{BB962C8B-B14F-4D97-AF65-F5344CB8AC3E}">
        <p14:creationId xmlns:p14="http://schemas.microsoft.com/office/powerpoint/2010/main" val="279726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3" name="Picture 2">
            <a:extLst>
              <a:ext uri="{FF2B5EF4-FFF2-40B4-BE49-F238E27FC236}">
                <a16:creationId xmlns:a16="http://schemas.microsoft.com/office/drawing/2014/main" id="{929326A1-A19E-8C31-794E-4BFC73C86B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560" y="680615"/>
            <a:ext cx="7246620" cy="3782269"/>
          </a:xfrm>
          <a:prstGeom prst="rect">
            <a:avLst/>
          </a:prstGeom>
          <a:noFill/>
        </p:spPr>
      </p:pic>
      <p:sp>
        <p:nvSpPr>
          <p:cNvPr id="4" name="TextBox 3">
            <a:extLst>
              <a:ext uri="{FF2B5EF4-FFF2-40B4-BE49-F238E27FC236}">
                <a16:creationId xmlns:a16="http://schemas.microsoft.com/office/drawing/2014/main" id="{BAB55DBD-466C-957E-59E5-C05245E80072}"/>
              </a:ext>
            </a:extLst>
          </p:cNvPr>
          <p:cNvSpPr txBox="1"/>
          <p:nvPr/>
        </p:nvSpPr>
        <p:spPr>
          <a:xfrm>
            <a:off x="1964055" y="303312"/>
            <a:ext cx="6381750" cy="307777"/>
          </a:xfrm>
          <a:prstGeom prst="rect">
            <a:avLst/>
          </a:prstGeom>
          <a:noFill/>
        </p:spPr>
        <p:txBody>
          <a:bodyPr wrap="square">
            <a:spAutoFit/>
          </a:bodyPr>
          <a:lstStyle/>
          <a:p>
            <a:r>
              <a:rPr lang="pt-BR" sz="1400" b="1">
                <a:effectLst/>
                <a:latin typeface="Times New Roman" panose="02020603050405020304" pitchFamily="18" charset="0"/>
                <a:ea typeface="Calibri" panose="020F0502020204030204" pitchFamily="34" charset="0"/>
              </a:rPr>
              <a:t>Đăng </a:t>
            </a:r>
            <a:r>
              <a:rPr lang="pt-BR" b="1">
                <a:latin typeface="Times New Roman" panose="02020603050405020304" pitchFamily="18" charset="0"/>
                <a:ea typeface="Calibri" panose="020F0502020204030204" pitchFamily="34" charset="0"/>
              </a:rPr>
              <a:t>nhập</a:t>
            </a:r>
            <a:endParaRPr lang="en-US"/>
          </a:p>
        </p:txBody>
      </p:sp>
    </p:spTree>
    <p:extLst>
      <p:ext uri="{BB962C8B-B14F-4D97-AF65-F5344CB8AC3E}">
        <p14:creationId xmlns:p14="http://schemas.microsoft.com/office/powerpoint/2010/main" val="140641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4" name="Google Shape;864;p33"/>
          <p:cNvSpPr txBox="1">
            <a:spLocks noGrp="1"/>
          </p:cNvSpPr>
          <p:nvPr>
            <p:ph type="title"/>
          </p:nvPr>
        </p:nvSpPr>
        <p:spPr>
          <a:xfrm>
            <a:off x="900407" y="914243"/>
            <a:ext cx="4156503"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Palatino Linotype" panose="02040502050505030304" pitchFamily="18" charset="0"/>
              </a:rPr>
              <a:t>T</a:t>
            </a:r>
            <a:r>
              <a:rPr lang="en" dirty="0">
                <a:latin typeface="Palatino Linotype" panose="02040502050505030304" pitchFamily="18" charset="0"/>
              </a:rPr>
              <a:t>hành viên nhóm:</a:t>
            </a:r>
            <a:endParaRPr dirty="0">
              <a:latin typeface="Palatino Linotype" panose="02040502050505030304" pitchFamily="18" charset="0"/>
            </a:endParaRPr>
          </a:p>
        </p:txBody>
      </p:sp>
      <p:sp>
        <p:nvSpPr>
          <p:cNvPr id="2" name="TextBox 1"/>
          <p:cNvSpPr txBox="1"/>
          <p:nvPr/>
        </p:nvSpPr>
        <p:spPr>
          <a:xfrm>
            <a:off x="900408" y="1946564"/>
            <a:ext cx="5576592" cy="923330"/>
          </a:xfrm>
          <a:prstGeom prst="rect">
            <a:avLst/>
          </a:prstGeom>
          <a:noFill/>
        </p:spPr>
        <p:txBody>
          <a:bodyPr wrap="square" rtlCol="0">
            <a:spAutoFit/>
          </a:bodyPr>
          <a:lstStyle/>
          <a:p>
            <a:r>
              <a:rPr lang="en-US" sz="1800">
                <a:latin typeface="Palatino Linotype" panose="02040502050505030304" pitchFamily="18" charset="0"/>
              </a:rPr>
              <a:t>Nguyễn Vĩnh Hưng      	MSSV:2024801030035</a:t>
            </a:r>
            <a:endParaRPr lang="en-US" sz="1800" dirty="0">
              <a:latin typeface="Palatino Linotype" panose="02040502050505030304" pitchFamily="18" charset="0"/>
            </a:endParaRPr>
          </a:p>
          <a:p>
            <a:r>
              <a:rPr lang="en-US" sz="1800">
                <a:latin typeface="Palatino Linotype" panose="02040502050505030304" pitchFamily="18" charset="0"/>
              </a:rPr>
              <a:t>Nguyễn Thị Huyền	MSSV:2024801030037</a:t>
            </a:r>
            <a:endParaRPr lang="en-US" sz="1800" dirty="0">
              <a:latin typeface="Palatino Linotype" panose="02040502050505030304" pitchFamily="18" charset="0"/>
            </a:endParaRPr>
          </a:p>
          <a:p>
            <a:r>
              <a:rPr lang="en-US" sz="1800">
                <a:latin typeface="Palatino Linotype" panose="02040502050505030304" pitchFamily="18" charset="0"/>
              </a:rPr>
              <a:t>Phạm Văn Trường	MSSV:2024801030143</a:t>
            </a:r>
            <a:endParaRPr lang="en-US" sz="1800" dirty="0">
              <a:latin typeface="Palatino Linotype" panose="02040502050505030304" pitchFamily="18" charset="0"/>
            </a:endParaRPr>
          </a:p>
        </p:txBody>
      </p:sp>
      <p:sp>
        <p:nvSpPr>
          <p:cNvPr id="3" name="TextBox 2"/>
          <p:cNvSpPr txBox="1"/>
          <p:nvPr/>
        </p:nvSpPr>
        <p:spPr>
          <a:xfrm>
            <a:off x="1059735" y="3245349"/>
            <a:ext cx="4872714" cy="369332"/>
          </a:xfrm>
          <a:prstGeom prst="rect">
            <a:avLst/>
          </a:prstGeom>
          <a:noFill/>
        </p:spPr>
        <p:txBody>
          <a:bodyPr wrap="square" rtlCol="0">
            <a:spAutoFit/>
          </a:bodyPr>
          <a:lstStyle/>
          <a:p>
            <a:r>
              <a:rPr lang="nl-NL" sz="1800" b="1" dirty="0">
                <a:latin typeface="Palatino Linotype" panose="02040502050505030304" pitchFamily="18" charset="0"/>
              </a:rPr>
              <a:t>Giảng viên hướng dẫn: ThS. </a:t>
            </a:r>
            <a:r>
              <a:rPr lang="nl-NL" sz="1800" b="1">
                <a:latin typeface="Palatino Linotype" panose="02040502050505030304" pitchFamily="18" charset="0"/>
              </a:rPr>
              <a:t>Trần Văn Hữu</a:t>
            </a:r>
            <a:endParaRPr lang="en-US" sz="1800" dirty="0">
              <a:latin typeface="Palatino Linotype" panose="020405020505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4" name="TextBox 3">
            <a:extLst>
              <a:ext uri="{FF2B5EF4-FFF2-40B4-BE49-F238E27FC236}">
                <a16:creationId xmlns:a16="http://schemas.microsoft.com/office/drawing/2014/main" id="{BAB55DBD-466C-957E-59E5-C05245E80072}"/>
              </a:ext>
            </a:extLst>
          </p:cNvPr>
          <p:cNvSpPr txBox="1"/>
          <p:nvPr/>
        </p:nvSpPr>
        <p:spPr>
          <a:xfrm>
            <a:off x="1964055" y="303312"/>
            <a:ext cx="6381750" cy="307777"/>
          </a:xfrm>
          <a:prstGeom prst="rect">
            <a:avLst/>
          </a:prstGeom>
          <a:noFill/>
        </p:spPr>
        <p:txBody>
          <a:bodyPr wrap="square">
            <a:spAutoFit/>
          </a:bodyPr>
          <a:lstStyle/>
          <a:p>
            <a:r>
              <a:rPr lang="pt-BR" sz="1400" b="1">
                <a:effectLst/>
                <a:latin typeface="Times New Roman" panose="02020603050405020304" pitchFamily="18" charset="0"/>
                <a:ea typeface="Calibri" panose="020F0502020204030204" pitchFamily="34" charset="0"/>
              </a:rPr>
              <a:t>Đăng k</a:t>
            </a:r>
            <a:r>
              <a:rPr lang="pt-BR" b="1">
                <a:latin typeface="Times New Roman" panose="02020603050405020304" pitchFamily="18" charset="0"/>
                <a:ea typeface="Calibri" panose="020F0502020204030204" pitchFamily="34" charset="0"/>
              </a:rPr>
              <a:t>ý</a:t>
            </a:r>
            <a:endParaRPr lang="en-US"/>
          </a:p>
        </p:txBody>
      </p:sp>
      <p:pic>
        <p:nvPicPr>
          <p:cNvPr id="2" name="Picture 1">
            <a:extLst>
              <a:ext uri="{FF2B5EF4-FFF2-40B4-BE49-F238E27FC236}">
                <a16:creationId xmlns:a16="http://schemas.microsoft.com/office/drawing/2014/main" id="{EB31BBE7-1073-14E6-6C85-2CD69153D0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730" y="658703"/>
            <a:ext cx="7075075" cy="3826093"/>
          </a:xfrm>
          <a:prstGeom prst="rect">
            <a:avLst/>
          </a:prstGeom>
          <a:noFill/>
        </p:spPr>
      </p:pic>
    </p:spTree>
    <p:extLst>
      <p:ext uri="{BB962C8B-B14F-4D97-AF65-F5344CB8AC3E}">
        <p14:creationId xmlns:p14="http://schemas.microsoft.com/office/powerpoint/2010/main" val="422859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2" name="Picture 1">
            <a:extLst>
              <a:ext uri="{FF2B5EF4-FFF2-40B4-BE49-F238E27FC236}">
                <a16:creationId xmlns:a16="http://schemas.microsoft.com/office/drawing/2014/main" id="{EEB3CEE2-C6B5-E28C-CEB6-EAD6758D30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8719" y="719560"/>
            <a:ext cx="7165485" cy="3704379"/>
          </a:xfrm>
          <a:prstGeom prst="rect">
            <a:avLst/>
          </a:prstGeom>
          <a:noFill/>
        </p:spPr>
      </p:pic>
      <p:sp>
        <p:nvSpPr>
          <p:cNvPr id="4" name="TextBox 3">
            <a:extLst>
              <a:ext uri="{FF2B5EF4-FFF2-40B4-BE49-F238E27FC236}">
                <a16:creationId xmlns:a16="http://schemas.microsoft.com/office/drawing/2014/main" id="{9322ABC8-D0D5-3462-DFCD-935915BB8611}"/>
              </a:ext>
            </a:extLst>
          </p:cNvPr>
          <p:cNvSpPr txBox="1"/>
          <p:nvPr/>
        </p:nvSpPr>
        <p:spPr>
          <a:xfrm>
            <a:off x="1964055" y="303312"/>
            <a:ext cx="6381750" cy="307777"/>
          </a:xfrm>
          <a:prstGeom prst="rect">
            <a:avLst/>
          </a:prstGeom>
          <a:noFill/>
        </p:spPr>
        <p:txBody>
          <a:bodyPr wrap="square">
            <a:spAutoFit/>
          </a:bodyPr>
          <a:lstStyle/>
          <a:p>
            <a:r>
              <a:rPr lang="pt-BR" b="1">
                <a:latin typeface="Times New Roman" panose="02020603050405020304" pitchFamily="18" charset="0"/>
              </a:rPr>
              <a:t>Thanh toán</a:t>
            </a:r>
            <a:endParaRPr lang="en-US"/>
          </a:p>
        </p:txBody>
      </p:sp>
    </p:spTree>
    <p:extLst>
      <p:ext uri="{BB962C8B-B14F-4D97-AF65-F5344CB8AC3E}">
        <p14:creationId xmlns:p14="http://schemas.microsoft.com/office/powerpoint/2010/main" val="178378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p:cNvSpPr txBox="1"/>
          <p:nvPr/>
        </p:nvSpPr>
        <p:spPr>
          <a:xfrm>
            <a:off x="2607260" y="2156251"/>
            <a:ext cx="4227880" cy="830997"/>
          </a:xfrm>
          <a:prstGeom prst="rect">
            <a:avLst/>
          </a:prstGeom>
          <a:noFill/>
        </p:spPr>
        <p:txBody>
          <a:bodyPr wrap="square" rtlCol="0">
            <a:spAutoFit/>
          </a:bodyPr>
          <a:lstStyle/>
          <a:p>
            <a:pPr algn="ctr"/>
            <a:r>
              <a:rPr lang="en-US" sz="4800">
                <a:solidFill>
                  <a:srgbClr val="FF0000"/>
                </a:solidFill>
                <a:latin typeface="Palatino Linotype" panose="02040502050505030304" pitchFamily="18" charset="0"/>
              </a:rPr>
              <a:t>Chạy Website</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229125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318" y="819924"/>
            <a:ext cx="8301038" cy="3960058"/>
          </a:xfrm>
          <a:prstGeom prst="rect">
            <a:avLst/>
          </a:prstGeom>
          <a:noFill/>
        </p:spPr>
        <p:txBody>
          <a:bodyPr wrap="square" rtlCol="0">
            <a:spAutoFit/>
          </a:bodyPr>
          <a:lstStyle/>
          <a:p>
            <a:pPr marL="393700" marR="0">
              <a:lnSpc>
                <a:spcPct val="107000"/>
              </a:lnSpc>
              <a:spcBef>
                <a:spcPts val="0"/>
              </a:spcBef>
              <a:spcAft>
                <a:spcPts val="800"/>
              </a:spcAft>
            </a:pPr>
            <a:r>
              <a:rPr lang="en-US">
                <a:effectLst/>
                <a:latin typeface="Times New Roman" panose="02020603050405020304" pitchFamily="18" charset="0"/>
                <a:ea typeface="Arial" panose="020B0604020202020204" pitchFamily="34" charset="0"/>
                <a:cs typeface="Times New Roman" panose="02020603050405020304" pitchFamily="18" charset="0"/>
              </a:rPr>
              <a:t>–</a:t>
            </a:r>
            <a:r>
              <a:rPr lang="en-US">
                <a:effectLst/>
                <a:latin typeface="Times New Roman" panose="02020603050405020304" pitchFamily="18" charset="0"/>
                <a:ea typeface="Times New Roman" panose="02020603050405020304" pitchFamily="18" charset="0"/>
                <a:cs typeface="Times New Roman" panose="02020603050405020304" pitchFamily="18" charset="0"/>
              </a:rPr>
              <a:t>  Đối với người dùng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Các cách tra cứu theo các chủ đề khác nhau, kết hợp nhiều chủ đề theo ý khách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Xem chi tiết thông tin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Cho phép khách hàng đăng ký thông tin để thực hiện việc mua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Kiểm tra tính hợp lệ của khách hàng đăng nhập hệ thống.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Tạo đơn đặt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455"/>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622300" marR="0">
              <a:lnSpc>
                <a:spcPct val="1070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Đối với người quản trị</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525"/>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Xem thông tin của các đề mục cần quản lý như: Khách hàng, sản phẩm, đơn đặt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Đưa ra các form để nhập dữ liệu mới của các loại tư liệu.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Có thể sửa đổi, cập nhật các dữ liệu trên.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Trong việc thêm mới sản phẩm chương trình tự động sinh mã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Các chức năng này được thực hiện thông qua giao diện web.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Palatino Linotype" panose="02040502050505030304" pitchFamily="18" charset="0"/>
            </a:endParaRPr>
          </a:p>
        </p:txBody>
      </p:sp>
      <p:sp>
        <p:nvSpPr>
          <p:cNvPr id="4" name="TextBox 3"/>
          <p:cNvSpPr txBox="1"/>
          <p:nvPr/>
        </p:nvSpPr>
        <p:spPr>
          <a:xfrm>
            <a:off x="3150395" y="121444"/>
            <a:ext cx="2185988" cy="523220"/>
          </a:xfrm>
          <a:prstGeom prst="rect">
            <a:avLst/>
          </a:prstGeom>
          <a:noFill/>
        </p:spPr>
        <p:txBody>
          <a:bodyPr wrap="square" rtlCol="0">
            <a:spAutoFit/>
          </a:bodyPr>
          <a:lstStyle/>
          <a:p>
            <a:r>
              <a:rPr lang="nl-NL" sz="2800" b="1" dirty="0">
                <a:latin typeface="Palatino Linotype" panose="02040502050505030304" pitchFamily="18" charset="0"/>
              </a:rPr>
              <a:t>KẾT LUẬN</a:t>
            </a:r>
            <a:endParaRPr lang="en-US" sz="2800" b="1" dirty="0">
              <a:latin typeface="Palatino Linotype" panose="02040502050505030304" pitchFamily="18" charset="0"/>
            </a:endParaRPr>
          </a:p>
        </p:txBody>
      </p:sp>
    </p:spTree>
    <p:extLst>
      <p:ext uri="{BB962C8B-B14F-4D97-AF65-F5344CB8AC3E}">
        <p14:creationId xmlns:p14="http://schemas.microsoft.com/office/powerpoint/2010/main" val="388332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4"/>
        <p:cNvGrpSpPr/>
        <p:nvPr/>
      </p:nvGrpSpPr>
      <p:grpSpPr>
        <a:xfrm>
          <a:off x="0" y="0"/>
          <a:ext cx="0" cy="0"/>
          <a:chOff x="0" y="0"/>
          <a:chExt cx="0" cy="0"/>
        </a:xfrm>
      </p:grpSpPr>
      <p:sp>
        <p:nvSpPr>
          <p:cNvPr id="1115" name="Google Shape;1115;p47"/>
          <p:cNvSpPr/>
          <p:nvPr/>
        </p:nvSpPr>
        <p:spPr>
          <a:xfrm>
            <a:off x="0" y="425780"/>
            <a:ext cx="7985760" cy="101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7"/>
          <p:cNvGrpSpPr/>
          <p:nvPr/>
        </p:nvGrpSpPr>
        <p:grpSpPr>
          <a:xfrm>
            <a:off x="7667993" y="3122764"/>
            <a:ext cx="3128310" cy="3388330"/>
            <a:chOff x="7667993" y="3122764"/>
            <a:chExt cx="3128310" cy="3388330"/>
          </a:xfrm>
        </p:grpSpPr>
        <p:sp>
          <p:nvSpPr>
            <p:cNvPr id="1118" name="Google Shape;1118;p47"/>
            <p:cNvSpPr/>
            <p:nvPr/>
          </p:nvSpPr>
          <p:spPr>
            <a:xfrm rot="-5400000" flipH="1">
              <a:off x="7145125" y="364563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47"/>
            <p:cNvGrpSpPr/>
            <p:nvPr/>
          </p:nvGrpSpPr>
          <p:grpSpPr>
            <a:xfrm rot="10800000">
              <a:off x="8421626" y="4008544"/>
              <a:ext cx="2374678" cy="2502550"/>
              <a:chOff x="2011428" y="602777"/>
              <a:chExt cx="774292" cy="815987"/>
            </a:xfrm>
          </p:grpSpPr>
          <p:sp>
            <p:nvSpPr>
              <p:cNvPr id="1120" name="Google Shape;1120;p4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6" name="Google Shape;1126;p47"/>
          <p:cNvGrpSpPr/>
          <p:nvPr/>
        </p:nvGrpSpPr>
        <p:grpSpPr>
          <a:xfrm>
            <a:off x="-1140837" y="-1836406"/>
            <a:ext cx="4639853" cy="3002612"/>
            <a:chOff x="-1140837" y="-1836406"/>
            <a:chExt cx="4639853" cy="3002612"/>
          </a:xfrm>
        </p:grpSpPr>
        <p:sp>
          <p:nvSpPr>
            <p:cNvPr id="1127" name="Google Shape;1127;p47"/>
            <p:cNvSpPr/>
            <p:nvPr/>
          </p:nvSpPr>
          <p:spPr>
            <a:xfrm>
              <a:off x="-1140837" y="-341056"/>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7"/>
            <p:cNvGrpSpPr/>
            <p:nvPr/>
          </p:nvGrpSpPr>
          <p:grpSpPr>
            <a:xfrm rot="5400000">
              <a:off x="662742" y="-2296784"/>
              <a:ext cx="2375896" cy="3296652"/>
              <a:chOff x="2132995" y="960308"/>
              <a:chExt cx="496177" cy="688438"/>
            </a:xfrm>
          </p:grpSpPr>
          <p:sp>
            <p:nvSpPr>
              <p:cNvPr id="1129" name="Google Shape;1129;p4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264;p53"/>
          <p:cNvGrpSpPr/>
          <p:nvPr/>
        </p:nvGrpSpPr>
        <p:grpSpPr>
          <a:xfrm>
            <a:off x="7044196" y="1731104"/>
            <a:ext cx="2099804" cy="2212875"/>
            <a:chOff x="2011428" y="602777"/>
            <a:chExt cx="774292" cy="815987"/>
          </a:xfrm>
        </p:grpSpPr>
        <p:sp>
          <p:nvSpPr>
            <p:cNvPr id="22" name="Google Shape;1265;p53"/>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6;p53"/>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7;p53"/>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8;p53"/>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9;p53"/>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0;p53"/>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71;p53"/>
          <p:cNvGrpSpPr/>
          <p:nvPr/>
        </p:nvGrpSpPr>
        <p:grpSpPr>
          <a:xfrm>
            <a:off x="162621" y="873896"/>
            <a:ext cx="1594863" cy="2212914"/>
            <a:chOff x="2132995" y="960308"/>
            <a:chExt cx="496177" cy="688438"/>
          </a:xfrm>
        </p:grpSpPr>
        <p:sp>
          <p:nvSpPr>
            <p:cNvPr id="29" name="Google Shape;1272;p53"/>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3;p53"/>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4;p53"/>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5;p53"/>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6;p53"/>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59703" y="594712"/>
            <a:ext cx="7552291" cy="584775"/>
          </a:xfrm>
          <a:prstGeom prst="rect">
            <a:avLst/>
          </a:prstGeom>
          <a:noFill/>
        </p:spPr>
        <p:txBody>
          <a:bodyPr wrap="square" rtlCol="0">
            <a:spAutoFit/>
          </a:bodyPr>
          <a:lstStyle/>
          <a:p>
            <a:r>
              <a:rPr lang="en-US" sz="3200" dirty="0">
                <a:latin typeface="Palatino Linotype" panose="02040502050505030304" pitchFamily="18" charset="0"/>
              </a:rPr>
              <a:t>C</a:t>
            </a:r>
            <a:r>
              <a:rPr lang="vi-VN" sz="3200" dirty="0">
                <a:latin typeface="Palatino Linotype" panose="02040502050505030304" pitchFamily="18" charset="0"/>
              </a:rPr>
              <a:t>ảm </a:t>
            </a:r>
            <a:r>
              <a:rPr lang="vi-VN" sz="3200">
                <a:latin typeface="Palatino Linotype" panose="02040502050505030304" pitchFamily="18" charset="0"/>
              </a:rPr>
              <a:t>ơn thầy </a:t>
            </a:r>
            <a:r>
              <a:rPr lang="vi-VN" sz="3200" dirty="0">
                <a:latin typeface="Palatino Linotype" panose="02040502050505030304" pitchFamily="18" charset="0"/>
              </a:rPr>
              <a:t>và các bạn đã lắng nghe</a:t>
            </a:r>
            <a:endParaRPr lang="en-US" sz="3200" dirty="0">
              <a:latin typeface="Palatino Linotype" panose="0204050205050503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242" y="1601777"/>
            <a:ext cx="4038312" cy="32679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3" name="TextBox 2"/>
          <p:cNvSpPr txBox="1"/>
          <p:nvPr/>
        </p:nvSpPr>
        <p:spPr>
          <a:xfrm>
            <a:off x="3050381" y="507207"/>
            <a:ext cx="2793206" cy="553998"/>
          </a:xfrm>
          <a:prstGeom prst="rect">
            <a:avLst/>
          </a:prstGeom>
          <a:noFill/>
        </p:spPr>
        <p:txBody>
          <a:bodyPr wrap="square" rtlCol="0">
            <a:spAutoFit/>
          </a:bodyPr>
          <a:lstStyle/>
          <a:p>
            <a:r>
              <a:rPr lang="vi-VN" altLang="en-US" sz="3000" b="1" dirty="0">
                <a:effectLst>
                  <a:outerShdw blurRad="38100" dist="38100" dir="2700000" algn="tl">
                    <a:srgbClr val="000000">
                      <a:alpha val="43137"/>
                    </a:srgbClr>
                  </a:outerShdw>
                </a:effectLst>
                <a:latin typeface="Palatino Linotype" panose="02040502050505030304" charset="0"/>
                <a:cs typeface="Palatino Linotype" panose="02040502050505030304" charset="0"/>
              </a:rPr>
              <a:t>LỜI MỞ ĐẦU</a:t>
            </a:r>
            <a:endParaRPr lang="en-US" sz="3000" dirty="0"/>
          </a:p>
        </p:txBody>
      </p:sp>
      <p:sp>
        <p:nvSpPr>
          <p:cNvPr id="2" name="TextBox 1"/>
          <p:cNvSpPr txBox="1"/>
          <p:nvPr/>
        </p:nvSpPr>
        <p:spPr>
          <a:xfrm>
            <a:off x="1243012" y="1614487"/>
            <a:ext cx="6803708" cy="2862322"/>
          </a:xfrm>
          <a:prstGeom prst="rect">
            <a:avLst/>
          </a:prstGeom>
          <a:noFill/>
        </p:spPr>
        <p:txBody>
          <a:bodyPr wrap="square" rtlCol="0">
            <a:spAutoFit/>
          </a:bodyPr>
          <a:lstStyle/>
          <a:p>
            <a:r>
              <a:rPr lang="nl-NL" sz="1800">
                <a:latin typeface="Palatino Linotype" panose="02040502050505030304" pitchFamily="18" charset="0"/>
              </a:rPr>
              <a:t>	</a:t>
            </a:r>
            <a:r>
              <a:rPr lang="nl-NL" sz="1800">
                <a:effectLst/>
                <a:latin typeface="Times New Roman" panose="02020603050405020304" pitchFamily="18" charset="0"/>
                <a:ea typeface="Times New Roman" panose="02020603050405020304" pitchFamily="18" charset="0"/>
              </a:rPr>
              <a:t>Hiện nay, trên thế giới công nghệ thông tin và thương mại điện tử đang phát triển rất mạnh mẽ. Kỹ thuật số giúp chúng ta tiết kiệm đáng kể các chi phí nhờ chi phí vận chuyển trun gian, chi phí giao dịch và đặc biệt là giúp tiết kiệm thời gian để con người đầu tư vào các hoạt động khác. </a:t>
            </a:r>
            <a:r>
              <a:rPr lang="nl-NL" sz="1800">
                <a:effectLst/>
                <a:latin typeface="Times New Roman" panose="02020603050405020304" pitchFamily="18" charset="0"/>
                <a:ea typeface="Times New Roman" panose="02020603050405020304" pitchFamily="18" charset="0"/>
                <a:cs typeface="Times New Roman" panose="02020603050405020304" pitchFamily="18" charset="0"/>
              </a:rPr>
              <a:t>Giờ đây, con người có thể ngồi tại nhà để mua sắm mọi thứ theo ý muốn và các website bán hàng trên mạng sẽ giúp ta làm được điều đó.</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Palatino Linotype" panose="02040502050505030304" pitchFamily="18" charset="0"/>
            </a:endParaRPr>
          </a:p>
          <a:p>
            <a:r>
              <a:rPr lang="nl-NL" sz="1800">
                <a:latin typeface="Palatino Linotype" panose="02040502050505030304" pitchFamily="18" charset="0"/>
              </a:rPr>
              <a:t>	</a:t>
            </a:r>
            <a:r>
              <a:rPr lang="nl-NL" sz="1800">
                <a:effectLst/>
                <a:latin typeface="Times New Roman" panose="02020603050405020304" pitchFamily="18" charset="0"/>
                <a:ea typeface="Times New Roman" panose="02020603050405020304" pitchFamily="18" charset="0"/>
              </a:rPr>
              <a:t>Chính vì vậy trong em đã chọn đề tài về: </a:t>
            </a:r>
            <a:r>
              <a:rPr lang="nl-NL" sz="1800" b="1" i="1">
                <a:effectLst/>
                <a:latin typeface="Times New Roman" panose="02020603050405020304" pitchFamily="18" charset="0"/>
                <a:ea typeface="Times New Roman" panose="02020603050405020304" pitchFamily="18" charset="0"/>
              </a:rPr>
              <a:t>“Thiết kế website bán linh kiện điện tử”</a:t>
            </a:r>
            <a:r>
              <a:rPr lang="nl-NL" sz="1800">
                <a:effectLst/>
                <a:latin typeface="Times New Roman" panose="02020603050405020304" pitchFamily="18" charset="0"/>
                <a:ea typeface="Times New Roman" panose="02020603050405020304" pitchFamily="18" charset="0"/>
              </a:rPr>
              <a:t> để thực hiện.</a:t>
            </a:r>
            <a:endParaRPr lang="en-US" sz="1800" dirty="0">
              <a:latin typeface="Palatino Linotype" panose="02040502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7" name="Google Shape;847;p32"/>
          <p:cNvSpPr txBox="1">
            <a:spLocks noGrp="1"/>
          </p:cNvSpPr>
          <p:nvPr>
            <p:ph type="title"/>
          </p:nvPr>
        </p:nvSpPr>
        <p:spPr>
          <a:xfrm>
            <a:off x="210087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48" name="Google Shape;848;p32"/>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Palatino Linotype" panose="02040502050505030304" pitchFamily="18" charset="0"/>
              </a:rPr>
              <a:t>Giới</a:t>
            </a:r>
            <a:r>
              <a:rPr lang="en-US" dirty="0">
                <a:latin typeface="Palatino Linotype" panose="02040502050505030304" pitchFamily="18" charset="0"/>
              </a:rPr>
              <a:t> </a:t>
            </a:r>
            <a:r>
              <a:rPr lang="en-US" dirty="0" err="1">
                <a:latin typeface="Palatino Linotype" panose="02040502050505030304" pitchFamily="18" charset="0"/>
              </a:rPr>
              <a:t>thiệu</a:t>
            </a:r>
            <a:r>
              <a:rPr lang="en-US" dirty="0">
                <a:latin typeface="Palatino Linotype" panose="02040502050505030304" pitchFamily="18" charset="0"/>
              </a:rPr>
              <a:t> </a:t>
            </a:r>
            <a:r>
              <a:rPr lang="en-US" dirty="0" err="1">
                <a:latin typeface="Palatino Linotype" panose="02040502050505030304" pitchFamily="18" charset="0"/>
              </a:rPr>
              <a:t>chung</a:t>
            </a:r>
            <a:endParaRPr dirty="0">
              <a:latin typeface="Palatino Linotype" panose="02040502050505030304" pitchFamily="18" charset="0"/>
            </a:endParaRPr>
          </a:p>
        </p:txBody>
      </p:sp>
      <p:sp>
        <p:nvSpPr>
          <p:cNvPr id="850" name="Google Shape;850;p32"/>
          <p:cNvSpPr txBox="1">
            <a:spLocks noGrp="1"/>
          </p:cNvSpPr>
          <p:nvPr>
            <p:ph type="title" idx="3"/>
          </p:nvPr>
        </p:nvSpPr>
        <p:spPr>
          <a:xfrm>
            <a:off x="595832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1" name="Google Shape;851;p32"/>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Palatino Linotype" panose="02040502050505030304" pitchFamily="18" charset="0"/>
              </a:rPr>
              <a:t>Tổng</a:t>
            </a:r>
            <a:r>
              <a:rPr lang="en-US" dirty="0">
                <a:latin typeface="Palatino Linotype" panose="02040502050505030304" pitchFamily="18" charset="0"/>
              </a:rPr>
              <a:t> </a:t>
            </a:r>
            <a:r>
              <a:rPr lang="en-US" dirty="0" err="1">
                <a:latin typeface="Palatino Linotype" panose="02040502050505030304" pitchFamily="18" charset="0"/>
              </a:rPr>
              <a:t>quan</a:t>
            </a:r>
            <a:r>
              <a:rPr lang="en-US" dirty="0">
                <a:latin typeface="Palatino Linotype" panose="02040502050505030304" pitchFamily="18" charset="0"/>
              </a:rPr>
              <a:t> </a:t>
            </a:r>
            <a:r>
              <a:rPr lang="en-US" dirty="0" err="1">
                <a:latin typeface="Palatino Linotype" panose="02040502050505030304" pitchFamily="18" charset="0"/>
              </a:rPr>
              <a:t>đề</a:t>
            </a:r>
            <a:r>
              <a:rPr lang="en-US" dirty="0">
                <a:latin typeface="Palatino Linotype" panose="02040502050505030304" pitchFamily="18" charset="0"/>
              </a:rPr>
              <a:t> </a:t>
            </a:r>
            <a:r>
              <a:rPr lang="en-US" dirty="0" err="1">
                <a:latin typeface="Palatino Linotype" panose="02040502050505030304" pitchFamily="18" charset="0"/>
              </a:rPr>
              <a:t>tài</a:t>
            </a:r>
            <a:endParaRPr dirty="0">
              <a:latin typeface="Palatino Linotype" panose="02040502050505030304" pitchFamily="18" charset="0"/>
            </a:endParaRPr>
          </a:p>
        </p:txBody>
      </p:sp>
      <p:sp>
        <p:nvSpPr>
          <p:cNvPr id="853" name="Google Shape;853;p32"/>
          <p:cNvSpPr txBox="1">
            <a:spLocks noGrp="1"/>
          </p:cNvSpPr>
          <p:nvPr>
            <p:ph type="title" idx="6"/>
          </p:nvPr>
        </p:nvSpPr>
        <p:spPr>
          <a:xfrm>
            <a:off x="210087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4" name="Google Shape;854;p32"/>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alatino Linotype" panose="02040502050505030304" pitchFamily="18" charset="0"/>
              </a:rPr>
              <a:t>P</a:t>
            </a:r>
            <a:r>
              <a:rPr lang="en" dirty="0">
                <a:latin typeface="Palatino Linotype" panose="02040502050505030304" pitchFamily="18" charset="0"/>
              </a:rPr>
              <a:t>hân tích và thiết kế hệ thống</a:t>
            </a:r>
            <a:endParaRPr dirty="0">
              <a:latin typeface="Palatino Linotype" panose="02040502050505030304" pitchFamily="18" charset="0"/>
            </a:endParaRPr>
          </a:p>
        </p:txBody>
      </p:sp>
      <p:sp>
        <p:nvSpPr>
          <p:cNvPr id="856" name="Google Shape;856;p32"/>
          <p:cNvSpPr txBox="1">
            <a:spLocks noGrp="1"/>
          </p:cNvSpPr>
          <p:nvPr>
            <p:ph type="title" idx="13"/>
          </p:nvPr>
        </p:nvSpPr>
        <p:spPr>
          <a:xfrm>
            <a:off x="595832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7" name="Google Shape;857;p32"/>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alatino Linotype" panose="02040502050505030304" pitchFamily="18" charset="0"/>
              </a:rPr>
              <a:t>Chạy Website</a:t>
            </a:r>
            <a:endParaRPr dirty="0">
              <a:latin typeface="Palatino Linotype" panose="02040502050505030304" pitchFamily="18" charset="0"/>
            </a:endParaRPr>
          </a:p>
        </p:txBody>
      </p:sp>
      <p:sp>
        <p:nvSpPr>
          <p:cNvPr id="3" name="TextBox 2"/>
          <p:cNvSpPr txBox="1"/>
          <p:nvPr/>
        </p:nvSpPr>
        <p:spPr>
          <a:xfrm>
            <a:off x="1835945" y="192881"/>
            <a:ext cx="2043112" cy="553998"/>
          </a:xfrm>
          <a:prstGeom prst="rect">
            <a:avLst/>
          </a:prstGeom>
          <a:noFill/>
        </p:spPr>
        <p:txBody>
          <a:bodyPr wrap="square" rtlCol="0">
            <a:spAutoFit/>
          </a:bodyPr>
          <a:lstStyle/>
          <a:p>
            <a:r>
              <a:rPr lang="vi-VN" altLang="en-GB" sz="3000" b="1" dirty="0">
                <a:latin typeface="Palatino Linotype" panose="02040502050505030304" charset="0"/>
                <a:cs typeface="Palatino Linotype" panose="02040502050505030304" charset="0"/>
              </a:rPr>
              <a:t>Nội dung</a:t>
            </a:r>
            <a:r>
              <a:rPr lang="en-US" altLang="en-GB" sz="3000" b="1" dirty="0">
                <a:latin typeface="Palatino Linotype" panose="02040502050505030304" charset="0"/>
                <a:cs typeface="Palatino Linotype" panose="02040502050505030304" charset="0"/>
              </a:rPr>
              <a:t>:</a:t>
            </a:r>
            <a:endParaRPr lang="vi-VN" altLang="en-GB" sz="3000" b="1" dirty="0">
              <a:latin typeface="Palatino Linotype" panose="02040502050505030304" charset="0"/>
              <a:cs typeface="Palatino Linotype" panose="020405020505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 name="TextBox 2"/>
          <p:cNvSpPr txBox="1"/>
          <p:nvPr/>
        </p:nvSpPr>
        <p:spPr>
          <a:xfrm>
            <a:off x="2107406" y="2305528"/>
            <a:ext cx="4929187" cy="830997"/>
          </a:xfrm>
          <a:prstGeom prst="rect">
            <a:avLst/>
          </a:prstGeom>
          <a:noFill/>
        </p:spPr>
        <p:txBody>
          <a:bodyPr wrap="square" rtlCol="0">
            <a:spAutoFit/>
          </a:bodyPr>
          <a:lstStyle/>
          <a:p>
            <a:r>
              <a:rPr lang="en-US" sz="4800" dirty="0" err="1">
                <a:solidFill>
                  <a:srgbClr val="FF0000"/>
                </a:solidFill>
                <a:latin typeface="Palatino Linotype" panose="02040502050505030304" pitchFamily="18" charset="0"/>
              </a:rPr>
              <a:t>Giới</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thiệu</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chung</a:t>
            </a:r>
            <a:endParaRPr lang="en-US" sz="4800" dirty="0">
              <a:solidFill>
                <a:srgbClr val="FF0000"/>
              </a:solidFill>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73" name="Google Shape;873;p34"/>
          <p:cNvGrpSpPr/>
          <p:nvPr/>
        </p:nvGrpSpPr>
        <p:grpSpPr>
          <a:xfrm>
            <a:off x="201485" y="4913420"/>
            <a:ext cx="3293462" cy="92817"/>
            <a:chOff x="819025" y="3822075"/>
            <a:chExt cx="891450" cy="25125"/>
          </a:xfrm>
        </p:grpSpPr>
        <p:sp>
          <p:nvSpPr>
            <p:cNvPr id="874" name="Google Shape;874;p34"/>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498513" y="107335"/>
            <a:ext cx="3858109" cy="523220"/>
          </a:xfrm>
          <a:prstGeom prst="rect">
            <a:avLst/>
          </a:prstGeom>
          <a:noFill/>
        </p:spPr>
        <p:txBody>
          <a:bodyPr wrap="square" rtlCol="0">
            <a:spAutoFit/>
          </a:bodyPr>
          <a:lstStyle/>
          <a:p>
            <a:r>
              <a:rPr lang="en-US" sz="2800" dirty="0">
                <a:latin typeface="Palatino Linotype" panose="02040502050505030304" pitchFamily="18" charset="0"/>
              </a:rPr>
              <a:t>1.1. </a:t>
            </a:r>
            <a:r>
              <a:rPr lang="en-US" sz="2800" dirty="0" err="1">
                <a:latin typeface="Palatino Linotype" panose="02040502050505030304" pitchFamily="18" charset="0"/>
              </a:rPr>
              <a:t>Lý</a:t>
            </a:r>
            <a:r>
              <a:rPr lang="en-US" sz="2800" dirty="0">
                <a:latin typeface="Palatino Linotype" panose="02040502050505030304" pitchFamily="18" charset="0"/>
              </a:rPr>
              <a:t> do </a:t>
            </a:r>
            <a:r>
              <a:rPr lang="en-US" sz="2800" dirty="0" err="1">
                <a:latin typeface="Palatino Linotype" panose="02040502050505030304" pitchFamily="18" charset="0"/>
              </a:rPr>
              <a:t>chọn</a:t>
            </a:r>
            <a:r>
              <a:rPr lang="en-US" sz="2800" dirty="0">
                <a:latin typeface="Palatino Linotype" panose="02040502050505030304" pitchFamily="18" charset="0"/>
              </a:rPr>
              <a:t> </a:t>
            </a:r>
            <a:r>
              <a:rPr lang="en-US" sz="2800" dirty="0" err="1">
                <a:latin typeface="Palatino Linotype" panose="02040502050505030304" pitchFamily="18" charset="0"/>
              </a:rPr>
              <a:t>đề</a:t>
            </a:r>
            <a:r>
              <a:rPr lang="en-US" sz="2800" dirty="0">
                <a:latin typeface="Palatino Linotype" panose="02040502050505030304" pitchFamily="18" charset="0"/>
              </a:rPr>
              <a:t> </a:t>
            </a:r>
            <a:r>
              <a:rPr lang="en-US" sz="2800" dirty="0" err="1">
                <a:latin typeface="Palatino Linotype" panose="02040502050505030304" pitchFamily="18" charset="0"/>
              </a:rPr>
              <a:t>tài</a:t>
            </a:r>
            <a:endParaRPr lang="en-US" sz="2800" dirty="0">
              <a:latin typeface="Palatino Linotype" panose="02040502050505030304" pitchFamily="18" charset="0"/>
            </a:endParaRPr>
          </a:p>
        </p:txBody>
      </p:sp>
      <p:sp>
        <p:nvSpPr>
          <p:cNvPr id="4" name="TextBox 3"/>
          <p:cNvSpPr txBox="1"/>
          <p:nvPr/>
        </p:nvSpPr>
        <p:spPr>
          <a:xfrm>
            <a:off x="973081" y="893213"/>
            <a:ext cx="7592275" cy="2554545"/>
          </a:xfrm>
          <a:prstGeom prst="rect">
            <a:avLst/>
          </a:prstGeom>
          <a:noFill/>
        </p:spPr>
        <p:txBody>
          <a:bodyPr wrap="square" rtlCol="0">
            <a:spAutoFit/>
          </a:bodyPr>
          <a:lstStyle/>
          <a:p>
            <a:pPr marL="285750" indent="-285750">
              <a:buFontTx/>
              <a:buChar char="-"/>
            </a:pPr>
            <a:r>
              <a:rPr lang="nl-NL" sz="2000">
                <a:latin typeface="Times New Roman" panose="02020603050405020304" pitchFamily="18" charset="0"/>
                <a:ea typeface="Times New Roman" panose="02020603050405020304" pitchFamily="18" charset="0"/>
              </a:rPr>
              <a:t>G</a:t>
            </a:r>
            <a:r>
              <a:rPr lang="nl-NL" sz="2000">
                <a:effectLst/>
                <a:latin typeface="Times New Roman" panose="02020603050405020304" pitchFamily="18" charset="0"/>
                <a:ea typeface="Times New Roman" panose="02020603050405020304" pitchFamily="18" charset="0"/>
              </a:rPr>
              <a:t>iúp chúng ta tiết kiệm đáng kể các chi phí nhờ chi phí vận chuyển trun gian, chi phí giao dịch và đặc biệt là giúp tiết kiệm thời gian để con người đầu tư vào các hoạt động khác. Hơn nữa, thương mại điện tử còn giúp con người có thể tìm kiếm tự động theo nhiều mục đích khác nhau, tự động cung cấp thông tin theo nhu cầu và sở thích của con người. Giờ đây, con người có thể ngồi tại nhà để mua sắm mọi thứ theo ý muốn và các website bán hàng trên mạng sẽ giúp ta làm được điều đó.</a:t>
            </a:r>
            <a:endParaRPr lang="en-US" sz="2000" dirty="0">
              <a:latin typeface="Palatino Linotype" panose="02040502050505030304" pitchFamily="18" charset="0"/>
            </a:endParaRPr>
          </a:p>
        </p:txBody>
      </p:sp>
      <p:pic>
        <p:nvPicPr>
          <p:cNvPr id="85" name="Google Shape;1363;p58"/>
          <p:cNvPicPr preferRelativeResize="0"/>
          <p:nvPr/>
        </p:nvPicPr>
        <p:blipFill rotWithShape="1">
          <a:blip r:embed="rId3">
            <a:alphaModFix/>
          </a:blip>
          <a:srcRect t="16540" b="16547"/>
          <a:stretch/>
        </p:blipFill>
        <p:spPr>
          <a:xfrm>
            <a:off x="6134856" y="3515401"/>
            <a:ext cx="2430500" cy="1628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 name="TextBox 2"/>
          <p:cNvSpPr txBox="1"/>
          <p:nvPr/>
        </p:nvSpPr>
        <p:spPr>
          <a:xfrm>
            <a:off x="2107406" y="2305528"/>
            <a:ext cx="4929187" cy="830997"/>
          </a:xfrm>
          <a:prstGeom prst="rect">
            <a:avLst/>
          </a:prstGeom>
          <a:noFill/>
        </p:spPr>
        <p:txBody>
          <a:bodyPr wrap="square" rtlCol="0">
            <a:spAutoFit/>
          </a:bodyPr>
          <a:lstStyle/>
          <a:p>
            <a:r>
              <a:rPr lang="en-US" sz="4800" dirty="0" err="1">
                <a:solidFill>
                  <a:srgbClr val="FF0000"/>
                </a:solidFill>
                <a:latin typeface="Palatino Linotype" panose="02040502050505030304" pitchFamily="18" charset="0"/>
              </a:rPr>
              <a:t>Tổng</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quan</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đề</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tài</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6455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3" name="TextBox 2"/>
          <p:cNvSpPr txBox="1"/>
          <p:nvPr/>
        </p:nvSpPr>
        <p:spPr>
          <a:xfrm>
            <a:off x="259079" y="243840"/>
            <a:ext cx="5160413" cy="523220"/>
          </a:xfrm>
          <a:prstGeom prst="rect">
            <a:avLst/>
          </a:prstGeom>
          <a:noFill/>
        </p:spPr>
        <p:txBody>
          <a:bodyPr wrap="square" rtlCol="0">
            <a:spAutoFit/>
          </a:bodyPr>
          <a:lstStyle/>
          <a:p>
            <a:pPr algn="ctr"/>
            <a:r>
              <a:rPr lang="en-US" sz="2800" dirty="0">
                <a:latin typeface="Palatino Linotype" panose="02040502050505030304" pitchFamily="18" charset="0"/>
              </a:rPr>
              <a:t>2.1 </a:t>
            </a:r>
            <a:r>
              <a:rPr lang="en-US" sz="2800" dirty="0" err="1">
                <a:latin typeface="Palatino Linotype" panose="02040502050505030304" pitchFamily="18" charset="0"/>
              </a:rPr>
              <a:t>Chức</a:t>
            </a:r>
            <a:r>
              <a:rPr lang="en-US" sz="2800" dirty="0">
                <a:latin typeface="Palatino Linotype" panose="02040502050505030304" pitchFamily="18" charset="0"/>
              </a:rPr>
              <a:t> </a:t>
            </a:r>
            <a:r>
              <a:rPr lang="en-US" sz="2800" dirty="0" err="1">
                <a:latin typeface="Palatino Linotype" panose="02040502050505030304" pitchFamily="18" charset="0"/>
              </a:rPr>
              <a:t>năng</a:t>
            </a:r>
            <a:r>
              <a:rPr lang="en-US" sz="2800" dirty="0">
                <a:latin typeface="Palatino Linotype" panose="02040502050505030304" pitchFamily="18" charset="0"/>
              </a:rPr>
              <a:t> </a:t>
            </a:r>
            <a:r>
              <a:rPr lang="en-US" sz="2800" dirty="0" err="1">
                <a:latin typeface="Palatino Linotype" panose="02040502050505030304" pitchFamily="18" charset="0"/>
              </a:rPr>
              <a:t>chính</a:t>
            </a:r>
            <a:r>
              <a:rPr lang="en-US" sz="2800" dirty="0">
                <a:latin typeface="Palatino Linotype" panose="02040502050505030304" pitchFamily="18" charset="0"/>
              </a:rPr>
              <a:t> </a:t>
            </a:r>
            <a:r>
              <a:rPr lang="en-US" sz="2800" dirty="0" err="1">
                <a:latin typeface="Palatino Linotype" panose="02040502050505030304" pitchFamily="18" charset="0"/>
              </a:rPr>
              <a:t>của</a:t>
            </a:r>
            <a:r>
              <a:rPr lang="en-US" sz="2800" dirty="0">
                <a:latin typeface="Palatino Linotype" panose="02040502050505030304" pitchFamily="18" charset="0"/>
              </a:rPr>
              <a:t> </a:t>
            </a:r>
            <a:r>
              <a:rPr lang="en-US" sz="2800" dirty="0" err="1">
                <a:latin typeface="Palatino Linotype" panose="02040502050505030304" pitchFamily="18" charset="0"/>
              </a:rPr>
              <a:t>đề</a:t>
            </a:r>
            <a:r>
              <a:rPr lang="en-US" sz="2800" dirty="0">
                <a:latin typeface="Palatino Linotype" panose="02040502050505030304" pitchFamily="18" charset="0"/>
              </a:rPr>
              <a:t> </a:t>
            </a:r>
            <a:r>
              <a:rPr lang="en-US" sz="2800" dirty="0" err="1">
                <a:latin typeface="Palatino Linotype" panose="02040502050505030304" pitchFamily="18" charset="0"/>
              </a:rPr>
              <a:t>tài</a:t>
            </a:r>
            <a:endParaRPr lang="en-US" sz="2800" dirty="0">
              <a:latin typeface="Palatino Linotype" panose="02040502050505030304" pitchFamily="18" charset="0"/>
            </a:endParaRPr>
          </a:p>
        </p:txBody>
      </p:sp>
      <p:sp>
        <p:nvSpPr>
          <p:cNvPr id="13" name="TextBox 12"/>
          <p:cNvSpPr txBox="1"/>
          <p:nvPr/>
        </p:nvSpPr>
        <p:spPr>
          <a:xfrm>
            <a:off x="348880" y="1136033"/>
            <a:ext cx="7278554" cy="2144177"/>
          </a:xfrm>
          <a:prstGeom prst="rect">
            <a:avLst/>
          </a:prstGeom>
          <a:noFill/>
        </p:spPr>
        <p:txBody>
          <a:bodyPr wrap="square" rtlCol="0">
            <a:spAutoFit/>
          </a:bodyPr>
          <a:lstStyle/>
          <a:p>
            <a:pPr marL="247650" marR="101600">
              <a:lnSpc>
                <a:spcPct val="125000"/>
              </a:lnSpc>
              <a:spcBef>
                <a:spcPts val="0"/>
              </a:spcBef>
              <a:spcAft>
                <a:spcPts val="800"/>
              </a:spcAft>
            </a:pPr>
            <a:r>
              <a:rPr lang="pt-BR" sz="2000">
                <a:effectLst/>
                <a:latin typeface="Times New Roman" panose="02020603050405020304" pitchFamily="18" charset="0"/>
                <a:ea typeface="Times New Roman" panose="02020603050405020304" pitchFamily="18" charset="0"/>
                <a:cs typeface="Times New Roman" panose="02020603050405020304" pitchFamily="18" charset="0"/>
              </a:rPr>
              <a:t>- Đưa các loại linh kiện máy tính đến với nhiều người dùng, quảng bá sản phẩm tốt hơn trên mạng internet rộng lớn.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247650" marR="0">
              <a:lnSpc>
                <a:spcPct val="125000"/>
              </a:lnSpc>
              <a:spcBef>
                <a:spcPts val="0"/>
              </a:spcBef>
              <a:spcAft>
                <a:spcPts val="800"/>
              </a:spcAft>
            </a:pPr>
            <a:r>
              <a:rPr lang="pt-BR" sz="2000">
                <a:effectLst/>
                <a:latin typeface="Times New Roman" panose="02020603050405020304" pitchFamily="18" charset="0"/>
                <a:ea typeface="Times New Roman" panose="02020603050405020304" pitchFamily="18" charset="0"/>
                <a:cs typeface="Times New Roman" panose="02020603050405020304" pitchFamily="18" charset="0"/>
              </a:rPr>
              <a:t>- Xây dựng niềm tin, mối quan hệ với khách hàng. Tạo dựng nơi để tìm hiểu, trao đổi trực tuyến 24/24 với khách hàng.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lvl="0"/>
            <a:endParaRPr lang="vi-VN" sz="2000" dirty="0">
              <a:latin typeface="Palatino Linotype" panose="0204050205050503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919" y="2845603"/>
            <a:ext cx="3239358" cy="21998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12" name="TextBox 11"/>
          <p:cNvSpPr txBox="1"/>
          <p:nvPr/>
        </p:nvSpPr>
        <p:spPr>
          <a:xfrm>
            <a:off x="563879" y="274320"/>
            <a:ext cx="4093845" cy="523220"/>
          </a:xfrm>
          <a:prstGeom prst="rect">
            <a:avLst/>
          </a:prstGeom>
          <a:noFill/>
        </p:spPr>
        <p:txBody>
          <a:bodyPr wrap="square" rtlCol="0">
            <a:spAutoFit/>
          </a:bodyPr>
          <a:lstStyle/>
          <a:p>
            <a:r>
              <a:rPr lang="en-US" sz="2800" dirty="0">
                <a:latin typeface="Palatino Linotype" panose="02040502050505030304" pitchFamily="18" charset="0"/>
              </a:rPr>
              <a:t>2.2 </a:t>
            </a:r>
            <a:r>
              <a:rPr lang="en-US" sz="2800" dirty="0" err="1">
                <a:latin typeface="Palatino Linotype" panose="02040502050505030304" pitchFamily="18" charset="0"/>
              </a:rPr>
              <a:t>Công</a:t>
            </a:r>
            <a:r>
              <a:rPr lang="en-US" sz="2800" dirty="0">
                <a:latin typeface="Palatino Linotype" panose="02040502050505030304" pitchFamily="18" charset="0"/>
              </a:rPr>
              <a:t> </a:t>
            </a:r>
            <a:r>
              <a:rPr lang="en-US" sz="2800" dirty="0" err="1">
                <a:latin typeface="Palatino Linotype" panose="02040502050505030304" pitchFamily="18" charset="0"/>
              </a:rPr>
              <a:t>nghệ</a:t>
            </a:r>
            <a:r>
              <a:rPr lang="en-US" sz="2800" dirty="0">
                <a:latin typeface="Palatino Linotype" panose="02040502050505030304" pitchFamily="18" charset="0"/>
              </a:rPr>
              <a:t> </a:t>
            </a:r>
            <a:r>
              <a:rPr lang="en-US" sz="2800" dirty="0" err="1">
                <a:latin typeface="Palatino Linotype" panose="02040502050505030304" pitchFamily="18" charset="0"/>
              </a:rPr>
              <a:t>sử</a:t>
            </a:r>
            <a:r>
              <a:rPr lang="en-US" sz="2800" dirty="0">
                <a:latin typeface="Palatino Linotype" panose="02040502050505030304" pitchFamily="18" charset="0"/>
              </a:rPr>
              <a:t> </a:t>
            </a:r>
            <a:r>
              <a:rPr lang="en-US" sz="2800" dirty="0" err="1">
                <a:latin typeface="Palatino Linotype" panose="02040502050505030304" pitchFamily="18" charset="0"/>
              </a:rPr>
              <a:t>dụng</a:t>
            </a:r>
            <a:endParaRPr lang="en-US" sz="2800" dirty="0">
              <a:latin typeface="Palatino Linotype" panose="02040502050505030304" pitchFamily="18" charset="0"/>
            </a:endParaRPr>
          </a:p>
        </p:txBody>
      </p:sp>
      <p:sp>
        <p:nvSpPr>
          <p:cNvPr id="13" name="TextBox 12"/>
          <p:cNvSpPr txBox="1"/>
          <p:nvPr/>
        </p:nvSpPr>
        <p:spPr>
          <a:xfrm>
            <a:off x="1434464" y="797540"/>
            <a:ext cx="6446520" cy="4462760"/>
          </a:xfrm>
          <a:prstGeom prst="rect">
            <a:avLst/>
          </a:prstGeom>
          <a:noFill/>
        </p:spPr>
        <p:txBody>
          <a:bodyPr wrap="square" rtlCol="0">
            <a:spAutoFit/>
          </a:bodyPr>
          <a:lstStyle/>
          <a:p>
            <a:pPr algn="just"/>
            <a:r>
              <a:rPr lang="en-US" sz="1800" b="1" dirty="0">
                <a:latin typeface="Palatino Linotype" panose="02040502050505030304" charset="0"/>
                <a:cs typeface="Palatino Linotype" panose="02040502050505030304" charset="0"/>
              </a:rPr>
              <a:t>SQL Server</a:t>
            </a:r>
          </a:p>
          <a:p>
            <a:pPr marL="285750" indent="-285750" algn="just">
              <a:buFontTx/>
              <a:buChar char="-"/>
            </a:pPr>
            <a:r>
              <a:rPr lang="en-US" sz="1800" dirty="0">
                <a:latin typeface="Palatino Linotype" panose="02040502050505030304" charset="0"/>
                <a:cs typeface="Palatino Linotype" panose="02040502050505030304" charset="0"/>
              </a:rPr>
              <a:t>SQL server </a:t>
            </a:r>
            <a:r>
              <a:rPr lang="vi-VN" altLang="en-US" sz="1800" dirty="0">
                <a:latin typeface="Palatino Linotype" panose="02040502050505030304" charset="0"/>
                <a:cs typeface="Palatino Linotype" panose="02040502050505030304" charset="0"/>
              </a:rPr>
              <a:t>(</a:t>
            </a:r>
            <a:r>
              <a:rPr lang="en-US" sz="1800" dirty="0">
                <a:latin typeface="Palatino Linotype" panose="02040502050505030304" charset="0"/>
                <a:cs typeface="Palatino Linotype" panose="02040502050505030304" charset="0"/>
              </a:rPr>
              <a:t>Microsoft SQL Server</a:t>
            </a:r>
            <a:r>
              <a:rPr lang="vi-VN" altLang="en-US" sz="1800" dirty="0">
                <a:latin typeface="Palatino Linotype" panose="02040502050505030304" charset="0"/>
                <a:cs typeface="Palatino Linotype" panose="02040502050505030304" charset="0"/>
              </a:rPr>
              <a: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một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loại</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phần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mềm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phát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triển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bởi</a:t>
            </a:r>
            <a:r>
              <a:rPr lang="en-US" sz="1800" dirty="0">
                <a:latin typeface="Palatino Linotype" panose="02040502050505030304" charset="0"/>
                <a:cs typeface="Palatino Linotype" panose="02040502050505030304" charset="0"/>
              </a:rPr>
              <a:t> Microsoft </a:t>
            </a:r>
            <a:r>
              <a:rPr lang="en-US" sz="1800" dirty="0" err="1">
                <a:latin typeface="Palatino Linotype" panose="02040502050505030304" charset="0"/>
                <a:cs typeface="Palatino Linotype" panose="02040502050505030304" charset="0"/>
              </a:rPr>
              <a:t>và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sử</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dụng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thể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dễ</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dàng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lưu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những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liệu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dựa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theo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tiêu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chuẩn</a:t>
            </a:r>
            <a:r>
              <a:rPr lang="en-US" sz="1800" dirty="0">
                <a:latin typeface="Palatino Linotype" panose="02040502050505030304" charset="0"/>
                <a:cs typeface="Palatino Linotype" panose="02040502050505030304" charset="0"/>
              </a:rPr>
              <a:t> RDBMS.</a:t>
            </a:r>
          </a:p>
          <a:p>
            <a:pPr marL="285750" indent="-285750" algn="just">
              <a:buFontTx/>
              <a:buChar char="-"/>
            </a:pPr>
            <a:endParaRPr lang="en-US" sz="1800" dirty="0">
              <a:latin typeface="Palatino Linotype" panose="02040502050505030304" charset="0"/>
              <a:cs typeface="Palatino Linotype" panose="02040502050505030304" charset="0"/>
            </a:endParaRPr>
          </a:p>
          <a:p>
            <a:pPr marL="285750" indent="-285750" algn="just">
              <a:buFontTx/>
              <a:buChar char="-"/>
            </a:pPr>
            <a:r>
              <a:rPr lang="en-US" sz="1800" dirty="0">
                <a:latin typeface="Palatino Linotype" panose="02040502050505030304" charset="0"/>
                <a:cs typeface="Palatino Linotype" panose="02040502050505030304" charset="0"/>
              </a:rPr>
              <a:t>SQL Server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khả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năng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cung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cấp</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đầy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đủ</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các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công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cụ</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việc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quản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lý</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từ</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giao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diện</a:t>
            </a:r>
            <a:r>
              <a:rPr lang="en-US" sz="1800" dirty="0">
                <a:latin typeface="Palatino Linotype" panose="02040502050505030304" charset="0"/>
                <a:cs typeface="Palatino Linotype" panose="02040502050505030304" charset="0"/>
              </a:rPr>
              <a:t> GUI </a:t>
            </a:r>
            <a:r>
              <a:rPr lang="en-US" sz="1800" dirty="0" err="1">
                <a:latin typeface="Palatino Linotype" panose="02040502050505030304" charset="0"/>
                <a:cs typeface="Palatino Linotype" panose="02040502050505030304" charset="0"/>
              </a:rPr>
              <a:t>đến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sử</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dụng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ngôn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ngữ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việc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truy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vấn</a:t>
            </a:r>
            <a:r>
              <a:rPr lang="en-US" sz="1800" dirty="0">
                <a:latin typeface="Palatino Linotype" panose="02040502050505030304" charset="0"/>
                <a:cs typeface="Palatino Linotype" panose="02040502050505030304" charset="0"/>
              </a:rPr>
              <a:t> SQL. </a:t>
            </a:r>
            <a:r>
              <a:rPr lang="en-US" sz="1800" dirty="0" err="1">
                <a:latin typeface="Palatino Linotype" panose="02040502050505030304" charset="0"/>
                <a:cs typeface="Palatino Linotype" panose="02040502050505030304" charset="0"/>
              </a:rPr>
              <a:t>Điểm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mạnh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SQL </a:t>
            </a:r>
            <a:r>
              <a:rPr lang="en-US" sz="1800" dirty="0" err="1">
                <a:latin typeface="Palatino Linotype" panose="02040502050505030304" charset="0"/>
                <a:cs typeface="Palatino Linotype" panose="02040502050505030304" charset="0"/>
              </a:rPr>
              <a:t>điểm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mạnh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nhiều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nền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tảng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kết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hợp</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cùng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như</a:t>
            </a:r>
            <a:r>
              <a:rPr lang="en-US" sz="1800" dirty="0">
                <a:latin typeface="Palatino Linotype" panose="02040502050505030304" charset="0"/>
                <a:cs typeface="Palatino Linotype" panose="02040502050505030304" charset="0"/>
              </a:rPr>
              <a:t>: ASP.NET, C# </a:t>
            </a:r>
            <a:r>
              <a:rPr lang="en-US" sz="1800" dirty="0" err="1">
                <a:latin typeface="Palatino Linotype" panose="02040502050505030304" charset="0"/>
                <a:cs typeface="Palatino Linotype" panose="02040502050505030304" charset="0"/>
              </a:rPr>
              <a:t>để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xây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dựng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Winform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cũng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khả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năng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hoạt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động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độc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lập</a:t>
            </a:r>
            <a:r>
              <a:rPr lang="en-US" sz="1800" dirty="0">
                <a:latin typeface="Palatino Linotype" panose="02040502050505030304" charset="0"/>
                <a:cs typeface="Palatino Linotype" panose="02040502050505030304" charset="0"/>
              </a:rPr>
              <a:t>.</a:t>
            </a:r>
          </a:p>
          <a:p>
            <a:pPr marL="285750" indent="-285750" algn="just">
              <a:buFontTx/>
              <a:buChar char="-"/>
            </a:pPr>
            <a:endParaRPr lang="en-US" sz="1800" dirty="0">
              <a:latin typeface="Palatino Linotype" panose="02040502050505030304" charset="0"/>
              <a:cs typeface="Palatino Linotype" panose="02040502050505030304" charset="0"/>
            </a:endParaRPr>
          </a:p>
          <a:p>
            <a:pPr algn="just"/>
            <a:r>
              <a:rPr lang="en-US" sz="1800" dirty="0">
                <a:latin typeface="Palatino Linotype" panose="02040502050505030304" charset="0"/>
                <a:cs typeface="Palatino Linotype" panose="02040502050505030304" charset="0"/>
              </a:rPr>
              <a:t>-	SQL Server Management Studio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một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loại</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công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cụ</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giao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diện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máy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chủ</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cơ</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sở</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liệu</a:t>
            </a:r>
            <a:r>
              <a:rPr lang="en-US" sz="1800" dirty="0">
                <a:latin typeface="Palatino Linotype" panose="02040502050505030304" charset="0"/>
                <a:cs typeface="Palatino Linotype" panose="02040502050505030304" charset="0"/>
              </a:rPr>
              <a:t> SQL</a:t>
            </a:r>
            <a:r>
              <a:rPr lang="vi-VN" altLang="en-US" sz="1800" dirty="0">
                <a:latin typeface="Palatino Linotype" panose="02040502050505030304" charset="0"/>
                <a:cs typeface="Palatino Linotype" panose="02040502050505030304" charset="0"/>
              </a:rPr>
              <a:t>.</a:t>
            </a:r>
          </a:p>
          <a:p>
            <a:endParaRPr lang="en-US" dirty="0"/>
          </a:p>
        </p:txBody>
      </p:sp>
    </p:spTree>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1318</Words>
  <Application>Microsoft Office PowerPoint</Application>
  <PresentationFormat>On-screen Show (16:9)</PresentationFormat>
  <Paragraphs>96</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vt:lpstr>
      <vt:lpstr>Palanquin Dark</vt:lpstr>
      <vt:lpstr>Roboto Condensed Light</vt:lpstr>
      <vt:lpstr>Calibri</vt:lpstr>
      <vt:lpstr>Orbitron</vt:lpstr>
      <vt:lpstr>Times New Roman</vt:lpstr>
      <vt:lpstr>Fredoka One</vt:lpstr>
      <vt:lpstr>Palatino Linotype</vt:lpstr>
      <vt:lpstr>Arial</vt:lpstr>
      <vt:lpstr>The Evolution of Invention in Canada Thesis by Slidesgo</vt:lpstr>
      <vt:lpstr>Đề tài:  XÂY DỰNG WEBSITE BÁN LINH KIỆN  ĐIỆN TỬ </vt:lpstr>
      <vt:lpstr>Thành viên nhóm:</vt:lpstr>
      <vt:lpstr>PowerPoint Presentation</vt:lpstr>
      <vt:lpstr>01</vt:lpstr>
      <vt:lpstr>01</vt:lpstr>
      <vt:lpstr>PowerPoint Presentation</vt:lpstr>
      <vt:lpstr>02</vt:lpstr>
      <vt:lpstr>PowerPoint Presentation</vt:lpstr>
      <vt:lpstr>PowerPoint Presentation</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QUẢN LÝ THẺ</dc:title>
  <dc:creator>VanTruong</dc:creator>
  <cp:lastModifiedBy> </cp:lastModifiedBy>
  <cp:revision>29</cp:revision>
  <dcterms:modified xsi:type="dcterms:W3CDTF">2022-12-02T13:26:54Z</dcterms:modified>
</cp:coreProperties>
</file>