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91" r:id="rId4"/>
    <p:sldId id="272" r:id="rId5"/>
    <p:sldId id="271" r:id="rId6"/>
    <p:sldId id="287" r:id="rId7"/>
    <p:sldId id="276" r:id="rId8"/>
    <p:sldId id="273" r:id="rId9"/>
    <p:sldId id="286" r:id="rId10"/>
    <p:sldId id="277" r:id="rId11"/>
    <p:sldId id="29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22CE63-F41F-4C27-A294-C5368B6A7542}">
          <p14:sldIdLst>
            <p14:sldId id="256"/>
            <p14:sldId id="291"/>
            <p14:sldId id="272"/>
            <p14:sldId id="271"/>
            <p14:sldId id="287"/>
            <p14:sldId id="276"/>
            <p14:sldId id="273"/>
            <p14:sldId id="286"/>
            <p14:sldId id="277"/>
            <p14:sldId id="290"/>
            <p14:sldId id="292"/>
          </p14:sldIdLst>
        </p14:section>
        <p14:section name="Untitled Section" id="{96F0AF65-175E-4935-AD85-771D1CEF583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en Le" initials="HL" lastIdx="1" clrIdx="0">
    <p:extLst>
      <p:ext uri="{19B8F6BF-5375-455C-9EA6-DF929625EA0E}">
        <p15:presenceInfo xmlns:p15="http://schemas.microsoft.com/office/powerpoint/2012/main" userId="Huyen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0033CC"/>
    <a:srgbClr val="A0D468"/>
    <a:srgbClr val="F68E39"/>
    <a:srgbClr val="D2DEEF"/>
    <a:srgbClr val="8DA3A2"/>
    <a:srgbClr val="99B2B0"/>
    <a:srgbClr val="800000"/>
    <a:srgbClr val="48CFAD"/>
    <a:srgbClr val="646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howGuides="1">
      <p:cViewPr varScale="1">
        <p:scale>
          <a:sx n="67" d="100"/>
          <a:sy n="67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09B8-6F7E-44F9-8986-B3297C39674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EC4F-EE33-4FA1-B232-49F5651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97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6D7-7A10-43E2-B627-90A204EED90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BE4F-A24C-48FB-96D8-F0C449B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434204606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635403757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2045931494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2722307358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3140288149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3689238754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7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1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5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6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8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9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1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6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33315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28307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3794" r="94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1" y="18457"/>
            <a:ext cx="5943599" cy="27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562019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VÀ CÔNG NGHỆ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0" y="509968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</a:p>
          <a:p>
            <a:pPr algn="ctr"/>
            <a:r>
              <a:rPr lang="en-US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VINH UNIVERSITY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20132" y="1489386"/>
            <a:ext cx="2533731" cy="161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2474770"/>
            <a:ext cx="861060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Arial" pitchFamily="34" charset="0"/>
                <a:cs typeface="Arial" pitchFamily="34" charset="0"/>
              </a:rPr>
              <a:t>BÁO CÁO ĐỀ TÀI :</a:t>
            </a:r>
          </a:p>
          <a:p>
            <a:pPr algn="ctr">
              <a:lnSpc>
                <a:spcPct val="150000"/>
              </a:lnSpc>
            </a:pPr>
            <a:r>
              <a:rPr lang="en-US" sz="3600" b="1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Hình thành ý t</a:t>
            </a:r>
            <a:r>
              <a:rPr lang="vi-VN" sz="3200" b="1">
                <a:latin typeface="Arial" pitchFamily="34" charset="0"/>
                <a:cs typeface="Arial" pitchFamily="34" charset="0"/>
              </a:rPr>
              <a:t>ư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ởng, thiết kế, triển khai   và vận hành phần mềm quản lý bán giày</a:t>
            </a:r>
            <a:endParaRPr lang="en-US" sz="320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				(Nhóm 29)</a:t>
            </a:r>
          </a:p>
          <a:p>
            <a:pPr algn="ctr">
              <a:lnSpc>
                <a:spcPct val="150000"/>
              </a:lnSpc>
            </a:pPr>
            <a:r>
              <a:rPr lang="en-US" sz="2000" i="1">
                <a:latin typeface="Arial" pitchFamily="34" charset="0"/>
                <a:cs typeface="Arial" pitchFamily="34" charset="0"/>
              </a:rPr>
              <a:t>			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Học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mềm</a:t>
            </a:r>
            <a:endParaRPr lang="en-US" sz="2400" i="1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>
                <a:latin typeface="Arial" pitchFamily="34" charset="0"/>
                <a:cs typeface="Arial" pitchFamily="34" charset="0"/>
              </a:rPr>
              <a:t>							Giảng </a:t>
            </a:r>
            <a:r>
              <a:rPr lang="en-US" sz="2400" i="1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: TS. Cao Thanh S</a:t>
            </a:r>
            <a:r>
              <a:rPr lang="vi-VN" sz="2400" i="1">
                <a:latin typeface="Arial" pitchFamily="34" charset="0"/>
                <a:cs typeface="Arial" pitchFamily="34" charset="0"/>
              </a:rPr>
              <a:t>ơ</a:t>
            </a:r>
            <a:r>
              <a:rPr lang="en-US" sz="2400" i="1">
                <a:latin typeface="Arial" pitchFamily="34" charset="0"/>
                <a:cs typeface="Arial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1244" y="9993"/>
            <a:ext cx="12203243" cy="6848007"/>
          </a:xfrm>
          <a:prstGeom prst="rect">
            <a:avLst/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5400000">
            <a:off x="4697068" y="-4708310"/>
            <a:ext cx="6324599" cy="157412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5400000">
            <a:off x="3392357" y="-3403599"/>
            <a:ext cx="4572001" cy="1137920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-92937" y="1723816"/>
            <a:ext cx="12366627" cy="3276600"/>
            <a:chOff x="-373820" y="2095443"/>
            <a:chExt cx="12366627" cy="3276600"/>
          </a:xfrm>
        </p:grpSpPr>
        <p:sp>
          <p:nvSpPr>
            <p:cNvPr id="12" name="Rectangle 11"/>
            <p:cNvSpPr/>
            <p:nvPr/>
          </p:nvSpPr>
          <p:spPr>
            <a:xfrm>
              <a:off x="-11245" y="2247588"/>
              <a:ext cx="11746045" cy="274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73820" y="2095443"/>
              <a:ext cx="12366627" cy="3276600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282184" y="3159201"/>
              <a:ext cx="0" cy="144779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4584" y="4454600"/>
              <a:ext cx="3810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Triangle 7"/>
          <p:cNvSpPr/>
          <p:nvPr/>
        </p:nvSpPr>
        <p:spPr>
          <a:xfrm rot="5400000">
            <a:off x="2552700" y="-2552700"/>
            <a:ext cx="3429000" cy="85344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9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36575" y="346075"/>
            <a:ext cx="354013" cy="354013"/>
          </a:xfrm>
          <a:custGeom>
            <a:avLst/>
            <a:gdLst>
              <a:gd name="T0" fmla="*/ 111 w 223"/>
              <a:gd name="T1" fmla="*/ 0 h 223"/>
              <a:gd name="T2" fmla="*/ 96 w 223"/>
              <a:gd name="T3" fmla="*/ 96 h 223"/>
              <a:gd name="T4" fmla="*/ 0 w 223"/>
              <a:gd name="T5" fmla="*/ 110 h 223"/>
              <a:gd name="T6" fmla="*/ 96 w 223"/>
              <a:gd name="T7" fmla="*/ 127 h 223"/>
              <a:gd name="T8" fmla="*/ 111 w 223"/>
              <a:gd name="T9" fmla="*/ 223 h 223"/>
              <a:gd name="T10" fmla="*/ 127 w 223"/>
              <a:gd name="T11" fmla="*/ 127 h 223"/>
              <a:gd name="T12" fmla="*/ 223 w 223"/>
              <a:gd name="T13" fmla="*/ 110 h 223"/>
              <a:gd name="T14" fmla="*/ 127 w 223"/>
              <a:gd name="T15" fmla="*/ 96 h 223"/>
              <a:gd name="T16" fmla="*/ 111 w 223"/>
              <a:gd name="T1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111" y="0"/>
                </a:moveTo>
                <a:lnTo>
                  <a:pt x="96" y="96"/>
                </a:lnTo>
                <a:lnTo>
                  <a:pt x="0" y="110"/>
                </a:lnTo>
                <a:lnTo>
                  <a:pt x="96" y="127"/>
                </a:lnTo>
                <a:lnTo>
                  <a:pt x="111" y="223"/>
                </a:lnTo>
                <a:lnTo>
                  <a:pt x="127" y="127"/>
                </a:lnTo>
                <a:lnTo>
                  <a:pt x="223" y="110"/>
                </a:lnTo>
                <a:lnTo>
                  <a:pt x="127" y="96"/>
                </a:lnTo>
                <a:lnTo>
                  <a:pt x="1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4" name="Freeform 59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76638" y="520700"/>
            <a:ext cx="239713" cy="239713"/>
          </a:xfrm>
          <a:custGeom>
            <a:avLst/>
            <a:gdLst>
              <a:gd name="T0" fmla="*/ 77 w 151"/>
              <a:gd name="T1" fmla="*/ 0 h 151"/>
              <a:gd name="T2" fmla="*/ 65 w 151"/>
              <a:gd name="T3" fmla="*/ 65 h 151"/>
              <a:gd name="T4" fmla="*/ 0 w 151"/>
              <a:gd name="T5" fmla="*/ 75 h 151"/>
              <a:gd name="T6" fmla="*/ 65 w 151"/>
              <a:gd name="T7" fmla="*/ 87 h 151"/>
              <a:gd name="T8" fmla="*/ 77 w 151"/>
              <a:gd name="T9" fmla="*/ 151 h 151"/>
              <a:gd name="T10" fmla="*/ 86 w 151"/>
              <a:gd name="T11" fmla="*/ 87 h 151"/>
              <a:gd name="T12" fmla="*/ 151 w 151"/>
              <a:gd name="T13" fmla="*/ 75 h 151"/>
              <a:gd name="T14" fmla="*/ 86 w 151"/>
              <a:gd name="T15" fmla="*/ 65 h 151"/>
              <a:gd name="T16" fmla="*/ 77 w 151"/>
              <a:gd name="T1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77" y="0"/>
                </a:moveTo>
                <a:lnTo>
                  <a:pt x="65" y="65"/>
                </a:lnTo>
                <a:lnTo>
                  <a:pt x="0" y="75"/>
                </a:lnTo>
                <a:lnTo>
                  <a:pt x="65" y="87"/>
                </a:lnTo>
                <a:lnTo>
                  <a:pt x="77" y="151"/>
                </a:lnTo>
                <a:lnTo>
                  <a:pt x="86" y="87"/>
                </a:lnTo>
                <a:lnTo>
                  <a:pt x="151" y="75"/>
                </a:lnTo>
                <a:lnTo>
                  <a:pt x="86" y="65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5" name="Freeform 59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9938" y="2106613"/>
            <a:ext cx="239713" cy="239713"/>
          </a:xfrm>
          <a:custGeom>
            <a:avLst/>
            <a:gdLst>
              <a:gd name="T0" fmla="*/ 76 w 151"/>
              <a:gd name="T1" fmla="*/ 0 h 151"/>
              <a:gd name="T2" fmla="*/ 64 w 151"/>
              <a:gd name="T3" fmla="*/ 64 h 151"/>
              <a:gd name="T4" fmla="*/ 0 w 151"/>
              <a:gd name="T5" fmla="*/ 76 h 151"/>
              <a:gd name="T6" fmla="*/ 64 w 151"/>
              <a:gd name="T7" fmla="*/ 86 h 151"/>
              <a:gd name="T8" fmla="*/ 76 w 151"/>
              <a:gd name="T9" fmla="*/ 151 h 151"/>
              <a:gd name="T10" fmla="*/ 86 w 151"/>
              <a:gd name="T11" fmla="*/ 86 h 151"/>
              <a:gd name="T12" fmla="*/ 151 w 151"/>
              <a:gd name="T13" fmla="*/ 76 h 151"/>
              <a:gd name="T14" fmla="*/ 86 w 151"/>
              <a:gd name="T15" fmla="*/ 64 h 151"/>
              <a:gd name="T16" fmla="*/ 76 w 151"/>
              <a:gd name="T1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76" y="0"/>
                </a:moveTo>
                <a:lnTo>
                  <a:pt x="64" y="64"/>
                </a:lnTo>
                <a:lnTo>
                  <a:pt x="0" y="76"/>
                </a:lnTo>
                <a:lnTo>
                  <a:pt x="64" y="86"/>
                </a:lnTo>
                <a:lnTo>
                  <a:pt x="76" y="151"/>
                </a:lnTo>
                <a:lnTo>
                  <a:pt x="86" y="86"/>
                </a:lnTo>
                <a:lnTo>
                  <a:pt x="151" y="76"/>
                </a:lnTo>
                <a:lnTo>
                  <a:pt x="86" y="64"/>
                </a:lnTo>
                <a:lnTo>
                  <a:pt x="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6" name="Freeform 599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304338" y="661988"/>
            <a:ext cx="239713" cy="236538"/>
          </a:xfrm>
          <a:custGeom>
            <a:avLst/>
            <a:gdLst>
              <a:gd name="T0" fmla="*/ 77 w 151"/>
              <a:gd name="T1" fmla="*/ 0 h 149"/>
              <a:gd name="T2" fmla="*/ 65 w 151"/>
              <a:gd name="T3" fmla="*/ 62 h 149"/>
              <a:gd name="T4" fmla="*/ 0 w 151"/>
              <a:gd name="T5" fmla="*/ 74 h 149"/>
              <a:gd name="T6" fmla="*/ 65 w 151"/>
              <a:gd name="T7" fmla="*/ 84 h 149"/>
              <a:gd name="T8" fmla="*/ 77 w 151"/>
              <a:gd name="T9" fmla="*/ 149 h 149"/>
              <a:gd name="T10" fmla="*/ 87 w 151"/>
              <a:gd name="T11" fmla="*/ 84 h 149"/>
              <a:gd name="T12" fmla="*/ 151 w 151"/>
              <a:gd name="T13" fmla="*/ 74 h 149"/>
              <a:gd name="T14" fmla="*/ 87 w 151"/>
              <a:gd name="T15" fmla="*/ 62 h 149"/>
              <a:gd name="T16" fmla="*/ 77 w 151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49">
                <a:moveTo>
                  <a:pt x="77" y="0"/>
                </a:moveTo>
                <a:lnTo>
                  <a:pt x="65" y="62"/>
                </a:lnTo>
                <a:lnTo>
                  <a:pt x="0" y="74"/>
                </a:lnTo>
                <a:lnTo>
                  <a:pt x="65" y="84"/>
                </a:lnTo>
                <a:lnTo>
                  <a:pt x="77" y="149"/>
                </a:lnTo>
                <a:lnTo>
                  <a:pt x="87" y="84"/>
                </a:lnTo>
                <a:lnTo>
                  <a:pt x="151" y="74"/>
                </a:lnTo>
                <a:lnTo>
                  <a:pt x="87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7" name="Freeform 601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1068050" y="2741613"/>
            <a:ext cx="239713" cy="241300"/>
          </a:xfrm>
          <a:custGeom>
            <a:avLst/>
            <a:gdLst>
              <a:gd name="T0" fmla="*/ 77 w 151"/>
              <a:gd name="T1" fmla="*/ 0 h 152"/>
              <a:gd name="T2" fmla="*/ 65 w 151"/>
              <a:gd name="T3" fmla="*/ 65 h 152"/>
              <a:gd name="T4" fmla="*/ 0 w 151"/>
              <a:gd name="T5" fmla="*/ 75 h 152"/>
              <a:gd name="T6" fmla="*/ 65 w 151"/>
              <a:gd name="T7" fmla="*/ 87 h 152"/>
              <a:gd name="T8" fmla="*/ 77 w 151"/>
              <a:gd name="T9" fmla="*/ 152 h 152"/>
              <a:gd name="T10" fmla="*/ 87 w 151"/>
              <a:gd name="T11" fmla="*/ 87 h 152"/>
              <a:gd name="T12" fmla="*/ 151 w 151"/>
              <a:gd name="T13" fmla="*/ 75 h 152"/>
              <a:gd name="T14" fmla="*/ 87 w 151"/>
              <a:gd name="T15" fmla="*/ 65 h 152"/>
              <a:gd name="T16" fmla="*/ 77 w 151"/>
              <a:gd name="T1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77" y="0"/>
                </a:moveTo>
                <a:lnTo>
                  <a:pt x="65" y="65"/>
                </a:lnTo>
                <a:lnTo>
                  <a:pt x="0" y="75"/>
                </a:lnTo>
                <a:lnTo>
                  <a:pt x="65" y="87"/>
                </a:lnTo>
                <a:lnTo>
                  <a:pt x="77" y="152"/>
                </a:lnTo>
                <a:lnTo>
                  <a:pt x="87" y="87"/>
                </a:lnTo>
                <a:lnTo>
                  <a:pt x="151" y="75"/>
                </a:lnTo>
                <a:lnTo>
                  <a:pt x="87" y="65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8" name="Freeform 603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768850" y="2741613"/>
            <a:ext cx="236538" cy="241300"/>
          </a:xfrm>
          <a:custGeom>
            <a:avLst/>
            <a:gdLst>
              <a:gd name="T0" fmla="*/ 74 w 149"/>
              <a:gd name="T1" fmla="*/ 0 h 152"/>
              <a:gd name="T2" fmla="*/ 65 w 149"/>
              <a:gd name="T3" fmla="*/ 65 h 152"/>
              <a:gd name="T4" fmla="*/ 0 w 149"/>
              <a:gd name="T5" fmla="*/ 75 h 152"/>
              <a:gd name="T6" fmla="*/ 65 w 149"/>
              <a:gd name="T7" fmla="*/ 87 h 152"/>
              <a:gd name="T8" fmla="*/ 74 w 149"/>
              <a:gd name="T9" fmla="*/ 152 h 152"/>
              <a:gd name="T10" fmla="*/ 86 w 149"/>
              <a:gd name="T11" fmla="*/ 87 h 152"/>
              <a:gd name="T12" fmla="*/ 149 w 149"/>
              <a:gd name="T13" fmla="*/ 75 h 152"/>
              <a:gd name="T14" fmla="*/ 86 w 149"/>
              <a:gd name="T15" fmla="*/ 65 h 152"/>
              <a:gd name="T16" fmla="*/ 74 w 149"/>
              <a:gd name="T1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2">
                <a:moveTo>
                  <a:pt x="74" y="0"/>
                </a:moveTo>
                <a:lnTo>
                  <a:pt x="65" y="65"/>
                </a:lnTo>
                <a:lnTo>
                  <a:pt x="0" y="75"/>
                </a:lnTo>
                <a:lnTo>
                  <a:pt x="65" y="87"/>
                </a:lnTo>
                <a:lnTo>
                  <a:pt x="74" y="152"/>
                </a:lnTo>
                <a:lnTo>
                  <a:pt x="86" y="87"/>
                </a:lnTo>
                <a:lnTo>
                  <a:pt x="149" y="75"/>
                </a:lnTo>
                <a:lnTo>
                  <a:pt x="86" y="65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69" name="Freeform 605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285288" y="3462338"/>
            <a:ext cx="277813" cy="277813"/>
          </a:xfrm>
          <a:custGeom>
            <a:avLst/>
            <a:gdLst>
              <a:gd name="T0" fmla="*/ 89 w 175"/>
              <a:gd name="T1" fmla="*/ 0 h 175"/>
              <a:gd name="T2" fmla="*/ 77 w 175"/>
              <a:gd name="T3" fmla="*/ 74 h 175"/>
              <a:gd name="T4" fmla="*/ 0 w 175"/>
              <a:gd name="T5" fmla="*/ 86 h 175"/>
              <a:gd name="T6" fmla="*/ 77 w 175"/>
              <a:gd name="T7" fmla="*/ 101 h 175"/>
              <a:gd name="T8" fmla="*/ 89 w 175"/>
              <a:gd name="T9" fmla="*/ 175 h 175"/>
              <a:gd name="T10" fmla="*/ 101 w 175"/>
              <a:gd name="T11" fmla="*/ 101 h 175"/>
              <a:gd name="T12" fmla="*/ 175 w 175"/>
              <a:gd name="T13" fmla="*/ 86 h 175"/>
              <a:gd name="T14" fmla="*/ 101 w 175"/>
              <a:gd name="T15" fmla="*/ 74 h 175"/>
              <a:gd name="T16" fmla="*/ 89 w 175"/>
              <a:gd name="T1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75">
                <a:moveTo>
                  <a:pt x="89" y="0"/>
                </a:moveTo>
                <a:lnTo>
                  <a:pt x="77" y="74"/>
                </a:lnTo>
                <a:lnTo>
                  <a:pt x="0" y="86"/>
                </a:lnTo>
                <a:lnTo>
                  <a:pt x="77" y="101"/>
                </a:lnTo>
                <a:lnTo>
                  <a:pt x="89" y="175"/>
                </a:lnTo>
                <a:lnTo>
                  <a:pt x="101" y="101"/>
                </a:lnTo>
                <a:lnTo>
                  <a:pt x="175" y="86"/>
                </a:lnTo>
                <a:lnTo>
                  <a:pt x="101" y="74"/>
                </a:lnTo>
                <a:lnTo>
                  <a:pt x="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0" name="Freeform 608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9632950" y="2060575"/>
            <a:ext cx="277813" cy="277813"/>
          </a:xfrm>
          <a:custGeom>
            <a:avLst/>
            <a:gdLst>
              <a:gd name="T0" fmla="*/ 88 w 175"/>
              <a:gd name="T1" fmla="*/ 0 h 175"/>
              <a:gd name="T2" fmla="*/ 76 w 175"/>
              <a:gd name="T3" fmla="*/ 74 h 175"/>
              <a:gd name="T4" fmla="*/ 0 w 175"/>
              <a:gd name="T5" fmla="*/ 86 h 175"/>
              <a:gd name="T6" fmla="*/ 76 w 175"/>
              <a:gd name="T7" fmla="*/ 98 h 175"/>
              <a:gd name="T8" fmla="*/ 88 w 175"/>
              <a:gd name="T9" fmla="*/ 175 h 175"/>
              <a:gd name="T10" fmla="*/ 100 w 175"/>
              <a:gd name="T11" fmla="*/ 98 h 175"/>
              <a:gd name="T12" fmla="*/ 175 w 175"/>
              <a:gd name="T13" fmla="*/ 86 h 175"/>
              <a:gd name="T14" fmla="*/ 100 w 175"/>
              <a:gd name="T15" fmla="*/ 74 h 175"/>
              <a:gd name="T16" fmla="*/ 88 w 175"/>
              <a:gd name="T1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175">
                <a:moveTo>
                  <a:pt x="88" y="0"/>
                </a:moveTo>
                <a:lnTo>
                  <a:pt x="76" y="74"/>
                </a:lnTo>
                <a:lnTo>
                  <a:pt x="0" y="86"/>
                </a:lnTo>
                <a:lnTo>
                  <a:pt x="76" y="98"/>
                </a:lnTo>
                <a:lnTo>
                  <a:pt x="88" y="175"/>
                </a:lnTo>
                <a:lnTo>
                  <a:pt x="100" y="98"/>
                </a:lnTo>
                <a:lnTo>
                  <a:pt x="175" y="86"/>
                </a:lnTo>
                <a:lnTo>
                  <a:pt x="100" y="74"/>
                </a:lnTo>
                <a:lnTo>
                  <a:pt x="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1" name="Freeform 6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1239500" y="501650"/>
            <a:ext cx="274638" cy="277813"/>
          </a:xfrm>
          <a:custGeom>
            <a:avLst/>
            <a:gdLst>
              <a:gd name="T0" fmla="*/ 87 w 173"/>
              <a:gd name="T1" fmla="*/ 0 h 175"/>
              <a:gd name="T2" fmla="*/ 75 w 173"/>
              <a:gd name="T3" fmla="*/ 75 h 175"/>
              <a:gd name="T4" fmla="*/ 0 w 173"/>
              <a:gd name="T5" fmla="*/ 87 h 175"/>
              <a:gd name="T6" fmla="*/ 75 w 173"/>
              <a:gd name="T7" fmla="*/ 101 h 175"/>
              <a:gd name="T8" fmla="*/ 87 w 173"/>
              <a:gd name="T9" fmla="*/ 175 h 175"/>
              <a:gd name="T10" fmla="*/ 99 w 173"/>
              <a:gd name="T11" fmla="*/ 101 h 175"/>
              <a:gd name="T12" fmla="*/ 173 w 173"/>
              <a:gd name="T13" fmla="*/ 87 h 175"/>
              <a:gd name="T14" fmla="*/ 99 w 173"/>
              <a:gd name="T15" fmla="*/ 75 h 175"/>
              <a:gd name="T16" fmla="*/ 87 w 173"/>
              <a:gd name="T1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5">
                <a:moveTo>
                  <a:pt x="87" y="0"/>
                </a:moveTo>
                <a:lnTo>
                  <a:pt x="75" y="75"/>
                </a:lnTo>
                <a:lnTo>
                  <a:pt x="0" y="87"/>
                </a:lnTo>
                <a:lnTo>
                  <a:pt x="75" y="101"/>
                </a:lnTo>
                <a:lnTo>
                  <a:pt x="87" y="175"/>
                </a:lnTo>
                <a:lnTo>
                  <a:pt x="99" y="101"/>
                </a:lnTo>
                <a:lnTo>
                  <a:pt x="173" y="87"/>
                </a:lnTo>
                <a:lnTo>
                  <a:pt x="99" y="75"/>
                </a:ln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2" name="Freeform 61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891463" y="2227262"/>
            <a:ext cx="274638" cy="274638"/>
          </a:xfrm>
          <a:custGeom>
            <a:avLst/>
            <a:gdLst>
              <a:gd name="T0" fmla="*/ 87 w 173"/>
              <a:gd name="T1" fmla="*/ 0 h 173"/>
              <a:gd name="T2" fmla="*/ 75 w 173"/>
              <a:gd name="T3" fmla="*/ 75 h 173"/>
              <a:gd name="T4" fmla="*/ 0 w 173"/>
              <a:gd name="T5" fmla="*/ 87 h 173"/>
              <a:gd name="T6" fmla="*/ 75 w 173"/>
              <a:gd name="T7" fmla="*/ 99 h 173"/>
              <a:gd name="T8" fmla="*/ 87 w 173"/>
              <a:gd name="T9" fmla="*/ 173 h 173"/>
              <a:gd name="T10" fmla="*/ 99 w 173"/>
              <a:gd name="T11" fmla="*/ 99 h 173"/>
              <a:gd name="T12" fmla="*/ 173 w 173"/>
              <a:gd name="T13" fmla="*/ 87 h 173"/>
              <a:gd name="T14" fmla="*/ 99 w 173"/>
              <a:gd name="T15" fmla="*/ 75 h 173"/>
              <a:gd name="T16" fmla="*/ 87 w 173"/>
              <a:gd name="T17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87" y="0"/>
                </a:moveTo>
                <a:lnTo>
                  <a:pt x="75" y="75"/>
                </a:lnTo>
                <a:lnTo>
                  <a:pt x="0" y="87"/>
                </a:lnTo>
                <a:lnTo>
                  <a:pt x="75" y="99"/>
                </a:lnTo>
                <a:lnTo>
                  <a:pt x="87" y="173"/>
                </a:lnTo>
                <a:lnTo>
                  <a:pt x="99" y="99"/>
                </a:lnTo>
                <a:lnTo>
                  <a:pt x="173" y="87"/>
                </a:lnTo>
                <a:lnTo>
                  <a:pt x="99" y="75"/>
                </a:ln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3" name="Freeform 61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1631613" y="2060575"/>
            <a:ext cx="354013" cy="354013"/>
          </a:xfrm>
          <a:custGeom>
            <a:avLst/>
            <a:gdLst>
              <a:gd name="T0" fmla="*/ 111 w 223"/>
              <a:gd name="T1" fmla="*/ 0 h 223"/>
              <a:gd name="T2" fmla="*/ 96 w 223"/>
              <a:gd name="T3" fmla="*/ 96 h 223"/>
              <a:gd name="T4" fmla="*/ 0 w 223"/>
              <a:gd name="T5" fmla="*/ 110 h 223"/>
              <a:gd name="T6" fmla="*/ 96 w 223"/>
              <a:gd name="T7" fmla="*/ 127 h 223"/>
              <a:gd name="T8" fmla="*/ 111 w 223"/>
              <a:gd name="T9" fmla="*/ 223 h 223"/>
              <a:gd name="T10" fmla="*/ 127 w 223"/>
              <a:gd name="T11" fmla="*/ 127 h 223"/>
              <a:gd name="T12" fmla="*/ 223 w 223"/>
              <a:gd name="T13" fmla="*/ 110 h 223"/>
              <a:gd name="T14" fmla="*/ 127 w 223"/>
              <a:gd name="T15" fmla="*/ 96 h 223"/>
              <a:gd name="T16" fmla="*/ 111 w 223"/>
              <a:gd name="T1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111" y="0"/>
                </a:moveTo>
                <a:lnTo>
                  <a:pt x="96" y="96"/>
                </a:lnTo>
                <a:lnTo>
                  <a:pt x="0" y="110"/>
                </a:lnTo>
                <a:lnTo>
                  <a:pt x="96" y="127"/>
                </a:lnTo>
                <a:lnTo>
                  <a:pt x="111" y="223"/>
                </a:lnTo>
                <a:lnTo>
                  <a:pt x="127" y="127"/>
                </a:lnTo>
                <a:lnTo>
                  <a:pt x="223" y="110"/>
                </a:lnTo>
                <a:lnTo>
                  <a:pt x="127" y="96"/>
                </a:lnTo>
                <a:lnTo>
                  <a:pt x="1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4" name="Freeform 616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61950" y="3424237"/>
            <a:ext cx="350838" cy="354013"/>
          </a:xfrm>
          <a:custGeom>
            <a:avLst/>
            <a:gdLst>
              <a:gd name="T0" fmla="*/ 110 w 221"/>
              <a:gd name="T1" fmla="*/ 0 h 223"/>
              <a:gd name="T2" fmla="*/ 93 w 221"/>
              <a:gd name="T3" fmla="*/ 96 h 223"/>
              <a:gd name="T4" fmla="*/ 0 w 221"/>
              <a:gd name="T5" fmla="*/ 110 h 223"/>
              <a:gd name="T6" fmla="*/ 93 w 221"/>
              <a:gd name="T7" fmla="*/ 127 h 223"/>
              <a:gd name="T8" fmla="*/ 110 w 221"/>
              <a:gd name="T9" fmla="*/ 223 h 223"/>
              <a:gd name="T10" fmla="*/ 127 w 221"/>
              <a:gd name="T11" fmla="*/ 127 h 223"/>
              <a:gd name="T12" fmla="*/ 221 w 221"/>
              <a:gd name="T13" fmla="*/ 110 h 223"/>
              <a:gd name="T14" fmla="*/ 127 w 221"/>
              <a:gd name="T15" fmla="*/ 96 h 223"/>
              <a:gd name="T16" fmla="*/ 110 w 221"/>
              <a:gd name="T1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" h="223">
                <a:moveTo>
                  <a:pt x="110" y="0"/>
                </a:moveTo>
                <a:lnTo>
                  <a:pt x="93" y="96"/>
                </a:lnTo>
                <a:lnTo>
                  <a:pt x="0" y="110"/>
                </a:lnTo>
                <a:lnTo>
                  <a:pt x="93" y="127"/>
                </a:lnTo>
                <a:lnTo>
                  <a:pt x="110" y="223"/>
                </a:lnTo>
                <a:lnTo>
                  <a:pt x="127" y="127"/>
                </a:lnTo>
                <a:lnTo>
                  <a:pt x="221" y="110"/>
                </a:lnTo>
                <a:lnTo>
                  <a:pt x="127" y="96"/>
                </a:lnTo>
                <a:lnTo>
                  <a:pt x="1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5" name="Freeform 6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423150" y="285750"/>
            <a:ext cx="354013" cy="354013"/>
          </a:xfrm>
          <a:custGeom>
            <a:avLst/>
            <a:gdLst>
              <a:gd name="T0" fmla="*/ 110 w 223"/>
              <a:gd name="T1" fmla="*/ 0 h 223"/>
              <a:gd name="T2" fmla="*/ 96 w 223"/>
              <a:gd name="T3" fmla="*/ 96 h 223"/>
              <a:gd name="T4" fmla="*/ 0 w 223"/>
              <a:gd name="T5" fmla="*/ 110 h 223"/>
              <a:gd name="T6" fmla="*/ 96 w 223"/>
              <a:gd name="T7" fmla="*/ 127 h 223"/>
              <a:gd name="T8" fmla="*/ 110 w 223"/>
              <a:gd name="T9" fmla="*/ 223 h 223"/>
              <a:gd name="T10" fmla="*/ 127 w 223"/>
              <a:gd name="T11" fmla="*/ 127 h 223"/>
              <a:gd name="T12" fmla="*/ 223 w 223"/>
              <a:gd name="T13" fmla="*/ 110 h 223"/>
              <a:gd name="T14" fmla="*/ 127 w 223"/>
              <a:gd name="T15" fmla="*/ 96 h 223"/>
              <a:gd name="T16" fmla="*/ 110 w 223"/>
              <a:gd name="T1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110" y="0"/>
                </a:moveTo>
                <a:lnTo>
                  <a:pt x="96" y="96"/>
                </a:lnTo>
                <a:lnTo>
                  <a:pt x="0" y="110"/>
                </a:lnTo>
                <a:lnTo>
                  <a:pt x="96" y="127"/>
                </a:lnTo>
                <a:lnTo>
                  <a:pt x="110" y="223"/>
                </a:lnTo>
                <a:lnTo>
                  <a:pt x="127" y="127"/>
                </a:lnTo>
                <a:lnTo>
                  <a:pt x="223" y="110"/>
                </a:lnTo>
                <a:lnTo>
                  <a:pt x="127" y="96"/>
                </a:lnTo>
                <a:lnTo>
                  <a:pt x="1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76" name="Freeform 613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334000" y="990600"/>
            <a:ext cx="274638" cy="274638"/>
          </a:xfrm>
          <a:custGeom>
            <a:avLst/>
            <a:gdLst>
              <a:gd name="T0" fmla="*/ 87 w 173"/>
              <a:gd name="T1" fmla="*/ 0 h 173"/>
              <a:gd name="T2" fmla="*/ 75 w 173"/>
              <a:gd name="T3" fmla="*/ 75 h 173"/>
              <a:gd name="T4" fmla="*/ 0 w 173"/>
              <a:gd name="T5" fmla="*/ 87 h 173"/>
              <a:gd name="T6" fmla="*/ 75 w 173"/>
              <a:gd name="T7" fmla="*/ 99 h 173"/>
              <a:gd name="T8" fmla="*/ 87 w 173"/>
              <a:gd name="T9" fmla="*/ 173 h 173"/>
              <a:gd name="T10" fmla="*/ 99 w 173"/>
              <a:gd name="T11" fmla="*/ 99 h 173"/>
              <a:gd name="T12" fmla="*/ 173 w 173"/>
              <a:gd name="T13" fmla="*/ 87 h 173"/>
              <a:gd name="T14" fmla="*/ 99 w 173"/>
              <a:gd name="T15" fmla="*/ 75 h 173"/>
              <a:gd name="T16" fmla="*/ 87 w 173"/>
              <a:gd name="T17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73">
                <a:moveTo>
                  <a:pt x="87" y="0"/>
                </a:moveTo>
                <a:lnTo>
                  <a:pt x="75" y="75"/>
                </a:lnTo>
                <a:lnTo>
                  <a:pt x="0" y="87"/>
                </a:lnTo>
                <a:lnTo>
                  <a:pt x="75" y="99"/>
                </a:lnTo>
                <a:lnTo>
                  <a:pt x="87" y="173"/>
                </a:lnTo>
                <a:lnTo>
                  <a:pt x="99" y="99"/>
                </a:lnTo>
                <a:lnTo>
                  <a:pt x="173" y="87"/>
                </a:lnTo>
                <a:lnTo>
                  <a:pt x="99" y="75"/>
                </a:lnTo>
                <a:lnTo>
                  <a:pt x="8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#9Slide01 Noi dung ngan" panose="00000500000000000000" pitchFamily="2" charset="0"/>
            </a:endParaRPr>
          </a:p>
        </p:txBody>
      </p:sp>
      <p:sp>
        <p:nvSpPr>
          <p:cNvPr id="135" name="Footer Placeholder 4"/>
          <p:cNvSpPr txBox="1">
            <a:spLocks/>
          </p:cNvSpPr>
          <p:nvPr/>
        </p:nvSpPr>
        <p:spPr>
          <a:xfrm>
            <a:off x="-12307885" y="6188331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Khóa luận tốt nghiệp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35414" y="402730"/>
            <a:ext cx="5499069" cy="963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98096" y="2354682"/>
            <a:ext cx="7772400" cy="209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Mô hình thác nước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thiết kế hệ thống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Mô hình MVC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Winform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ADO.NET</a:t>
            </a:r>
          </a:p>
          <a:p>
            <a:pPr algn="ctr"/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13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89987-207A-4D20-A24C-B77C81C0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450"/>
            <a:ext cx="89154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0" y="314325"/>
            <a:ext cx="6229350" cy="622935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-5715000" y="-2286000"/>
            <a:ext cx="11430000" cy="11430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733800" y="-108470"/>
            <a:ext cx="3467725" cy="7074940"/>
          </a:xfrm>
          <a:prstGeom prst="chevron">
            <a:avLst>
              <a:gd name="adj" fmla="val 99040"/>
            </a:avLst>
          </a:prstGeom>
          <a:solidFill>
            <a:srgbClr val="A0D468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9525" y="228600"/>
            <a:ext cx="6229350" cy="622935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44843" y="2743110"/>
            <a:ext cx="2558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Sitka Heading" panose="02000505000000020004" pitchFamily="2" charset="0"/>
              </a:rPr>
              <a:t>SINH VIÊN</a:t>
            </a:r>
          </a:p>
          <a:p>
            <a:pPr algn="ctr"/>
            <a:r>
              <a:rPr lang="en-US" sz="3600">
                <a:latin typeface="Sitka Heading" panose="02000505000000020004" pitchFamily="2" charset="0"/>
              </a:rPr>
              <a:t>THỰC HIỆN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91075" y="1559152"/>
            <a:ext cx="4629462" cy="629900"/>
            <a:chOff x="7291075" y="1066085"/>
            <a:chExt cx="4629462" cy="629900"/>
          </a:xfrm>
        </p:grpSpPr>
        <p:sp>
          <p:nvSpPr>
            <p:cNvPr id="10" name="TextBox 9"/>
            <p:cNvSpPr txBox="1"/>
            <p:nvPr/>
          </p:nvSpPr>
          <p:spPr>
            <a:xfrm>
              <a:off x="7986712" y="1149093"/>
              <a:ext cx="3933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err="1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Đinh</a:t>
              </a:r>
              <a:r>
                <a:rPr lang="en-US" sz="24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</a:t>
              </a:r>
              <a:r>
                <a:rPr lang="en-US" sz="2400" err="1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Thị</a:t>
              </a:r>
              <a:r>
                <a:rPr lang="en-US" sz="24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Thu </a:t>
              </a:r>
              <a:r>
                <a:rPr lang="en-US" sz="2400" err="1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Thủy</a:t>
              </a:r>
              <a:r>
                <a:rPr lang="en-US" sz="24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(NT)</a:t>
              </a:r>
            </a:p>
          </p:txBody>
        </p:sp>
        <p:sp>
          <p:nvSpPr>
            <p:cNvPr id="17" name="Diamond 16"/>
            <p:cNvSpPr/>
            <p:nvPr/>
          </p:nvSpPr>
          <p:spPr>
            <a:xfrm>
              <a:off x="7291075" y="1066085"/>
              <a:ext cx="629900" cy="629900"/>
            </a:xfrm>
            <a:prstGeom prst="diamond">
              <a:avLst/>
            </a:prstGeom>
            <a:solidFill>
              <a:srgbClr val="A0D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0261" y="119636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01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91075" y="3114050"/>
            <a:ext cx="4653274" cy="629900"/>
            <a:chOff x="7291075" y="3114050"/>
            <a:chExt cx="4653274" cy="629900"/>
          </a:xfrm>
        </p:grpSpPr>
        <p:sp>
          <p:nvSpPr>
            <p:cNvPr id="11" name="TextBox 10"/>
            <p:cNvSpPr txBox="1"/>
            <p:nvPr/>
          </p:nvSpPr>
          <p:spPr>
            <a:xfrm>
              <a:off x="8010524" y="3213507"/>
              <a:ext cx="3933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Lê Thị Huyền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91075" y="3114050"/>
              <a:ext cx="629900" cy="629900"/>
              <a:chOff x="7291075" y="3028414"/>
              <a:chExt cx="629900" cy="629900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7291075" y="3028414"/>
                <a:ext cx="629900" cy="629900"/>
              </a:xfrm>
              <a:prstGeom prst="diamond">
                <a:avLst/>
              </a:prstGeom>
              <a:solidFill>
                <a:srgbClr val="A0D4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67017" y="3158698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1 Tieu de ngan" panose="00000800000000000000" pitchFamily="2" charset="0"/>
                  </a:rPr>
                  <a:t>02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93252" y="4784854"/>
            <a:ext cx="4653274" cy="629900"/>
            <a:chOff x="7291075" y="5023515"/>
            <a:chExt cx="4653274" cy="629900"/>
          </a:xfrm>
        </p:grpSpPr>
        <p:sp>
          <p:nvSpPr>
            <p:cNvPr id="13" name="TextBox 12"/>
            <p:cNvSpPr txBox="1"/>
            <p:nvPr/>
          </p:nvSpPr>
          <p:spPr>
            <a:xfrm>
              <a:off x="8010524" y="5098073"/>
              <a:ext cx="3933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Hoàng Thị Bích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91075" y="5023515"/>
              <a:ext cx="629900" cy="629900"/>
              <a:chOff x="7291075" y="5023515"/>
              <a:chExt cx="629900" cy="629900"/>
            </a:xfrm>
          </p:grpSpPr>
          <p:sp>
            <p:nvSpPr>
              <p:cNvPr id="18" name="Diamond 17"/>
              <p:cNvSpPr/>
              <p:nvPr/>
            </p:nvSpPr>
            <p:spPr>
              <a:xfrm>
                <a:off x="7291075" y="5023515"/>
                <a:ext cx="629900" cy="629900"/>
              </a:xfrm>
              <a:prstGeom prst="diamond">
                <a:avLst/>
              </a:prstGeom>
              <a:solidFill>
                <a:srgbClr val="A0D4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67017" y="5153799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1 Tieu de ngan" panose="00000800000000000000" pitchFamily="2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6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2338"/>
            <a:ext cx="18669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21"/>
          <p:cNvSpPr>
            <a:spLocks/>
          </p:cNvSpPr>
          <p:nvPr/>
        </p:nvSpPr>
        <p:spPr bwMode="auto">
          <a:xfrm>
            <a:off x="1957388" y="4498975"/>
            <a:ext cx="846138" cy="741363"/>
          </a:xfrm>
          <a:custGeom>
            <a:avLst/>
            <a:gdLst>
              <a:gd name="T0" fmla="*/ 397 w 404"/>
              <a:gd name="T1" fmla="*/ 264 h 355"/>
              <a:gd name="T2" fmla="*/ 388 w 404"/>
              <a:gd name="T3" fmla="*/ 234 h 355"/>
              <a:gd name="T4" fmla="*/ 382 w 404"/>
              <a:gd name="T5" fmla="*/ 223 h 355"/>
              <a:gd name="T6" fmla="*/ 399 w 404"/>
              <a:gd name="T7" fmla="*/ 207 h 355"/>
              <a:gd name="T8" fmla="*/ 399 w 404"/>
              <a:gd name="T9" fmla="*/ 206 h 355"/>
              <a:gd name="T10" fmla="*/ 399 w 404"/>
              <a:gd name="T11" fmla="*/ 183 h 355"/>
              <a:gd name="T12" fmla="*/ 387 w 404"/>
              <a:gd name="T13" fmla="*/ 179 h 355"/>
              <a:gd name="T14" fmla="*/ 388 w 404"/>
              <a:gd name="T15" fmla="*/ 155 h 355"/>
              <a:gd name="T16" fmla="*/ 399 w 404"/>
              <a:gd name="T17" fmla="*/ 151 h 355"/>
              <a:gd name="T18" fmla="*/ 404 w 404"/>
              <a:gd name="T19" fmla="*/ 139 h 355"/>
              <a:gd name="T20" fmla="*/ 387 w 404"/>
              <a:gd name="T21" fmla="*/ 122 h 355"/>
              <a:gd name="T22" fmla="*/ 388 w 404"/>
              <a:gd name="T23" fmla="*/ 99 h 355"/>
              <a:gd name="T24" fmla="*/ 399 w 404"/>
              <a:gd name="T25" fmla="*/ 95 h 355"/>
              <a:gd name="T26" fmla="*/ 404 w 404"/>
              <a:gd name="T27" fmla="*/ 83 h 355"/>
              <a:gd name="T28" fmla="*/ 387 w 404"/>
              <a:gd name="T29" fmla="*/ 66 h 355"/>
              <a:gd name="T30" fmla="*/ 399 w 404"/>
              <a:gd name="T31" fmla="*/ 39 h 355"/>
              <a:gd name="T32" fmla="*/ 5 w 404"/>
              <a:gd name="T33" fmla="*/ 0 h 355"/>
              <a:gd name="T34" fmla="*/ 5 w 404"/>
              <a:gd name="T35" fmla="*/ 59 h 355"/>
              <a:gd name="T36" fmla="*/ 16 w 404"/>
              <a:gd name="T37" fmla="*/ 87 h 355"/>
              <a:gd name="T38" fmla="*/ 5 w 404"/>
              <a:gd name="T39" fmla="*/ 92 h 355"/>
              <a:gd name="T40" fmla="*/ 5 w 404"/>
              <a:gd name="T41" fmla="*/ 92 h 355"/>
              <a:gd name="T42" fmla="*/ 5 w 404"/>
              <a:gd name="T43" fmla="*/ 115 h 355"/>
              <a:gd name="T44" fmla="*/ 16 w 404"/>
              <a:gd name="T45" fmla="*/ 120 h 355"/>
              <a:gd name="T46" fmla="*/ 16 w 404"/>
              <a:gd name="T47" fmla="*/ 143 h 355"/>
              <a:gd name="T48" fmla="*/ 0 w 404"/>
              <a:gd name="T49" fmla="*/ 159 h 355"/>
              <a:gd name="T50" fmla="*/ 5 w 404"/>
              <a:gd name="T51" fmla="*/ 171 h 355"/>
              <a:gd name="T52" fmla="*/ 16 w 404"/>
              <a:gd name="T53" fmla="*/ 175 h 355"/>
              <a:gd name="T54" fmla="*/ 16 w 404"/>
              <a:gd name="T55" fmla="*/ 199 h 355"/>
              <a:gd name="T56" fmla="*/ 0 w 404"/>
              <a:gd name="T57" fmla="*/ 215 h 355"/>
              <a:gd name="T58" fmla="*/ 16 w 404"/>
              <a:gd name="T59" fmla="*/ 231 h 355"/>
              <a:gd name="T60" fmla="*/ 5 w 404"/>
              <a:gd name="T61" fmla="*/ 259 h 355"/>
              <a:gd name="T62" fmla="*/ 5 w 404"/>
              <a:gd name="T63" fmla="*/ 261 h 355"/>
              <a:gd name="T64" fmla="*/ 5 w 404"/>
              <a:gd name="T65" fmla="*/ 262 h 355"/>
              <a:gd name="T66" fmla="*/ 312 w 404"/>
              <a:gd name="T67" fmla="*/ 3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4" h="355">
                <a:moveTo>
                  <a:pt x="312" y="341"/>
                </a:moveTo>
                <a:cubicBezTo>
                  <a:pt x="397" y="264"/>
                  <a:pt x="397" y="264"/>
                  <a:pt x="397" y="264"/>
                </a:cubicBezTo>
                <a:cubicBezTo>
                  <a:pt x="401" y="261"/>
                  <a:pt x="404" y="256"/>
                  <a:pt x="404" y="250"/>
                </a:cubicBezTo>
                <a:cubicBezTo>
                  <a:pt x="404" y="241"/>
                  <a:pt x="397" y="234"/>
                  <a:pt x="388" y="234"/>
                </a:cubicBezTo>
                <a:cubicBezTo>
                  <a:pt x="387" y="234"/>
                  <a:pt x="387" y="234"/>
                  <a:pt x="387" y="234"/>
                </a:cubicBezTo>
                <a:cubicBezTo>
                  <a:pt x="384" y="231"/>
                  <a:pt x="382" y="227"/>
                  <a:pt x="382" y="223"/>
                </a:cubicBezTo>
                <a:cubicBezTo>
                  <a:pt x="382" y="218"/>
                  <a:pt x="384" y="214"/>
                  <a:pt x="387" y="211"/>
                </a:cubicBezTo>
                <a:cubicBezTo>
                  <a:pt x="392" y="211"/>
                  <a:pt x="396" y="209"/>
                  <a:pt x="399" y="207"/>
                </a:cubicBezTo>
                <a:cubicBezTo>
                  <a:pt x="399" y="207"/>
                  <a:pt x="399" y="207"/>
                  <a:pt x="399" y="207"/>
                </a:cubicBezTo>
                <a:cubicBezTo>
                  <a:pt x="399" y="206"/>
                  <a:pt x="399" y="206"/>
                  <a:pt x="399" y="206"/>
                </a:cubicBezTo>
                <a:cubicBezTo>
                  <a:pt x="402" y="204"/>
                  <a:pt x="403" y="199"/>
                  <a:pt x="403" y="195"/>
                </a:cubicBezTo>
                <a:cubicBezTo>
                  <a:pt x="403" y="190"/>
                  <a:pt x="402" y="186"/>
                  <a:pt x="399" y="183"/>
                </a:cubicBezTo>
                <a:cubicBezTo>
                  <a:pt x="399" y="183"/>
                  <a:pt x="399" y="183"/>
                  <a:pt x="399" y="183"/>
                </a:cubicBezTo>
                <a:cubicBezTo>
                  <a:pt x="396" y="180"/>
                  <a:pt x="392" y="179"/>
                  <a:pt x="387" y="179"/>
                </a:cubicBezTo>
                <a:cubicBezTo>
                  <a:pt x="384" y="176"/>
                  <a:pt x="382" y="172"/>
                  <a:pt x="382" y="167"/>
                </a:cubicBezTo>
                <a:cubicBezTo>
                  <a:pt x="382" y="162"/>
                  <a:pt x="385" y="158"/>
                  <a:pt x="388" y="155"/>
                </a:cubicBezTo>
                <a:cubicBezTo>
                  <a:pt x="392" y="155"/>
                  <a:pt x="396" y="153"/>
                  <a:pt x="398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402" y="148"/>
                  <a:pt x="404" y="143"/>
                  <a:pt x="404" y="139"/>
                </a:cubicBezTo>
                <a:cubicBezTo>
                  <a:pt x="404" y="130"/>
                  <a:pt x="397" y="122"/>
                  <a:pt x="388" y="122"/>
                </a:cubicBezTo>
                <a:cubicBezTo>
                  <a:pt x="387" y="122"/>
                  <a:pt x="387" y="122"/>
                  <a:pt x="387" y="122"/>
                </a:cubicBezTo>
                <a:cubicBezTo>
                  <a:pt x="384" y="119"/>
                  <a:pt x="382" y="115"/>
                  <a:pt x="382" y="111"/>
                </a:cubicBezTo>
                <a:cubicBezTo>
                  <a:pt x="382" y="106"/>
                  <a:pt x="385" y="102"/>
                  <a:pt x="388" y="99"/>
                </a:cubicBezTo>
                <a:cubicBezTo>
                  <a:pt x="392" y="99"/>
                  <a:pt x="396" y="97"/>
                  <a:pt x="398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402" y="92"/>
                  <a:pt x="404" y="87"/>
                  <a:pt x="404" y="83"/>
                </a:cubicBezTo>
                <a:cubicBezTo>
                  <a:pt x="404" y="74"/>
                  <a:pt x="397" y="66"/>
                  <a:pt x="388" y="66"/>
                </a:cubicBezTo>
                <a:cubicBezTo>
                  <a:pt x="387" y="66"/>
                  <a:pt x="387" y="66"/>
                  <a:pt x="387" y="66"/>
                </a:cubicBezTo>
                <a:cubicBezTo>
                  <a:pt x="384" y="64"/>
                  <a:pt x="382" y="60"/>
                  <a:pt x="382" y="55"/>
                </a:cubicBezTo>
                <a:cubicBezTo>
                  <a:pt x="382" y="46"/>
                  <a:pt x="390" y="39"/>
                  <a:pt x="399" y="39"/>
                </a:cubicBezTo>
                <a:cubicBezTo>
                  <a:pt x="399" y="0"/>
                  <a:pt x="399" y="0"/>
                  <a:pt x="39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4" y="59"/>
                  <a:pt x="21" y="66"/>
                  <a:pt x="21" y="75"/>
                </a:cubicBezTo>
                <a:cubicBezTo>
                  <a:pt x="21" y="80"/>
                  <a:pt x="19" y="84"/>
                  <a:pt x="16" y="87"/>
                </a:cubicBezTo>
                <a:cubicBezTo>
                  <a:pt x="12" y="87"/>
                  <a:pt x="8" y="89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99"/>
                  <a:pt x="0" y="103"/>
                </a:cubicBezTo>
                <a:cubicBezTo>
                  <a:pt x="0" y="108"/>
                  <a:pt x="2" y="112"/>
                  <a:pt x="5" y="115"/>
                </a:cubicBezTo>
                <a:cubicBezTo>
                  <a:pt x="8" y="118"/>
                  <a:pt x="12" y="120"/>
                  <a:pt x="1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9" y="123"/>
                  <a:pt x="21" y="127"/>
                  <a:pt x="21" y="131"/>
                </a:cubicBezTo>
                <a:cubicBezTo>
                  <a:pt x="21" y="136"/>
                  <a:pt x="19" y="140"/>
                  <a:pt x="16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7" y="143"/>
                  <a:pt x="0" y="150"/>
                  <a:pt x="0" y="159"/>
                </a:cubicBezTo>
                <a:cubicBezTo>
                  <a:pt x="0" y="164"/>
                  <a:pt x="2" y="168"/>
                  <a:pt x="5" y="171"/>
                </a:cubicBezTo>
                <a:cubicBezTo>
                  <a:pt x="5" y="171"/>
                  <a:pt x="5" y="171"/>
                  <a:pt x="5" y="171"/>
                </a:cubicBezTo>
                <a:cubicBezTo>
                  <a:pt x="8" y="174"/>
                  <a:pt x="12" y="175"/>
                  <a:pt x="16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9" y="178"/>
                  <a:pt x="21" y="183"/>
                  <a:pt x="21" y="187"/>
                </a:cubicBezTo>
                <a:cubicBezTo>
                  <a:pt x="21" y="192"/>
                  <a:pt x="19" y="196"/>
                  <a:pt x="16" y="199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7" y="199"/>
                  <a:pt x="0" y="206"/>
                  <a:pt x="0" y="215"/>
                </a:cubicBezTo>
                <a:cubicBezTo>
                  <a:pt x="0" y="224"/>
                  <a:pt x="7" y="231"/>
                  <a:pt x="16" y="231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9" y="234"/>
                  <a:pt x="21" y="238"/>
                  <a:pt x="21" y="243"/>
                </a:cubicBezTo>
                <a:cubicBezTo>
                  <a:pt x="21" y="252"/>
                  <a:pt x="14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61"/>
                  <a:pt x="5" y="261"/>
                  <a:pt x="5" y="261"/>
                </a:cubicBezTo>
                <a:cubicBezTo>
                  <a:pt x="5" y="262"/>
                  <a:pt x="5" y="262"/>
                  <a:pt x="5" y="262"/>
                </a:cubicBezTo>
                <a:cubicBezTo>
                  <a:pt x="5" y="262"/>
                  <a:pt x="5" y="262"/>
                  <a:pt x="5" y="262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49" y="351"/>
                  <a:pt x="223" y="355"/>
                  <a:pt x="312" y="3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85963" y="4940300"/>
            <a:ext cx="782638" cy="147638"/>
          </a:xfrm>
          <a:custGeom>
            <a:avLst/>
            <a:gdLst>
              <a:gd name="T0" fmla="*/ 2 w 373"/>
              <a:gd name="T1" fmla="*/ 20 h 71"/>
              <a:gd name="T2" fmla="*/ 373 w 373"/>
              <a:gd name="T3" fmla="*/ 0 h 71"/>
              <a:gd name="T4" fmla="*/ 373 w 373"/>
              <a:gd name="T5" fmla="*/ 23 h 71"/>
              <a:gd name="T6" fmla="*/ 0 w 373"/>
              <a:gd name="T7" fmla="*/ 45 h 71"/>
              <a:gd name="T8" fmla="*/ 2 w 373"/>
              <a:gd name="T9" fmla="*/ 2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1">
                <a:moveTo>
                  <a:pt x="2" y="20"/>
                </a:moveTo>
                <a:cubicBezTo>
                  <a:pt x="2" y="20"/>
                  <a:pt x="221" y="41"/>
                  <a:pt x="373" y="0"/>
                </a:cubicBezTo>
                <a:cubicBezTo>
                  <a:pt x="373" y="0"/>
                  <a:pt x="363" y="12"/>
                  <a:pt x="373" y="23"/>
                </a:cubicBezTo>
                <a:cubicBezTo>
                  <a:pt x="373" y="23"/>
                  <a:pt x="218" y="71"/>
                  <a:pt x="0" y="45"/>
                </a:cubicBezTo>
                <a:cubicBezTo>
                  <a:pt x="0" y="45"/>
                  <a:pt x="15" y="36"/>
                  <a:pt x="2" y="2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985963" y="4821238"/>
            <a:ext cx="781050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4 h 72"/>
              <a:gd name="T6" fmla="*/ 0 w 372"/>
              <a:gd name="T7" fmla="*/ 46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4"/>
                </a:cubicBezTo>
                <a:cubicBezTo>
                  <a:pt x="372" y="24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984375" y="4703763"/>
            <a:ext cx="782638" cy="150813"/>
          </a:xfrm>
          <a:custGeom>
            <a:avLst/>
            <a:gdLst>
              <a:gd name="T0" fmla="*/ 2 w 373"/>
              <a:gd name="T1" fmla="*/ 21 h 72"/>
              <a:gd name="T2" fmla="*/ 373 w 373"/>
              <a:gd name="T3" fmla="*/ 0 h 72"/>
              <a:gd name="T4" fmla="*/ 373 w 373"/>
              <a:gd name="T5" fmla="*/ 23 h 72"/>
              <a:gd name="T6" fmla="*/ 0 w 373"/>
              <a:gd name="T7" fmla="*/ 46 h 72"/>
              <a:gd name="T8" fmla="*/ 2 w 373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2">
                <a:moveTo>
                  <a:pt x="2" y="21"/>
                </a:moveTo>
                <a:cubicBezTo>
                  <a:pt x="2" y="21"/>
                  <a:pt x="221" y="41"/>
                  <a:pt x="373" y="0"/>
                </a:cubicBezTo>
                <a:cubicBezTo>
                  <a:pt x="373" y="0"/>
                  <a:pt x="363" y="13"/>
                  <a:pt x="373" y="23"/>
                </a:cubicBezTo>
                <a:cubicBezTo>
                  <a:pt x="373" y="23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984375" y="4587875"/>
            <a:ext cx="779463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3 h 72"/>
              <a:gd name="T6" fmla="*/ 0 w 372"/>
              <a:gd name="T7" fmla="*/ 45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3"/>
                </a:cubicBezTo>
                <a:cubicBezTo>
                  <a:pt x="372" y="23"/>
                  <a:pt x="218" y="72"/>
                  <a:pt x="0" y="45"/>
                </a:cubicBezTo>
                <a:cubicBezTo>
                  <a:pt x="0" y="45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60588" y="5211763"/>
            <a:ext cx="450850" cy="114300"/>
          </a:xfrm>
          <a:custGeom>
            <a:avLst/>
            <a:gdLst>
              <a:gd name="T0" fmla="*/ 0 w 215"/>
              <a:gd name="T1" fmla="*/ 4 h 55"/>
              <a:gd name="T2" fmla="*/ 31 w 215"/>
              <a:gd name="T3" fmla="*/ 32 h 55"/>
              <a:gd name="T4" fmla="*/ 105 w 215"/>
              <a:gd name="T5" fmla="*/ 55 h 55"/>
              <a:gd name="T6" fmla="*/ 108 w 215"/>
              <a:gd name="T7" fmla="*/ 55 h 55"/>
              <a:gd name="T8" fmla="*/ 180 w 215"/>
              <a:gd name="T9" fmla="*/ 32 h 55"/>
              <a:gd name="T10" fmla="*/ 215 w 215"/>
              <a:gd name="T11" fmla="*/ 0 h 55"/>
              <a:gd name="T12" fmla="*/ 0 w 215"/>
              <a:gd name="T13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55">
                <a:moveTo>
                  <a:pt x="0" y="4"/>
                </a:moveTo>
                <a:cubicBezTo>
                  <a:pt x="31" y="32"/>
                  <a:pt x="31" y="32"/>
                  <a:pt x="31" y="32"/>
                </a:cubicBezTo>
                <a:cubicBezTo>
                  <a:pt x="39" y="45"/>
                  <a:pt x="67" y="55"/>
                  <a:pt x="105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47" y="54"/>
                  <a:pt x="175" y="43"/>
                  <a:pt x="180" y="32"/>
                </a:cubicBezTo>
                <a:cubicBezTo>
                  <a:pt x="215" y="0"/>
                  <a:pt x="215" y="0"/>
                  <a:pt x="215" y="0"/>
                </a:cubicBezTo>
                <a:cubicBezTo>
                  <a:pt x="126" y="14"/>
                  <a:pt x="52" y="10"/>
                  <a:pt x="0" y="4"/>
                </a:cubicBezTo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057400" y="3500438"/>
            <a:ext cx="220663" cy="998538"/>
          </a:xfrm>
          <a:custGeom>
            <a:avLst/>
            <a:gdLst>
              <a:gd name="T0" fmla="*/ 89 w 105"/>
              <a:gd name="T1" fmla="*/ 479 h 479"/>
              <a:gd name="T2" fmla="*/ 90 w 105"/>
              <a:gd name="T3" fmla="*/ 402 h 479"/>
              <a:gd name="T4" fmla="*/ 91 w 105"/>
              <a:gd name="T5" fmla="*/ 365 h 479"/>
              <a:gd name="T6" fmla="*/ 91 w 105"/>
              <a:gd name="T7" fmla="*/ 362 h 479"/>
              <a:gd name="T8" fmla="*/ 91 w 105"/>
              <a:gd name="T9" fmla="*/ 361 h 479"/>
              <a:gd name="T10" fmla="*/ 91 w 105"/>
              <a:gd name="T11" fmla="*/ 360 h 479"/>
              <a:gd name="T12" fmla="*/ 91 w 105"/>
              <a:gd name="T13" fmla="*/ 355 h 479"/>
              <a:gd name="T14" fmla="*/ 91 w 105"/>
              <a:gd name="T15" fmla="*/ 345 h 479"/>
              <a:gd name="T16" fmla="*/ 88 w 105"/>
              <a:gd name="T17" fmla="*/ 324 h 479"/>
              <a:gd name="T18" fmla="*/ 84 w 105"/>
              <a:gd name="T19" fmla="*/ 304 h 479"/>
              <a:gd name="T20" fmla="*/ 78 w 105"/>
              <a:gd name="T21" fmla="*/ 282 h 479"/>
              <a:gd name="T22" fmla="*/ 66 w 105"/>
              <a:gd name="T23" fmla="*/ 238 h 479"/>
              <a:gd name="T24" fmla="*/ 0 w 105"/>
              <a:gd name="T25" fmla="*/ 0 h 479"/>
              <a:gd name="T26" fmla="*/ 73 w 105"/>
              <a:gd name="T27" fmla="*/ 235 h 479"/>
              <a:gd name="T28" fmla="*/ 87 w 105"/>
              <a:gd name="T29" fmla="*/ 279 h 479"/>
              <a:gd name="T30" fmla="*/ 94 w 105"/>
              <a:gd name="T31" fmla="*/ 301 h 479"/>
              <a:gd name="T32" fmla="*/ 99 w 105"/>
              <a:gd name="T33" fmla="*/ 323 h 479"/>
              <a:gd name="T34" fmla="*/ 102 w 105"/>
              <a:gd name="T35" fmla="*/ 344 h 479"/>
              <a:gd name="T36" fmla="*/ 103 w 105"/>
              <a:gd name="T37" fmla="*/ 355 h 479"/>
              <a:gd name="T38" fmla="*/ 103 w 105"/>
              <a:gd name="T39" fmla="*/ 360 h 479"/>
              <a:gd name="T40" fmla="*/ 103 w 105"/>
              <a:gd name="T41" fmla="*/ 361 h 479"/>
              <a:gd name="T42" fmla="*/ 103 w 105"/>
              <a:gd name="T43" fmla="*/ 362 h 479"/>
              <a:gd name="T44" fmla="*/ 103 w 105"/>
              <a:gd name="T45" fmla="*/ 365 h 479"/>
              <a:gd name="T46" fmla="*/ 104 w 105"/>
              <a:gd name="T47" fmla="*/ 402 h 479"/>
              <a:gd name="T48" fmla="*/ 105 w 105"/>
              <a:gd name="T49" fmla="*/ 479 h 479"/>
              <a:gd name="T50" fmla="*/ 89 w 105"/>
              <a:gd name="T5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479">
                <a:moveTo>
                  <a:pt x="89" y="479"/>
                </a:moveTo>
                <a:cubicBezTo>
                  <a:pt x="89" y="479"/>
                  <a:pt x="90" y="448"/>
                  <a:pt x="90" y="402"/>
                </a:cubicBezTo>
                <a:cubicBezTo>
                  <a:pt x="91" y="391"/>
                  <a:pt x="91" y="378"/>
                  <a:pt x="91" y="365"/>
                </a:cubicBezTo>
                <a:cubicBezTo>
                  <a:pt x="91" y="362"/>
                  <a:pt x="91" y="362"/>
                  <a:pt x="91" y="362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1" y="360"/>
                  <a:pt x="91" y="360"/>
                  <a:pt x="91" y="360"/>
                </a:cubicBezTo>
                <a:cubicBezTo>
                  <a:pt x="91" y="358"/>
                  <a:pt x="91" y="357"/>
                  <a:pt x="91" y="355"/>
                </a:cubicBezTo>
                <a:cubicBezTo>
                  <a:pt x="91" y="352"/>
                  <a:pt x="91" y="348"/>
                  <a:pt x="91" y="345"/>
                </a:cubicBezTo>
                <a:cubicBezTo>
                  <a:pt x="90" y="338"/>
                  <a:pt x="90" y="331"/>
                  <a:pt x="88" y="324"/>
                </a:cubicBezTo>
                <a:cubicBezTo>
                  <a:pt x="87" y="317"/>
                  <a:pt x="86" y="311"/>
                  <a:pt x="84" y="304"/>
                </a:cubicBezTo>
                <a:cubicBezTo>
                  <a:pt x="82" y="296"/>
                  <a:pt x="80" y="289"/>
                  <a:pt x="78" y="282"/>
                </a:cubicBezTo>
                <a:cubicBezTo>
                  <a:pt x="74" y="267"/>
                  <a:pt x="70" y="252"/>
                  <a:pt x="66" y="238"/>
                </a:cubicBezTo>
                <a:cubicBezTo>
                  <a:pt x="33" y="119"/>
                  <a:pt x="0" y="0"/>
                  <a:pt x="0" y="0"/>
                </a:cubicBezTo>
                <a:cubicBezTo>
                  <a:pt x="0" y="0"/>
                  <a:pt x="37" y="118"/>
                  <a:pt x="73" y="235"/>
                </a:cubicBezTo>
                <a:cubicBezTo>
                  <a:pt x="78" y="250"/>
                  <a:pt x="83" y="265"/>
                  <a:pt x="87" y="279"/>
                </a:cubicBezTo>
                <a:cubicBezTo>
                  <a:pt x="89" y="286"/>
                  <a:pt x="92" y="294"/>
                  <a:pt x="94" y="301"/>
                </a:cubicBezTo>
                <a:cubicBezTo>
                  <a:pt x="96" y="308"/>
                  <a:pt x="98" y="315"/>
                  <a:pt x="99" y="323"/>
                </a:cubicBezTo>
                <a:cubicBezTo>
                  <a:pt x="101" y="330"/>
                  <a:pt x="101" y="337"/>
                  <a:pt x="102" y="344"/>
                </a:cubicBezTo>
                <a:cubicBezTo>
                  <a:pt x="103" y="348"/>
                  <a:pt x="103" y="351"/>
                  <a:pt x="103" y="355"/>
                </a:cubicBezTo>
                <a:cubicBezTo>
                  <a:pt x="103" y="356"/>
                  <a:pt x="103" y="358"/>
                  <a:pt x="103" y="360"/>
                </a:cubicBezTo>
                <a:cubicBezTo>
                  <a:pt x="103" y="361"/>
                  <a:pt x="103" y="361"/>
                  <a:pt x="103" y="361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4" y="378"/>
                  <a:pt x="104" y="391"/>
                  <a:pt x="104" y="402"/>
                </a:cubicBezTo>
                <a:cubicBezTo>
                  <a:pt x="105" y="448"/>
                  <a:pt x="105" y="479"/>
                  <a:pt x="105" y="479"/>
                </a:cubicBezTo>
                <a:lnTo>
                  <a:pt x="89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501900" y="3500438"/>
            <a:ext cx="215900" cy="998538"/>
          </a:xfrm>
          <a:custGeom>
            <a:avLst/>
            <a:gdLst>
              <a:gd name="T0" fmla="*/ 0 w 103"/>
              <a:gd name="T1" fmla="*/ 479 h 479"/>
              <a:gd name="T2" fmla="*/ 1 w 103"/>
              <a:gd name="T3" fmla="*/ 402 h 479"/>
              <a:gd name="T4" fmla="*/ 2 w 103"/>
              <a:gd name="T5" fmla="*/ 365 h 479"/>
              <a:gd name="T6" fmla="*/ 2 w 103"/>
              <a:gd name="T7" fmla="*/ 355 h 479"/>
              <a:gd name="T8" fmla="*/ 2 w 103"/>
              <a:gd name="T9" fmla="*/ 345 h 479"/>
              <a:gd name="T10" fmla="*/ 5 w 103"/>
              <a:gd name="T11" fmla="*/ 323 h 479"/>
              <a:gd name="T12" fmla="*/ 6 w 103"/>
              <a:gd name="T13" fmla="*/ 317 h 479"/>
              <a:gd name="T14" fmla="*/ 8 w 103"/>
              <a:gd name="T15" fmla="*/ 312 h 479"/>
              <a:gd name="T16" fmla="*/ 11 w 103"/>
              <a:gd name="T17" fmla="*/ 301 h 479"/>
              <a:gd name="T18" fmla="*/ 18 w 103"/>
              <a:gd name="T19" fmla="*/ 279 h 479"/>
              <a:gd name="T20" fmla="*/ 31 w 103"/>
              <a:gd name="T21" fmla="*/ 235 h 479"/>
              <a:gd name="T22" fmla="*/ 103 w 103"/>
              <a:gd name="T23" fmla="*/ 0 h 479"/>
              <a:gd name="T24" fmla="*/ 39 w 103"/>
              <a:gd name="T25" fmla="*/ 238 h 479"/>
              <a:gd name="T26" fmla="*/ 27 w 103"/>
              <a:gd name="T27" fmla="*/ 282 h 479"/>
              <a:gd name="T28" fmla="*/ 21 w 103"/>
              <a:gd name="T29" fmla="*/ 304 h 479"/>
              <a:gd name="T30" fmla="*/ 18 w 103"/>
              <a:gd name="T31" fmla="*/ 314 h 479"/>
              <a:gd name="T32" fmla="*/ 17 w 103"/>
              <a:gd name="T33" fmla="*/ 319 h 479"/>
              <a:gd name="T34" fmla="*/ 16 w 103"/>
              <a:gd name="T35" fmla="*/ 325 h 479"/>
              <a:gd name="T36" fmla="*/ 14 w 103"/>
              <a:gd name="T37" fmla="*/ 345 h 479"/>
              <a:gd name="T38" fmla="*/ 14 w 103"/>
              <a:gd name="T39" fmla="*/ 355 h 479"/>
              <a:gd name="T40" fmla="*/ 14 w 103"/>
              <a:gd name="T41" fmla="*/ 365 h 479"/>
              <a:gd name="T42" fmla="*/ 15 w 103"/>
              <a:gd name="T43" fmla="*/ 402 h 479"/>
              <a:gd name="T44" fmla="*/ 16 w 103"/>
              <a:gd name="T45" fmla="*/ 479 h 479"/>
              <a:gd name="T46" fmla="*/ 0 w 103"/>
              <a:gd name="T47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" h="479">
                <a:moveTo>
                  <a:pt x="0" y="479"/>
                </a:moveTo>
                <a:cubicBezTo>
                  <a:pt x="0" y="479"/>
                  <a:pt x="1" y="449"/>
                  <a:pt x="1" y="402"/>
                </a:cubicBezTo>
                <a:cubicBezTo>
                  <a:pt x="1" y="391"/>
                  <a:pt x="1" y="378"/>
                  <a:pt x="2" y="365"/>
                </a:cubicBezTo>
                <a:cubicBezTo>
                  <a:pt x="2" y="362"/>
                  <a:pt x="2" y="359"/>
                  <a:pt x="2" y="355"/>
                </a:cubicBezTo>
                <a:cubicBezTo>
                  <a:pt x="2" y="351"/>
                  <a:pt x="2" y="348"/>
                  <a:pt x="2" y="345"/>
                </a:cubicBezTo>
                <a:cubicBezTo>
                  <a:pt x="3" y="337"/>
                  <a:pt x="4" y="330"/>
                  <a:pt x="5" y="323"/>
                </a:cubicBezTo>
                <a:cubicBezTo>
                  <a:pt x="6" y="321"/>
                  <a:pt x="6" y="319"/>
                  <a:pt x="6" y="317"/>
                </a:cubicBezTo>
                <a:cubicBezTo>
                  <a:pt x="7" y="315"/>
                  <a:pt x="7" y="314"/>
                  <a:pt x="8" y="312"/>
                </a:cubicBezTo>
                <a:cubicBezTo>
                  <a:pt x="9" y="308"/>
                  <a:pt x="10" y="304"/>
                  <a:pt x="11" y="301"/>
                </a:cubicBezTo>
                <a:cubicBezTo>
                  <a:pt x="13" y="294"/>
                  <a:pt x="15" y="287"/>
                  <a:pt x="18" y="279"/>
                </a:cubicBezTo>
                <a:cubicBezTo>
                  <a:pt x="22" y="265"/>
                  <a:pt x="26" y="250"/>
                  <a:pt x="31" y="235"/>
                </a:cubicBezTo>
                <a:cubicBezTo>
                  <a:pt x="67" y="118"/>
                  <a:pt x="103" y="0"/>
                  <a:pt x="103" y="0"/>
                </a:cubicBezTo>
                <a:cubicBezTo>
                  <a:pt x="103" y="0"/>
                  <a:pt x="71" y="119"/>
                  <a:pt x="39" y="238"/>
                </a:cubicBezTo>
                <a:cubicBezTo>
                  <a:pt x="35" y="252"/>
                  <a:pt x="31" y="267"/>
                  <a:pt x="27" y="282"/>
                </a:cubicBezTo>
                <a:cubicBezTo>
                  <a:pt x="25" y="289"/>
                  <a:pt x="23" y="297"/>
                  <a:pt x="21" y="304"/>
                </a:cubicBezTo>
                <a:cubicBezTo>
                  <a:pt x="20" y="307"/>
                  <a:pt x="19" y="311"/>
                  <a:pt x="18" y="314"/>
                </a:cubicBezTo>
                <a:cubicBezTo>
                  <a:pt x="17" y="319"/>
                  <a:pt x="17" y="319"/>
                  <a:pt x="17" y="319"/>
                </a:cubicBezTo>
                <a:cubicBezTo>
                  <a:pt x="17" y="321"/>
                  <a:pt x="16" y="323"/>
                  <a:pt x="16" y="325"/>
                </a:cubicBezTo>
                <a:cubicBezTo>
                  <a:pt x="15" y="332"/>
                  <a:pt x="14" y="338"/>
                  <a:pt x="14" y="345"/>
                </a:cubicBezTo>
                <a:cubicBezTo>
                  <a:pt x="14" y="348"/>
                  <a:pt x="14" y="352"/>
                  <a:pt x="14" y="355"/>
                </a:cubicBezTo>
                <a:cubicBezTo>
                  <a:pt x="14" y="358"/>
                  <a:pt x="14" y="362"/>
                  <a:pt x="14" y="365"/>
                </a:cubicBezTo>
                <a:cubicBezTo>
                  <a:pt x="14" y="378"/>
                  <a:pt x="14" y="391"/>
                  <a:pt x="15" y="402"/>
                </a:cubicBezTo>
                <a:cubicBezTo>
                  <a:pt x="16" y="449"/>
                  <a:pt x="16" y="479"/>
                  <a:pt x="16" y="479"/>
                </a:cubicBezTo>
                <a:lnTo>
                  <a:pt x="0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2095500" y="3560763"/>
            <a:ext cx="155575" cy="127000"/>
          </a:xfrm>
          <a:custGeom>
            <a:avLst/>
            <a:gdLst>
              <a:gd name="T0" fmla="*/ 36 w 74"/>
              <a:gd name="T1" fmla="*/ 0 h 61"/>
              <a:gd name="T2" fmla="*/ 34 w 74"/>
              <a:gd name="T3" fmla="*/ 0 h 61"/>
              <a:gd name="T4" fmla="*/ 31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6 w 74"/>
              <a:gd name="T27" fmla="*/ 57 h 61"/>
              <a:gd name="T28" fmla="*/ 45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8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1 w 74"/>
              <a:gd name="T47" fmla="*/ 0 h 61"/>
              <a:gd name="T48" fmla="*/ 39 w 74"/>
              <a:gd name="T49" fmla="*/ 0 h 61"/>
              <a:gd name="T50" fmla="*/ 36 w 74"/>
              <a:gd name="T51" fmla="*/ 0 h 61"/>
              <a:gd name="T52" fmla="*/ 36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3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69 w 74"/>
              <a:gd name="T69" fmla="*/ 43 h 61"/>
              <a:gd name="T70" fmla="*/ 63 w 74"/>
              <a:gd name="T71" fmla="*/ 51 h 61"/>
              <a:gd name="T72" fmla="*/ 56 w 74"/>
              <a:gd name="T73" fmla="*/ 56 h 61"/>
              <a:gd name="T74" fmla="*/ 46 w 74"/>
              <a:gd name="T75" fmla="*/ 60 h 61"/>
              <a:gd name="T76" fmla="*/ 37 w 74"/>
              <a:gd name="T77" fmla="*/ 61 h 61"/>
              <a:gd name="T78" fmla="*/ 17 w 74"/>
              <a:gd name="T79" fmla="*/ 56 h 61"/>
              <a:gd name="T80" fmla="*/ 9 w 74"/>
              <a:gd name="T81" fmla="*/ 51 h 61"/>
              <a:gd name="T82" fmla="*/ 4 w 74"/>
              <a:gd name="T83" fmla="*/ 43 h 61"/>
              <a:gd name="T84" fmla="*/ 0 w 74"/>
              <a:gd name="T85" fmla="*/ 34 h 61"/>
              <a:gd name="T86" fmla="*/ 0 w 74"/>
              <a:gd name="T87" fmla="*/ 30 h 61"/>
              <a:gd name="T88" fmla="*/ 0 w 74"/>
              <a:gd name="T89" fmla="*/ 25 h 61"/>
              <a:gd name="T90" fmla="*/ 7 w 74"/>
              <a:gd name="T91" fmla="*/ 11 h 61"/>
              <a:gd name="T92" fmla="*/ 9 w 74"/>
              <a:gd name="T93" fmla="*/ 8 h 61"/>
              <a:gd name="T94" fmla="*/ 12 w 74"/>
              <a:gd name="T95" fmla="*/ 6 h 61"/>
              <a:gd name="T96" fmla="*/ 18 w 74"/>
              <a:gd name="T97" fmla="*/ 3 h 61"/>
              <a:gd name="T98" fmla="*/ 28 w 74"/>
              <a:gd name="T99" fmla="*/ 0 h 61"/>
              <a:gd name="T100" fmla="*/ 34 w 74"/>
              <a:gd name="T101" fmla="*/ 0 h 61"/>
              <a:gd name="T102" fmla="*/ 36 w 74"/>
              <a:gd name="T103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" h="61">
                <a:moveTo>
                  <a:pt x="36" y="0"/>
                </a:moveTo>
                <a:cubicBezTo>
                  <a:pt x="36" y="0"/>
                  <a:pt x="36" y="0"/>
                  <a:pt x="34" y="0"/>
                </a:cubicBezTo>
                <a:cubicBezTo>
                  <a:pt x="33" y="0"/>
                  <a:pt x="33" y="0"/>
                  <a:pt x="31" y="0"/>
                </a:cubicBezTo>
                <a:cubicBezTo>
                  <a:pt x="30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1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8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4" y="55"/>
                  <a:pt x="31" y="57"/>
                  <a:pt x="36" y="57"/>
                </a:cubicBezTo>
                <a:cubicBezTo>
                  <a:pt x="40" y="57"/>
                  <a:pt x="42" y="57"/>
                  <a:pt x="45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69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8" y="9"/>
                </a:cubicBezTo>
                <a:cubicBezTo>
                  <a:pt x="57" y="7"/>
                  <a:pt x="55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2" y="0"/>
                  <a:pt x="41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7" y="0"/>
                  <a:pt x="36" y="0"/>
                  <a:pt x="36" y="0"/>
                </a:cubicBezTo>
                <a:close/>
                <a:moveTo>
                  <a:pt x="36" y="0"/>
                </a:moveTo>
                <a:cubicBezTo>
                  <a:pt x="36" y="0"/>
                  <a:pt x="37" y="0"/>
                  <a:pt x="39" y="0"/>
                </a:cubicBezTo>
                <a:cubicBezTo>
                  <a:pt x="40" y="0"/>
                  <a:pt x="42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3" y="8"/>
                </a:cubicBezTo>
                <a:cubicBezTo>
                  <a:pt x="64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69" y="43"/>
                </a:cubicBezTo>
                <a:cubicBezTo>
                  <a:pt x="68" y="46"/>
                  <a:pt x="66" y="48"/>
                  <a:pt x="63" y="51"/>
                </a:cubicBezTo>
                <a:cubicBezTo>
                  <a:pt x="61" y="53"/>
                  <a:pt x="58" y="55"/>
                  <a:pt x="56" y="56"/>
                </a:cubicBezTo>
                <a:cubicBezTo>
                  <a:pt x="53" y="58"/>
                  <a:pt x="49" y="59"/>
                  <a:pt x="46" y="60"/>
                </a:cubicBezTo>
                <a:cubicBezTo>
                  <a:pt x="43" y="61"/>
                  <a:pt x="40" y="61"/>
                  <a:pt x="37" y="61"/>
                </a:cubicBezTo>
                <a:cubicBezTo>
                  <a:pt x="30" y="61"/>
                  <a:pt x="23" y="59"/>
                  <a:pt x="17" y="56"/>
                </a:cubicBezTo>
                <a:cubicBezTo>
                  <a:pt x="14" y="55"/>
                  <a:pt x="12" y="53"/>
                  <a:pt x="9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0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9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239963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4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0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4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9" y="0"/>
                </a:cubicBezTo>
                <a:cubicBezTo>
                  <a:pt x="40" y="0"/>
                  <a:pt x="43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3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31"/>
          <p:cNvSpPr>
            <a:spLocks noEditPoints="1"/>
          </p:cNvSpPr>
          <p:nvPr/>
        </p:nvSpPr>
        <p:spPr bwMode="auto">
          <a:xfrm>
            <a:off x="2384425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7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5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1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6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1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Freeform 32"/>
          <p:cNvSpPr>
            <a:spLocks noEditPoints="1"/>
          </p:cNvSpPr>
          <p:nvPr/>
        </p:nvSpPr>
        <p:spPr bwMode="auto">
          <a:xfrm>
            <a:off x="2528888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1 w 74"/>
              <a:gd name="T13" fmla="*/ 13 h 61"/>
              <a:gd name="T14" fmla="*/ 5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8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4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6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6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7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3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7" y="7"/>
                  <a:pt x="15" y="9"/>
                </a:cubicBezTo>
                <a:cubicBezTo>
                  <a:pt x="14" y="10"/>
                  <a:pt x="12" y="11"/>
                  <a:pt x="11" y="13"/>
                </a:cubicBezTo>
                <a:cubicBezTo>
                  <a:pt x="8" y="16"/>
                  <a:pt x="5" y="21"/>
                  <a:pt x="5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5" y="31"/>
                  <a:pt x="5" y="32"/>
                  <a:pt x="5" y="34"/>
                </a:cubicBezTo>
                <a:cubicBezTo>
                  <a:pt x="5" y="36"/>
                  <a:pt x="6" y="39"/>
                  <a:pt x="8" y="41"/>
                </a:cubicBezTo>
                <a:cubicBezTo>
                  <a:pt x="9" y="43"/>
                  <a:pt x="11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2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9" y="21"/>
                  <a:pt x="66" y="16"/>
                  <a:pt x="64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6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6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7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2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8" y="48"/>
                  <a:pt x="6" y="46"/>
                  <a:pt x="4" y="43"/>
                </a:cubicBezTo>
                <a:cubicBezTo>
                  <a:pt x="3" y="40"/>
                  <a:pt x="1" y="37"/>
                  <a:pt x="1" y="34"/>
                </a:cubicBezTo>
                <a:cubicBezTo>
                  <a:pt x="1" y="33"/>
                  <a:pt x="1" y="31"/>
                  <a:pt x="0" y="30"/>
                </a:cubicBezTo>
                <a:cubicBezTo>
                  <a:pt x="0" y="28"/>
                  <a:pt x="1" y="27"/>
                  <a:pt x="1" y="25"/>
                </a:cubicBezTo>
                <a:cubicBezTo>
                  <a:pt x="2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3" y="6"/>
                </a:cubicBezTo>
                <a:cubicBezTo>
                  <a:pt x="15" y="4"/>
                  <a:pt x="17" y="3"/>
                  <a:pt x="18" y="3"/>
                </a:cubicBezTo>
                <a:cubicBezTo>
                  <a:pt x="22" y="1"/>
                  <a:pt x="26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82850"/>
            <a:ext cx="5969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5243513"/>
            <a:ext cx="13858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243513"/>
            <a:ext cx="3905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97289" y="1778000"/>
            <a:ext cx="7504111" cy="1144588"/>
            <a:chOff x="3697288" y="1778000"/>
            <a:chExt cx="7959976" cy="114458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934075" y="1778000"/>
              <a:ext cx="5723189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0 w 2345"/>
                <a:gd name="T7" fmla="*/ 228 h 456"/>
                <a:gd name="T8" fmla="*/ 228 w 2345"/>
                <a:gd name="T9" fmla="*/ 0 h 456"/>
                <a:gd name="T10" fmla="*/ 2117 w 2345"/>
                <a:gd name="T11" fmla="*/ 0 h 456"/>
                <a:gd name="T12" fmla="*/ 2345 w 2345"/>
                <a:gd name="T13" fmla="*/ 228 h 456"/>
                <a:gd name="T14" fmla="*/ 2345 w 2345"/>
                <a:gd name="T15" fmla="*/ 228 h 456"/>
                <a:gd name="T16" fmla="*/ 2117 w 2345"/>
                <a:gd name="T1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34075" y="1778000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934075" y="1778000"/>
              <a:ext cx="1220788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816350" y="2254250"/>
              <a:ext cx="2122488" cy="557213"/>
            </a:xfrm>
            <a:custGeom>
              <a:avLst/>
              <a:gdLst>
                <a:gd name="T0" fmla="*/ 1011 w 1013"/>
                <a:gd name="T1" fmla="*/ 0 h 267"/>
                <a:gd name="T2" fmla="*/ 228 w 1013"/>
                <a:gd name="T3" fmla="*/ 0 h 267"/>
                <a:gd name="T4" fmla="*/ 227 w 1013"/>
                <a:gd name="T5" fmla="*/ 0 h 267"/>
                <a:gd name="T6" fmla="*/ 1 w 1013"/>
                <a:gd name="T7" fmla="*/ 264 h 267"/>
                <a:gd name="T8" fmla="*/ 1 w 1013"/>
                <a:gd name="T9" fmla="*/ 267 h 267"/>
                <a:gd name="T10" fmla="*/ 4 w 1013"/>
                <a:gd name="T11" fmla="*/ 266 h 267"/>
                <a:gd name="T12" fmla="*/ 229 w 1013"/>
                <a:gd name="T13" fmla="*/ 4 h 267"/>
                <a:gd name="T14" fmla="*/ 1011 w 1013"/>
                <a:gd name="T15" fmla="*/ 4 h 267"/>
                <a:gd name="T16" fmla="*/ 1013 w 1013"/>
                <a:gd name="T17" fmla="*/ 2 h 267"/>
                <a:gd name="T18" fmla="*/ 1011 w 1013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7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039609" y="1906925"/>
              <a:ext cx="4594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>
                  <a:solidFill>
                    <a:schemeClr val="bg1">
                      <a:lumMod val="9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Xây dựng phần mềm giúp cho việc quản</a:t>
              </a:r>
            </a:p>
            <a:p>
              <a:pPr algn="just"/>
              <a:r>
                <a:rPr lang="en-US" sz="2000">
                  <a:solidFill>
                    <a:schemeClr val="bg1">
                      <a:lumMod val="95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 lý bán hàng thuận tiện hơn</a:t>
              </a:r>
            </a:p>
            <a:p>
              <a:pPr algn="just"/>
              <a:endParaRPr lang="en-US" sz="2000">
                <a:solidFill>
                  <a:schemeClr val="bg1"/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79824" y="3198813"/>
            <a:ext cx="7521575" cy="952500"/>
            <a:chOff x="3679825" y="3198813"/>
            <a:chExt cx="7169150" cy="952500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934075" y="3198813"/>
              <a:ext cx="4914900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816350" y="3670300"/>
              <a:ext cx="2122488" cy="9525"/>
            </a:xfrm>
            <a:custGeom>
              <a:avLst/>
              <a:gdLst>
                <a:gd name="T0" fmla="*/ 1011 w 1013"/>
                <a:gd name="T1" fmla="*/ 0 h 4"/>
                <a:gd name="T2" fmla="*/ 2 w 1013"/>
                <a:gd name="T3" fmla="*/ 0 h 4"/>
                <a:gd name="T4" fmla="*/ 0 w 1013"/>
                <a:gd name="T5" fmla="*/ 2 h 4"/>
                <a:gd name="T6" fmla="*/ 2 w 1013"/>
                <a:gd name="T7" fmla="*/ 4 h 4"/>
                <a:gd name="T8" fmla="*/ 1011 w 1013"/>
                <a:gd name="T9" fmla="*/ 4 h 4"/>
                <a:gd name="T10" fmla="*/ 1013 w 1013"/>
                <a:gd name="T11" fmla="*/ 2 h 4"/>
                <a:gd name="T12" fmla="*/ 1011 w 10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4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14750" y="4437063"/>
            <a:ext cx="7486649" cy="1135063"/>
            <a:chOff x="3714750" y="4437063"/>
            <a:chExt cx="7486649" cy="1135063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34075" y="4621213"/>
              <a:ext cx="5267324" cy="950913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816350" y="4538663"/>
              <a:ext cx="2122488" cy="560388"/>
            </a:xfrm>
            <a:custGeom>
              <a:avLst/>
              <a:gdLst>
                <a:gd name="T0" fmla="*/ 1011 w 1013"/>
                <a:gd name="T1" fmla="*/ 264 h 268"/>
                <a:gd name="T2" fmla="*/ 229 w 1013"/>
                <a:gd name="T3" fmla="*/ 264 h 268"/>
                <a:gd name="T4" fmla="*/ 4 w 1013"/>
                <a:gd name="T5" fmla="*/ 1 h 268"/>
                <a:gd name="T6" fmla="*/ 1 w 1013"/>
                <a:gd name="T7" fmla="*/ 1 h 268"/>
                <a:gd name="T8" fmla="*/ 1 w 1013"/>
                <a:gd name="T9" fmla="*/ 4 h 268"/>
                <a:gd name="T10" fmla="*/ 227 w 1013"/>
                <a:gd name="T11" fmla="*/ 267 h 268"/>
                <a:gd name="T12" fmla="*/ 228 w 1013"/>
                <a:gd name="T13" fmla="*/ 268 h 268"/>
                <a:gd name="T14" fmla="*/ 1011 w 1013"/>
                <a:gd name="T15" fmla="*/ 268 h 268"/>
                <a:gd name="T16" fmla="*/ 1013 w 1013"/>
                <a:gd name="T17" fmla="*/ 266 h 268"/>
                <a:gd name="T18" fmla="*/ 1011 w 1013"/>
                <a:gd name="T19" fmla="*/ 2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8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01752" y="245627"/>
            <a:ext cx="4750629" cy="984885"/>
            <a:chOff x="-201752" y="245627"/>
            <a:chExt cx="4750629" cy="984885"/>
          </a:xfrm>
        </p:grpSpPr>
        <p:sp>
          <p:nvSpPr>
            <p:cNvPr id="1026" name="TextBox 1025"/>
            <p:cNvSpPr txBox="1"/>
            <p:nvPr/>
          </p:nvSpPr>
          <p:spPr>
            <a:xfrm>
              <a:off x="342276" y="245627"/>
              <a:ext cx="420660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#9Slide01 Tieu de ngan" panose="00000800000000000000" pitchFamily="2" charset="0"/>
                </a:rPr>
                <a:t>MỤC ĐÍCH CHỌN ĐỀ TÀI</a:t>
              </a:r>
            </a:p>
            <a:p>
              <a:endParaRPr lang="en-US" sz="2600">
                <a:latin typeface="#9Slide01 Tieu de ngan" panose="000008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44" name="Right Triangle 43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64843" y="3347134"/>
            <a:ext cx="4012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bg1"/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Hiểu về quy trình tạo ra một</a:t>
            </a:r>
          </a:p>
          <a:p>
            <a:pPr algn="just"/>
            <a:r>
              <a:rPr lang="en-US" sz="2000">
                <a:solidFill>
                  <a:schemeClr val="bg1"/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phần mềm</a:t>
            </a:r>
            <a:endParaRPr lang="en-US" sz="2000">
              <a:solidFill>
                <a:schemeClr val="bg1">
                  <a:lumMod val="95000"/>
                </a:schemeClr>
              </a:solidFill>
              <a:latin typeface="#9Slide02 Noi dung rat dai" panose="02000000000000000000" pitchFamily="2" charset="0"/>
              <a:ea typeface="#9Slide02 Noi dung rat dai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5892" y="4779169"/>
            <a:ext cx="401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Tìm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hiểu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sâu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hơn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về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C#,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nâng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cao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kỹ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</a:p>
          <a:p>
            <a:pPr algn="just"/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năng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làm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việc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#9Slide02 Noi dung rat dai" panose="02000000000000000000" pitchFamily="2" charset="0"/>
                <a:ea typeface="#9Slide02 Noi dung rat dai" panose="02000000000000000000" pitchFamily="2" charset="0"/>
              </a:rPr>
              <a:t>nhóm</a:t>
            </a:r>
            <a:endParaRPr lang="en-US" sz="2000">
              <a:solidFill>
                <a:schemeClr val="bg1">
                  <a:lumMod val="95000"/>
                </a:schemeClr>
              </a:solidFill>
              <a:latin typeface="#9Slide02 Noi dung rat dai" panose="02000000000000000000" pitchFamily="2" charset="0"/>
              <a:ea typeface="#9Slide02 Noi dung rat da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3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1752" y="180920"/>
            <a:ext cx="2808100" cy="646331"/>
            <a:chOff x="-201752" y="180920"/>
            <a:chExt cx="280810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425943" y="180920"/>
              <a:ext cx="2180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3600">
                  <a:latin typeface="#9Slide01 Tieu de ngan" panose="00000800000000000000" pitchFamily="2" charset="0"/>
                </a:rPr>
                <a:t>NỘI DUNG</a:t>
              </a:r>
            </a:p>
          </p:txBody>
        </p:sp>
        <p:sp>
          <p:nvSpPr>
            <p:cNvPr id="47" name="Right Triangle 46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3958" y="1228819"/>
            <a:ext cx="2647366" cy="679546"/>
            <a:chOff x="6628716" y="1143000"/>
            <a:chExt cx="2439085" cy="679546"/>
          </a:xfrm>
        </p:grpSpPr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6686963" y="1196393"/>
              <a:ext cx="2322591" cy="573974"/>
            </a:xfrm>
            <a:custGeom>
              <a:avLst/>
              <a:gdLst>
                <a:gd name="T0" fmla="*/ 349 w 399"/>
                <a:gd name="T1" fmla="*/ 0 h 99"/>
                <a:gd name="T2" fmla="*/ 63 w 399"/>
                <a:gd name="T3" fmla="*/ 0 h 99"/>
                <a:gd name="T4" fmla="*/ 0 w 399"/>
                <a:gd name="T5" fmla="*/ 63 h 99"/>
                <a:gd name="T6" fmla="*/ 0 w 399"/>
                <a:gd name="T7" fmla="*/ 82 h 99"/>
                <a:gd name="T8" fmla="*/ 0 w 399"/>
                <a:gd name="T9" fmla="*/ 99 h 99"/>
                <a:gd name="T10" fmla="*/ 349 w 399"/>
                <a:gd name="T11" fmla="*/ 99 h 99"/>
                <a:gd name="T12" fmla="*/ 399 w 399"/>
                <a:gd name="T13" fmla="*/ 49 h 99"/>
                <a:gd name="T14" fmla="*/ 349 w 399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99">
                  <a:moveTo>
                    <a:pt x="349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49" y="99"/>
                    <a:pt x="349" y="99"/>
                    <a:pt x="349" y="99"/>
                  </a:cubicBezTo>
                  <a:cubicBezTo>
                    <a:pt x="377" y="99"/>
                    <a:pt x="399" y="77"/>
                    <a:pt x="399" y="49"/>
                  </a:cubicBezTo>
                  <a:cubicBezTo>
                    <a:pt x="399" y="22"/>
                    <a:pt x="377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628716" y="1143000"/>
              <a:ext cx="2439085" cy="679546"/>
            </a:xfrm>
            <a:custGeom>
              <a:avLst/>
              <a:gdLst>
                <a:gd name="T0" fmla="*/ 0 w 419"/>
                <a:gd name="T1" fmla="*/ 117 h 117"/>
                <a:gd name="T2" fmla="*/ 361 w 419"/>
                <a:gd name="T3" fmla="*/ 117 h 117"/>
                <a:gd name="T4" fmla="*/ 419 w 419"/>
                <a:gd name="T5" fmla="*/ 58 h 117"/>
                <a:gd name="T6" fmla="*/ 419 w 419"/>
                <a:gd name="T7" fmla="*/ 58 h 117"/>
                <a:gd name="T8" fmla="*/ 361 w 419"/>
                <a:gd name="T9" fmla="*/ 0 h 117"/>
                <a:gd name="T10" fmla="*/ 71 w 419"/>
                <a:gd name="T11" fmla="*/ 0 h 117"/>
                <a:gd name="T12" fmla="*/ 0 w 419"/>
                <a:gd name="T13" fmla="*/ 72 h 117"/>
                <a:gd name="T14" fmla="*/ 0 w 419"/>
                <a:gd name="T1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117">
                  <a:moveTo>
                    <a:pt x="0" y="117"/>
                  </a:moveTo>
                  <a:cubicBezTo>
                    <a:pt x="361" y="117"/>
                    <a:pt x="361" y="117"/>
                    <a:pt x="361" y="117"/>
                  </a:cubicBezTo>
                  <a:cubicBezTo>
                    <a:pt x="393" y="117"/>
                    <a:pt x="419" y="91"/>
                    <a:pt x="419" y="58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26"/>
                    <a:pt x="393" y="0"/>
                    <a:pt x="36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lnTo>
                    <a:pt x="0" y="117"/>
                  </a:lnTo>
                  <a:close/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1591" y="1274455"/>
              <a:ext cx="2160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#9Slide02 Noi dung dai" panose="02000000000000000000" pitchFamily="2" charset="0"/>
                  <a:ea typeface="#9Slide02 Noi dung dai" panose="02000000000000000000" pitchFamily="2" charset="0"/>
                </a:rPr>
                <a:t>Phân tích hệ thống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2066" y="2016016"/>
            <a:ext cx="3003957" cy="1016892"/>
            <a:chOff x="3124201" y="2345553"/>
            <a:chExt cx="3003957" cy="1016892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6063843" y="2345553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6063843" y="2514226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6063843" y="2682899"/>
              <a:ext cx="64315" cy="63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182448" y="2729011"/>
              <a:ext cx="2322591" cy="581255"/>
            </a:xfrm>
            <a:custGeom>
              <a:avLst/>
              <a:gdLst>
                <a:gd name="T0" fmla="*/ 50 w 399"/>
                <a:gd name="T1" fmla="*/ 0 h 100"/>
                <a:gd name="T2" fmla="*/ 336 w 399"/>
                <a:gd name="T3" fmla="*/ 0 h 100"/>
                <a:gd name="T4" fmla="*/ 399 w 399"/>
                <a:gd name="T5" fmla="*/ 64 h 100"/>
                <a:gd name="T6" fmla="*/ 399 w 399"/>
                <a:gd name="T7" fmla="*/ 83 h 100"/>
                <a:gd name="T8" fmla="*/ 399 w 399"/>
                <a:gd name="T9" fmla="*/ 100 h 100"/>
                <a:gd name="T10" fmla="*/ 50 w 399"/>
                <a:gd name="T11" fmla="*/ 100 h 100"/>
                <a:gd name="T12" fmla="*/ 0 w 399"/>
                <a:gd name="T13" fmla="*/ 50 h 100"/>
                <a:gd name="T14" fmla="*/ 50 w 399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100">
                  <a:moveTo>
                    <a:pt x="50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71" y="0"/>
                    <a:pt x="399" y="29"/>
                    <a:pt x="399" y="64"/>
                  </a:cubicBezTo>
                  <a:cubicBezTo>
                    <a:pt x="399" y="83"/>
                    <a:pt x="399" y="83"/>
                    <a:pt x="399" y="83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3124201" y="2682899"/>
              <a:ext cx="2433018" cy="679546"/>
            </a:xfrm>
            <a:custGeom>
              <a:avLst/>
              <a:gdLst>
                <a:gd name="T0" fmla="*/ 418 w 418"/>
                <a:gd name="T1" fmla="*/ 117 h 117"/>
                <a:gd name="T2" fmla="*/ 58 w 418"/>
                <a:gd name="T3" fmla="*/ 117 h 117"/>
                <a:gd name="T4" fmla="*/ 0 w 418"/>
                <a:gd name="T5" fmla="*/ 59 h 117"/>
                <a:gd name="T6" fmla="*/ 0 w 418"/>
                <a:gd name="T7" fmla="*/ 59 h 117"/>
                <a:gd name="T8" fmla="*/ 58 w 418"/>
                <a:gd name="T9" fmla="*/ 0 h 117"/>
                <a:gd name="T10" fmla="*/ 347 w 418"/>
                <a:gd name="T11" fmla="*/ 0 h 117"/>
                <a:gd name="T12" fmla="*/ 418 w 418"/>
                <a:gd name="T13" fmla="*/ 72 h 117"/>
                <a:gd name="T14" fmla="*/ 418 w 418"/>
                <a:gd name="T1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17">
                  <a:moveTo>
                    <a:pt x="418" y="117"/>
                  </a:moveTo>
                  <a:cubicBezTo>
                    <a:pt x="58" y="117"/>
                    <a:pt x="58" y="117"/>
                    <a:pt x="58" y="117"/>
                  </a:cubicBezTo>
                  <a:cubicBezTo>
                    <a:pt x="26" y="117"/>
                    <a:pt x="0" y="9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87" y="0"/>
                    <a:pt x="418" y="32"/>
                    <a:pt x="418" y="72"/>
                  </a:cubicBezTo>
                  <a:lnTo>
                    <a:pt x="418" y="117"/>
                  </a:lnTo>
                  <a:close/>
                </a:path>
              </a:pathLst>
            </a:custGeom>
            <a:noFill/>
            <a:ln w="30163" cap="flat">
              <a:solidFill>
                <a:srgbClr val="FFC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57684" y="2831945"/>
              <a:ext cx="1975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#9Slide02 Noi dung dai" panose="02000000000000000000" pitchFamily="2" charset="0"/>
                  <a:ea typeface="#9Slide02 Noi dung dai" panose="02000000000000000000" pitchFamily="2" charset="0"/>
                </a:rPr>
                <a:t>Thiết kế dữ liệu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24923" y="1664286"/>
            <a:ext cx="378603" cy="325212"/>
            <a:chOff x="3380245" y="2856426"/>
            <a:chExt cx="378603" cy="325212"/>
          </a:xfrm>
        </p:grpSpPr>
        <p:sp>
          <p:nvSpPr>
            <p:cNvPr id="61" name="Oval 33"/>
            <p:cNvSpPr>
              <a:spLocks noChangeArrowheads="1"/>
            </p:cNvSpPr>
            <p:nvPr/>
          </p:nvSpPr>
          <p:spPr bwMode="auto">
            <a:xfrm>
              <a:off x="3380245" y="2856426"/>
              <a:ext cx="243909" cy="237841"/>
            </a:xfrm>
            <a:prstGeom prst="ellips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34"/>
            <p:cNvSpPr>
              <a:spLocks noChangeArrowheads="1"/>
            </p:cNvSpPr>
            <p:nvPr/>
          </p:nvSpPr>
          <p:spPr bwMode="auto">
            <a:xfrm>
              <a:off x="3420289" y="2891617"/>
              <a:ext cx="163819" cy="162606"/>
            </a:xfrm>
            <a:prstGeom prst="ellipse">
              <a:avLst/>
            </a:prstGeom>
            <a:noFill/>
            <a:ln w="2381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3584108" y="3025099"/>
              <a:ext cx="174740" cy="156539"/>
            </a:xfrm>
            <a:custGeom>
              <a:avLst/>
              <a:gdLst>
                <a:gd name="T0" fmla="*/ 6 w 30"/>
                <a:gd name="T1" fmla="*/ 0 h 27"/>
                <a:gd name="T2" fmla="*/ 28 w 30"/>
                <a:gd name="T3" fmla="*/ 18 h 27"/>
                <a:gd name="T4" fmla="*/ 28 w 30"/>
                <a:gd name="T5" fmla="*/ 25 h 27"/>
                <a:gd name="T6" fmla="*/ 28 w 30"/>
                <a:gd name="T7" fmla="*/ 25 h 27"/>
                <a:gd name="T8" fmla="*/ 22 w 30"/>
                <a:gd name="T9" fmla="*/ 25 h 27"/>
                <a:gd name="T10" fmla="*/ 0 w 30"/>
                <a:gd name="T11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7">
                  <a:moveTo>
                    <a:pt x="6" y="0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30" y="20"/>
                    <a:pt x="30" y="23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7"/>
                    <a:pt x="24" y="27"/>
                    <a:pt x="22" y="25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72" y="2557660"/>
            <a:ext cx="377694" cy="37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34" y="3441886"/>
            <a:ext cx="721400" cy="721400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5972919" y="3063820"/>
            <a:ext cx="5136873" cy="1431419"/>
            <a:chOff x="5926227" y="3310020"/>
            <a:chExt cx="5136873" cy="1431419"/>
          </a:xfrm>
        </p:grpSpPr>
        <p:grpSp>
          <p:nvGrpSpPr>
            <p:cNvPr id="26" name="Group 25"/>
            <p:cNvGrpSpPr/>
            <p:nvPr/>
          </p:nvGrpSpPr>
          <p:grpSpPr>
            <a:xfrm>
              <a:off x="5926227" y="3310020"/>
              <a:ext cx="5136873" cy="1431419"/>
              <a:chOff x="6063843" y="3802935"/>
              <a:chExt cx="5136873" cy="1431419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6063843" y="3802935"/>
                <a:ext cx="64315" cy="6431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6063843" y="4140281"/>
                <a:ext cx="64315" cy="6431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6686963" y="4123293"/>
                <a:ext cx="2322591" cy="573974"/>
              </a:xfrm>
              <a:custGeom>
                <a:avLst/>
                <a:gdLst>
                  <a:gd name="T0" fmla="*/ 349 w 399"/>
                  <a:gd name="T1" fmla="*/ 0 h 99"/>
                  <a:gd name="T2" fmla="*/ 63 w 399"/>
                  <a:gd name="T3" fmla="*/ 0 h 99"/>
                  <a:gd name="T4" fmla="*/ 0 w 399"/>
                  <a:gd name="T5" fmla="*/ 63 h 99"/>
                  <a:gd name="T6" fmla="*/ 0 w 399"/>
                  <a:gd name="T7" fmla="*/ 82 h 99"/>
                  <a:gd name="T8" fmla="*/ 0 w 399"/>
                  <a:gd name="T9" fmla="*/ 99 h 99"/>
                  <a:gd name="T10" fmla="*/ 349 w 399"/>
                  <a:gd name="T11" fmla="*/ 99 h 99"/>
                  <a:gd name="T12" fmla="*/ 399 w 399"/>
                  <a:gd name="T13" fmla="*/ 50 h 99"/>
                  <a:gd name="T14" fmla="*/ 349 w 399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9" h="99">
                    <a:moveTo>
                      <a:pt x="349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349" y="99"/>
                      <a:pt x="349" y="99"/>
                      <a:pt x="349" y="99"/>
                    </a:cubicBezTo>
                    <a:cubicBezTo>
                      <a:pt x="377" y="99"/>
                      <a:pt x="399" y="77"/>
                      <a:pt x="399" y="50"/>
                    </a:cubicBezTo>
                    <a:cubicBezTo>
                      <a:pt x="399" y="22"/>
                      <a:pt x="377" y="0"/>
                      <a:pt x="349" y="0"/>
                    </a:cubicBezTo>
                    <a:close/>
                  </a:path>
                </a:pathLst>
              </a:custGeom>
              <a:solidFill>
                <a:srgbClr val="A0D46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6628716" y="4075967"/>
                <a:ext cx="2439085" cy="673479"/>
              </a:xfrm>
              <a:custGeom>
                <a:avLst/>
                <a:gdLst>
                  <a:gd name="T0" fmla="*/ 0 w 419"/>
                  <a:gd name="T1" fmla="*/ 116 h 116"/>
                  <a:gd name="T2" fmla="*/ 361 w 419"/>
                  <a:gd name="T3" fmla="*/ 116 h 116"/>
                  <a:gd name="T4" fmla="*/ 419 w 419"/>
                  <a:gd name="T5" fmla="*/ 58 h 116"/>
                  <a:gd name="T6" fmla="*/ 419 w 419"/>
                  <a:gd name="T7" fmla="*/ 58 h 116"/>
                  <a:gd name="T8" fmla="*/ 361 w 419"/>
                  <a:gd name="T9" fmla="*/ 0 h 116"/>
                  <a:gd name="T10" fmla="*/ 71 w 419"/>
                  <a:gd name="T11" fmla="*/ 0 h 116"/>
                  <a:gd name="T12" fmla="*/ 0 w 419"/>
                  <a:gd name="T13" fmla="*/ 71 h 116"/>
                  <a:gd name="T14" fmla="*/ 0 w 419"/>
                  <a:gd name="T1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116">
                    <a:moveTo>
                      <a:pt x="0" y="116"/>
                    </a:moveTo>
                    <a:cubicBezTo>
                      <a:pt x="361" y="116"/>
                      <a:pt x="361" y="116"/>
                      <a:pt x="361" y="116"/>
                    </a:cubicBezTo>
                    <a:cubicBezTo>
                      <a:pt x="393" y="116"/>
                      <a:pt x="419" y="90"/>
                      <a:pt x="419" y="58"/>
                    </a:cubicBezTo>
                    <a:cubicBezTo>
                      <a:pt x="419" y="58"/>
                      <a:pt x="419" y="58"/>
                      <a:pt x="419" y="58"/>
                    </a:cubicBezTo>
                    <a:cubicBezTo>
                      <a:pt x="419" y="26"/>
                      <a:pt x="393" y="0"/>
                      <a:pt x="36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1"/>
                      <a:pt x="0" y="71"/>
                    </a:cubicBezTo>
                    <a:lnTo>
                      <a:pt x="0" y="116"/>
                    </a:lnTo>
                    <a:close/>
                  </a:path>
                </a:pathLst>
              </a:custGeom>
              <a:noFill/>
              <a:ln w="30163" cap="flat">
                <a:solidFill>
                  <a:srgbClr val="A0D46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04925" y="4199814"/>
                <a:ext cx="2228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#9Slide02 Noi dung dai" panose="02000000000000000000" pitchFamily="2" charset="0"/>
                    <a:ea typeface="#9Slide02 Noi dung dai" panose="02000000000000000000" pitchFamily="2" charset="0"/>
                  </a:rPr>
                  <a:t>Thiết kế giao diện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28716" y="48342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endParaRPr>
              </a:p>
            </p:txBody>
          </p:sp>
        </p:grp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5926227" y="3479094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08866" y="4106993"/>
            <a:ext cx="3028368" cy="1027969"/>
            <a:chOff x="3124201" y="2345553"/>
            <a:chExt cx="3003957" cy="1016892"/>
          </a:xfrm>
        </p:grpSpPr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6063843" y="2345553"/>
              <a:ext cx="64315" cy="64315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2"/>
            <p:cNvSpPr>
              <a:spLocks noChangeArrowheads="1"/>
            </p:cNvSpPr>
            <p:nvPr/>
          </p:nvSpPr>
          <p:spPr bwMode="auto">
            <a:xfrm>
              <a:off x="6063843" y="2514226"/>
              <a:ext cx="64315" cy="64315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6063843" y="2682899"/>
              <a:ext cx="64315" cy="63101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3182448" y="2729011"/>
              <a:ext cx="2322591" cy="581255"/>
            </a:xfrm>
            <a:custGeom>
              <a:avLst/>
              <a:gdLst>
                <a:gd name="T0" fmla="*/ 50 w 399"/>
                <a:gd name="T1" fmla="*/ 0 h 100"/>
                <a:gd name="T2" fmla="*/ 336 w 399"/>
                <a:gd name="T3" fmla="*/ 0 h 100"/>
                <a:gd name="T4" fmla="*/ 399 w 399"/>
                <a:gd name="T5" fmla="*/ 64 h 100"/>
                <a:gd name="T6" fmla="*/ 399 w 399"/>
                <a:gd name="T7" fmla="*/ 83 h 100"/>
                <a:gd name="T8" fmla="*/ 399 w 399"/>
                <a:gd name="T9" fmla="*/ 100 h 100"/>
                <a:gd name="T10" fmla="*/ 50 w 399"/>
                <a:gd name="T11" fmla="*/ 100 h 100"/>
                <a:gd name="T12" fmla="*/ 0 w 399"/>
                <a:gd name="T13" fmla="*/ 50 h 100"/>
                <a:gd name="T14" fmla="*/ 50 w 399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100">
                  <a:moveTo>
                    <a:pt x="50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71" y="0"/>
                    <a:pt x="399" y="29"/>
                    <a:pt x="399" y="64"/>
                  </a:cubicBezTo>
                  <a:cubicBezTo>
                    <a:pt x="399" y="83"/>
                    <a:pt x="399" y="83"/>
                    <a:pt x="399" y="83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800000"/>
            </a:solidFill>
            <a:ln>
              <a:solidFill>
                <a:srgbClr val="80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3124201" y="2682899"/>
              <a:ext cx="2433018" cy="679546"/>
            </a:xfrm>
            <a:custGeom>
              <a:avLst/>
              <a:gdLst>
                <a:gd name="T0" fmla="*/ 418 w 418"/>
                <a:gd name="T1" fmla="*/ 117 h 117"/>
                <a:gd name="T2" fmla="*/ 58 w 418"/>
                <a:gd name="T3" fmla="*/ 117 h 117"/>
                <a:gd name="T4" fmla="*/ 0 w 418"/>
                <a:gd name="T5" fmla="*/ 59 h 117"/>
                <a:gd name="T6" fmla="*/ 0 w 418"/>
                <a:gd name="T7" fmla="*/ 59 h 117"/>
                <a:gd name="T8" fmla="*/ 58 w 418"/>
                <a:gd name="T9" fmla="*/ 0 h 117"/>
                <a:gd name="T10" fmla="*/ 347 w 418"/>
                <a:gd name="T11" fmla="*/ 0 h 117"/>
                <a:gd name="T12" fmla="*/ 418 w 418"/>
                <a:gd name="T13" fmla="*/ 72 h 117"/>
                <a:gd name="T14" fmla="*/ 418 w 418"/>
                <a:gd name="T1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17">
                  <a:moveTo>
                    <a:pt x="418" y="117"/>
                  </a:moveTo>
                  <a:cubicBezTo>
                    <a:pt x="58" y="117"/>
                    <a:pt x="58" y="117"/>
                    <a:pt x="58" y="117"/>
                  </a:cubicBezTo>
                  <a:cubicBezTo>
                    <a:pt x="26" y="117"/>
                    <a:pt x="0" y="9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87" y="0"/>
                    <a:pt x="418" y="32"/>
                    <a:pt x="418" y="72"/>
                  </a:cubicBezTo>
                  <a:lnTo>
                    <a:pt x="418" y="117"/>
                  </a:lnTo>
                  <a:close/>
                </a:path>
              </a:pathLst>
            </a:custGeom>
            <a:noFill/>
            <a:ln w="30163" cap="flat">
              <a:solidFill>
                <a:srgbClr val="8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97972" y="2825846"/>
              <a:ext cx="1191289" cy="395799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#9Slide02 Noi dung dai" panose="02000000000000000000" pitchFamily="2" charset="0"/>
                  <a:ea typeface="#9Slide02 Noi dung dai" panose="02000000000000000000" pitchFamily="2" charset="0"/>
                </a:rPr>
                <a:t>Lập trình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40049" y="5331863"/>
            <a:ext cx="5136873" cy="1431419"/>
            <a:chOff x="5674281" y="5397260"/>
            <a:chExt cx="5136873" cy="1431419"/>
          </a:xfrm>
        </p:grpSpPr>
        <p:grpSp>
          <p:nvGrpSpPr>
            <p:cNvPr id="65" name="Group 64"/>
            <p:cNvGrpSpPr/>
            <p:nvPr/>
          </p:nvGrpSpPr>
          <p:grpSpPr>
            <a:xfrm>
              <a:off x="5674281" y="5397260"/>
              <a:ext cx="5136873" cy="1431419"/>
              <a:chOff x="6063843" y="3802935"/>
              <a:chExt cx="5136873" cy="1431419"/>
            </a:xfrm>
          </p:grpSpPr>
          <p:sp>
            <p:nvSpPr>
              <p:cNvPr id="66" name="Oval 17"/>
              <p:cNvSpPr>
                <a:spLocks noChangeArrowheads="1"/>
              </p:cNvSpPr>
              <p:nvPr/>
            </p:nvSpPr>
            <p:spPr bwMode="auto">
              <a:xfrm>
                <a:off x="6063843" y="3802935"/>
                <a:ext cx="64315" cy="6431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063843" y="4140281"/>
                <a:ext cx="64315" cy="6431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6703418" y="4139218"/>
                <a:ext cx="2322591" cy="630906"/>
              </a:xfrm>
              <a:custGeom>
                <a:avLst/>
                <a:gdLst>
                  <a:gd name="T0" fmla="*/ 349 w 399"/>
                  <a:gd name="T1" fmla="*/ 0 h 99"/>
                  <a:gd name="T2" fmla="*/ 63 w 399"/>
                  <a:gd name="T3" fmla="*/ 0 h 99"/>
                  <a:gd name="T4" fmla="*/ 0 w 399"/>
                  <a:gd name="T5" fmla="*/ 63 h 99"/>
                  <a:gd name="T6" fmla="*/ 0 w 399"/>
                  <a:gd name="T7" fmla="*/ 82 h 99"/>
                  <a:gd name="T8" fmla="*/ 0 w 399"/>
                  <a:gd name="T9" fmla="*/ 99 h 99"/>
                  <a:gd name="T10" fmla="*/ 349 w 399"/>
                  <a:gd name="T11" fmla="*/ 99 h 99"/>
                  <a:gd name="T12" fmla="*/ 399 w 399"/>
                  <a:gd name="T13" fmla="*/ 50 h 99"/>
                  <a:gd name="T14" fmla="*/ 349 w 399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9" h="99">
                    <a:moveTo>
                      <a:pt x="349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349" y="99"/>
                      <a:pt x="349" y="99"/>
                      <a:pt x="349" y="99"/>
                    </a:cubicBezTo>
                    <a:cubicBezTo>
                      <a:pt x="377" y="99"/>
                      <a:pt x="399" y="77"/>
                      <a:pt x="399" y="50"/>
                    </a:cubicBezTo>
                    <a:cubicBezTo>
                      <a:pt x="399" y="22"/>
                      <a:pt x="377" y="0"/>
                      <a:pt x="3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"/>
              <p:cNvSpPr>
                <a:spLocks/>
              </p:cNvSpPr>
              <p:nvPr/>
            </p:nvSpPr>
            <p:spPr bwMode="auto">
              <a:xfrm>
                <a:off x="6628716" y="4075967"/>
                <a:ext cx="2471996" cy="758277"/>
              </a:xfrm>
              <a:custGeom>
                <a:avLst/>
                <a:gdLst>
                  <a:gd name="T0" fmla="*/ 0 w 419"/>
                  <a:gd name="T1" fmla="*/ 116 h 116"/>
                  <a:gd name="T2" fmla="*/ 361 w 419"/>
                  <a:gd name="T3" fmla="*/ 116 h 116"/>
                  <a:gd name="T4" fmla="*/ 419 w 419"/>
                  <a:gd name="T5" fmla="*/ 58 h 116"/>
                  <a:gd name="T6" fmla="*/ 419 w 419"/>
                  <a:gd name="T7" fmla="*/ 58 h 116"/>
                  <a:gd name="T8" fmla="*/ 361 w 419"/>
                  <a:gd name="T9" fmla="*/ 0 h 116"/>
                  <a:gd name="T10" fmla="*/ 71 w 419"/>
                  <a:gd name="T11" fmla="*/ 0 h 116"/>
                  <a:gd name="T12" fmla="*/ 0 w 419"/>
                  <a:gd name="T13" fmla="*/ 71 h 116"/>
                  <a:gd name="T14" fmla="*/ 0 w 419"/>
                  <a:gd name="T1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116">
                    <a:moveTo>
                      <a:pt x="0" y="116"/>
                    </a:moveTo>
                    <a:cubicBezTo>
                      <a:pt x="361" y="116"/>
                      <a:pt x="361" y="116"/>
                      <a:pt x="361" y="116"/>
                    </a:cubicBezTo>
                    <a:cubicBezTo>
                      <a:pt x="393" y="116"/>
                      <a:pt x="419" y="90"/>
                      <a:pt x="419" y="58"/>
                    </a:cubicBezTo>
                    <a:cubicBezTo>
                      <a:pt x="419" y="58"/>
                      <a:pt x="419" y="58"/>
                      <a:pt x="419" y="58"/>
                    </a:cubicBezTo>
                    <a:cubicBezTo>
                      <a:pt x="419" y="26"/>
                      <a:pt x="393" y="0"/>
                      <a:pt x="36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1"/>
                      <a:pt x="0" y="71"/>
                    </a:cubicBezTo>
                    <a:lnTo>
                      <a:pt x="0" y="116"/>
                    </a:lnTo>
                    <a:close/>
                  </a:path>
                </a:pathLst>
              </a:custGeom>
              <a:noFill/>
              <a:ln w="30163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43418" y="4100728"/>
                <a:ext cx="20681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#9Slide02 Noi dung dai" panose="02000000000000000000" pitchFamily="2" charset="0"/>
                    <a:ea typeface="#9Slide02 Noi dung dai" panose="02000000000000000000" pitchFamily="2" charset="0"/>
                  </a:rPr>
                  <a:t>Kiểm thử và vận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#9Slide02 Noi dung dai" panose="02000000000000000000" pitchFamily="2" charset="0"/>
                    <a:ea typeface="#9Slide02 Noi dung dai" panose="02000000000000000000" pitchFamily="2" charset="0"/>
                  </a:rPr>
                  <a:t> hành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628716" y="48342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endParaRPr>
              </a:p>
            </p:txBody>
          </p:sp>
        </p:grp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5674281" y="5579711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11" y="4589570"/>
            <a:ext cx="681309" cy="6813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72" y="5824104"/>
            <a:ext cx="611749" cy="48988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908604" y="1159882"/>
            <a:ext cx="64315" cy="400447"/>
            <a:chOff x="4602101" y="1154157"/>
            <a:chExt cx="64315" cy="400447"/>
          </a:xfrm>
        </p:grpSpPr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4602101" y="1154157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4602101" y="1322830"/>
              <a:ext cx="64315" cy="6431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3"/>
            <p:cNvSpPr>
              <a:spLocks noChangeArrowheads="1"/>
            </p:cNvSpPr>
            <p:nvPr/>
          </p:nvSpPr>
          <p:spPr bwMode="auto">
            <a:xfrm>
              <a:off x="4602101" y="1491503"/>
              <a:ext cx="64315" cy="63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906744" y="497481"/>
            <a:ext cx="2433018" cy="679546"/>
            <a:chOff x="3124201" y="2682899"/>
            <a:chExt cx="2433018" cy="679546"/>
          </a:xfrm>
        </p:grpSpPr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3182448" y="2729011"/>
              <a:ext cx="2322591" cy="581255"/>
            </a:xfrm>
            <a:custGeom>
              <a:avLst/>
              <a:gdLst>
                <a:gd name="T0" fmla="*/ 50 w 399"/>
                <a:gd name="T1" fmla="*/ 0 h 100"/>
                <a:gd name="T2" fmla="*/ 336 w 399"/>
                <a:gd name="T3" fmla="*/ 0 h 100"/>
                <a:gd name="T4" fmla="*/ 399 w 399"/>
                <a:gd name="T5" fmla="*/ 64 h 100"/>
                <a:gd name="T6" fmla="*/ 399 w 399"/>
                <a:gd name="T7" fmla="*/ 83 h 100"/>
                <a:gd name="T8" fmla="*/ 399 w 399"/>
                <a:gd name="T9" fmla="*/ 100 h 100"/>
                <a:gd name="T10" fmla="*/ 50 w 399"/>
                <a:gd name="T11" fmla="*/ 100 h 100"/>
                <a:gd name="T12" fmla="*/ 0 w 399"/>
                <a:gd name="T13" fmla="*/ 50 h 100"/>
                <a:gd name="T14" fmla="*/ 50 w 399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100">
                  <a:moveTo>
                    <a:pt x="50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71" y="0"/>
                    <a:pt x="399" y="29"/>
                    <a:pt x="399" y="64"/>
                  </a:cubicBezTo>
                  <a:cubicBezTo>
                    <a:pt x="399" y="83"/>
                    <a:pt x="399" y="83"/>
                    <a:pt x="399" y="83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3124201" y="2682899"/>
              <a:ext cx="2433018" cy="679546"/>
            </a:xfrm>
            <a:custGeom>
              <a:avLst/>
              <a:gdLst>
                <a:gd name="T0" fmla="*/ 418 w 418"/>
                <a:gd name="T1" fmla="*/ 117 h 117"/>
                <a:gd name="T2" fmla="*/ 58 w 418"/>
                <a:gd name="T3" fmla="*/ 117 h 117"/>
                <a:gd name="T4" fmla="*/ 0 w 418"/>
                <a:gd name="T5" fmla="*/ 59 h 117"/>
                <a:gd name="T6" fmla="*/ 0 w 418"/>
                <a:gd name="T7" fmla="*/ 59 h 117"/>
                <a:gd name="T8" fmla="*/ 58 w 418"/>
                <a:gd name="T9" fmla="*/ 0 h 117"/>
                <a:gd name="T10" fmla="*/ 347 w 418"/>
                <a:gd name="T11" fmla="*/ 0 h 117"/>
                <a:gd name="T12" fmla="*/ 418 w 418"/>
                <a:gd name="T13" fmla="*/ 72 h 117"/>
                <a:gd name="T14" fmla="*/ 418 w 418"/>
                <a:gd name="T1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17">
                  <a:moveTo>
                    <a:pt x="418" y="117"/>
                  </a:moveTo>
                  <a:cubicBezTo>
                    <a:pt x="58" y="117"/>
                    <a:pt x="58" y="117"/>
                    <a:pt x="58" y="117"/>
                  </a:cubicBezTo>
                  <a:cubicBezTo>
                    <a:pt x="26" y="117"/>
                    <a:pt x="0" y="9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87" y="0"/>
                    <a:pt x="418" y="32"/>
                    <a:pt x="418" y="72"/>
                  </a:cubicBezTo>
                  <a:lnTo>
                    <a:pt x="418" y="117"/>
                  </a:lnTo>
                  <a:close/>
                </a:path>
              </a:pathLst>
            </a:custGeom>
            <a:noFill/>
            <a:ln w="30163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22461" y="2819583"/>
              <a:ext cx="1205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#9Slide02 Noi dung dai" panose="02000000000000000000" pitchFamily="2" charset="0"/>
                  <a:ea typeface="#9Slide02 Noi dung dai" panose="02000000000000000000" pitchFamily="2" charset="0"/>
                </a:rPr>
                <a:t>Khảo sát</a:t>
              </a:r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94" y="569427"/>
            <a:ext cx="692131" cy="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0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0" y="314325"/>
            <a:ext cx="6229350" cy="622935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-5715000" y="-2286000"/>
            <a:ext cx="11430000" cy="11430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733800" y="-108470"/>
            <a:ext cx="3467725" cy="7074940"/>
          </a:xfrm>
          <a:prstGeom prst="chevron">
            <a:avLst>
              <a:gd name="adj" fmla="val 990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9525" y="314325"/>
            <a:ext cx="6229350" cy="622935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9530" y="3136612"/>
            <a:ext cx="280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itka Heading" panose="02000505000000020004" pitchFamily="2" charset="0"/>
              </a:rPr>
              <a:t>CÔNG NGHỆ 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Sitka Heading" panose="02000505000000020004" pitchFamily="2" charset="0"/>
              </a:rPr>
              <a:t>SỬ DỤNG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91075" y="1559152"/>
            <a:ext cx="4629462" cy="629900"/>
            <a:chOff x="7291075" y="1066085"/>
            <a:chExt cx="4629462" cy="629900"/>
          </a:xfrm>
        </p:grpSpPr>
        <p:sp>
          <p:nvSpPr>
            <p:cNvPr id="10" name="TextBox 9"/>
            <p:cNvSpPr txBox="1"/>
            <p:nvPr/>
          </p:nvSpPr>
          <p:spPr>
            <a:xfrm>
              <a:off x="7986712" y="1149093"/>
              <a:ext cx="3933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Nền tảng ADO.Net</a:t>
              </a:r>
            </a:p>
          </p:txBody>
        </p:sp>
        <p:sp>
          <p:nvSpPr>
            <p:cNvPr id="17" name="Diamond 16"/>
            <p:cNvSpPr/>
            <p:nvPr/>
          </p:nvSpPr>
          <p:spPr>
            <a:xfrm>
              <a:off x="7291075" y="1066085"/>
              <a:ext cx="629900" cy="6299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0261" y="119636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01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91075" y="3114050"/>
            <a:ext cx="4653274" cy="629900"/>
            <a:chOff x="7291075" y="3114050"/>
            <a:chExt cx="4653274" cy="629900"/>
          </a:xfrm>
        </p:grpSpPr>
        <p:sp>
          <p:nvSpPr>
            <p:cNvPr id="11" name="TextBox 10"/>
            <p:cNvSpPr txBox="1"/>
            <p:nvPr/>
          </p:nvSpPr>
          <p:spPr>
            <a:xfrm>
              <a:off x="8010524" y="3213507"/>
              <a:ext cx="3933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Ngôn ngữ C#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91075" y="3114050"/>
              <a:ext cx="629900" cy="629900"/>
              <a:chOff x="7291075" y="3028414"/>
              <a:chExt cx="629900" cy="629900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7291075" y="3028414"/>
                <a:ext cx="629900" cy="6299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67017" y="3158698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1 Tieu de ngan" panose="00000800000000000000" pitchFamily="2" charset="0"/>
                  </a:rPr>
                  <a:t>02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91075" y="5023515"/>
            <a:ext cx="4653274" cy="629900"/>
            <a:chOff x="7291075" y="5023515"/>
            <a:chExt cx="4653274" cy="629900"/>
          </a:xfrm>
        </p:grpSpPr>
        <p:sp>
          <p:nvSpPr>
            <p:cNvPr id="13" name="TextBox 12"/>
            <p:cNvSpPr txBox="1"/>
            <p:nvPr/>
          </p:nvSpPr>
          <p:spPr>
            <a:xfrm>
              <a:off x="8010524" y="5098073"/>
              <a:ext cx="3933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Phần mềm quản lý nhóm: GitHub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91075" y="5023515"/>
              <a:ext cx="629900" cy="629900"/>
              <a:chOff x="7291075" y="5023515"/>
              <a:chExt cx="629900" cy="629900"/>
            </a:xfrm>
          </p:grpSpPr>
          <p:sp>
            <p:nvSpPr>
              <p:cNvPr id="18" name="Diamond 17"/>
              <p:cNvSpPr/>
              <p:nvPr/>
            </p:nvSpPr>
            <p:spPr>
              <a:xfrm>
                <a:off x="7291075" y="5023515"/>
                <a:ext cx="629900" cy="6299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67017" y="5153799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1 Tieu de ngan" panose="00000800000000000000" pitchFamily="2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49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247647" y="976459"/>
            <a:ext cx="4281036" cy="3366266"/>
            <a:chOff x="3456272" y="1012780"/>
            <a:chExt cx="5402915" cy="4290320"/>
          </a:xfrm>
        </p:grpSpPr>
        <p:sp>
          <p:nvSpPr>
            <p:cNvPr id="12" name="Flowchart: Alternate Process 11"/>
            <p:cNvSpPr/>
            <p:nvPr/>
          </p:nvSpPr>
          <p:spPr>
            <a:xfrm rot="5400000">
              <a:off x="4363387" y="3741000"/>
              <a:ext cx="2057400" cy="1066800"/>
            </a:xfrm>
            <a:prstGeom prst="flowChartAlternateProcess">
              <a:avLst/>
            </a:prstGeo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Alternate Process 12"/>
            <p:cNvSpPr/>
            <p:nvPr/>
          </p:nvSpPr>
          <p:spPr>
            <a:xfrm rot="5400000">
              <a:off x="5823887" y="3741000"/>
              <a:ext cx="2057400" cy="1066800"/>
            </a:xfrm>
            <a:prstGeom prst="flowChartAlternateProcess">
              <a:avLst/>
            </a:prstGeo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Alternate Process 13"/>
            <p:cNvSpPr/>
            <p:nvPr/>
          </p:nvSpPr>
          <p:spPr>
            <a:xfrm rot="5400000">
              <a:off x="7297087" y="3741000"/>
              <a:ext cx="2057400" cy="1066800"/>
            </a:xfrm>
            <a:prstGeom prst="flowChartAlternateProcess">
              <a:avLst/>
            </a:prstGeo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Alternate Process 16"/>
            <p:cNvSpPr/>
            <p:nvPr/>
          </p:nvSpPr>
          <p:spPr>
            <a:xfrm rot="5400000">
              <a:off x="2992203" y="3741000"/>
              <a:ext cx="2057400" cy="1066800"/>
            </a:xfrm>
            <a:prstGeom prst="flowChartAlternateProcess">
              <a:avLst/>
            </a:prstGeo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30187" y="1012780"/>
              <a:ext cx="1371600" cy="1371600"/>
              <a:chOff x="5410200" y="1312429"/>
              <a:chExt cx="1371600" cy="1371600"/>
            </a:xfr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</p:grpSpPr>
          <p:sp>
            <p:nvSpPr>
              <p:cNvPr id="7" name="Oval 6"/>
              <p:cNvSpPr/>
              <p:nvPr/>
            </p:nvSpPr>
            <p:spPr>
              <a:xfrm>
                <a:off x="5410200" y="1312429"/>
                <a:ext cx="1371600" cy="137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69612" y="1790897"/>
                <a:ext cx="1092200" cy="40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Thủy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56272" y="3936783"/>
              <a:ext cx="1092200" cy="71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Khảo sát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3300" y="3477180"/>
              <a:ext cx="1092199" cy="101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Phân tích hệ thống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44794" y="3683444"/>
              <a:ext cx="1009962" cy="101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Thiết kế dữ liệu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92387" y="3895508"/>
              <a:ext cx="1043273" cy="71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Lập trình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973225" y="2384380"/>
              <a:ext cx="4352562" cy="861320"/>
              <a:chOff x="3973225" y="2384380"/>
              <a:chExt cx="4352562" cy="861320"/>
            </a:xfrm>
          </p:grpSpPr>
          <p:cxnSp>
            <p:nvCxnSpPr>
              <p:cNvPr id="36" name="Straight Connector 35"/>
              <p:cNvCxnSpPr>
                <a:stCxn id="7" idx="4"/>
              </p:cNvCxnSpPr>
              <p:nvPr/>
            </p:nvCxnSpPr>
            <p:spPr>
              <a:xfrm>
                <a:off x="6115987" y="2384380"/>
                <a:ext cx="0" cy="534216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73225" y="2918596"/>
                <a:ext cx="4352562" cy="0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973225" y="2918597"/>
                <a:ext cx="0" cy="327103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5359400" y="2918597"/>
                <a:ext cx="0" cy="327103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6781800" y="2918597"/>
                <a:ext cx="0" cy="327103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305800" y="2918597"/>
                <a:ext cx="0" cy="327103"/>
              </a:xfrm>
              <a:prstGeom prst="line">
                <a:avLst/>
              </a:prstGeom>
              <a:ln>
                <a:solidFill>
                  <a:srgbClr val="44AD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299363" y="108692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Sitka Heading" panose="02000505000000020004" pitchFamily="2" charset="0"/>
                <a:ea typeface="#9Slide02 Noi dung dai" panose="02000000000000000000" pitchFamily="2" charset="0"/>
              </a:rPr>
              <a:t>PHÂN CHIA CÔNG VIỆC</a:t>
            </a:r>
          </a:p>
        </p:txBody>
      </p:sp>
      <p:sp>
        <p:nvSpPr>
          <p:cNvPr id="66" name="Right Triangle 65"/>
          <p:cNvSpPr/>
          <p:nvPr/>
        </p:nvSpPr>
        <p:spPr>
          <a:xfrm rot="13513609">
            <a:off x="-201752" y="264487"/>
            <a:ext cx="403504" cy="403504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3" y="-3157706"/>
            <a:ext cx="4034034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2" name="Group 171"/>
          <p:cNvGrpSpPr/>
          <p:nvPr/>
        </p:nvGrpSpPr>
        <p:grpSpPr>
          <a:xfrm>
            <a:off x="4204682" y="3180501"/>
            <a:ext cx="3596584" cy="3418853"/>
            <a:chOff x="4008366" y="1012780"/>
            <a:chExt cx="4260133" cy="4308371"/>
          </a:xfrm>
        </p:grpSpPr>
        <p:sp>
          <p:nvSpPr>
            <p:cNvPr id="173" name="Flowchart: Alternate Process 172"/>
            <p:cNvSpPr/>
            <p:nvPr/>
          </p:nvSpPr>
          <p:spPr>
            <a:xfrm rot="5400000">
              <a:off x="5115044" y="3745045"/>
              <a:ext cx="2057400" cy="1066801"/>
            </a:xfrm>
            <a:prstGeom prst="flowChartAlternateProcess">
              <a:avLst/>
            </a:prstGeom>
            <a:solidFill>
              <a:srgbClr val="F6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Alternate Process 173"/>
            <p:cNvSpPr/>
            <p:nvPr/>
          </p:nvSpPr>
          <p:spPr>
            <a:xfrm rot="5400000">
              <a:off x="6706399" y="3759050"/>
              <a:ext cx="2057400" cy="1066801"/>
            </a:xfrm>
            <a:prstGeom prst="flowChartAlternateProcess">
              <a:avLst/>
            </a:prstGeom>
            <a:solidFill>
              <a:srgbClr val="F6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Alternate Process 175"/>
            <p:cNvSpPr/>
            <p:nvPr/>
          </p:nvSpPr>
          <p:spPr>
            <a:xfrm rot="5400000">
              <a:off x="3527841" y="3740998"/>
              <a:ext cx="2057401" cy="1066801"/>
            </a:xfrm>
            <a:prstGeom prst="flowChartAlternateProcess">
              <a:avLst/>
            </a:prstGeom>
            <a:solidFill>
              <a:srgbClr val="F6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5430187" y="1012780"/>
              <a:ext cx="1371600" cy="1371600"/>
              <a:chOff x="5410200" y="1312429"/>
              <a:chExt cx="1371600" cy="1371600"/>
            </a:xfr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</p:grpSpPr>
          <p:sp>
            <p:nvSpPr>
              <p:cNvPr id="189" name="Oval 188"/>
              <p:cNvSpPr/>
              <p:nvPr/>
            </p:nvSpPr>
            <p:spPr>
              <a:xfrm>
                <a:off x="5410200" y="1312429"/>
                <a:ext cx="1371600" cy="1371600"/>
              </a:xfrm>
              <a:prstGeom prst="ellipse">
                <a:avLst/>
              </a:prstGeom>
              <a:solidFill>
                <a:srgbClr val="F68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564040" y="1791716"/>
                <a:ext cx="1092200" cy="46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Huyền</a:t>
                </a:r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4008366" y="3804230"/>
              <a:ext cx="1092200" cy="71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Khảo sát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214342" y="3757558"/>
              <a:ext cx="1009963" cy="81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Lập trình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593460" y="3536135"/>
              <a:ext cx="1043273" cy="151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Thiết kế giao diện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508863" y="2384380"/>
              <a:ext cx="3226235" cy="879370"/>
              <a:chOff x="4508863" y="2384380"/>
              <a:chExt cx="3226235" cy="879370"/>
            </a:xfrm>
          </p:grpSpPr>
          <p:cxnSp>
            <p:nvCxnSpPr>
              <p:cNvPr id="183" name="Straight Connector 182"/>
              <p:cNvCxnSpPr>
                <a:stCxn id="189" idx="4"/>
              </p:cNvCxnSpPr>
              <p:nvPr/>
            </p:nvCxnSpPr>
            <p:spPr>
              <a:xfrm>
                <a:off x="6115987" y="2384380"/>
                <a:ext cx="0" cy="534216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508863" y="2917156"/>
                <a:ext cx="3226235" cy="1440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4508863" y="2918596"/>
                <a:ext cx="0" cy="327102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6111055" y="2922641"/>
                <a:ext cx="0" cy="327102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7735098" y="2936648"/>
                <a:ext cx="0" cy="327102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>
            <a:off x="7337628" y="864388"/>
            <a:ext cx="4561369" cy="3404529"/>
            <a:chOff x="3456272" y="1012780"/>
            <a:chExt cx="5402915" cy="4290320"/>
          </a:xfrm>
        </p:grpSpPr>
        <p:sp>
          <p:nvSpPr>
            <p:cNvPr id="192" name="Flowchart: Alternate Process 191"/>
            <p:cNvSpPr/>
            <p:nvPr/>
          </p:nvSpPr>
          <p:spPr>
            <a:xfrm rot="5400000">
              <a:off x="4363387" y="3741000"/>
              <a:ext cx="2057400" cy="1066800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Alternate Process 192"/>
            <p:cNvSpPr/>
            <p:nvPr/>
          </p:nvSpPr>
          <p:spPr>
            <a:xfrm rot="5400000">
              <a:off x="5823887" y="3741000"/>
              <a:ext cx="2057400" cy="1066800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Alternate Process 193"/>
            <p:cNvSpPr/>
            <p:nvPr/>
          </p:nvSpPr>
          <p:spPr>
            <a:xfrm rot="5400000">
              <a:off x="7297087" y="3741000"/>
              <a:ext cx="2057400" cy="1066800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Alternate Process 194"/>
            <p:cNvSpPr/>
            <p:nvPr/>
          </p:nvSpPr>
          <p:spPr>
            <a:xfrm rot="5400000">
              <a:off x="2992203" y="3741000"/>
              <a:ext cx="2057400" cy="1066800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5430187" y="1012780"/>
              <a:ext cx="1384243" cy="1371600"/>
              <a:chOff x="5410200" y="1312429"/>
              <a:chExt cx="1384243" cy="1371600"/>
            </a:xfrm>
            <a:gradFill>
              <a:gsLst>
                <a:gs pos="0">
                  <a:srgbClr val="44ADAD"/>
                </a:gs>
                <a:gs pos="100000">
                  <a:srgbClr val="00B0F0"/>
                </a:gs>
              </a:gsLst>
              <a:lin ang="5400000" scaled="1"/>
            </a:gradFill>
          </p:grpSpPr>
          <p:sp>
            <p:nvSpPr>
              <p:cNvPr id="208" name="Oval 207"/>
              <p:cNvSpPr/>
              <p:nvPr/>
            </p:nvSpPr>
            <p:spPr>
              <a:xfrm>
                <a:off x="5410200" y="1312429"/>
                <a:ext cx="1371600" cy="13716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702243" y="1759856"/>
                <a:ext cx="1092200" cy="46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Bích</a:t>
                </a:r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3456272" y="3936783"/>
              <a:ext cx="1092200" cy="71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Khảo sát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813299" y="3766952"/>
              <a:ext cx="1092199" cy="101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Phân tích hệ thống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4794" y="3683444"/>
              <a:ext cx="1009962" cy="101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Thiết kế dữ liệu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92387" y="3895508"/>
              <a:ext cx="1043273" cy="81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Kiểm thử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973225" y="2384380"/>
              <a:ext cx="4352562" cy="861320"/>
              <a:chOff x="3973225" y="2384380"/>
              <a:chExt cx="4352562" cy="861320"/>
            </a:xfrm>
          </p:grpSpPr>
          <p:cxnSp>
            <p:nvCxnSpPr>
              <p:cNvPr id="202" name="Straight Connector 201"/>
              <p:cNvCxnSpPr>
                <a:stCxn id="208" idx="4"/>
              </p:cNvCxnSpPr>
              <p:nvPr/>
            </p:nvCxnSpPr>
            <p:spPr>
              <a:xfrm>
                <a:off x="6115987" y="2384380"/>
                <a:ext cx="0" cy="5342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973225" y="2918596"/>
                <a:ext cx="435256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3973225" y="2918597"/>
                <a:ext cx="0" cy="3271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5359400" y="2918597"/>
                <a:ext cx="0" cy="3271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781800" y="2918597"/>
                <a:ext cx="0" cy="3271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8305800" y="2918597"/>
                <a:ext cx="0" cy="3271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959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-152400" y="420471"/>
            <a:ext cx="4916032" cy="646331"/>
            <a:chOff x="-201752" y="180920"/>
            <a:chExt cx="4916032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459589" y="180920"/>
              <a:ext cx="4254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Sitka Heading" panose="02000505000000020004" pitchFamily="2" charset="0"/>
                  <a:ea typeface="#9Slide02 Noi dung dai" panose="02000000000000000000" pitchFamily="2" charset="0"/>
                </a:rPr>
                <a:t>TIẾN ĐỘ CÔNG VIỆC</a:t>
              </a:r>
            </a:p>
          </p:txBody>
        </p:sp>
        <p:sp>
          <p:nvSpPr>
            <p:cNvPr id="58" name="Right Triangle 57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noFill/>
                </a:rPr>
                <a:t>b</a:t>
              </a:r>
            </a:p>
          </p:txBody>
        </p:sp>
      </p:grp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29322"/>
              </p:ext>
            </p:extLst>
          </p:nvPr>
        </p:nvGraphicFramePr>
        <p:xfrm>
          <a:off x="1219198" y="1600200"/>
          <a:ext cx="9753604" cy="44195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8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87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Khảo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sát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Phân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tích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hệ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thống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Thiết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kế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dữ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liệu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Thiết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kế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giao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diện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Lập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trình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r>
                        <a:rPr lang="en-US" sz="2000" err="1"/>
                        <a:t>Kiểm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thử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và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vận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baseline="0" err="1"/>
                        <a:t>hành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01105" y="597159"/>
            <a:ext cx="4225428" cy="648028"/>
            <a:chOff x="-201752" y="264487"/>
            <a:chExt cx="4225428" cy="648028"/>
          </a:xfrm>
        </p:grpSpPr>
        <p:sp>
          <p:nvSpPr>
            <p:cNvPr id="20" name="TextBox 19"/>
            <p:cNvSpPr txBox="1"/>
            <p:nvPr/>
          </p:nvSpPr>
          <p:spPr>
            <a:xfrm>
              <a:off x="471613" y="266184"/>
              <a:ext cx="35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#9Slide01 Tieu de ngan" panose="00000800000000000000" pitchFamily="2" charset="0"/>
                  <a:ea typeface="#9Slide02 Noi dung dai" panose="02000000000000000000" pitchFamily="2" charset="0"/>
                </a:rPr>
                <a:t>DỰ KIẾN KẾT QUẢ</a:t>
              </a:r>
            </a:p>
          </p:txBody>
        </p:sp>
        <p:sp>
          <p:nvSpPr>
            <p:cNvPr id="21" name="Right Triangle 20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>
            <a:off x="8812213" y="720725"/>
            <a:ext cx="0" cy="5413375"/>
          </a:xfrm>
          <a:custGeom>
            <a:avLst/>
            <a:gdLst>
              <a:gd name="T0" fmla="*/ 0 h 3410"/>
              <a:gd name="T1" fmla="*/ 3410 h 3410"/>
              <a:gd name="T2" fmla="*/ 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0"/>
                </a:moveTo>
                <a:lnTo>
                  <a:pt x="0" y="3410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3376613" y="720725"/>
            <a:ext cx="0" cy="5413375"/>
          </a:xfrm>
          <a:custGeom>
            <a:avLst/>
            <a:gdLst>
              <a:gd name="T0" fmla="*/ 3410 h 3410"/>
              <a:gd name="T1" fmla="*/ 0 h 3410"/>
              <a:gd name="T2" fmla="*/ 341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3410"/>
                </a:moveTo>
                <a:lnTo>
                  <a:pt x="0" y="0"/>
                </a:lnTo>
                <a:lnTo>
                  <a:pt x="0" y="341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0820" y="2133600"/>
            <a:ext cx="11627606" cy="5413375"/>
            <a:chOff x="183394" y="678854"/>
            <a:chExt cx="11627606" cy="5413375"/>
          </a:xfrm>
        </p:grpSpPr>
        <p:grpSp>
          <p:nvGrpSpPr>
            <p:cNvPr id="97" name="Group 96"/>
            <p:cNvGrpSpPr/>
            <p:nvPr/>
          </p:nvGrpSpPr>
          <p:grpSpPr>
            <a:xfrm>
              <a:off x="183394" y="780745"/>
              <a:ext cx="11627606" cy="736847"/>
              <a:chOff x="183394" y="780745"/>
              <a:chExt cx="11627606" cy="736847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288658" y="1124876"/>
                <a:ext cx="11166065" cy="56681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183394" y="1043903"/>
                <a:ext cx="214578" cy="218625"/>
              </a:xfrm>
              <a:prstGeom prst="ellipse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11454722" y="979126"/>
                <a:ext cx="299597" cy="340083"/>
              </a:xfrm>
              <a:custGeom>
                <a:avLst/>
                <a:gdLst>
                  <a:gd name="T0" fmla="*/ 74 w 74"/>
                  <a:gd name="T1" fmla="*/ 43 h 84"/>
                  <a:gd name="T2" fmla="*/ 0 w 74"/>
                  <a:gd name="T3" fmla="*/ 84 h 84"/>
                  <a:gd name="T4" fmla="*/ 0 w 74"/>
                  <a:gd name="T5" fmla="*/ 0 h 84"/>
                  <a:gd name="T6" fmla="*/ 74 w 74"/>
                  <a:gd name="T7" fmla="*/ 4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84">
                    <a:moveTo>
                      <a:pt x="74" y="43"/>
                    </a:moveTo>
                    <a:lnTo>
                      <a:pt x="0" y="84"/>
                    </a:lnTo>
                    <a:lnTo>
                      <a:pt x="0" y="0"/>
                    </a:lnTo>
                    <a:lnTo>
                      <a:pt x="74" y="43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11426381" y="930542"/>
                <a:ext cx="384619" cy="437250"/>
              </a:xfrm>
              <a:custGeom>
                <a:avLst/>
                <a:gdLst>
                  <a:gd name="T0" fmla="*/ 0 w 95"/>
                  <a:gd name="T1" fmla="*/ 108 h 108"/>
                  <a:gd name="T2" fmla="*/ 0 w 95"/>
                  <a:gd name="T3" fmla="*/ 0 h 108"/>
                  <a:gd name="T4" fmla="*/ 95 w 95"/>
                  <a:gd name="T5" fmla="*/ 55 h 108"/>
                  <a:gd name="T6" fmla="*/ 0 w 95"/>
                  <a:gd name="T7" fmla="*/ 108 h 108"/>
                  <a:gd name="T8" fmla="*/ 14 w 95"/>
                  <a:gd name="T9" fmla="*/ 24 h 108"/>
                  <a:gd name="T10" fmla="*/ 14 w 95"/>
                  <a:gd name="T11" fmla="*/ 84 h 108"/>
                  <a:gd name="T12" fmla="*/ 67 w 95"/>
                  <a:gd name="T13" fmla="*/ 55 h 108"/>
                  <a:gd name="T14" fmla="*/ 14 w 95"/>
                  <a:gd name="T15" fmla="*/ 2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8">
                    <a:moveTo>
                      <a:pt x="0" y="108"/>
                    </a:moveTo>
                    <a:lnTo>
                      <a:pt x="0" y="0"/>
                    </a:lnTo>
                    <a:lnTo>
                      <a:pt x="95" y="55"/>
                    </a:lnTo>
                    <a:lnTo>
                      <a:pt x="0" y="108"/>
                    </a:lnTo>
                    <a:close/>
                    <a:moveTo>
                      <a:pt x="14" y="24"/>
                    </a:moveTo>
                    <a:lnTo>
                      <a:pt x="14" y="84"/>
                    </a:lnTo>
                    <a:lnTo>
                      <a:pt x="67" y="55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auto">
              <a:xfrm>
                <a:off x="1446560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1430366" y="780745"/>
                <a:ext cx="744944" cy="736847"/>
              </a:xfrm>
              <a:custGeom>
                <a:avLst/>
                <a:gdLst>
                  <a:gd name="T0" fmla="*/ 54 w 107"/>
                  <a:gd name="T1" fmla="*/ 107 h 107"/>
                  <a:gd name="T2" fmla="*/ 0 w 107"/>
                  <a:gd name="T3" fmla="*/ 54 h 107"/>
                  <a:gd name="T4" fmla="*/ 54 w 107"/>
                  <a:gd name="T5" fmla="*/ 0 h 107"/>
                  <a:gd name="T6" fmla="*/ 107 w 107"/>
                  <a:gd name="T7" fmla="*/ 54 h 107"/>
                  <a:gd name="T8" fmla="*/ 54 w 107"/>
                  <a:gd name="T9" fmla="*/ 107 h 107"/>
                  <a:gd name="T10" fmla="*/ 54 w 107"/>
                  <a:gd name="T11" fmla="*/ 4 h 107"/>
                  <a:gd name="T12" fmla="*/ 4 w 107"/>
                  <a:gd name="T13" fmla="*/ 54 h 107"/>
                  <a:gd name="T14" fmla="*/ 54 w 107"/>
                  <a:gd name="T15" fmla="*/ 103 h 107"/>
                  <a:gd name="T16" fmla="*/ 103 w 107"/>
                  <a:gd name="T17" fmla="*/ 54 h 107"/>
                  <a:gd name="T18" fmla="*/ 54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4" y="107"/>
                    </a:cubicBezTo>
                    <a:close/>
                    <a:moveTo>
                      <a:pt x="54" y="4"/>
                    </a:moveTo>
                    <a:cubicBezTo>
                      <a:pt x="26" y="4"/>
                      <a:pt x="4" y="26"/>
                      <a:pt x="4" y="54"/>
                    </a:cubicBezTo>
                    <a:cubicBezTo>
                      <a:pt x="4" y="81"/>
                      <a:pt x="26" y="103"/>
                      <a:pt x="54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4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42"/>
              <p:cNvSpPr>
                <a:spLocks noChangeArrowheads="1"/>
              </p:cNvSpPr>
              <p:nvPr/>
            </p:nvSpPr>
            <p:spPr bwMode="auto">
              <a:xfrm>
                <a:off x="1604455" y="958884"/>
                <a:ext cx="396764" cy="3886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43"/>
              <p:cNvSpPr>
                <a:spLocks noChangeArrowheads="1"/>
              </p:cNvSpPr>
              <p:nvPr/>
            </p:nvSpPr>
            <p:spPr bwMode="auto">
              <a:xfrm>
                <a:off x="4248198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4"/>
              <p:cNvSpPr>
                <a:spLocks noEditPoints="1"/>
              </p:cNvSpPr>
              <p:nvPr/>
            </p:nvSpPr>
            <p:spPr bwMode="auto">
              <a:xfrm>
                <a:off x="4232003" y="780745"/>
                <a:ext cx="740897" cy="736847"/>
              </a:xfrm>
              <a:custGeom>
                <a:avLst/>
                <a:gdLst>
                  <a:gd name="T0" fmla="*/ 54 w 107"/>
                  <a:gd name="T1" fmla="*/ 107 h 107"/>
                  <a:gd name="T2" fmla="*/ 0 w 107"/>
                  <a:gd name="T3" fmla="*/ 54 h 107"/>
                  <a:gd name="T4" fmla="*/ 54 w 107"/>
                  <a:gd name="T5" fmla="*/ 0 h 107"/>
                  <a:gd name="T6" fmla="*/ 107 w 107"/>
                  <a:gd name="T7" fmla="*/ 54 h 107"/>
                  <a:gd name="T8" fmla="*/ 54 w 107"/>
                  <a:gd name="T9" fmla="*/ 107 h 107"/>
                  <a:gd name="T10" fmla="*/ 54 w 107"/>
                  <a:gd name="T11" fmla="*/ 4 h 107"/>
                  <a:gd name="T12" fmla="*/ 4 w 107"/>
                  <a:gd name="T13" fmla="*/ 54 h 107"/>
                  <a:gd name="T14" fmla="*/ 54 w 107"/>
                  <a:gd name="T15" fmla="*/ 103 h 107"/>
                  <a:gd name="T16" fmla="*/ 103 w 107"/>
                  <a:gd name="T17" fmla="*/ 54 h 107"/>
                  <a:gd name="T18" fmla="*/ 54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4" y="107"/>
                    </a:cubicBezTo>
                    <a:close/>
                    <a:moveTo>
                      <a:pt x="54" y="4"/>
                    </a:moveTo>
                    <a:cubicBezTo>
                      <a:pt x="27" y="4"/>
                      <a:pt x="4" y="26"/>
                      <a:pt x="4" y="54"/>
                    </a:cubicBezTo>
                    <a:cubicBezTo>
                      <a:pt x="4" y="81"/>
                      <a:pt x="27" y="103"/>
                      <a:pt x="54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4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45"/>
              <p:cNvSpPr>
                <a:spLocks noChangeArrowheads="1"/>
              </p:cNvSpPr>
              <p:nvPr/>
            </p:nvSpPr>
            <p:spPr bwMode="auto">
              <a:xfrm>
                <a:off x="4414189" y="958884"/>
                <a:ext cx="388666" cy="3886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46"/>
              <p:cNvSpPr>
                <a:spLocks noChangeArrowheads="1"/>
              </p:cNvSpPr>
              <p:nvPr/>
            </p:nvSpPr>
            <p:spPr bwMode="auto">
              <a:xfrm>
                <a:off x="7053883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7"/>
              <p:cNvSpPr>
                <a:spLocks noEditPoints="1"/>
              </p:cNvSpPr>
              <p:nvPr/>
            </p:nvSpPr>
            <p:spPr bwMode="auto">
              <a:xfrm>
                <a:off x="7041738" y="780745"/>
                <a:ext cx="740897" cy="736847"/>
              </a:xfrm>
              <a:custGeom>
                <a:avLst/>
                <a:gdLst>
                  <a:gd name="T0" fmla="*/ 53 w 107"/>
                  <a:gd name="T1" fmla="*/ 107 h 107"/>
                  <a:gd name="T2" fmla="*/ 0 w 107"/>
                  <a:gd name="T3" fmla="*/ 54 h 107"/>
                  <a:gd name="T4" fmla="*/ 53 w 107"/>
                  <a:gd name="T5" fmla="*/ 0 h 107"/>
                  <a:gd name="T6" fmla="*/ 107 w 107"/>
                  <a:gd name="T7" fmla="*/ 54 h 107"/>
                  <a:gd name="T8" fmla="*/ 53 w 107"/>
                  <a:gd name="T9" fmla="*/ 107 h 107"/>
                  <a:gd name="T10" fmla="*/ 53 w 107"/>
                  <a:gd name="T11" fmla="*/ 4 h 107"/>
                  <a:gd name="T12" fmla="*/ 4 w 107"/>
                  <a:gd name="T13" fmla="*/ 54 h 107"/>
                  <a:gd name="T14" fmla="*/ 53 w 107"/>
                  <a:gd name="T15" fmla="*/ 103 h 107"/>
                  <a:gd name="T16" fmla="*/ 103 w 107"/>
                  <a:gd name="T17" fmla="*/ 54 h 107"/>
                  <a:gd name="T18" fmla="*/ 53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3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3" y="107"/>
                    </a:cubicBezTo>
                    <a:close/>
                    <a:moveTo>
                      <a:pt x="53" y="4"/>
                    </a:moveTo>
                    <a:cubicBezTo>
                      <a:pt x="26" y="4"/>
                      <a:pt x="4" y="26"/>
                      <a:pt x="4" y="54"/>
                    </a:cubicBezTo>
                    <a:cubicBezTo>
                      <a:pt x="4" y="81"/>
                      <a:pt x="26" y="103"/>
                      <a:pt x="53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3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48"/>
              <p:cNvSpPr>
                <a:spLocks noChangeArrowheads="1"/>
              </p:cNvSpPr>
              <p:nvPr/>
            </p:nvSpPr>
            <p:spPr bwMode="auto">
              <a:xfrm>
                <a:off x="7211780" y="958884"/>
                <a:ext cx="388666" cy="3886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9855520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0"/>
              <p:cNvSpPr>
                <a:spLocks noEditPoints="1"/>
              </p:cNvSpPr>
              <p:nvPr/>
            </p:nvSpPr>
            <p:spPr bwMode="auto">
              <a:xfrm>
                <a:off x="9839326" y="780745"/>
                <a:ext cx="744944" cy="736847"/>
              </a:xfrm>
              <a:custGeom>
                <a:avLst/>
                <a:gdLst>
                  <a:gd name="T0" fmla="*/ 54 w 107"/>
                  <a:gd name="T1" fmla="*/ 107 h 107"/>
                  <a:gd name="T2" fmla="*/ 0 w 107"/>
                  <a:gd name="T3" fmla="*/ 54 h 107"/>
                  <a:gd name="T4" fmla="*/ 54 w 107"/>
                  <a:gd name="T5" fmla="*/ 0 h 107"/>
                  <a:gd name="T6" fmla="*/ 107 w 107"/>
                  <a:gd name="T7" fmla="*/ 54 h 107"/>
                  <a:gd name="T8" fmla="*/ 54 w 107"/>
                  <a:gd name="T9" fmla="*/ 107 h 107"/>
                  <a:gd name="T10" fmla="*/ 54 w 107"/>
                  <a:gd name="T11" fmla="*/ 4 h 107"/>
                  <a:gd name="T12" fmla="*/ 4 w 107"/>
                  <a:gd name="T13" fmla="*/ 54 h 107"/>
                  <a:gd name="T14" fmla="*/ 54 w 107"/>
                  <a:gd name="T15" fmla="*/ 103 h 107"/>
                  <a:gd name="T16" fmla="*/ 103 w 107"/>
                  <a:gd name="T17" fmla="*/ 54 h 107"/>
                  <a:gd name="T18" fmla="*/ 54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4" y="107"/>
                    </a:cubicBezTo>
                    <a:close/>
                    <a:moveTo>
                      <a:pt x="54" y="4"/>
                    </a:moveTo>
                    <a:cubicBezTo>
                      <a:pt x="26" y="4"/>
                      <a:pt x="4" y="26"/>
                      <a:pt x="4" y="54"/>
                    </a:cubicBezTo>
                    <a:cubicBezTo>
                      <a:pt x="4" y="81"/>
                      <a:pt x="26" y="103"/>
                      <a:pt x="54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4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51"/>
              <p:cNvSpPr>
                <a:spLocks noChangeArrowheads="1"/>
              </p:cNvSpPr>
              <p:nvPr/>
            </p:nvSpPr>
            <p:spPr bwMode="auto">
              <a:xfrm>
                <a:off x="10013417" y="958884"/>
                <a:ext cx="396764" cy="3886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109585" y="678854"/>
              <a:ext cx="2195387" cy="5413375"/>
              <a:chOff x="9109585" y="678854"/>
              <a:chExt cx="2195387" cy="5413375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9109585" y="678854"/>
                <a:ext cx="0" cy="541337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10187506" y="1505445"/>
                <a:ext cx="56681" cy="352230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35"/>
              <p:cNvSpPr>
                <a:spLocks noChangeArrowheads="1"/>
              </p:cNvSpPr>
              <p:nvPr/>
            </p:nvSpPr>
            <p:spPr bwMode="auto">
              <a:xfrm>
                <a:off x="9252279" y="1817189"/>
                <a:ext cx="1919041" cy="11376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240511" y="1793573"/>
                <a:ext cx="2064461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Hoàn thành được 70 - 80 % chức năng của sản phẩm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62390" y="3163892"/>
                <a:ext cx="462456" cy="574806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3630506" y="1505445"/>
              <a:ext cx="1933491" cy="2215525"/>
              <a:chOff x="3630506" y="1505445"/>
              <a:chExt cx="1933491" cy="2215525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4580184" y="1505445"/>
                <a:ext cx="56681" cy="352230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3649004" y="1817189"/>
                <a:ext cx="1914993" cy="11376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30506" y="2065854"/>
                <a:ext cx="19241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Hoàn thành thiết kế dữ liệu</a:t>
                </a: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1036" y="3181620"/>
                <a:ext cx="416508" cy="539350"/>
              </a:xfrm>
              <a:prstGeom prst="rect">
                <a:avLst/>
              </a:prstGeom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828026" y="1505445"/>
              <a:ext cx="1919041" cy="2271273"/>
              <a:chOff x="828026" y="1505445"/>
              <a:chExt cx="1919041" cy="2271273"/>
            </a:xfrm>
          </p:grpSpPr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770449" y="3720037"/>
                <a:ext cx="64778" cy="56681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1763256" y="1505445"/>
                <a:ext cx="56681" cy="384619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828026" y="1817189"/>
                <a:ext cx="1919041" cy="11376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909710" y="1935814"/>
                <a:ext cx="17684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Xác  định được các yêu cầu cần thiết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810" y="3146108"/>
                <a:ext cx="588746" cy="610374"/>
              </a:xfrm>
              <a:prstGeom prst="rect">
                <a:avLst/>
              </a:prstGeom>
            </p:spPr>
          </p:pic>
        </p:grpSp>
        <p:grpSp>
          <p:nvGrpSpPr>
            <p:cNvPr id="100" name="Group 99"/>
            <p:cNvGrpSpPr/>
            <p:nvPr/>
          </p:nvGrpSpPr>
          <p:grpSpPr>
            <a:xfrm>
              <a:off x="6450641" y="1505445"/>
              <a:ext cx="1924157" cy="2266881"/>
              <a:chOff x="6450641" y="1505445"/>
              <a:chExt cx="1924157" cy="2266881"/>
            </a:xfrm>
          </p:grpSpPr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7381821" y="1505445"/>
                <a:ext cx="52633" cy="352230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6450641" y="1817189"/>
                <a:ext cx="1914993" cy="11376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50641" y="1956690"/>
                <a:ext cx="19241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  <a:latin typeface="#9Slide02 Noi dung rat dai" panose="02000000000000000000" pitchFamily="2" charset="0"/>
                    <a:ea typeface="#9Slide02 Noi dung rat dai" panose="02000000000000000000" pitchFamily="2" charset="0"/>
                  </a:rPr>
                  <a:t>Hoàn thành được thiết kế giao diện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050024" y="3130264"/>
                <a:ext cx="609886" cy="6420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054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01752" y="264487"/>
            <a:ext cx="9209676" cy="586472"/>
            <a:chOff x="-201752" y="264487"/>
            <a:chExt cx="9209676" cy="586472"/>
          </a:xfrm>
        </p:grpSpPr>
        <p:sp>
          <p:nvSpPr>
            <p:cNvPr id="14" name="TextBox 13"/>
            <p:cNvSpPr txBox="1"/>
            <p:nvPr/>
          </p:nvSpPr>
          <p:spPr>
            <a:xfrm>
              <a:off x="471613" y="266184"/>
              <a:ext cx="8536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Sitka Heading" panose="02000505000000020004" pitchFamily="2" charset="0"/>
                  <a:ea typeface="#9Slide02 Noi dung dai" panose="02000000000000000000" pitchFamily="2" charset="0"/>
                </a:rPr>
                <a:t>MÔ HÌNH THỰC HIỆN – MÔ HÌNH THÁC NƯỚC</a:t>
              </a:r>
            </a:p>
          </p:txBody>
        </p:sp>
        <p:sp>
          <p:nvSpPr>
            <p:cNvPr id="15" name="Right Triangle 14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5400" y="13716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Require &amp;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5146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Design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9354" y="35052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Coding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4581797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5682343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Development &amp; Maintain </a:t>
            </a:r>
          </a:p>
        </p:txBody>
      </p:sp>
      <p:cxnSp>
        <p:nvCxnSpPr>
          <p:cNvPr id="6" name="Straight Connector 5"/>
          <p:cNvCxnSpPr>
            <a:stCxn id="2" idx="3"/>
          </p:cNvCxnSpPr>
          <p:nvPr/>
        </p:nvCxnSpPr>
        <p:spPr>
          <a:xfrm>
            <a:off x="3429000" y="17145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15000" y="28575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52954" y="3848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77400" y="492469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0"/>
          </p:cNvCxnSpPr>
          <p:nvPr/>
        </p:nvCxnSpPr>
        <p:spPr>
          <a:xfrm>
            <a:off x="4648200" y="171450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34200" y="2846614"/>
            <a:ext cx="0" cy="6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072154" y="3848100"/>
            <a:ext cx="6531" cy="73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896600" y="4924697"/>
            <a:ext cx="0" cy="75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1"/>
          </p:cNvCxnSpPr>
          <p:nvPr/>
        </p:nvCxnSpPr>
        <p:spPr>
          <a:xfrm flipH="1">
            <a:off x="2362200" y="6025243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62200" y="1905000"/>
            <a:ext cx="0" cy="412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724400" y="3048000"/>
            <a:ext cx="0" cy="297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86154" y="3965122"/>
            <a:ext cx="0" cy="20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610600" y="5181600"/>
            <a:ext cx="0" cy="84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7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ME" val="N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1994</TotalTime>
  <Words>303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#9Slide01 Noi dung ngan</vt:lpstr>
      <vt:lpstr>#9Slide01 Tieu de ngan</vt:lpstr>
      <vt:lpstr>#9Slide02 Noi dung dai</vt:lpstr>
      <vt:lpstr>#9Slide02 Noi dung rat dai</vt:lpstr>
      <vt:lpstr>Arial</vt:lpstr>
      <vt:lpstr>Calibri</vt:lpstr>
      <vt:lpstr>Calibri Light</vt:lpstr>
      <vt:lpstr>Corbel</vt:lpstr>
      <vt:lpstr>Sitka Heading</vt:lpstr>
      <vt:lpstr>Times New Roman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Huyen Le</cp:lastModifiedBy>
  <cp:revision>166</cp:revision>
  <dcterms:created xsi:type="dcterms:W3CDTF">2018-05-03T13:26:34Z</dcterms:created>
  <dcterms:modified xsi:type="dcterms:W3CDTF">2019-03-12T09:17:30Z</dcterms:modified>
</cp:coreProperties>
</file>