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67" r:id="rId4"/>
    <p:sldId id="257" r:id="rId5"/>
    <p:sldId id="258" r:id="rId6"/>
    <p:sldId id="259" r:id="rId7"/>
    <p:sldId id="260" r:id="rId8"/>
    <p:sldId id="261" r:id="rId9"/>
    <p:sldId id="262" r:id="rId10"/>
    <p:sldId id="263" r:id="rId11"/>
    <p:sldId id="264" r:id="rId12"/>
    <p:sldId id="265" r:id="rId13"/>
    <p:sldId id="266"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5" d="100"/>
          <a:sy n="145" d="100"/>
        </p:scale>
        <p:origin x="62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8/21/2020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8/21/2020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8/21/2020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8/21/2020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vn.spoj.com/problems/LIGHT/"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vn.spoj.com/problems/AREA/"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vn.spoj.com/problems/QBSQUARE/"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vn.spoj.com/problems/MTXOAYOC/"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vn.spoj.com/problems/FOOTBALLRANK/"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4283968" y="3243850"/>
            <a:ext cx="4860032" cy="584775"/>
          </a:xfrm>
          <a:prstGeom prst="rect">
            <a:avLst/>
          </a:prstGeom>
          <a:noFill/>
          <a:ln w="9525">
            <a:noFill/>
            <a:miter lim="800000"/>
            <a:headEnd/>
            <a:tailEnd/>
          </a:ln>
        </p:spPr>
        <p:txBody>
          <a:bodyPr wrap="square">
            <a:spAutoFit/>
          </a:bodyPr>
          <a:lstStyle/>
          <a:p>
            <a:r>
              <a:rPr lang="vi-VN" altLang="ko-KR" sz="3200" b="1" dirty="0">
                <a:solidFill>
                  <a:schemeClr val="tx1">
                    <a:lumMod val="75000"/>
                    <a:lumOff val="25000"/>
                  </a:schemeClr>
                </a:solidFill>
                <a:latin typeface="Arial" pitchFamily="34" charset="0"/>
                <a:ea typeface="맑은 고딕" pitchFamily="50" charset="-127"/>
                <a:cs typeface="Arial" pitchFamily="34" charset="0"/>
              </a:rPr>
              <a:t>Bài tập luyện tập</a:t>
            </a:r>
            <a:endParaRPr lang="en-US" altLang="ko-KR" sz="3200" b="1" dirty="0">
              <a:solidFill>
                <a:schemeClr val="tx1">
                  <a:lumMod val="75000"/>
                  <a:lumOff val="25000"/>
                </a:schemeClr>
              </a:solidFill>
              <a:latin typeface="Arial" pitchFamily="34" charset="0"/>
              <a:ea typeface="맑은 고딕" pitchFamily="50" charset="-127"/>
              <a:cs typeface="Arial" pitchFamily="34" charset="0"/>
            </a:endParaRPr>
          </a:p>
        </p:txBody>
      </p:sp>
      <p:grpSp>
        <p:nvGrpSpPr>
          <p:cNvPr id="11" name="Group 10"/>
          <p:cNvGrpSpPr/>
          <p:nvPr/>
        </p:nvGrpSpPr>
        <p:grpSpPr>
          <a:xfrm>
            <a:off x="7956376" y="267494"/>
            <a:ext cx="937514" cy="230402"/>
            <a:chOff x="3275856" y="1242391"/>
            <a:chExt cx="1656184" cy="407020"/>
          </a:xfrm>
        </p:grpSpPr>
        <p:sp>
          <p:nvSpPr>
            <p:cNvPr id="12" name="Rounded Rectangle 11"/>
            <p:cNvSpPr/>
            <p:nvPr/>
          </p:nvSpPr>
          <p:spPr>
            <a:xfrm>
              <a:off x="3275856" y="1242391"/>
              <a:ext cx="1656184" cy="407020"/>
            </a:xfrm>
            <a:prstGeom prst="roundRect">
              <a:avLst>
                <a:gd name="adj" fmla="val 50000"/>
              </a:avLst>
            </a:prstGeom>
            <a:solidFill>
              <a:schemeClr val="bg1">
                <a:alpha val="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Picture 2" descr="E:\002-KIMS BUSINESS\007-01-ALLPPT.com\011-ALLPPT-LOGO\allppt-logo-e.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p:cNvSpPr/>
          <p:nvPr/>
        </p:nvSpPr>
        <p:spPr>
          <a:xfrm>
            <a:off x="4011176" y="2924170"/>
            <a:ext cx="144016" cy="12241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5. LIGHT </a:t>
            </a:r>
            <a:r>
              <a:rPr lang="en-US" altLang="ko-KR" dirty="0"/>
              <a:t>- </a:t>
            </a:r>
            <a:r>
              <a:rPr lang="en-US" altLang="ko-KR" dirty="0" err="1"/>
              <a:t>Hệ</a:t>
            </a:r>
            <a:r>
              <a:rPr lang="en-US" altLang="ko-KR" dirty="0"/>
              <a:t> </a:t>
            </a:r>
            <a:r>
              <a:rPr lang="en-US" altLang="ko-KR" dirty="0" err="1"/>
              <a:t>thống</a:t>
            </a:r>
            <a:r>
              <a:rPr lang="en-US" altLang="ko-KR" dirty="0"/>
              <a:t> </a:t>
            </a:r>
            <a:r>
              <a:rPr lang="en-US" altLang="ko-KR" dirty="0" err="1" smtClean="0"/>
              <a:t>đèn</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vi-VN" sz="1000" dirty="0" smtClean="0">
                <a:hlinkClick r:id="rId2"/>
              </a:rPr>
              <a:t>https</a:t>
            </a:r>
            <a:r>
              <a:rPr lang="vi-VN" sz="1000" dirty="0">
                <a:hlinkClick r:id="rId2"/>
              </a:rPr>
              <a:t>://vn.spoj.com/problems/LIGHT</a:t>
            </a:r>
            <a:r>
              <a:rPr lang="vi-VN" sz="1000" dirty="0" smtClean="0">
                <a:hlinkClick r:id="rId2"/>
              </a:rPr>
              <a:t>/</a:t>
            </a:r>
            <a:endParaRPr lang="en-US" sz="1000" dirty="0" smtClean="0"/>
          </a:p>
          <a:p>
            <a:endParaRPr lang="vi-VN" sz="1000" dirty="0"/>
          </a:p>
          <a:p>
            <a:r>
              <a:rPr lang="vi-VN" sz="1000" dirty="0"/>
              <a:t>LIGHT - Hệ thống đèn</a:t>
            </a:r>
          </a:p>
          <a:p>
            <a:r>
              <a:rPr lang="vi-VN" sz="1000" dirty="0"/>
              <a:t>Khu vực đặt các bể xăng của một Tổng Công Ty Xăng Dầu có dạng một hình chữ nhật được chia thành m * n ô vuông. Các ô vuông được đánh tọa độ 1 -&gt; m từ trên xuống, 1 -&gt; n từ trái sang.</a:t>
            </a:r>
          </a:p>
          <a:p>
            <a:r>
              <a:rPr lang="vi-VN" sz="1000" dirty="0"/>
              <a:t>Tại k ô của lưới có đặt các bể xăng. Người ta cần xây dựng một hệ thống đèn pha chiếu sáng, mỗi đèn chỉ chiếu dọc theo hoặc là hàng hoặc là cột của lưới ô vuông sao cho mỗi bể chứa xăng phải được chiếu sáng bởi ít nhất một đèn pha chiếu dọc theo hàng hoặc cột chứa nó. Biết:</a:t>
            </a:r>
          </a:p>
          <a:p>
            <a:r>
              <a:rPr lang="vi-VN" sz="1000" dirty="0"/>
              <a:t>- ai là chi phí xây dựng đèn chiếu sáng dọc theo hàng.</a:t>
            </a:r>
          </a:p>
          <a:p>
            <a:r>
              <a:rPr lang="vi-VN" sz="1000" dirty="0"/>
              <a:t>- bj là chi phí xây dựng đèn chiếu sáng dọc theo cột.</a:t>
            </a:r>
          </a:p>
          <a:p>
            <a:endParaRPr lang="vi-VN" sz="1000" dirty="0"/>
          </a:p>
          <a:p>
            <a:r>
              <a:rPr lang="vi-VN" sz="1000" dirty="0"/>
              <a:t>Yêu cầu: Tìm cách xây dựng hệ thống đèn với tổng chi phí xây dựng là nhỏ nhất.</a:t>
            </a:r>
          </a:p>
          <a:p>
            <a:endParaRPr lang="vi-VN" sz="1000" dirty="0"/>
          </a:p>
        </p:txBody>
      </p:sp>
    </p:spTree>
    <p:extLst>
      <p:ext uri="{BB962C8B-B14F-4D97-AF65-F5344CB8AC3E}">
        <p14:creationId xmlns:p14="http://schemas.microsoft.com/office/powerpoint/2010/main" val="3730065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5.</a:t>
            </a:r>
            <a:endParaRPr lang="ko-KR" altLang="en-US" dirty="0"/>
          </a:p>
        </p:txBody>
      </p:sp>
      <p:sp>
        <p:nvSpPr>
          <p:cNvPr id="5" name="Content Placeholder 4"/>
          <p:cNvSpPr>
            <a:spLocks noGrp="1"/>
          </p:cNvSpPr>
          <p:nvPr>
            <p:ph idx="10"/>
          </p:nvPr>
        </p:nvSpPr>
        <p:spPr>
          <a:xfrm>
            <a:off x="1979712" y="884466"/>
            <a:ext cx="6912768" cy="3746917"/>
          </a:xfrm>
        </p:spPr>
        <p:txBody>
          <a:bodyPr/>
          <a:lstStyle/>
          <a:p>
            <a:r>
              <a:rPr lang="vi-VN" sz="1000" dirty="0" smtClean="0"/>
              <a:t>Input</a:t>
            </a:r>
            <a:endParaRPr lang="vi-VN" sz="1000" dirty="0"/>
          </a:p>
          <a:p>
            <a:r>
              <a:rPr lang="vi-VN" sz="1000" dirty="0"/>
              <a:t>- Dòng đầu tiên chứa 3 số nguyên dương m, n, k (m, n &lt;= 100).</a:t>
            </a:r>
          </a:p>
          <a:p>
            <a:r>
              <a:rPr lang="vi-VN" sz="1000" dirty="0"/>
              <a:t>- Dòng thứ hai chứa m số nguyên a1, a2, ..., am.</a:t>
            </a:r>
          </a:p>
          <a:p>
            <a:r>
              <a:rPr lang="vi-VN" sz="1000" dirty="0"/>
              <a:t>- Dòng thứ ba chứa n số nguyên b1, b2, ..., bn.</a:t>
            </a:r>
          </a:p>
          <a:p>
            <a:r>
              <a:rPr lang="vi-VN" sz="1000" dirty="0"/>
              <a:t>- Dòng thứ i trong k dòng tiếp theo chứa tọa độ của bể xăng thứ i.</a:t>
            </a:r>
          </a:p>
          <a:p>
            <a:endParaRPr lang="vi-VN" sz="1000" dirty="0"/>
          </a:p>
          <a:p>
            <a:r>
              <a:rPr lang="vi-VN" sz="1000" dirty="0"/>
              <a:t>Output</a:t>
            </a:r>
          </a:p>
          <a:p>
            <a:r>
              <a:rPr lang="vi-VN" sz="1000" dirty="0"/>
              <a:t>Một dòng duy nhất ghi tổng chi phí theo cách xây dựng tìm được.</a:t>
            </a:r>
          </a:p>
          <a:p>
            <a:endParaRPr lang="vi-VN" sz="1000" dirty="0"/>
          </a:p>
          <a:p>
            <a:r>
              <a:rPr lang="vi-VN" sz="1000" dirty="0"/>
              <a:t>Example</a:t>
            </a:r>
          </a:p>
          <a:p>
            <a:r>
              <a:rPr lang="vi-VN" sz="1000" dirty="0"/>
              <a:t>Input:</a:t>
            </a:r>
          </a:p>
          <a:p>
            <a:r>
              <a:rPr lang="vi-VN" sz="1000" dirty="0"/>
              <a:t>2 3 4</a:t>
            </a:r>
          </a:p>
          <a:p>
            <a:r>
              <a:rPr lang="vi-VN" sz="1000" dirty="0"/>
              <a:t>15 17</a:t>
            </a:r>
          </a:p>
          <a:p>
            <a:r>
              <a:rPr lang="vi-VN" sz="1000" dirty="0"/>
              <a:t>2 4 6</a:t>
            </a:r>
          </a:p>
          <a:p>
            <a:r>
              <a:rPr lang="vi-VN" sz="1000" dirty="0"/>
              <a:t>1 1</a:t>
            </a:r>
          </a:p>
          <a:p>
            <a:r>
              <a:rPr lang="vi-VN" sz="1000" dirty="0"/>
              <a:t>2 2</a:t>
            </a:r>
          </a:p>
          <a:p>
            <a:r>
              <a:rPr lang="vi-VN" sz="1000" dirty="0"/>
              <a:t>2 3</a:t>
            </a:r>
          </a:p>
          <a:p>
            <a:r>
              <a:rPr lang="vi-VN" sz="1000" dirty="0"/>
              <a:t>2 1</a:t>
            </a:r>
          </a:p>
          <a:p>
            <a:endParaRPr lang="vi-VN" sz="1000" dirty="0"/>
          </a:p>
          <a:p>
            <a:r>
              <a:rPr lang="vi-VN" sz="1000" dirty="0"/>
              <a:t>Output:</a:t>
            </a:r>
          </a:p>
          <a:p>
            <a:r>
              <a:rPr lang="vi-VN" sz="1000" dirty="0"/>
              <a:t>12</a:t>
            </a:r>
            <a:endParaRPr lang="en-US" sz="1000" dirty="0"/>
          </a:p>
        </p:txBody>
      </p:sp>
    </p:spTree>
    <p:extLst>
      <p:ext uri="{BB962C8B-B14F-4D97-AF65-F5344CB8AC3E}">
        <p14:creationId xmlns:p14="http://schemas.microsoft.com/office/powerpoint/2010/main" val="381127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6. AREA - </a:t>
            </a:r>
            <a:r>
              <a:rPr lang="en-US" altLang="ko-KR" dirty="0" err="1"/>
              <a:t>Diện</a:t>
            </a:r>
            <a:r>
              <a:rPr lang="en-US" altLang="ko-KR" dirty="0"/>
              <a:t> </a:t>
            </a:r>
            <a:r>
              <a:rPr lang="en-US" altLang="ko-KR" dirty="0" err="1"/>
              <a:t>tích</a:t>
            </a:r>
            <a:r>
              <a:rPr lang="en-US" altLang="ko-KR" dirty="0"/>
              <a:t> </a:t>
            </a:r>
            <a:r>
              <a:rPr lang="en-US" altLang="ko-KR" dirty="0" err="1"/>
              <a:t>hình</a:t>
            </a:r>
            <a:r>
              <a:rPr lang="en-US" altLang="ko-KR" dirty="0"/>
              <a:t> </a:t>
            </a:r>
            <a:r>
              <a:rPr lang="en-US" altLang="ko-KR" dirty="0" err="1"/>
              <a:t>chữ</a:t>
            </a:r>
            <a:r>
              <a:rPr lang="en-US" altLang="ko-KR" dirty="0"/>
              <a:t> </a:t>
            </a:r>
            <a:r>
              <a:rPr lang="en-US" altLang="ko-KR" dirty="0" err="1"/>
              <a:t>nhật</a:t>
            </a:r>
            <a:endParaRPr lang="ko-KR" altLang="en-US" dirty="0"/>
          </a:p>
        </p:txBody>
      </p:sp>
      <p:sp>
        <p:nvSpPr>
          <p:cNvPr id="5" name="Content Placeholder 4"/>
          <p:cNvSpPr>
            <a:spLocks noGrp="1"/>
          </p:cNvSpPr>
          <p:nvPr>
            <p:ph idx="10"/>
          </p:nvPr>
        </p:nvSpPr>
        <p:spPr>
          <a:xfrm>
            <a:off x="1979712" y="884466"/>
            <a:ext cx="6768752" cy="3746917"/>
          </a:xfrm>
        </p:spPr>
        <p:txBody>
          <a:bodyPr/>
          <a:lstStyle/>
          <a:p>
            <a:r>
              <a:rPr lang="vi-VN" sz="1000" dirty="0" smtClean="0">
                <a:hlinkClick r:id="rId2"/>
              </a:rPr>
              <a:t>https</a:t>
            </a:r>
            <a:r>
              <a:rPr lang="vi-VN" sz="1000" dirty="0">
                <a:hlinkClick r:id="rId2"/>
              </a:rPr>
              <a:t>://vn.spoj.com/problems/AREA</a:t>
            </a:r>
            <a:r>
              <a:rPr lang="vi-VN" sz="1000" dirty="0" smtClean="0">
                <a:hlinkClick r:id="rId2"/>
              </a:rPr>
              <a:t>/</a:t>
            </a:r>
            <a:endParaRPr lang="en-US" sz="1000" dirty="0" smtClean="0"/>
          </a:p>
          <a:p>
            <a:endParaRPr lang="vi-VN" sz="1000" dirty="0"/>
          </a:p>
          <a:p>
            <a:r>
              <a:rPr lang="vi-VN" sz="1000" dirty="0"/>
              <a:t>AREA - Diện tích hình chữ nhật</a:t>
            </a:r>
          </a:p>
          <a:p>
            <a:r>
              <a:rPr lang="vi-VN" sz="1000" dirty="0"/>
              <a:t>Trên mặt phẳng toạ độ người ta vẽ ra N hình chữ nhật . Hãy tính diện tích che phủ bởi N hình chữ nhật </a:t>
            </a:r>
            <a:r>
              <a:rPr lang="vi-VN" sz="1000" dirty="0" smtClean="0"/>
              <a:t>này, </a:t>
            </a:r>
            <a:r>
              <a:rPr lang="vi-VN" sz="1000" dirty="0"/>
              <a:t>biết rằng N hình chữ nhật này song song với 2 trục Ox và Oy </a:t>
            </a:r>
            <a:r>
              <a:rPr lang="vi-VN" sz="1000" dirty="0" smtClean="0"/>
              <a:t>.</a:t>
            </a:r>
            <a:endParaRPr lang="vi-VN" sz="1000" dirty="0"/>
          </a:p>
          <a:p>
            <a:r>
              <a:rPr lang="vi-VN" sz="1000" dirty="0"/>
              <a:t>Input</a:t>
            </a:r>
          </a:p>
          <a:p>
            <a:r>
              <a:rPr lang="vi-VN" sz="1000" dirty="0"/>
              <a:t>Dòng 1 : số nguyên N ( 1 ≤ N ≤ 10000 ) .</a:t>
            </a:r>
          </a:p>
          <a:p>
            <a:r>
              <a:rPr lang="vi-VN" sz="1000" dirty="0"/>
              <a:t>N dòng tiếp theo , mỗi dòng gồm 4 số nguyên x1 , y1 , x2 , y2 tương ứng là toạ độ góc trái dưới và góc phải trên của hình chữ nhật thứ i.( 0 ≤ x1 ≤ x2 ≤ 30000 , 0 ≤ y1≤ y2 ≤ 30000 ) </a:t>
            </a:r>
            <a:r>
              <a:rPr lang="vi-VN" sz="1000" dirty="0" smtClean="0"/>
              <a:t>.</a:t>
            </a:r>
            <a:endParaRPr lang="vi-VN" sz="1000" dirty="0"/>
          </a:p>
          <a:p>
            <a:r>
              <a:rPr lang="vi-VN" sz="1000" dirty="0"/>
              <a:t>Output</a:t>
            </a:r>
          </a:p>
          <a:p>
            <a:r>
              <a:rPr lang="vi-VN" sz="1000" dirty="0"/>
              <a:t>Gồm 1 dòng ghi ra diện tích phủ bởi N hình chữ nhật</a:t>
            </a:r>
          </a:p>
          <a:p>
            <a:endParaRPr lang="en-US" sz="1000" dirty="0" smtClean="0"/>
          </a:p>
          <a:p>
            <a:r>
              <a:rPr lang="vi-VN" sz="1000" dirty="0" smtClean="0"/>
              <a:t>Example</a:t>
            </a:r>
            <a:endParaRPr lang="vi-VN" sz="1000" dirty="0"/>
          </a:p>
          <a:p>
            <a:r>
              <a:rPr lang="vi-VN" sz="1000" dirty="0"/>
              <a:t>Input:</a:t>
            </a:r>
          </a:p>
          <a:p>
            <a:r>
              <a:rPr lang="vi-VN" sz="1000" dirty="0"/>
              <a:t>2</a:t>
            </a:r>
          </a:p>
          <a:p>
            <a:r>
              <a:rPr lang="vi-VN" sz="1000" dirty="0"/>
              <a:t>10 10 20 20</a:t>
            </a:r>
          </a:p>
          <a:p>
            <a:r>
              <a:rPr lang="vi-VN" sz="1000" dirty="0"/>
              <a:t>15 15 25 30</a:t>
            </a:r>
          </a:p>
          <a:p>
            <a:endParaRPr lang="vi-VN" sz="1000" dirty="0"/>
          </a:p>
          <a:p>
            <a:r>
              <a:rPr lang="vi-VN" sz="1000" dirty="0"/>
              <a:t>Output:</a:t>
            </a:r>
          </a:p>
          <a:p>
            <a:r>
              <a:rPr lang="vi-VN" sz="1000" dirty="0"/>
              <a:t>225 </a:t>
            </a:r>
            <a:endParaRPr lang="en-US" sz="1000" dirty="0"/>
          </a:p>
        </p:txBody>
      </p:sp>
    </p:spTree>
    <p:extLst>
      <p:ext uri="{BB962C8B-B14F-4D97-AF65-F5344CB8AC3E}">
        <p14:creationId xmlns:p14="http://schemas.microsoft.com/office/powerpoint/2010/main" val="3285421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771551"/>
            <a:ext cx="7272808" cy="3865874"/>
          </a:xfrm>
        </p:spPr>
        <p:txBody>
          <a:bodyPr/>
          <a:lstStyle/>
          <a:p>
            <a:pPr marL="342900" indent="-342900">
              <a:buFont typeface="Wingdings" pitchFamily="2" charset="2"/>
              <a:buChar char="Ø"/>
            </a:pPr>
            <a:r>
              <a:rPr lang="en-US" altLang="ko-KR" sz="900" dirty="0" smtClean="0">
                <a:sym typeface="Wingdings" pitchFamily="2" charset="2"/>
              </a:rPr>
              <a:t>Type: Array 2-D</a:t>
            </a:r>
          </a:p>
          <a:p>
            <a:pPr marL="342900" indent="-342900">
              <a:buFont typeface="Wingdings" pitchFamily="2" charset="2"/>
              <a:buChar char="Ø"/>
            </a:pPr>
            <a:r>
              <a:rPr lang="en-US" altLang="ko-KR" sz="900" dirty="0" smtClean="0">
                <a:sym typeface="Wingdings" pitchFamily="2" charset="2"/>
              </a:rPr>
              <a:t>Level: Hard</a:t>
            </a:r>
          </a:p>
          <a:p>
            <a:pPr marL="342900" indent="-342900">
              <a:buFont typeface="Wingdings" pitchFamily="2" charset="2"/>
              <a:buChar char="Ø"/>
            </a:pPr>
            <a:r>
              <a:rPr lang="en-US" altLang="ko-KR" sz="900" dirty="0" err="1" smtClean="0">
                <a:sym typeface="Wingdings" pitchFamily="2" charset="2"/>
              </a:rPr>
              <a:t>Href</a:t>
            </a:r>
            <a:r>
              <a:rPr lang="en-US" altLang="ko-KR" sz="900" dirty="0" smtClean="0">
                <a:sym typeface="Wingdings" pitchFamily="2" charset="2"/>
              </a:rPr>
              <a:t>: </a:t>
            </a:r>
            <a:r>
              <a:rPr lang="en-US" sz="900" dirty="0">
                <a:hlinkClick r:id="rId2"/>
              </a:rPr>
              <a:t>https://vn.spoj.com/problems/QBSQUARE</a:t>
            </a:r>
            <a:r>
              <a:rPr lang="en-US" sz="900" dirty="0" smtClean="0">
                <a:hlinkClick r:id="rId2"/>
              </a:rPr>
              <a:t>/</a:t>
            </a:r>
            <a:endParaRPr lang="en-US" sz="900" dirty="0" smtClean="0"/>
          </a:p>
          <a:p>
            <a:r>
              <a:rPr lang="vi-VN" sz="900" dirty="0"/>
              <a:t>Cho một bảng kích thước MxN, được chia thành lưới ô vuông đơn vị M dòng N cột ( 1 &lt;= M, N &lt;= 1000 )</a:t>
            </a:r>
          </a:p>
          <a:p>
            <a:r>
              <a:rPr lang="vi-VN" sz="900" dirty="0"/>
              <a:t>Trên các ô của bảng ghi số 0 hoặc 1. Các dòng của bảng được đánh số 1, 2... M theo thứ tự từ trên xuống dưới và các cột của bảng được đánh số 1, 2..., N theo thứ tự từ trái qua phải</a:t>
            </a:r>
          </a:p>
          <a:p>
            <a:r>
              <a:rPr lang="vi-VN" sz="900" dirty="0"/>
              <a:t>Yêu </a:t>
            </a:r>
            <a:r>
              <a:rPr lang="vi-VN" sz="900" dirty="0" smtClean="0"/>
              <a:t>cầu:</a:t>
            </a:r>
            <a:r>
              <a:rPr lang="en-US" sz="900" dirty="0" smtClean="0"/>
              <a:t> </a:t>
            </a:r>
            <a:r>
              <a:rPr lang="vi-VN" sz="900" dirty="0" smtClean="0"/>
              <a:t>Hãy </a:t>
            </a:r>
            <a:r>
              <a:rPr lang="vi-VN" sz="900" dirty="0"/>
              <a:t>tìm một hình vuông gồm các ô của bảng thoả mãn các điều kiện sau:</a:t>
            </a:r>
          </a:p>
          <a:p>
            <a:r>
              <a:rPr lang="vi-VN" sz="900" dirty="0"/>
              <a:t>1 - Hình vuông là đồng nhất: tức là các ô thuộc hình vuông đó phải ghi các số giống nhau (0 hoặc 1)</a:t>
            </a:r>
          </a:p>
          <a:p>
            <a:r>
              <a:rPr lang="vi-VN" sz="900" dirty="0"/>
              <a:t>2 - Cạnh hình vuông song song với cạnh bảng.</a:t>
            </a:r>
          </a:p>
          <a:p>
            <a:r>
              <a:rPr lang="vi-VN" sz="900" dirty="0"/>
              <a:t>3 - Kích thước hình vuông là lớn nhất có </a:t>
            </a:r>
            <a:r>
              <a:rPr lang="vi-VN" sz="900" dirty="0" smtClean="0"/>
              <a:t>thể</a:t>
            </a:r>
            <a:endParaRPr lang="en-US" sz="900" dirty="0" smtClean="0"/>
          </a:p>
          <a:p>
            <a:r>
              <a:rPr lang="vi-VN" sz="900" dirty="0"/>
              <a:t>Input</a:t>
            </a:r>
          </a:p>
          <a:p>
            <a:r>
              <a:rPr lang="vi-VN" sz="900" dirty="0"/>
              <a:t>Dòng 1: Ghi hai số m, n</a:t>
            </a:r>
          </a:p>
          <a:p>
            <a:r>
              <a:rPr lang="vi-VN" sz="900" dirty="0"/>
              <a:t>M dòng tiếp theo, dòng thứ i ghi N số mà số thứ j là số ghi trên ô (i, j) của bảng</a:t>
            </a:r>
          </a:p>
          <a:p>
            <a:r>
              <a:rPr lang="vi-VN" sz="900" dirty="0"/>
              <a:t>Output</a:t>
            </a:r>
          </a:p>
          <a:p>
            <a:r>
              <a:rPr lang="vi-VN" sz="900" dirty="0"/>
              <a:t>Gồm 1 dòng duy nhất ghi kích thước cạnh của hình vuông tìm </a:t>
            </a:r>
            <a:r>
              <a:rPr lang="vi-VN" sz="900" dirty="0" smtClean="0"/>
              <a:t>được</a:t>
            </a:r>
            <a:endParaRPr lang="vi-VN" sz="900" dirty="0"/>
          </a:p>
        </p:txBody>
      </p:sp>
      <p:sp>
        <p:nvSpPr>
          <p:cNvPr id="8" name="Title 2"/>
          <p:cNvSpPr>
            <a:spLocks noGrp="1"/>
          </p:cNvSpPr>
          <p:nvPr>
            <p:ph type="title"/>
          </p:nvPr>
        </p:nvSpPr>
        <p:spPr>
          <a:xfrm>
            <a:off x="1547664" y="0"/>
            <a:ext cx="7596336" cy="884466"/>
          </a:xfrm>
        </p:spPr>
        <p:txBody>
          <a:bodyPr/>
          <a:lstStyle/>
          <a:p>
            <a:r>
              <a:rPr lang="en-US" b="0" dirty="0" smtClean="0">
                <a:latin typeface="inherit"/>
              </a:rPr>
              <a:t>1.</a:t>
            </a:r>
            <a:r>
              <a:rPr lang="vi-VN" b="0" dirty="0" smtClean="0">
                <a:latin typeface="inherit"/>
              </a:rPr>
              <a:t> </a:t>
            </a:r>
            <a:r>
              <a:rPr lang="en-GB" b="0" dirty="0">
                <a:latin typeface="inherit"/>
              </a:rPr>
              <a:t>QBSQUARE - </a:t>
            </a:r>
            <a:r>
              <a:rPr lang="en-GB" b="0" dirty="0" err="1">
                <a:latin typeface="inherit"/>
              </a:rPr>
              <a:t>Hình</a:t>
            </a:r>
            <a:r>
              <a:rPr lang="en-GB" b="0" dirty="0">
                <a:latin typeface="inherit"/>
              </a:rPr>
              <a:t> </a:t>
            </a:r>
            <a:r>
              <a:rPr lang="en-GB" b="0" dirty="0" err="1">
                <a:latin typeface="inherit"/>
              </a:rPr>
              <a:t>vuông</a:t>
            </a:r>
            <a:r>
              <a:rPr lang="en-GB" b="0" dirty="0">
                <a:latin typeface="inherit"/>
              </a:rPr>
              <a:t> 0 1</a:t>
            </a:r>
            <a:endParaRPr lang="en-US" b="0" dirty="0"/>
          </a:p>
        </p:txBody>
      </p:sp>
    </p:spTree>
    <p:extLst>
      <p:ext uri="{BB962C8B-B14F-4D97-AF65-F5344CB8AC3E}">
        <p14:creationId xmlns:p14="http://schemas.microsoft.com/office/powerpoint/2010/main" val="443482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771551"/>
            <a:ext cx="7272808" cy="3865874"/>
          </a:xfrm>
        </p:spPr>
        <p:txBody>
          <a:bodyPr/>
          <a:lstStyle/>
          <a:p>
            <a:pPr marL="342900" indent="-342900">
              <a:buFont typeface="Wingdings" pitchFamily="2" charset="2"/>
              <a:buChar char="Ø"/>
            </a:pPr>
            <a:r>
              <a:rPr lang="en-US" sz="900" dirty="0" smtClean="0">
                <a:sym typeface="Wingdings" pitchFamily="2" charset="2"/>
              </a:rPr>
              <a:t>Example:</a:t>
            </a:r>
          </a:p>
          <a:p>
            <a:r>
              <a:rPr lang="en-GB" sz="900" b="1" dirty="0" smtClean="0"/>
              <a:t>Input:</a:t>
            </a:r>
            <a:r>
              <a:rPr lang="en-GB" sz="900" dirty="0" smtClean="0"/>
              <a:t> 				</a:t>
            </a:r>
            <a:r>
              <a:rPr lang="en-US" sz="900" b="1" dirty="0" smtClean="0"/>
              <a:t>Output:</a:t>
            </a:r>
            <a:r>
              <a:rPr lang="en-US" sz="900" dirty="0" smtClean="0"/>
              <a:t> 7</a:t>
            </a:r>
            <a:endParaRPr lang="en-GB" sz="900" dirty="0" smtClean="0"/>
          </a:p>
          <a:p>
            <a:r>
              <a:rPr lang="en-US" sz="900" dirty="0" smtClean="0"/>
              <a:t>11 13 </a:t>
            </a:r>
          </a:p>
          <a:p>
            <a:r>
              <a:rPr lang="en-US" sz="900" dirty="0" smtClean="0"/>
              <a:t>0 0 0 0 0 1 0 0 0 0 0 0 0 </a:t>
            </a:r>
          </a:p>
          <a:p>
            <a:r>
              <a:rPr lang="en-US" sz="900" dirty="0" smtClean="0"/>
              <a:t>0 0 0 0 1 1 1 0 0 0 0 0 0 </a:t>
            </a:r>
          </a:p>
          <a:p>
            <a:r>
              <a:rPr lang="en-US" sz="900" dirty="0" smtClean="0"/>
              <a:t>0 0 1 1 1 1 1 1 1 0 0 0 0 </a:t>
            </a:r>
          </a:p>
          <a:p>
            <a:r>
              <a:rPr lang="en-US" sz="900" dirty="0" smtClean="0"/>
              <a:t>0 0 1 1 1 1 1 1 1 0 0 0 0 </a:t>
            </a:r>
          </a:p>
          <a:p>
            <a:r>
              <a:rPr lang="en-US" sz="900" dirty="0" smtClean="0"/>
              <a:t>0 1 1 1 1 1 1 1 1 1 0 0 0 </a:t>
            </a:r>
          </a:p>
          <a:p>
            <a:r>
              <a:rPr lang="en-US" sz="900" dirty="0" smtClean="0"/>
              <a:t>1 1 1 1 1 1 1 1 1 1 1 0 0 </a:t>
            </a:r>
          </a:p>
          <a:p>
            <a:r>
              <a:rPr lang="en-US" sz="900" dirty="0" smtClean="0"/>
              <a:t>0 1 1 1 1 1 1 1 1 1 0 0 0 </a:t>
            </a:r>
          </a:p>
          <a:p>
            <a:r>
              <a:rPr lang="en-US" sz="900" dirty="0" smtClean="0"/>
              <a:t>0 0 1 1 1 1 1 1 1 0 0 0 0 </a:t>
            </a:r>
          </a:p>
          <a:p>
            <a:r>
              <a:rPr lang="en-US" sz="900" dirty="0" smtClean="0"/>
              <a:t>0 0 1 1 1 1 1 1 1 0 0 0 0 </a:t>
            </a:r>
          </a:p>
          <a:p>
            <a:r>
              <a:rPr lang="en-US" sz="900" dirty="0" smtClean="0"/>
              <a:t>0 0 0 0 1 1 1 0 0 0 0 1 1 </a:t>
            </a:r>
          </a:p>
          <a:p>
            <a:r>
              <a:rPr lang="en-US" sz="900" dirty="0" smtClean="0"/>
              <a:t>\0 0 0 0 0 1 0 0 0 0 0 1 1</a:t>
            </a:r>
            <a:endParaRPr lang="ko-KR" altLang="en-US" sz="900" dirty="0"/>
          </a:p>
        </p:txBody>
      </p:sp>
      <p:sp>
        <p:nvSpPr>
          <p:cNvPr id="8" name="Title 2"/>
          <p:cNvSpPr>
            <a:spLocks noGrp="1"/>
          </p:cNvSpPr>
          <p:nvPr>
            <p:ph type="title"/>
          </p:nvPr>
        </p:nvSpPr>
        <p:spPr>
          <a:xfrm>
            <a:off x="1547664" y="0"/>
            <a:ext cx="7596336" cy="884466"/>
          </a:xfrm>
        </p:spPr>
        <p:txBody>
          <a:bodyPr/>
          <a:lstStyle/>
          <a:p>
            <a:r>
              <a:rPr lang="en-US" b="0" dirty="0">
                <a:latin typeface="inherit"/>
              </a:rPr>
              <a:t>1</a:t>
            </a:r>
            <a:r>
              <a:rPr lang="en-US" b="0" dirty="0" smtClean="0">
                <a:latin typeface="inherit"/>
              </a:rPr>
              <a:t>.</a:t>
            </a:r>
            <a:r>
              <a:rPr lang="vi-VN" b="0" dirty="0" smtClean="0">
                <a:latin typeface="inherit"/>
              </a:rPr>
              <a:t> </a:t>
            </a:r>
            <a:r>
              <a:rPr lang="en-GB" b="0" dirty="0">
                <a:latin typeface="inherit"/>
              </a:rPr>
              <a:t>QBSQUARE - </a:t>
            </a:r>
            <a:r>
              <a:rPr lang="en-GB" b="0" dirty="0" err="1">
                <a:latin typeface="inherit"/>
              </a:rPr>
              <a:t>Hình</a:t>
            </a:r>
            <a:r>
              <a:rPr lang="en-GB" b="0" dirty="0">
                <a:latin typeface="inherit"/>
              </a:rPr>
              <a:t> </a:t>
            </a:r>
            <a:r>
              <a:rPr lang="en-GB" b="0" dirty="0" err="1">
                <a:latin typeface="inherit"/>
              </a:rPr>
              <a:t>vuông</a:t>
            </a:r>
            <a:r>
              <a:rPr lang="en-GB" b="0" dirty="0">
                <a:latin typeface="inherit"/>
              </a:rPr>
              <a:t> 0 1</a:t>
            </a:r>
            <a:endParaRPr lang="en-US" b="0" dirty="0"/>
          </a:p>
        </p:txBody>
      </p:sp>
    </p:spTree>
    <p:extLst>
      <p:ext uri="{BB962C8B-B14F-4D97-AF65-F5344CB8AC3E}">
        <p14:creationId xmlns:p14="http://schemas.microsoft.com/office/powerpoint/2010/main" val="1253796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771551"/>
            <a:ext cx="7272808" cy="3865874"/>
          </a:xfrm>
        </p:spPr>
        <p:txBody>
          <a:bodyPr/>
          <a:lstStyle/>
          <a:p>
            <a:pPr marL="342900" indent="-342900">
              <a:buFont typeface="Wingdings" pitchFamily="2" charset="2"/>
              <a:buChar char="Ø"/>
            </a:pPr>
            <a:r>
              <a:rPr lang="en-US" altLang="ko-KR" sz="900" dirty="0" smtClean="0">
                <a:sym typeface="Wingdings" pitchFamily="2" charset="2"/>
              </a:rPr>
              <a:t>Type: Array 2-D</a:t>
            </a:r>
          </a:p>
          <a:p>
            <a:pPr marL="342900" indent="-342900">
              <a:buFont typeface="Wingdings" pitchFamily="2" charset="2"/>
              <a:buChar char="Ø"/>
            </a:pPr>
            <a:r>
              <a:rPr lang="en-US" altLang="ko-KR" sz="900" dirty="0" smtClean="0">
                <a:sym typeface="Wingdings" pitchFamily="2" charset="2"/>
              </a:rPr>
              <a:t>Level: Easy</a:t>
            </a:r>
          </a:p>
          <a:p>
            <a:pPr marL="342900" indent="-342900">
              <a:buFont typeface="Wingdings" pitchFamily="2" charset="2"/>
              <a:buChar char="Ø"/>
            </a:pPr>
            <a:r>
              <a:rPr lang="en-US" altLang="ko-KR" sz="900" dirty="0" err="1" smtClean="0">
                <a:sym typeface="Wingdings" pitchFamily="2" charset="2"/>
              </a:rPr>
              <a:t>Href</a:t>
            </a:r>
            <a:r>
              <a:rPr lang="en-US" altLang="ko-KR" sz="900" dirty="0" smtClean="0">
                <a:sym typeface="Wingdings" pitchFamily="2" charset="2"/>
              </a:rPr>
              <a:t>: </a:t>
            </a:r>
            <a:r>
              <a:rPr lang="en-US" sz="900" dirty="0">
                <a:hlinkClick r:id="rId2"/>
              </a:rPr>
              <a:t>https://</a:t>
            </a:r>
            <a:r>
              <a:rPr lang="en-US" sz="900" dirty="0" smtClean="0">
                <a:hlinkClick r:id="rId2"/>
              </a:rPr>
              <a:t>vn.spoj.com/problems/MTXOAYOC/</a:t>
            </a:r>
            <a:endParaRPr lang="en-US" sz="900" dirty="0"/>
          </a:p>
          <a:p>
            <a:r>
              <a:rPr lang="vi-VN" sz="900" dirty="0"/>
              <a:t>Cho hai số m và n. Hãy tạo một ma trận xoáy ốc từ ngoài vào trong theo chiều kim đồng hồ với kích thước của bảng là mxn (1&lt;= m,n &lt;= 100</a:t>
            </a:r>
            <a:r>
              <a:rPr lang="vi-VN" sz="900" dirty="0" smtClean="0"/>
              <a:t>).</a:t>
            </a:r>
            <a:endParaRPr lang="en-US" sz="900" dirty="0" smtClean="0"/>
          </a:p>
          <a:p>
            <a:endParaRPr lang="vi-VN" sz="900" dirty="0"/>
          </a:p>
          <a:p>
            <a:r>
              <a:rPr lang="vi-VN" sz="900" dirty="0"/>
              <a:t>Input: Chứa hai số nguyên dương m và n</a:t>
            </a:r>
          </a:p>
          <a:p>
            <a:r>
              <a:rPr lang="vi-VN" sz="900" dirty="0"/>
              <a:t>Output: Đưa ra các dòng của ma trận xoáy ốc</a:t>
            </a:r>
          </a:p>
          <a:p>
            <a:pPr marL="171450" indent="-171450">
              <a:buFont typeface="Wingdings" pitchFamily="2" charset="2"/>
              <a:buChar char="Ø"/>
            </a:pPr>
            <a:r>
              <a:rPr lang="en-US" sz="900" dirty="0" smtClean="0">
                <a:sym typeface="Wingdings" pitchFamily="2" charset="2"/>
              </a:rPr>
              <a:t>Example:</a:t>
            </a:r>
          </a:p>
        </p:txBody>
      </p:sp>
      <p:sp>
        <p:nvSpPr>
          <p:cNvPr id="8" name="Title 2"/>
          <p:cNvSpPr>
            <a:spLocks noGrp="1"/>
          </p:cNvSpPr>
          <p:nvPr>
            <p:ph type="title"/>
          </p:nvPr>
        </p:nvSpPr>
        <p:spPr>
          <a:xfrm>
            <a:off x="1547664" y="0"/>
            <a:ext cx="7596336" cy="884466"/>
          </a:xfrm>
        </p:spPr>
        <p:txBody>
          <a:bodyPr/>
          <a:lstStyle/>
          <a:p>
            <a:r>
              <a:rPr lang="en-US" b="0" dirty="0">
                <a:latin typeface="inherit"/>
              </a:rPr>
              <a:t>2</a:t>
            </a:r>
            <a:r>
              <a:rPr lang="en-US" b="0" dirty="0" smtClean="0">
                <a:latin typeface="inherit"/>
              </a:rPr>
              <a:t>. </a:t>
            </a:r>
            <a:r>
              <a:rPr lang="en-US" b="0" dirty="0">
                <a:latin typeface="inherit"/>
              </a:rPr>
              <a:t>MTXOAYOC - Ma </a:t>
            </a:r>
            <a:r>
              <a:rPr lang="en-US" b="0" dirty="0" err="1">
                <a:latin typeface="inherit"/>
              </a:rPr>
              <a:t>trận</a:t>
            </a:r>
            <a:r>
              <a:rPr lang="en-US" b="0" dirty="0">
                <a:latin typeface="inherit"/>
              </a:rPr>
              <a:t> </a:t>
            </a:r>
            <a:r>
              <a:rPr lang="en-US" b="0" dirty="0" err="1">
                <a:latin typeface="inherit"/>
              </a:rPr>
              <a:t>xoáy</a:t>
            </a:r>
            <a:r>
              <a:rPr lang="en-US" b="0" dirty="0">
                <a:latin typeface="inherit"/>
              </a:rPr>
              <a:t> </a:t>
            </a:r>
            <a:r>
              <a:rPr lang="en-US" b="0" dirty="0" err="1" smtClean="0">
                <a:latin typeface="inherit"/>
              </a:rPr>
              <a:t>ốc</a:t>
            </a:r>
            <a:endParaRPr lang="en-US" b="0" dirty="0"/>
          </a:p>
        </p:txBody>
      </p:sp>
      <p:sp>
        <p:nvSpPr>
          <p:cNvPr id="3" name="Rectangle 1"/>
          <p:cNvSpPr>
            <a:spLocks noChangeArrowheads="1"/>
          </p:cNvSpPr>
          <p:nvPr/>
        </p:nvSpPr>
        <p:spPr bwMode="auto">
          <a:xfrm>
            <a:off x="45720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984946770"/>
              </p:ext>
            </p:extLst>
          </p:nvPr>
        </p:nvGraphicFramePr>
        <p:xfrm>
          <a:off x="1907704" y="3389283"/>
          <a:ext cx="6768752" cy="620648"/>
        </p:xfrm>
        <a:graphic>
          <a:graphicData uri="http://schemas.openxmlformats.org/drawingml/2006/table">
            <a:tbl>
              <a:tblPr/>
              <a:tblGrid>
                <a:gridCol w="3384376"/>
                <a:gridCol w="3384376"/>
              </a:tblGrid>
              <a:tr h="209168">
                <a:tc>
                  <a:txBody>
                    <a:bodyPr/>
                    <a:lstStyle/>
                    <a:p>
                      <a:pPr algn="just"/>
                      <a:r>
                        <a:rPr lang="en-US" sz="900" dirty="0" smtClean="0">
                          <a:effectLst/>
                        </a:rPr>
                        <a:t>Input</a:t>
                      </a:r>
                      <a:endParaRPr lang="en-US" sz="900" dirty="0">
                        <a:effectLst/>
                      </a:endParaRPr>
                    </a:p>
                  </a:txBody>
                  <a:tcPr marL="0" marR="0" marT="0" marB="0">
                    <a:lnL>
                      <a:noFill/>
                    </a:lnL>
                    <a:lnR>
                      <a:noFill/>
                    </a:lnR>
                    <a:lnT>
                      <a:noFill/>
                    </a:lnT>
                    <a:lnB>
                      <a:noFill/>
                    </a:lnB>
                  </a:tcPr>
                </a:tc>
                <a:tc>
                  <a:txBody>
                    <a:bodyPr/>
                    <a:lstStyle/>
                    <a:p>
                      <a:pPr algn="just"/>
                      <a:r>
                        <a:rPr lang="en-US" sz="900">
                          <a:effectLst/>
                        </a:rPr>
                        <a:t>Output</a:t>
                      </a:r>
                    </a:p>
                  </a:txBody>
                  <a:tcPr marL="0" marR="0" marT="0" marB="0">
                    <a:lnL>
                      <a:noFill/>
                    </a:lnL>
                    <a:lnR>
                      <a:noFill/>
                    </a:lnR>
                    <a:lnT>
                      <a:noFill/>
                    </a:lnT>
                    <a:lnB>
                      <a:noFill/>
                    </a:lnB>
                  </a:tcPr>
                </a:tc>
              </a:tr>
              <a:tr h="0">
                <a:tc>
                  <a:txBody>
                    <a:bodyPr/>
                    <a:lstStyle/>
                    <a:p>
                      <a:r>
                        <a:rPr lang="en-US" sz="900" b="0" i="0" kern="1200" dirty="0" smtClean="0">
                          <a:solidFill>
                            <a:schemeClr val="tx1"/>
                          </a:solidFill>
                          <a:effectLst/>
                          <a:latin typeface="+mn-lt"/>
                          <a:ea typeface="+mn-ea"/>
                          <a:cs typeface="+mn-cs"/>
                        </a:rPr>
                        <a:t>3 4</a:t>
                      </a:r>
                      <a:endParaRPr lang="en-US" sz="900" dirty="0">
                        <a:effectLst/>
                      </a:endParaRPr>
                    </a:p>
                  </a:txBody>
                  <a:tcPr marL="0" marR="0" marT="0" marB="0">
                    <a:lnL>
                      <a:noFill/>
                    </a:lnL>
                    <a:lnR>
                      <a:noFill/>
                    </a:lnR>
                    <a:lnT>
                      <a:noFill/>
                    </a:lnT>
                    <a:lnB>
                      <a:noFill/>
                    </a:lnB>
                  </a:tcPr>
                </a:tc>
                <a:tc>
                  <a:txBody>
                    <a:bodyPr/>
                    <a:lstStyle/>
                    <a:p>
                      <a:r>
                        <a:rPr lang="en-US" sz="900" b="0" i="0" kern="1200" dirty="0" smtClean="0">
                          <a:solidFill>
                            <a:schemeClr val="tx1"/>
                          </a:solidFill>
                          <a:effectLst/>
                          <a:latin typeface="+mn-lt"/>
                          <a:ea typeface="+mn-ea"/>
                          <a:cs typeface="+mn-cs"/>
                        </a:rPr>
                        <a:t>1   2   3  4</a:t>
                      </a:r>
                      <a:r>
                        <a:rPr lang="en-US" sz="900" dirty="0" smtClean="0"/>
                        <a:t/>
                      </a:r>
                      <a:br>
                        <a:rPr lang="en-US" sz="900" dirty="0" smtClean="0"/>
                      </a:br>
                      <a:r>
                        <a:rPr lang="en-US" sz="900" b="0" i="0" kern="1200" dirty="0" smtClean="0">
                          <a:solidFill>
                            <a:schemeClr val="tx1"/>
                          </a:solidFill>
                          <a:effectLst/>
                          <a:latin typeface="+mn-lt"/>
                          <a:ea typeface="+mn-ea"/>
                          <a:cs typeface="+mn-cs"/>
                        </a:rPr>
                        <a:t>10 11 12 5</a:t>
                      </a:r>
                      <a:r>
                        <a:rPr lang="en-US" sz="900" dirty="0" smtClean="0"/>
                        <a:t/>
                      </a:r>
                      <a:br>
                        <a:rPr lang="en-US" sz="900" dirty="0" smtClean="0"/>
                      </a:br>
                      <a:r>
                        <a:rPr lang="en-US" sz="900" b="0" i="0" kern="1200" dirty="0" smtClean="0">
                          <a:solidFill>
                            <a:schemeClr val="tx1"/>
                          </a:solidFill>
                          <a:effectLst/>
                          <a:latin typeface="+mn-lt"/>
                          <a:ea typeface="+mn-ea"/>
                          <a:cs typeface="+mn-cs"/>
                        </a:rPr>
                        <a:t>9   8   7  6 </a:t>
                      </a:r>
                      <a:endParaRPr lang="en-US" sz="900" b="0" i="0" kern="1200" dirty="0">
                        <a:solidFill>
                          <a:schemeClr val="tx1"/>
                        </a:solidFill>
                        <a:effectLst/>
                        <a:latin typeface="+mn-lt"/>
                        <a:ea typeface="+mn-ea"/>
                        <a:cs typeface="+mn-cs"/>
                      </a:endParaRPr>
                    </a:p>
                  </a:txBody>
                  <a:tcPr marL="0" marR="0" marT="0" marB="0">
                    <a:lnL>
                      <a:noFill/>
                    </a:lnL>
                    <a:lnR>
                      <a:noFill/>
                    </a:lnR>
                    <a:lnT>
                      <a:noFill/>
                    </a:lnT>
                    <a:lnB>
                      <a:noFill/>
                    </a:lnB>
                  </a:tcPr>
                </a:tc>
              </a:tr>
            </a:tbl>
          </a:graphicData>
        </a:graphic>
      </p:graphicFrame>
      <p:pic>
        <p:nvPicPr>
          <p:cNvPr id="1024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784425"/>
            <a:ext cx="2364442"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46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0"/>
          </p:nvPr>
        </p:nvSpPr>
        <p:spPr>
          <a:xfrm>
            <a:off x="1547664" y="771551"/>
            <a:ext cx="7272808" cy="3865874"/>
          </a:xfrm>
        </p:spPr>
        <p:txBody>
          <a:bodyPr/>
          <a:lstStyle/>
          <a:p>
            <a:pPr marL="342900" indent="-342900">
              <a:buFont typeface="Wingdings" pitchFamily="2" charset="2"/>
              <a:buChar char="Ø"/>
            </a:pPr>
            <a:r>
              <a:rPr lang="en-US" altLang="ko-KR" sz="900" dirty="0" smtClean="0">
                <a:sym typeface="Wingdings" pitchFamily="2" charset="2"/>
              </a:rPr>
              <a:t>Type: Array 2-D</a:t>
            </a:r>
          </a:p>
          <a:p>
            <a:pPr marL="342900" indent="-342900">
              <a:buFont typeface="Wingdings" pitchFamily="2" charset="2"/>
              <a:buChar char="Ø"/>
            </a:pPr>
            <a:r>
              <a:rPr lang="en-US" altLang="ko-KR" sz="900" dirty="0" smtClean="0">
                <a:sym typeface="Wingdings" pitchFamily="2" charset="2"/>
              </a:rPr>
              <a:t>Level: Normal</a:t>
            </a:r>
          </a:p>
          <a:p>
            <a:pPr marL="342900" indent="-342900">
              <a:buFont typeface="Wingdings" pitchFamily="2" charset="2"/>
              <a:buChar char="Ø"/>
            </a:pPr>
            <a:r>
              <a:rPr lang="en-US" altLang="ko-KR" sz="900" dirty="0" err="1" smtClean="0">
                <a:sym typeface="Wingdings" pitchFamily="2" charset="2"/>
              </a:rPr>
              <a:t>Href</a:t>
            </a:r>
            <a:r>
              <a:rPr lang="en-US" altLang="ko-KR" sz="900" dirty="0" smtClean="0">
                <a:sym typeface="Wingdings" pitchFamily="2" charset="2"/>
              </a:rPr>
              <a:t>: </a:t>
            </a:r>
            <a:r>
              <a:rPr lang="en-US" sz="900" dirty="0">
                <a:hlinkClick r:id="rId2"/>
              </a:rPr>
              <a:t>https://vn.spoj.com/problems/FOOTBALLRANK</a:t>
            </a:r>
            <a:r>
              <a:rPr lang="en-US" sz="900" dirty="0" smtClean="0">
                <a:hlinkClick r:id="rId2"/>
              </a:rPr>
              <a:t>/</a:t>
            </a:r>
            <a:endParaRPr lang="en-US" sz="900" dirty="0" smtClean="0"/>
          </a:p>
          <a:p>
            <a:r>
              <a:rPr lang="vi-VN" sz="900" dirty="0"/>
              <a:t>Bảng kết quả của một giải vô địch bóng đá được cho bởi ma trận A[n*n] (có n đội tham gia và mỗi đội phải đá vòng tròn 1 lượt, tức là mỗi đội phải đá n – 1 trận).</a:t>
            </a:r>
          </a:p>
          <a:p>
            <a:r>
              <a:rPr lang="vi-VN" sz="900" dirty="0"/>
              <a:t>Trong đó:</a:t>
            </a:r>
            <a:br>
              <a:rPr lang="vi-VN" sz="900" dirty="0"/>
            </a:br>
            <a:r>
              <a:rPr lang="vi-VN" sz="900" dirty="0"/>
              <a:t>+  Tất cả các phần tử thuộc đường chéo chính bằng 0</a:t>
            </a:r>
            <a:br>
              <a:rPr lang="vi-VN" sz="900" dirty="0"/>
            </a:br>
            <a:r>
              <a:rPr lang="vi-VN" sz="900" dirty="0"/>
              <a:t>+ A[i][j] = 3 nếu đội i thắng đội j, và đội i có 3 điểm.</a:t>
            </a:r>
            <a:br>
              <a:rPr lang="vi-VN" sz="900" dirty="0"/>
            </a:br>
            <a:r>
              <a:rPr lang="vi-VN" sz="900" dirty="0"/>
              <a:t>+ A[i][j] = 1 nếu đội i hòa với đội j, và đội i có 1 điểm.</a:t>
            </a:r>
            <a:br>
              <a:rPr lang="vi-VN" sz="900" dirty="0"/>
            </a:br>
            <a:r>
              <a:rPr lang="vi-VN" sz="900" dirty="0"/>
              <a:t>+ A[i][j] = 0 nếu đội i thua đội j, và đội i có 0 điểm.</a:t>
            </a:r>
          </a:p>
          <a:p>
            <a:r>
              <a:rPr lang="vi-VN" sz="900" dirty="0"/>
              <a:t>Hãy thực hiện các công việc sau:</a:t>
            </a:r>
            <a:br>
              <a:rPr lang="vi-VN" sz="900" dirty="0"/>
            </a:br>
            <a:r>
              <a:rPr lang="vi-VN" sz="900" dirty="0"/>
              <a:t>a. In ra màn hình tất cả các đội có số điểm lớn nhất.</a:t>
            </a:r>
            <a:br>
              <a:rPr lang="vi-VN" sz="900" dirty="0"/>
            </a:br>
            <a:r>
              <a:rPr lang="vi-VN" sz="900" dirty="0"/>
              <a:t>        b. In ra màn hình tất cả các đội có số trận thắng nhiều hơn thua?</a:t>
            </a:r>
            <a:br>
              <a:rPr lang="vi-VN" sz="900" dirty="0"/>
            </a:br>
            <a:r>
              <a:rPr lang="vi-VN" sz="900" dirty="0"/>
              <a:t>        c. Hãy chỉ ra các đội không thua trận nào?</a:t>
            </a:r>
          </a:p>
          <a:p>
            <a:r>
              <a:rPr lang="vi-VN" sz="900" dirty="0"/>
              <a:t>Input:</a:t>
            </a:r>
          </a:p>
          <a:p>
            <a:r>
              <a:rPr lang="vi-VN" sz="900" dirty="0"/>
              <a:t>- Dòng 1 chứa số nguyên dương n (n &lt;= 50);</a:t>
            </a:r>
            <a:br>
              <a:rPr lang="vi-VN" sz="900" dirty="0"/>
            </a:br>
            <a:r>
              <a:rPr lang="vi-VN" sz="900" dirty="0"/>
              <a:t>- n dòng tiếp theo, mỗi dòng chứa n số nguyên là số điểm cả mỗi đội.</a:t>
            </a:r>
          </a:p>
          <a:p>
            <a:r>
              <a:rPr lang="vi-VN" sz="900" dirty="0"/>
              <a:t>Output</a:t>
            </a:r>
          </a:p>
          <a:p>
            <a:r>
              <a:rPr lang="vi-VN" sz="900" dirty="0"/>
              <a:t>- Dòng 1 là kết quả câu a</a:t>
            </a:r>
            <a:br>
              <a:rPr lang="vi-VN" sz="900" dirty="0"/>
            </a:br>
            <a:r>
              <a:rPr lang="vi-VN" sz="900" dirty="0"/>
              <a:t>- Dòng 2 là kết quả câu b</a:t>
            </a:r>
            <a:br>
              <a:rPr lang="vi-VN" sz="900" dirty="0"/>
            </a:br>
            <a:r>
              <a:rPr lang="vi-VN" sz="900" dirty="0"/>
              <a:t>- Dòng 2 là kết quả câu c</a:t>
            </a:r>
          </a:p>
          <a:p>
            <a:pPr marL="171450" indent="-171450">
              <a:buFont typeface="Wingdings" pitchFamily="2" charset="2"/>
              <a:buChar char="Ø"/>
            </a:pPr>
            <a:r>
              <a:rPr lang="en-US" sz="900" dirty="0" smtClean="0">
                <a:sym typeface="Wingdings" pitchFamily="2" charset="2"/>
              </a:rPr>
              <a:t>Example:</a:t>
            </a:r>
          </a:p>
        </p:txBody>
      </p:sp>
      <p:sp>
        <p:nvSpPr>
          <p:cNvPr id="8" name="Title 2"/>
          <p:cNvSpPr>
            <a:spLocks noGrp="1"/>
          </p:cNvSpPr>
          <p:nvPr>
            <p:ph type="title"/>
          </p:nvPr>
        </p:nvSpPr>
        <p:spPr>
          <a:xfrm>
            <a:off x="1547664" y="0"/>
            <a:ext cx="7596336" cy="884466"/>
          </a:xfrm>
        </p:spPr>
        <p:txBody>
          <a:bodyPr/>
          <a:lstStyle/>
          <a:p>
            <a:r>
              <a:rPr lang="en-US" b="0" dirty="0">
                <a:latin typeface="inherit"/>
              </a:rPr>
              <a:t>3</a:t>
            </a:r>
            <a:r>
              <a:rPr lang="en-US" b="0" dirty="0" smtClean="0">
                <a:latin typeface="inherit"/>
              </a:rPr>
              <a:t>. </a:t>
            </a:r>
            <a:r>
              <a:rPr lang="vi-VN" b="0" dirty="0">
                <a:latin typeface="inherit"/>
              </a:rPr>
              <a:t>FOOTBALLRANK - Bóng </a:t>
            </a:r>
            <a:r>
              <a:rPr lang="vi-VN" b="0" dirty="0" smtClean="0">
                <a:latin typeface="inherit"/>
              </a:rPr>
              <a:t>đá</a:t>
            </a:r>
            <a:endParaRPr lang="en-US" b="0" dirty="0"/>
          </a:p>
        </p:txBody>
      </p:sp>
      <p:sp>
        <p:nvSpPr>
          <p:cNvPr id="3" name="Rectangle 1"/>
          <p:cNvSpPr>
            <a:spLocks noChangeArrowheads="1"/>
          </p:cNvSpPr>
          <p:nvPr/>
        </p:nvSpPr>
        <p:spPr bwMode="auto">
          <a:xfrm>
            <a:off x="45720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51525619"/>
              </p:ext>
            </p:extLst>
          </p:nvPr>
        </p:nvGraphicFramePr>
        <p:xfrm>
          <a:off x="3419872" y="3939902"/>
          <a:ext cx="5328592" cy="894968"/>
        </p:xfrm>
        <a:graphic>
          <a:graphicData uri="http://schemas.openxmlformats.org/drawingml/2006/table">
            <a:tbl>
              <a:tblPr/>
              <a:tblGrid>
                <a:gridCol w="2664296"/>
                <a:gridCol w="2664296"/>
              </a:tblGrid>
              <a:tr h="209168">
                <a:tc>
                  <a:txBody>
                    <a:bodyPr/>
                    <a:lstStyle/>
                    <a:p>
                      <a:pPr algn="just"/>
                      <a:r>
                        <a:rPr lang="en-US" sz="900" dirty="0" smtClean="0">
                          <a:effectLst/>
                        </a:rPr>
                        <a:t>Input</a:t>
                      </a:r>
                      <a:endParaRPr lang="en-US" sz="900" dirty="0">
                        <a:effectLst/>
                      </a:endParaRPr>
                    </a:p>
                  </a:txBody>
                  <a:tcPr marL="0" marR="0" marT="0" marB="0">
                    <a:lnL>
                      <a:noFill/>
                    </a:lnL>
                    <a:lnR>
                      <a:noFill/>
                    </a:lnR>
                    <a:lnT>
                      <a:noFill/>
                    </a:lnT>
                    <a:lnB>
                      <a:noFill/>
                    </a:lnB>
                  </a:tcPr>
                </a:tc>
                <a:tc>
                  <a:txBody>
                    <a:bodyPr/>
                    <a:lstStyle/>
                    <a:p>
                      <a:pPr algn="just"/>
                      <a:r>
                        <a:rPr lang="en-US" sz="900">
                          <a:effectLst/>
                        </a:rPr>
                        <a:t>Output</a:t>
                      </a:r>
                    </a:p>
                  </a:txBody>
                  <a:tcPr marL="0" marR="0" marT="0" marB="0">
                    <a:lnL>
                      <a:noFill/>
                    </a:lnL>
                    <a:lnR>
                      <a:noFill/>
                    </a:lnR>
                    <a:lnT>
                      <a:noFill/>
                    </a:lnT>
                    <a:lnB>
                      <a:noFill/>
                    </a:lnB>
                  </a:tcPr>
                </a:tc>
              </a:tr>
              <a:tr h="0">
                <a:tc>
                  <a:txBody>
                    <a:bodyPr/>
                    <a:lstStyle/>
                    <a:p>
                      <a:r>
                        <a:rPr lang="en-US" sz="900" b="0" i="0" kern="1200" dirty="0" smtClean="0">
                          <a:solidFill>
                            <a:schemeClr val="tx1"/>
                          </a:solidFill>
                          <a:effectLst/>
                          <a:latin typeface="+mn-lt"/>
                          <a:ea typeface="+mn-ea"/>
                          <a:cs typeface="+mn-cs"/>
                        </a:rPr>
                        <a:t>4</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0 0 0 1</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3 0 3 1</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3 0 0 1</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1 1 1 0 </a:t>
                      </a:r>
                      <a:endParaRPr lang="en-US" sz="900" dirty="0">
                        <a:effectLst/>
                      </a:endParaRPr>
                    </a:p>
                  </a:txBody>
                  <a:tcPr marL="0" marR="0" marT="0" marB="0">
                    <a:lnL>
                      <a:noFill/>
                    </a:lnL>
                    <a:lnR>
                      <a:noFill/>
                    </a:lnR>
                    <a:lnT>
                      <a:noFill/>
                    </a:lnT>
                    <a:lnB>
                      <a:noFill/>
                    </a:lnB>
                  </a:tcPr>
                </a:tc>
                <a:tc>
                  <a:txBody>
                    <a:bodyPr/>
                    <a:lstStyle/>
                    <a:p>
                      <a:r>
                        <a:rPr lang="en-US" sz="900" b="0" i="0" kern="1200" dirty="0" smtClean="0">
                          <a:solidFill>
                            <a:schemeClr val="tx1"/>
                          </a:solidFill>
                          <a:effectLst/>
                          <a:latin typeface="+mn-lt"/>
                          <a:ea typeface="+mn-ea"/>
                          <a:cs typeface="+mn-cs"/>
                        </a:rPr>
                        <a:t>2</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2</a:t>
                      </a:r>
                      <a:br>
                        <a:rPr lang="en-US" sz="900" b="0" i="0" kern="1200" dirty="0" smtClean="0">
                          <a:solidFill>
                            <a:schemeClr val="tx1"/>
                          </a:solidFill>
                          <a:effectLst/>
                          <a:latin typeface="+mn-lt"/>
                          <a:ea typeface="+mn-ea"/>
                          <a:cs typeface="+mn-cs"/>
                        </a:rPr>
                      </a:br>
                      <a:r>
                        <a:rPr lang="en-US" sz="900" b="0" i="0" kern="1200" dirty="0" smtClean="0">
                          <a:solidFill>
                            <a:schemeClr val="tx1"/>
                          </a:solidFill>
                          <a:effectLst/>
                          <a:latin typeface="+mn-lt"/>
                          <a:ea typeface="+mn-ea"/>
                          <a:cs typeface="+mn-cs"/>
                        </a:rPr>
                        <a:t>2 4</a:t>
                      </a:r>
                      <a:endParaRPr lang="en-US" sz="900" b="0" i="0" kern="1200" dirty="0">
                        <a:solidFill>
                          <a:schemeClr val="tx1"/>
                        </a:solidFill>
                        <a:effectLst/>
                        <a:latin typeface="+mn-lt"/>
                        <a:ea typeface="+mn-ea"/>
                        <a:cs typeface="+mn-cs"/>
                      </a:endParaRPr>
                    </a:p>
                  </a:txBody>
                  <a:tcPr marL="0" marR="0" marT="0" marB="0">
                    <a:lnL>
                      <a:noFill/>
                    </a:lnL>
                    <a:lnR>
                      <a:noFill/>
                    </a:lnR>
                    <a:lnT>
                      <a:noFill/>
                    </a:lnT>
                    <a:lnB>
                      <a:noFill/>
                    </a:lnB>
                  </a:tcPr>
                </a:tc>
              </a:tr>
            </a:tbl>
          </a:graphicData>
        </a:graphic>
      </p:graphicFrame>
    </p:spTree>
    <p:extLst>
      <p:ext uri="{BB962C8B-B14F-4D97-AF65-F5344CB8AC3E}">
        <p14:creationId xmlns:p14="http://schemas.microsoft.com/office/powerpoint/2010/main" val="3884607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45A4C38A-EBA8-004C-8905-88A6EF023AF4}"/>
              </a:ext>
            </a:extLst>
          </p:cNvPr>
          <p:cNvSpPr>
            <a:spLocks noGrp="1"/>
          </p:cNvSpPr>
          <p:nvPr>
            <p:ph type="title"/>
          </p:nvPr>
        </p:nvSpPr>
        <p:spPr/>
        <p:txBody>
          <a:bodyPr/>
          <a:lstStyle/>
          <a:p>
            <a:r>
              <a:rPr lang="en-US" dirty="0" smtClean="0"/>
              <a:t>4. </a:t>
            </a:r>
            <a:r>
              <a:rPr lang="vi-VN" dirty="0" smtClean="0"/>
              <a:t>Pacman</a:t>
            </a:r>
            <a:endParaRPr lang="vi-VN" dirty="0"/>
          </a:p>
        </p:txBody>
      </p:sp>
      <p:sp>
        <p:nvSpPr>
          <p:cNvPr id="4" name="Chỗ dành sẵn cho Nội dung 3">
            <a:extLst>
              <a:ext uri="{FF2B5EF4-FFF2-40B4-BE49-F238E27FC236}">
                <a16:creationId xmlns="" xmlns:a16="http://schemas.microsoft.com/office/drawing/2014/main" id="{739F548C-8F7F-924A-8473-9E8E1000C37A}"/>
              </a:ext>
            </a:extLst>
          </p:cNvPr>
          <p:cNvSpPr>
            <a:spLocks noGrp="1"/>
          </p:cNvSpPr>
          <p:nvPr>
            <p:ph idx="10"/>
          </p:nvPr>
        </p:nvSpPr>
        <p:spPr>
          <a:xfrm>
            <a:off x="1619672" y="1234497"/>
            <a:ext cx="6912768" cy="3497493"/>
          </a:xfrm>
        </p:spPr>
        <p:txBody>
          <a:bodyPr/>
          <a:lstStyle/>
          <a:p>
            <a:r>
              <a:rPr lang="vi-VN" dirty="0"/>
              <a:t>Cho một bản đồ có kích thước NxN (N &lt;= 100) chưa các số 0, 1, 2</a:t>
            </a:r>
          </a:p>
          <a:p>
            <a:r>
              <a:rPr lang="vi-VN" dirty="0"/>
              <a:t>Quy ước pacman là số 2 trên bản đồ, số 1 là các hòn đá cản đường và số 0 là vàng</a:t>
            </a:r>
            <a:r>
              <a:rPr lang="vi-VN" dirty="0" smtClean="0"/>
              <a:t>.</a:t>
            </a:r>
            <a:endParaRPr lang="en-US" dirty="0" smtClean="0"/>
          </a:p>
          <a:p>
            <a:endParaRPr lang="en-US" dirty="0" smtClean="0"/>
          </a:p>
          <a:p>
            <a:r>
              <a:rPr lang="en-US" dirty="0" err="1" smtClean="0"/>
              <a:t>Ví</a:t>
            </a:r>
            <a:r>
              <a:rPr lang="en-US" dirty="0" smtClean="0"/>
              <a:t> </a:t>
            </a:r>
            <a:r>
              <a:rPr lang="en-US" dirty="0" err="1" smtClean="0"/>
              <a:t>dụ</a:t>
            </a:r>
            <a:r>
              <a:rPr lang="en-US" dirty="0" smtClean="0"/>
              <a:t> </a:t>
            </a:r>
            <a:r>
              <a:rPr lang="en-US" dirty="0" err="1" smtClean="0"/>
              <a:t>bản</a:t>
            </a:r>
            <a:r>
              <a:rPr lang="en-US" dirty="0" smtClean="0"/>
              <a:t> </a:t>
            </a:r>
            <a:r>
              <a:rPr lang="en-US" dirty="0" err="1" smtClean="0"/>
              <a:t>đồ</a:t>
            </a:r>
            <a:r>
              <a:rPr lang="en-US" dirty="0" smtClean="0"/>
              <a:t> </a:t>
            </a:r>
            <a:r>
              <a:rPr lang="en-US" dirty="0" err="1" smtClean="0"/>
              <a:t>có</a:t>
            </a:r>
            <a:r>
              <a:rPr lang="en-US" dirty="0" smtClean="0"/>
              <a:t> </a:t>
            </a:r>
            <a:r>
              <a:rPr lang="en-US" dirty="0" err="1" smtClean="0"/>
              <a:t>kích</a:t>
            </a:r>
            <a:r>
              <a:rPr lang="en-US" dirty="0" smtClean="0"/>
              <a:t> </a:t>
            </a:r>
            <a:r>
              <a:rPr lang="en-US" dirty="0" err="1" smtClean="0"/>
              <a:t>thước</a:t>
            </a:r>
            <a:r>
              <a:rPr lang="en-US" dirty="0" smtClean="0"/>
              <a:t> 5x5:</a:t>
            </a:r>
          </a:p>
          <a:p>
            <a:r>
              <a:rPr lang="en-US" dirty="0"/>
              <a:t>0 0 1 1 1 </a:t>
            </a:r>
          </a:p>
          <a:p>
            <a:r>
              <a:rPr lang="en-US" dirty="0"/>
              <a:t>0 1 1 1 1 </a:t>
            </a:r>
          </a:p>
          <a:p>
            <a:r>
              <a:rPr lang="en-US" dirty="0"/>
              <a:t>0 2 0 0 0 </a:t>
            </a:r>
          </a:p>
          <a:p>
            <a:r>
              <a:rPr lang="en-US" dirty="0"/>
              <a:t>0 1 1 0 0 </a:t>
            </a:r>
          </a:p>
          <a:p>
            <a:r>
              <a:rPr lang="en-US" dirty="0"/>
              <a:t>0 0 1 0 1 </a:t>
            </a:r>
          </a:p>
          <a:p>
            <a:r>
              <a:rPr lang="en-US" dirty="0" smtClean="0"/>
              <a:t>Pacman </a:t>
            </a:r>
            <a:r>
              <a:rPr lang="en-US" dirty="0" err="1" smtClean="0"/>
              <a:t>đang</a:t>
            </a:r>
            <a:r>
              <a:rPr lang="en-US" dirty="0" smtClean="0"/>
              <a:t> ở </a:t>
            </a:r>
            <a:r>
              <a:rPr lang="en-US" dirty="0" err="1" smtClean="0"/>
              <a:t>vị</a:t>
            </a:r>
            <a:r>
              <a:rPr lang="en-US" dirty="0" smtClean="0"/>
              <a:t> </a:t>
            </a:r>
            <a:r>
              <a:rPr lang="en-US" dirty="0" err="1" smtClean="0"/>
              <a:t>trí</a:t>
            </a:r>
            <a:r>
              <a:rPr lang="en-US" dirty="0" smtClean="0"/>
              <a:t> (2,1)</a:t>
            </a:r>
          </a:p>
        </p:txBody>
      </p:sp>
    </p:spTree>
    <p:extLst>
      <p:ext uri="{BB962C8B-B14F-4D97-AF65-F5344CB8AC3E}">
        <p14:creationId xmlns:p14="http://schemas.microsoft.com/office/powerpoint/2010/main" val="213898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Pacman</a:t>
            </a:r>
            <a:endParaRPr lang="en-US" dirty="0"/>
          </a:p>
        </p:txBody>
      </p:sp>
      <p:sp>
        <p:nvSpPr>
          <p:cNvPr id="4" name="Content Placeholder 3"/>
          <p:cNvSpPr>
            <a:spLocks noGrp="1"/>
          </p:cNvSpPr>
          <p:nvPr>
            <p:ph idx="10"/>
          </p:nvPr>
        </p:nvSpPr>
        <p:spPr>
          <a:xfrm>
            <a:off x="1619672" y="987574"/>
            <a:ext cx="6912768" cy="2995737"/>
          </a:xfrm>
        </p:spPr>
        <p:txBody>
          <a:bodyPr/>
          <a:lstStyle/>
          <a:p>
            <a:r>
              <a:rPr lang="vi-VN" dirty="0"/>
              <a:t>Pacman chỉ có thể di chuyển ngang, dọc hoặc chéo. Nếu gặp vàng thì số vàng thu thập được tăng lên 1, nếu gặp đá cản </a:t>
            </a:r>
            <a:r>
              <a:rPr lang="vi-VN" dirty="0" smtClean="0"/>
              <a:t>đường</a:t>
            </a:r>
            <a:r>
              <a:rPr lang="en-US" dirty="0" smtClean="0"/>
              <a:t> </a:t>
            </a:r>
            <a:r>
              <a:rPr lang="en-US" dirty="0" err="1" smtClean="0"/>
              <a:t>hoặc</a:t>
            </a:r>
            <a:r>
              <a:rPr lang="en-US" dirty="0" smtClean="0"/>
              <a:t> </a:t>
            </a:r>
            <a:r>
              <a:rPr lang="en-US" dirty="0" err="1" smtClean="0"/>
              <a:t>đường</a:t>
            </a:r>
            <a:r>
              <a:rPr lang="en-US" dirty="0" smtClean="0"/>
              <a:t> </a:t>
            </a:r>
            <a:r>
              <a:rPr lang="en-US" dirty="0" err="1" smtClean="0"/>
              <a:t>biên</a:t>
            </a:r>
            <a:r>
              <a:rPr lang="vi-VN" dirty="0" smtClean="0"/>
              <a:t> </a:t>
            </a:r>
            <a:r>
              <a:rPr lang="vi-VN" dirty="0"/>
              <a:t>thì dừng lại</a:t>
            </a:r>
            <a:r>
              <a:rPr lang="vi-VN" dirty="0" smtClean="0"/>
              <a:t>.</a:t>
            </a:r>
            <a:endParaRPr lang="en-US" dirty="0" smtClean="0"/>
          </a:p>
          <a:p>
            <a:r>
              <a:rPr lang="en-US" dirty="0" err="1" smtClean="0"/>
              <a:t>Những</a:t>
            </a:r>
            <a:r>
              <a:rPr lang="en-US" dirty="0" smtClean="0"/>
              <a:t> ô </a:t>
            </a:r>
            <a:r>
              <a:rPr lang="en-US" dirty="0" err="1" smtClean="0"/>
              <a:t>được</a:t>
            </a:r>
            <a:r>
              <a:rPr lang="en-US" dirty="0" smtClean="0"/>
              <a:t> </a:t>
            </a:r>
            <a:r>
              <a:rPr lang="en-US" dirty="0" err="1" smtClean="0"/>
              <a:t>đánh</a:t>
            </a:r>
            <a:r>
              <a:rPr lang="en-US" dirty="0" smtClean="0"/>
              <a:t> </a:t>
            </a:r>
            <a:r>
              <a:rPr lang="en-US" dirty="0" err="1" smtClean="0"/>
              <a:t>dấu</a:t>
            </a:r>
            <a:r>
              <a:rPr lang="en-US" dirty="0" smtClean="0"/>
              <a:t> </a:t>
            </a:r>
            <a:r>
              <a:rPr lang="en-US" dirty="0" err="1" smtClean="0"/>
              <a:t>màu</a:t>
            </a:r>
            <a:r>
              <a:rPr lang="en-US" dirty="0" smtClean="0"/>
              <a:t> </a:t>
            </a:r>
            <a:r>
              <a:rPr lang="en-US" dirty="0" err="1" smtClean="0"/>
              <a:t>đỏ</a:t>
            </a:r>
            <a:r>
              <a:rPr lang="en-US" dirty="0" smtClean="0"/>
              <a:t> </a:t>
            </a:r>
            <a:r>
              <a:rPr lang="en-US" dirty="0" err="1" smtClean="0"/>
              <a:t>là</a:t>
            </a:r>
            <a:r>
              <a:rPr lang="en-US" dirty="0" smtClean="0"/>
              <a:t> ô </a:t>
            </a:r>
            <a:r>
              <a:rPr lang="en-US" dirty="0" err="1" smtClean="0"/>
              <a:t>pacman</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đi</a:t>
            </a:r>
            <a:r>
              <a:rPr lang="en-US" dirty="0" smtClean="0"/>
              <a:t> qua:</a:t>
            </a:r>
          </a:p>
          <a:p>
            <a:r>
              <a:rPr lang="en-US" dirty="0"/>
              <a:t>0 0 1 1 1 </a:t>
            </a:r>
          </a:p>
          <a:p>
            <a:r>
              <a:rPr lang="en-US" dirty="0">
                <a:solidFill>
                  <a:srgbClr val="FF0000"/>
                </a:solidFill>
              </a:rPr>
              <a:t>0</a:t>
            </a:r>
            <a:r>
              <a:rPr lang="en-US" dirty="0"/>
              <a:t> 1 1 1 1 </a:t>
            </a:r>
          </a:p>
          <a:p>
            <a:r>
              <a:rPr lang="en-US" dirty="0">
                <a:solidFill>
                  <a:srgbClr val="FF0000"/>
                </a:solidFill>
              </a:rPr>
              <a:t>0</a:t>
            </a:r>
            <a:r>
              <a:rPr lang="en-US" dirty="0"/>
              <a:t> </a:t>
            </a:r>
            <a:r>
              <a:rPr lang="en-US" dirty="0">
                <a:solidFill>
                  <a:srgbClr val="FF0000"/>
                </a:solidFill>
              </a:rPr>
              <a:t>2</a:t>
            </a:r>
            <a:r>
              <a:rPr lang="en-US" dirty="0"/>
              <a:t> </a:t>
            </a:r>
            <a:r>
              <a:rPr lang="en-US" dirty="0">
                <a:solidFill>
                  <a:srgbClr val="FF0000"/>
                </a:solidFill>
              </a:rPr>
              <a:t>0</a:t>
            </a:r>
            <a:r>
              <a:rPr lang="en-US" dirty="0"/>
              <a:t> </a:t>
            </a:r>
            <a:r>
              <a:rPr lang="en-US" dirty="0">
                <a:solidFill>
                  <a:srgbClr val="FF0000"/>
                </a:solidFill>
              </a:rPr>
              <a:t>0</a:t>
            </a:r>
            <a:r>
              <a:rPr lang="en-US" dirty="0"/>
              <a:t> </a:t>
            </a:r>
            <a:r>
              <a:rPr lang="en-US" dirty="0">
                <a:solidFill>
                  <a:srgbClr val="FF0000"/>
                </a:solidFill>
              </a:rPr>
              <a:t>0</a:t>
            </a:r>
            <a:r>
              <a:rPr lang="en-US" dirty="0"/>
              <a:t> </a:t>
            </a:r>
          </a:p>
          <a:p>
            <a:r>
              <a:rPr lang="en-US" dirty="0">
                <a:solidFill>
                  <a:srgbClr val="FF0000"/>
                </a:solidFill>
              </a:rPr>
              <a:t>0</a:t>
            </a:r>
            <a:r>
              <a:rPr lang="en-US" dirty="0"/>
              <a:t> 1 1 0 0 </a:t>
            </a:r>
          </a:p>
          <a:p>
            <a:r>
              <a:rPr lang="en-US" dirty="0"/>
              <a:t>0 0 1 0 1 </a:t>
            </a:r>
            <a:endParaRPr lang="vi-VN" dirty="0"/>
          </a:p>
          <a:p>
            <a:r>
              <a:rPr lang="en-US" dirty="0" err="1" smtClean="0"/>
              <a:t>Vậy</a:t>
            </a:r>
            <a:r>
              <a:rPr lang="en-US" dirty="0" smtClean="0"/>
              <a:t> </a:t>
            </a:r>
            <a:r>
              <a:rPr lang="en-US" dirty="0" err="1" smtClean="0"/>
              <a:t>số</a:t>
            </a:r>
            <a:r>
              <a:rPr lang="en-US" dirty="0" smtClean="0"/>
              <a:t> </a:t>
            </a:r>
            <a:r>
              <a:rPr lang="en-US" dirty="0" err="1" smtClean="0"/>
              <a:t>vàng</a:t>
            </a:r>
            <a:r>
              <a:rPr lang="en-US" dirty="0" smtClean="0"/>
              <a:t> </a:t>
            </a:r>
            <a:r>
              <a:rPr lang="en-US" dirty="0" err="1" smtClean="0"/>
              <a:t>thu</a:t>
            </a:r>
            <a:r>
              <a:rPr lang="en-US" dirty="0" smtClean="0"/>
              <a:t> </a:t>
            </a:r>
            <a:r>
              <a:rPr lang="en-US" dirty="0" err="1" smtClean="0"/>
              <a:t>được</a:t>
            </a:r>
            <a:r>
              <a:rPr lang="en-US" dirty="0" smtClean="0"/>
              <a:t> </a:t>
            </a:r>
            <a:r>
              <a:rPr lang="en-US" dirty="0" err="1" smtClean="0"/>
              <a:t>sau</a:t>
            </a:r>
            <a:r>
              <a:rPr lang="en-US" dirty="0" smtClean="0"/>
              <a:t> </a:t>
            </a:r>
            <a:r>
              <a:rPr lang="en-US" dirty="0" err="1" smtClean="0"/>
              <a:t>khi</a:t>
            </a:r>
            <a:r>
              <a:rPr lang="en-US" dirty="0" smtClean="0"/>
              <a:t> </a:t>
            </a:r>
            <a:r>
              <a:rPr lang="en-US" dirty="0" err="1" smtClean="0"/>
              <a:t>pacman</a:t>
            </a:r>
            <a:r>
              <a:rPr lang="en-US" dirty="0" smtClean="0"/>
              <a:t> di </a:t>
            </a:r>
            <a:r>
              <a:rPr lang="en-US" dirty="0" err="1" smtClean="0"/>
              <a:t>chuyển</a:t>
            </a:r>
            <a:r>
              <a:rPr lang="en-US" dirty="0" smtClean="0"/>
              <a:t> </a:t>
            </a:r>
            <a:r>
              <a:rPr lang="en-US" dirty="0" err="1" smtClean="0"/>
              <a:t>đến</a:t>
            </a:r>
            <a:r>
              <a:rPr lang="en-US" dirty="0" smtClean="0"/>
              <a:t> </a:t>
            </a:r>
            <a:r>
              <a:rPr lang="en-US" dirty="0" err="1" smtClean="0"/>
              <a:t>những</a:t>
            </a:r>
            <a:r>
              <a:rPr lang="en-US" dirty="0" smtClean="0"/>
              <a:t> </a:t>
            </a:r>
            <a:r>
              <a:rPr lang="en-US" dirty="0" err="1" smtClean="0"/>
              <a:t>nơi</a:t>
            </a:r>
            <a:r>
              <a:rPr lang="en-US" dirty="0" smtClean="0"/>
              <a:t> </a:t>
            </a:r>
            <a:r>
              <a:rPr lang="en-US" dirty="0" err="1" smtClean="0"/>
              <a:t>có</a:t>
            </a:r>
            <a:r>
              <a:rPr lang="en-US" dirty="0" smtClean="0"/>
              <a:t> </a:t>
            </a:r>
            <a:r>
              <a:rPr lang="en-US" dirty="0" err="1" smtClean="0"/>
              <a:t>thể</a:t>
            </a:r>
            <a:r>
              <a:rPr lang="en-US" dirty="0" smtClean="0"/>
              <a:t> di </a:t>
            </a:r>
            <a:r>
              <a:rPr lang="en-US" dirty="0" err="1" smtClean="0"/>
              <a:t>chuyển</a:t>
            </a:r>
            <a:r>
              <a:rPr lang="en-US" dirty="0" smtClean="0"/>
              <a:t> </a:t>
            </a:r>
            <a:r>
              <a:rPr lang="en-US" dirty="0" err="1" smtClean="0"/>
              <a:t>là</a:t>
            </a:r>
            <a:r>
              <a:rPr lang="en-US" dirty="0" smtClean="0"/>
              <a:t> 6.</a:t>
            </a:r>
          </a:p>
          <a:p>
            <a:r>
              <a:rPr lang="vi-VN" dirty="0" smtClean="0"/>
              <a:t>Viết </a:t>
            </a:r>
            <a:r>
              <a:rPr lang="vi-VN" dirty="0"/>
              <a:t>chương trình in ra số vàng mà pacman thu thập được.</a:t>
            </a:r>
          </a:p>
          <a:p>
            <a:endParaRPr lang="en-US" dirty="0"/>
          </a:p>
        </p:txBody>
      </p:sp>
    </p:spTree>
    <p:extLst>
      <p:ext uri="{BB962C8B-B14F-4D97-AF65-F5344CB8AC3E}">
        <p14:creationId xmlns:p14="http://schemas.microsoft.com/office/powerpoint/2010/main" val="1406045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Pacman</a:t>
            </a:r>
            <a:endParaRPr lang="en-US" dirty="0"/>
          </a:p>
        </p:txBody>
      </p:sp>
      <p:sp>
        <p:nvSpPr>
          <p:cNvPr id="4" name="Content Placeholder 3"/>
          <p:cNvSpPr>
            <a:spLocks noGrp="1"/>
          </p:cNvSpPr>
          <p:nvPr>
            <p:ph idx="10"/>
          </p:nvPr>
        </p:nvSpPr>
        <p:spPr>
          <a:xfrm>
            <a:off x="1619672" y="987574"/>
            <a:ext cx="6912768" cy="3744416"/>
          </a:xfrm>
        </p:spPr>
        <p:txBody>
          <a:bodyPr/>
          <a:lstStyle/>
          <a:p>
            <a:r>
              <a:rPr lang="en-US" dirty="0" smtClean="0"/>
              <a:t>Sample input:</a:t>
            </a:r>
          </a:p>
          <a:p>
            <a:r>
              <a:rPr lang="en-US" dirty="0" smtClean="0"/>
              <a:t>2   </a:t>
            </a:r>
            <a:r>
              <a:rPr lang="en-US" dirty="0" smtClean="0">
                <a:sym typeface="Wingdings" panose="05000000000000000000" pitchFamily="2" charset="2"/>
              </a:rPr>
              <a:t> </a:t>
            </a:r>
            <a:r>
              <a:rPr lang="en-US" dirty="0" err="1" smtClean="0">
                <a:sym typeface="Wingdings" panose="05000000000000000000" pitchFamily="2" charset="2"/>
              </a:rPr>
              <a:t>số</a:t>
            </a:r>
            <a:r>
              <a:rPr lang="en-US" dirty="0" smtClean="0">
                <a:sym typeface="Wingdings" panose="05000000000000000000" pitchFamily="2" charset="2"/>
              </a:rPr>
              <a:t> test case</a:t>
            </a:r>
            <a:endParaRPr lang="en-US" dirty="0"/>
          </a:p>
          <a:p>
            <a:r>
              <a:rPr lang="en-US" dirty="0" smtClean="0"/>
              <a:t>5   </a:t>
            </a:r>
            <a:r>
              <a:rPr lang="en-US" dirty="0" smtClean="0">
                <a:sym typeface="Wingdings" panose="05000000000000000000" pitchFamily="2" charset="2"/>
              </a:rPr>
              <a:t> </a:t>
            </a:r>
            <a:r>
              <a:rPr lang="en-US" dirty="0" err="1" smtClean="0">
                <a:sym typeface="Wingdings" panose="05000000000000000000" pitchFamily="2" charset="2"/>
              </a:rPr>
              <a:t>kích</a:t>
            </a:r>
            <a:r>
              <a:rPr lang="en-US" dirty="0" smtClean="0">
                <a:sym typeface="Wingdings" panose="05000000000000000000" pitchFamily="2" charset="2"/>
              </a:rPr>
              <a:t> </a:t>
            </a:r>
            <a:r>
              <a:rPr lang="en-US" dirty="0" err="1" smtClean="0">
                <a:sym typeface="Wingdings" panose="05000000000000000000" pitchFamily="2" charset="2"/>
              </a:rPr>
              <a:t>thước</a:t>
            </a:r>
            <a:r>
              <a:rPr lang="en-US" dirty="0" smtClean="0">
                <a:sym typeface="Wingdings" panose="05000000000000000000" pitchFamily="2" charset="2"/>
              </a:rPr>
              <a:t> ma </a:t>
            </a:r>
            <a:r>
              <a:rPr lang="en-US" dirty="0" err="1" smtClean="0">
                <a:sym typeface="Wingdings" panose="05000000000000000000" pitchFamily="2" charset="2"/>
              </a:rPr>
              <a:t>trận</a:t>
            </a:r>
            <a:r>
              <a:rPr lang="en-US" dirty="0" smtClean="0">
                <a:sym typeface="Wingdings" panose="05000000000000000000" pitchFamily="2" charset="2"/>
              </a:rPr>
              <a:t> </a:t>
            </a:r>
            <a:r>
              <a:rPr lang="en-US" dirty="0" err="1" smtClean="0">
                <a:sym typeface="Wingdings" panose="05000000000000000000" pitchFamily="2" charset="2"/>
              </a:rPr>
              <a:t>của</a:t>
            </a:r>
            <a:r>
              <a:rPr lang="en-US" dirty="0" smtClean="0">
                <a:sym typeface="Wingdings" panose="05000000000000000000" pitchFamily="2" charset="2"/>
              </a:rPr>
              <a:t> test case 1</a:t>
            </a:r>
            <a:endParaRPr lang="en-US" dirty="0"/>
          </a:p>
          <a:p>
            <a:r>
              <a:rPr lang="en-US" dirty="0"/>
              <a:t>0 0 1 1 1 </a:t>
            </a:r>
          </a:p>
          <a:p>
            <a:r>
              <a:rPr lang="en-US" dirty="0"/>
              <a:t>0 1 1 1 1 </a:t>
            </a:r>
          </a:p>
          <a:p>
            <a:r>
              <a:rPr lang="en-US" dirty="0"/>
              <a:t>0 2 0 0 0 </a:t>
            </a:r>
            <a:r>
              <a:rPr lang="en-US" dirty="0" smtClean="0"/>
              <a:t>         </a:t>
            </a:r>
            <a:r>
              <a:rPr lang="en-US" dirty="0" smtClean="0">
                <a:sym typeface="Wingdings" panose="05000000000000000000" pitchFamily="2" charset="2"/>
              </a:rPr>
              <a:t> ma </a:t>
            </a:r>
            <a:r>
              <a:rPr lang="en-US" dirty="0" err="1" smtClean="0">
                <a:sym typeface="Wingdings" panose="05000000000000000000" pitchFamily="2" charset="2"/>
              </a:rPr>
              <a:t>trận</a:t>
            </a:r>
            <a:r>
              <a:rPr lang="en-US" dirty="0" smtClean="0">
                <a:sym typeface="Wingdings" panose="05000000000000000000" pitchFamily="2" charset="2"/>
              </a:rPr>
              <a:t> </a:t>
            </a:r>
            <a:r>
              <a:rPr lang="en-US" dirty="0" err="1" smtClean="0">
                <a:sym typeface="Wingdings" panose="05000000000000000000" pitchFamily="2" charset="2"/>
              </a:rPr>
              <a:t>của</a:t>
            </a:r>
            <a:r>
              <a:rPr lang="en-US" dirty="0" smtClean="0">
                <a:sym typeface="Wingdings" panose="05000000000000000000" pitchFamily="2" charset="2"/>
              </a:rPr>
              <a:t> test case 1</a:t>
            </a:r>
            <a:endParaRPr lang="en-US" dirty="0"/>
          </a:p>
          <a:p>
            <a:r>
              <a:rPr lang="en-US" dirty="0"/>
              <a:t>0 1 1 0 0 </a:t>
            </a:r>
          </a:p>
          <a:p>
            <a:r>
              <a:rPr lang="en-US" dirty="0"/>
              <a:t>0 0 1 0 1 </a:t>
            </a:r>
          </a:p>
          <a:p>
            <a:r>
              <a:rPr lang="en-US" dirty="0" smtClean="0"/>
              <a:t>5   </a:t>
            </a:r>
            <a:r>
              <a:rPr lang="en-US" dirty="0" smtClean="0">
                <a:sym typeface="Wingdings" panose="05000000000000000000" pitchFamily="2" charset="2"/>
              </a:rPr>
              <a:t> </a:t>
            </a:r>
            <a:r>
              <a:rPr lang="en-US" dirty="0" err="1" smtClean="0">
                <a:sym typeface="Wingdings" panose="05000000000000000000" pitchFamily="2" charset="2"/>
              </a:rPr>
              <a:t>kích</a:t>
            </a:r>
            <a:r>
              <a:rPr lang="en-US" dirty="0" smtClean="0">
                <a:sym typeface="Wingdings" panose="05000000000000000000" pitchFamily="2" charset="2"/>
              </a:rPr>
              <a:t> </a:t>
            </a:r>
            <a:r>
              <a:rPr lang="en-US" dirty="0" err="1" smtClean="0">
                <a:sym typeface="Wingdings" panose="05000000000000000000" pitchFamily="2" charset="2"/>
              </a:rPr>
              <a:t>thước</a:t>
            </a:r>
            <a:r>
              <a:rPr lang="en-US" dirty="0" smtClean="0">
                <a:sym typeface="Wingdings" panose="05000000000000000000" pitchFamily="2" charset="2"/>
              </a:rPr>
              <a:t> ma </a:t>
            </a:r>
            <a:r>
              <a:rPr lang="en-US" dirty="0" err="1" smtClean="0">
                <a:sym typeface="Wingdings" panose="05000000000000000000" pitchFamily="2" charset="2"/>
              </a:rPr>
              <a:t>trận</a:t>
            </a:r>
            <a:r>
              <a:rPr lang="en-US" dirty="0" smtClean="0">
                <a:sym typeface="Wingdings" panose="05000000000000000000" pitchFamily="2" charset="2"/>
              </a:rPr>
              <a:t> </a:t>
            </a:r>
            <a:r>
              <a:rPr lang="en-US" dirty="0" err="1" smtClean="0">
                <a:sym typeface="Wingdings" panose="05000000000000000000" pitchFamily="2" charset="2"/>
              </a:rPr>
              <a:t>của</a:t>
            </a:r>
            <a:r>
              <a:rPr lang="en-US" dirty="0" smtClean="0">
                <a:sym typeface="Wingdings" panose="05000000000000000000" pitchFamily="2" charset="2"/>
              </a:rPr>
              <a:t> test case 2</a:t>
            </a:r>
            <a:endParaRPr lang="en-US" dirty="0"/>
          </a:p>
          <a:p>
            <a:r>
              <a:rPr lang="en-US" dirty="0"/>
              <a:t>1 0 1 0 2 </a:t>
            </a:r>
          </a:p>
          <a:p>
            <a:r>
              <a:rPr lang="en-US" dirty="0"/>
              <a:t>0 0 1 0 1 </a:t>
            </a:r>
          </a:p>
          <a:p>
            <a:r>
              <a:rPr lang="en-US" dirty="0"/>
              <a:t>1 0 1 0 0 </a:t>
            </a:r>
            <a:r>
              <a:rPr lang="en-US" dirty="0" smtClean="0"/>
              <a:t>           </a:t>
            </a:r>
            <a:r>
              <a:rPr lang="en-US" dirty="0" smtClean="0">
                <a:sym typeface="Wingdings" panose="05000000000000000000" pitchFamily="2" charset="2"/>
              </a:rPr>
              <a:t> ma </a:t>
            </a:r>
            <a:r>
              <a:rPr lang="en-US" dirty="0" err="1" smtClean="0">
                <a:sym typeface="Wingdings" panose="05000000000000000000" pitchFamily="2" charset="2"/>
              </a:rPr>
              <a:t>trận</a:t>
            </a:r>
            <a:r>
              <a:rPr lang="en-US" dirty="0" smtClean="0">
                <a:sym typeface="Wingdings" panose="05000000000000000000" pitchFamily="2" charset="2"/>
              </a:rPr>
              <a:t> </a:t>
            </a:r>
            <a:r>
              <a:rPr lang="en-US" dirty="0" err="1" smtClean="0">
                <a:sym typeface="Wingdings" panose="05000000000000000000" pitchFamily="2" charset="2"/>
              </a:rPr>
              <a:t>của</a:t>
            </a:r>
            <a:r>
              <a:rPr lang="en-US" dirty="0" smtClean="0">
                <a:sym typeface="Wingdings" panose="05000000000000000000" pitchFamily="2" charset="2"/>
              </a:rPr>
              <a:t> test case 2</a:t>
            </a:r>
            <a:endParaRPr lang="en-US" dirty="0"/>
          </a:p>
          <a:p>
            <a:r>
              <a:rPr lang="en-US" dirty="0"/>
              <a:t>0 0 0 0 1 </a:t>
            </a:r>
          </a:p>
          <a:p>
            <a:r>
              <a:rPr lang="en-US" dirty="0"/>
              <a:t>0 1 1 1 1 </a:t>
            </a:r>
          </a:p>
        </p:txBody>
      </p:sp>
    </p:spTree>
    <p:extLst>
      <p:ext uri="{BB962C8B-B14F-4D97-AF65-F5344CB8AC3E}">
        <p14:creationId xmlns:p14="http://schemas.microsoft.com/office/powerpoint/2010/main" val="4254653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Pacman</a:t>
            </a:r>
            <a:endParaRPr lang="en-US" dirty="0"/>
          </a:p>
        </p:txBody>
      </p:sp>
      <p:sp>
        <p:nvSpPr>
          <p:cNvPr id="4" name="Content Placeholder 3"/>
          <p:cNvSpPr>
            <a:spLocks noGrp="1"/>
          </p:cNvSpPr>
          <p:nvPr>
            <p:ph idx="10"/>
          </p:nvPr>
        </p:nvSpPr>
        <p:spPr>
          <a:xfrm>
            <a:off x="1619672" y="1059582"/>
            <a:ext cx="6912768" cy="2995737"/>
          </a:xfrm>
        </p:spPr>
        <p:txBody>
          <a:bodyPr/>
          <a:lstStyle/>
          <a:p>
            <a:r>
              <a:rPr lang="en-US" dirty="0" smtClean="0"/>
              <a:t>Sample output:</a:t>
            </a:r>
          </a:p>
          <a:p>
            <a:r>
              <a:rPr lang="en-US" dirty="0" smtClean="0"/>
              <a:t>#1 6</a:t>
            </a:r>
          </a:p>
          <a:p>
            <a:r>
              <a:rPr lang="en-US" dirty="0" smtClean="0"/>
              <a:t>#2 2</a:t>
            </a:r>
            <a:endParaRPr lang="en-US" dirty="0"/>
          </a:p>
        </p:txBody>
      </p:sp>
    </p:spTree>
    <p:extLst>
      <p:ext uri="{BB962C8B-B14F-4D97-AF65-F5344CB8AC3E}">
        <p14:creationId xmlns:p14="http://schemas.microsoft.com/office/powerpoint/2010/main" val="169241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4121</TotalTime>
  <Words>1153</Words>
  <Application>Microsoft Office PowerPoint</Application>
  <PresentationFormat>On-screen Show (16:9)</PresentationFormat>
  <Paragraphs>153</Paragraphs>
  <Slides>12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맑은 고딕</vt:lpstr>
      <vt:lpstr>Arial</vt:lpstr>
      <vt:lpstr>Calibri</vt:lpstr>
      <vt:lpstr>inherit</vt:lpstr>
      <vt:lpstr>Wingdings</vt:lpstr>
      <vt:lpstr>Office Theme</vt:lpstr>
      <vt:lpstr>Custom Design</vt:lpstr>
      <vt:lpstr>PowerPoint Presentation</vt:lpstr>
      <vt:lpstr>1. QBSQUARE - Hình vuông 0 1</vt:lpstr>
      <vt:lpstr>1. QBSQUARE - Hình vuông 0 1</vt:lpstr>
      <vt:lpstr>2. MTXOAYOC - Ma trận xoáy ốc</vt:lpstr>
      <vt:lpstr>3. FOOTBALLRANK - Bóng đá</vt:lpstr>
      <vt:lpstr>4. Pacman</vt:lpstr>
      <vt:lpstr>4. Pacman</vt:lpstr>
      <vt:lpstr>4. Pacman</vt:lpstr>
      <vt:lpstr>4. Pacman</vt:lpstr>
      <vt:lpstr>5. LIGHT - Hệ thống đèn</vt:lpstr>
      <vt:lpstr>5.</vt:lpstr>
      <vt:lpstr>6. AREA - Diện tích hình chữ nhật</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hieu</cp:lastModifiedBy>
  <cp:revision>106</cp:revision>
  <dcterms:created xsi:type="dcterms:W3CDTF">2014-04-01T16:27:38Z</dcterms:created>
  <dcterms:modified xsi:type="dcterms:W3CDTF">2020-08-21T04:39:54Z</dcterms:modified>
</cp:coreProperties>
</file>