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44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8/31/2020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spoj.com/problems/SMPSEQ4/"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n.spoj.com/problems/TOANDFRO/"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vn.spoj.com/problems/QBST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spoj.com/problems/SMPSEQ5/"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a:t>Example</a:t>
            </a:r>
          </a:p>
          <a:p>
            <a:r>
              <a:rPr lang="en-US" sz="1000" dirty="0"/>
              <a:t>Input:</a:t>
            </a:r>
          </a:p>
          <a:p>
            <a:r>
              <a:rPr lang="en-US" sz="1000" dirty="0"/>
              <a:t>5</a:t>
            </a:r>
          </a:p>
          <a:p>
            <a:r>
              <a:rPr lang="en-US" sz="1000" dirty="0"/>
              <a:t>-2 -2 -1 1 4 </a:t>
            </a:r>
          </a:p>
          <a:p>
            <a:r>
              <a:rPr lang="en-US" sz="1000" dirty="0"/>
              <a:t>6</a:t>
            </a:r>
          </a:p>
          <a:p>
            <a:r>
              <a:rPr lang="en-US" sz="1000" dirty="0"/>
              <a:t>-3 -2 -1 1 2 3</a:t>
            </a:r>
          </a:p>
          <a:p>
            <a:endParaRPr lang="en-US" sz="1000" dirty="0"/>
          </a:p>
          <a:p>
            <a:r>
              <a:rPr lang="en-US" sz="1000" dirty="0"/>
              <a:t>Output:</a:t>
            </a:r>
          </a:p>
          <a:p>
            <a:r>
              <a:rPr lang="en-US" sz="1000" dirty="0"/>
              <a:t>2 3 4</a:t>
            </a:r>
          </a:p>
        </p:txBody>
      </p:sp>
    </p:spTree>
    <p:extLst>
      <p:ext uri="{BB962C8B-B14F-4D97-AF65-F5344CB8AC3E}">
        <p14:creationId xmlns:p14="http://schemas.microsoft.com/office/powerpoint/2010/main" val="378719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6. </a:t>
            </a:r>
            <a:r>
              <a:rPr lang="en-US" dirty="0"/>
              <a:t>Fun with Sequences (Act 2)</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a:hlinkClick r:id="rId2"/>
              </a:rPr>
              <a:t>https://www.spoj.com/problems/SMPSEQ4/</a:t>
            </a:r>
            <a:endParaRPr lang="en-US" sz="1000" dirty="0"/>
          </a:p>
          <a:p>
            <a:endParaRPr lang="en-US" sz="1000" dirty="0"/>
          </a:p>
          <a:p>
            <a:r>
              <a:rPr lang="en-US" sz="1000" dirty="0"/>
              <a:t>SMPSEQ4 - Fun with Sequences (Act 2)</a:t>
            </a:r>
          </a:p>
          <a:p>
            <a:r>
              <a:rPr lang="en-US" sz="1000" dirty="0"/>
              <a:t>#basics</a:t>
            </a:r>
          </a:p>
          <a:p>
            <a:r>
              <a:rPr lang="en-US" sz="1000" dirty="0"/>
              <a:t>You are given a sorted sequence of n integers S = s1, s2, ..., </a:t>
            </a:r>
            <a:r>
              <a:rPr lang="en-US" sz="1000" dirty="0" err="1"/>
              <a:t>sn</a:t>
            </a:r>
            <a:r>
              <a:rPr lang="en-US" sz="1000" dirty="0"/>
              <a:t> and a sorted sequence of m integers Q = q1, q2, ..., </a:t>
            </a:r>
            <a:r>
              <a:rPr lang="en-US" sz="1000" dirty="0" err="1"/>
              <a:t>qm</a:t>
            </a:r>
            <a:r>
              <a:rPr lang="en-US" sz="1000" dirty="0"/>
              <a:t>. Please, print in the ascending order all such </a:t>
            </a:r>
            <a:r>
              <a:rPr lang="en-US" sz="1000" dirty="0" err="1"/>
              <a:t>si</a:t>
            </a:r>
            <a:r>
              <a:rPr lang="en-US" sz="1000" dirty="0"/>
              <a:t> that belongs to Q.</a:t>
            </a:r>
          </a:p>
          <a:p>
            <a:endParaRPr lang="en-US" sz="1000" dirty="0"/>
          </a:p>
          <a:p>
            <a:r>
              <a:rPr lang="en-US" sz="1000" dirty="0"/>
              <a:t>Input data specification</a:t>
            </a:r>
          </a:p>
          <a:p>
            <a:r>
              <a:rPr lang="en-US" sz="1000" dirty="0"/>
              <a:t>In the first line you are given one integer 2&lt;=n&lt;=100, and in the following line n integers:</a:t>
            </a:r>
          </a:p>
          <a:p>
            <a:r>
              <a:rPr lang="en-US" sz="1000" dirty="0"/>
              <a:t>-100 &lt;= </a:t>
            </a:r>
            <a:r>
              <a:rPr lang="en-US" sz="1000" dirty="0" err="1"/>
              <a:t>si</a:t>
            </a:r>
            <a:r>
              <a:rPr lang="en-US" sz="1000" dirty="0"/>
              <a:t> &lt;= 100, </a:t>
            </a:r>
            <a:r>
              <a:rPr lang="en-US" sz="1000" dirty="0" err="1"/>
              <a:t>si</a:t>
            </a:r>
            <a:r>
              <a:rPr lang="en-US" sz="1000" dirty="0"/>
              <a:t> &lt;= si+1.</a:t>
            </a:r>
          </a:p>
          <a:p>
            <a:endParaRPr lang="en-US" sz="1000" dirty="0"/>
          </a:p>
          <a:p>
            <a:r>
              <a:rPr lang="en-US" sz="1000" dirty="0"/>
              <a:t>In the third line you are given one integer 2&lt;=m&lt;=100, and in the following line m integers:</a:t>
            </a:r>
          </a:p>
          <a:p>
            <a:r>
              <a:rPr lang="en-US" sz="1000" dirty="0"/>
              <a:t>-100 &lt;= qi &lt;= 100, qi &lt;= qi+1.</a:t>
            </a:r>
          </a:p>
          <a:p>
            <a:endParaRPr lang="en-US" sz="1000" dirty="0"/>
          </a:p>
          <a:p>
            <a:r>
              <a:rPr lang="en-US" sz="1000" dirty="0"/>
              <a:t>Output data specification</a:t>
            </a:r>
          </a:p>
          <a:p>
            <a:r>
              <a:rPr lang="en-US" sz="1000" dirty="0"/>
              <a:t>The sequence of requested integers separated by spaces.</a:t>
            </a:r>
          </a:p>
        </p:txBody>
      </p:sp>
    </p:spTree>
    <p:extLst>
      <p:ext uri="{BB962C8B-B14F-4D97-AF65-F5344CB8AC3E}">
        <p14:creationId xmlns:p14="http://schemas.microsoft.com/office/powerpoint/2010/main" val="412821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6.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a:t>Cho 2 </a:t>
            </a:r>
            <a:r>
              <a:rPr lang="en-US" sz="1000" dirty="0" err="1"/>
              <a:t>mảng</a:t>
            </a:r>
            <a:r>
              <a:rPr lang="en-US" sz="1000" dirty="0"/>
              <a:t> </a:t>
            </a:r>
            <a:r>
              <a:rPr lang="en-US" sz="1000" dirty="0" err="1"/>
              <a:t>đã</a:t>
            </a:r>
            <a:r>
              <a:rPr lang="en-US" sz="1000" dirty="0"/>
              <a:t> </a:t>
            </a:r>
            <a:r>
              <a:rPr lang="en-US" sz="1000" dirty="0" err="1"/>
              <a:t>sắp</a:t>
            </a:r>
            <a:r>
              <a:rPr lang="en-US" sz="1000" dirty="0"/>
              <a:t> </a:t>
            </a:r>
            <a:r>
              <a:rPr lang="en-US" sz="1000" dirty="0" err="1"/>
              <a:t>xếp</a:t>
            </a:r>
            <a:r>
              <a:rPr lang="en-US" sz="1000" dirty="0"/>
              <a:t> </a:t>
            </a:r>
            <a:r>
              <a:rPr lang="en-US" sz="1000" dirty="0" err="1"/>
              <a:t>từ</a:t>
            </a:r>
            <a:r>
              <a:rPr lang="en-US" sz="1000" dirty="0"/>
              <a:t> </a:t>
            </a:r>
            <a:r>
              <a:rPr lang="en-US" sz="1000" dirty="0" err="1"/>
              <a:t>nhỏ</a:t>
            </a:r>
            <a:r>
              <a:rPr lang="en-US" sz="1000" dirty="0"/>
              <a:t> </a:t>
            </a:r>
            <a:r>
              <a:rPr lang="en-US" sz="1000" dirty="0" err="1"/>
              <a:t>đến</a:t>
            </a:r>
            <a:r>
              <a:rPr lang="en-US" sz="1000" dirty="0"/>
              <a:t> </a:t>
            </a:r>
            <a:r>
              <a:rPr lang="en-US" sz="1000" dirty="0" err="1"/>
              <a:t>lớn</a:t>
            </a:r>
            <a:r>
              <a:rPr lang="en-US" sz="1000" dirty="0"/>
              <a:t>, in </a:t>
            </a:r>
            <a:r>
              <a:rPr lang="en-US" sz="1000" dirty="0" err="1"/>
              <a:t>ra</a:t>
            </a:r>
            <a:r>
              <a:rPr lang="en-US" sz="1000" dirty="0"/>
              <a:t> </a:t>
            </a:r>
            <a:r>
              <a:rPr lang="en-US" sz="1000" dirty="0" err="1"/>
              <a:t>các</a:t>
            </a:r>
            <a:r>
              <a:rPr lang="en-US" sz="1000" dirty="0"/>
              <a:t> </a:t>
            </a:r>
            <a:r>
              <a:rPr lang="en-US" sz="1000" dirty="0" err="1"/>
              <a:t>số</a:t>
            </a:r>
            <a:r>
              <a:rPr lang="en-US" sz="1000" dirty="0"/>
              <a:t> </a:t>
            </a:r>
            <a:r>
              <a:rPr lang="en-US" sz="1000" dirty="0" err="1"/>
              <a:t>thuộc</a:t>
            </a:r>
            <a:r>
              <a:rPr lang="en-US" sz="1000" dirty="0"/>
              <a:t> </a:t>
            </a:r>
            <a:r>
              <a:rPr lang="en-US" sz="1000" dirty="0" err="1"/>
              <a:t>cả</a:t>
            </a:r>
            <a:r>
              <a:rPr lang="en-US" sz="1000" dirty="0"/>
              <a:t> 2 </a:t>
            </a:r>
            <a:r>
              <a:rPr lang="en-US" sz="1000" dirty="0" err="1"/>
              <a:t>mảng</a:t>
            </a:r>
            <a:r>
              <a:rPr lang="en-US" sz="1000" dirty="0"/>
              <a:t> </a:t>
            </a:r>
            <a:r>
              <a:rPr lang="en-US" sz="1000" dirty="0" err="1"/>
              <a:t>theo</a:t>
            </a:r>
            <a:r>
              <a:rPr lang="en-US" sz="1000" dirty="0"/>
              <a:t> </a:t>
            </a:r>
            <a:r>
              <a:rPr lang="en-US" sz="1000" dirty="0" err="1"/>
              <a:t>thứ</a:t>
            </a:r>
            <a:r>
              <a:rPr lang="en-US" sz="1000" dirty="0"/>
              <a:t> </a:t>
            </a:r>
            <a:r>
              <a:rPr lang="en-US" sz="1000" dirty="0" err="1"/>
              <a:t>tự</a:t>
            </a:r>
            <a:r>
              <a:rPr lang="en-US" sz="1000" dirty="0"/>
              <a:t> </a:t>
            </a:r>
            <a:r>
              <a:rPr lang="en-US" sz="1000" dirty="0" err="1"/>
              <a:t>từ</a:t>
            </a:r>
            <a:r>
              <a:rPr lang="en-US" sz="1000" dirty="0"/>
              <a:t> </a:t>
            </a:r>
            <a:r>
              <a:rPr lang="en-US" sz="1000" dirty="0" err="1"/>
              <a:t>nhỏ</a:t>
            </a:r>
            <a:r>
              <a:rPr lang="en-US" sz="1000" dirty="0"/>
              <a:t> </a:t>
            </a:r>
            <a:r>
              <a:rPr lang="en-US" sz="1000" dirty="0" err="1"/>
              <a:t>đến</a:t>
            </a:r>
            <a:r>
              <a:rPr lang="en-US" sz="1000" dirty="0"/>
              <a:t> </a:t>
            </a:r>
            <a:r>
              <a:rPr lang="en-US" sz="1000" dirty="0" err="1"/>
              <a:t>lớn</a:t>
            </a:r>
            <a:endParaRPr lang="en-US" sz="1000" dirty="0"/>
          </a:p>
          <a:p>
            <a:endParaRPr lang="en-US" sz="1000" dirty="0"/>
          </a:p>
          <a:p>
            <a:r>
              <a:rPr lang="en-US" sz="1000" dirty="0"/>
              <a:t>Example</a:t>
            </a:r>
          </a:p>
          <a:p>
            <a:r>
              <a:rPr lang="en-US" sz="1000" dirty="0"/>
              <a:t>Input:</a:t>
            </a:r>
          </a:p>
          <a:p>
            <a:r>
              <a:rPr lang="en-US" sz="1000" dirty="0"/>
              <a:t>5</a:t>
            </a:r>
          </a:p>
          <a:p>
            <a:r>
              <a:rPr lang="en-US" sz="1000" dirty="0"/>
              <a:t>-2 -1 0 1 4</a:t>
            </a:r>
          </a:p>
          <a:p>
            <a:r>
              <a:rPr lang="en-US" sz="1000" dirty="0"/>
              <a:t>6</a:t>
            </a:r>
          </a:p>
          <a:p>
            <a:r>
              <a:rPr lang="en-US" sz="1000" dirty="0"/>
              <a:t>-3 -2 -1 1 2 3</a:t>
            </a:r>
          </a:p>
          <a:p>
            <a:r>
              <a:rPr lang="en-US" sz="1000" dirty="0"/>
              <a:t>Output:</a:t>
            </a:r>
          </a:p>
          <a:p>
            <a:r>
              <a:rPr lang="en-US" sz="1000" dirty="0"/>
              <a:t>-2 -1 1 </a:t>
            </a:r>
          </a:p>
        </p:txBody>
      </p:sp>
    </p:spTree>
    <p:extLst>
      <p:ext uri="{BB962C8B-B14F-4D97-AF65-F5344CB8AC3E}">
        <p14:creationId xmlns:p14="http://schemas.microsoft.com/office/powerpoint/2010/main" val="94993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latinLnBrk="0">
              <a:buFont typeface="Wingdings" pitchFamily="2" charset="2"/>
              <a:buChar char="Ø"/>
            </a:pPr>
            <a:r>
              <a:rPr lang="en-US" altLang="ko-KR" sz="900" dirty="0">
                <a:sym typeface="Wingdings" pitchFamily="2" charset="2"/>
              </a:rPr>
              <a:t>Type: String</a:t>
            </a:r>
          </a:p>
          <a:p>
            <a:pPr marL="342900" indent="-342900" latinLnBrk="0">
              <a:buFont typeface="Wingdings" pitchFamily="2" charset="2"/>
              <a:buChar char="Ø"/>
            </a:pPr>
            <a:r>
              <a:rPr lang="en-US" altLang="ko-KR" sz="900" dirty="0">
                <a:sym typeface="Wingdings" pitchFamily="2" charset="2"/>
              </a:rPr>
              <a:t>Level: Easy</a:t>
            </a:r>
          </a:p>
          <a:p>
            <a:pPr marL="342900" indent="-342900" latinLnBrk="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https://vn.spoj.com/problems/TOANDFRO/</a:t>
            </a:r>
            <a:endParaRPr lang="en-US" sz="900" dirty="0"/>
          </a:p>
          <a:p>
            <a:pPr latinLnBrk="0"/>
            <a:r>
              <a:rPr lang="vi-VN" sz="900" dirty="0"/>
              <a:t>Mo và Larry đã nghĩ ra một cách mã hóa tin nhắn. Đầu tiên, họ quyết định bí mật về số lượng cột và viết thông báo (chỉ chữ cái) xuống các cột, chèn thêm các chữ cái ngẫu nhiên để tạo thành một mảng chữ cái hình chữ nhật. Ví dụ: nếu thông báo là "</a:t>
            </a:r>
            <a:r>
              <a:rPr lang="en-GB" sz="900" dirty="0"/>
              <a:t>There’s no place like home on a snowy night</a:t>
            </a:r>
            <a:r>
              <a:rPr lang="vi-VN" sz="900" dirty="0"/>
              <a:t>" và có năm cột, Mo sẽ viết ra</a:t>
            </a:r>
            <a:endParaRPr lang="en-US" sz="900" dirty="0"/>
          </a:p>
          <a:p>
            <a:pPr latinLnBrk="0"/>
            <a:endParaRPr lang="en-US" sz="900" dirty="0">
              <a:sym typeface="Wingdings" pitchFamily="2" charset="2"/>
            </a:endParaRPr>
          </a:p>
          <a:p>
            <a:pPr latinLnBrk="0"/>
            <a:endParaRPr lang="en-US" sz="900" dirty="0">
              <a:sym typeface="Wingdings" pitchFamily="2" charset="2"/>
            </a:endParaRPr>
          </a:p>
          <a:p>
            <a:pPr latinLnBrk="0"/>
            <a:endParaRPr lang="en-US" sz="900" dirty="0">
              <a:sym typeface="Wingdings" pitchFamily="2" charset="2"/>
            </a:endParaRPr>
          </a:p>
          <a:p>
            <a:pPr latinLnBrk="0"/>
            <a:endParaRPr lang="en-US" sz="900" dirty="0">
              <a:sym typeface="Wingdings" pitchFamily="2" charset="2"/>
            </a:endParaRPr>
          </a:p>
          <a:p>
            <a:pPr latinLnBrk="0"/>
            <a:endParaRPr lang="en-US" sz="900" dirty="0">
              <a:sym typeface="Wingdings" pitchFamily="2" charset="2"/>
            </a:endParaRPr>
          </a:p>
          <a:p>
            <a:pPr latinLnBrk="0"/>
            <a:endParaRPr lang="en-US" sz="900" dirty="0">
              <a:sym typeface="Wingdings" pitchFamily="2" charset="2"/>
            </a:endParaRPr>
          </a:p>
          <a:p>
            <a:pPr latinLnBrk="0"/>
            <a:endParaRPr lang="en-US" sz="900" dirty="0">
              <a:sym typeface="Wingdings" pitchFamily="2" charset="2"/>
            </a:endParaRPr>
          </a:p>
          <a:p>
            <a:pPr latinLnBrk="0"/>
            <a:r>
              <a:rPr lang="vi-VN" sz="900" dirty="0">
                <a:sym typeface="Wingdings" pitchFamily="2" charset="2"/>
              </a:rPr>
              <a:t>Lưu ý rằng Mo chỉ bao gồm các chữ cái và viết tất cả chúng bằng chữ thường. Trong ví dụ này, Mo đã sử dụng ký tự ‘x’ để đệm thông báo tạo thành một hình chữ nhật, mặc dù anh ta có thể sử dụng bất kỳ chữ cái nào. Sau đó Mo gửi tin nhắn cho Larry bằng cách viết các chữ cái theo từng hàng, xen kẽ từ trái sang phải và từ phải sang trái. Vì vậy, ở trên sẽ được mã hóa thành</a:t>
            </a:r>
            <a:endParaRPr lang="en-US" sz="900" dirty="0">
              <a:sym typeface="Wingdings" pitchFamily="2" charset="2"/>
            </a:endParaRPr>
          </a:p>
          <a:p>
            <a:pPr latinLnBrk="0"/>
            <a:r>
              <a:rPr lang="vi-VN" sz="900" dirty="0">
                <a:sym typeface="Wingdings" pitchFamily="2" charset="2"/>
              </a:rPr>
              <a:t>Công việc của bạn là khôi phục cho Larry tin nhắn gốc (cùng với bất kỳ chữ cái đệm nào) từ tin nhắn đã mã hóa.</a:t>
            </a:r>
            <a:endParaRPr lang="en-US" sz="900" dirty="0">
              <a:sym typeface="Wingdings" pitchFamily="2" charset="2"/>
            </a:endParaRPr>
          </a:p>
          <a:p>
            <a:pPr latinLnBrk="0"/>
            <a:r>
              <a:rPr lang="en-US" sz="900" dirty="0">
                <a:sym typeface="Wingdings" pitchFamily="2" charset="2"/>
              </a:rPr>
              <a:t>Input:</a:t>
            </a:r>
          </a:p>
          <a:p>
            <a:pPr latinLnBrk="0"/>
            <a:r>
              <a:rPr lang="vi-VN" sz="900" dirty="0">
                <a:sym typeface="Wingdings" pitchFamily="2" charset="2"/>
              </a:rPr>
              <a:t>Sẽ có nhiều bộ đầu vào. Đầu vào cho mỗi bộ sẽ bao gồm hai dòng. Dòng đầu tiên sẽ chứa một số nguyên trong phạm vi 2 ... 20 cho biết số cột được sử dụng. Dòng tiếp theo là một chuỗi gồm tối đa 200 chữ thường. Tập hợp đầu vào cuối cùng được theo sau bởi một dòng chứa một số 0, cho biết kết thúc của đầu vào.</a:t>
            </a:r>
            <a:endParaRPr lang="en-US" sz="900" dirty="0">
              <a:sym typeface="Wingdings" pitchFamily="2" charset="2"/>
            </a:endParaRPr>
          </a:p>
          <a:p>
            <a:pPr latinLnBrk="0"/>
            <a:r>
              <a:rPr lang="en-US" sz="900" dirty="0">
                <a:sym typeface="Wingdings" pitchFamily="2" charset="2"/>
              </a:rPr>
              <a:t>Output:</a:t>
            </a:r>
          </a:p>
          <a:p>
            <a:pPr latinLnBrk="0"/>
            <a:r>
              <a:rPr lang="en-US" sz="900" dirty="0">
                <a:sym typeface="Wingdings" pitchFamily="2" charset="2"/>
              </a:rPr>
              <a:t>In</a:t>
            </a:r>
            <a:r>
              <a:rPr lang="vi-VN" sz="900" dirty="0">
                <a:sym typeface="Wingdings" pitchFamily="2" charset="2"/>
              </a:rPr>
              <a:t> ra </a:t>
            </a:r>
            <a:r>
              <a:rPr lang="en-US" sz="900" dirty="0">
                <a:sym typeface="Wingdings" pitchFamily="2" charset="2"/>
              </a:rPr>
              <a:t>tin </a:t>
            </a:r>
            <a:r>
              <a:rPr lang="en-US" sz="900" dirty="0" err="1">
                <a:sym typeface="Wingdings" pitchFamily="2" charset="2"/>
              </a:rPr>
              <a:t>nhắn</a:t>
            </a:r>
            <a:r>
              <a:rPr lang="vi-VN" sz="900" dirty="0">
                <a:sym typeface="Wingdings" pitchFamily="2" charset="2"/>
              </a:rPr>
              <a:t> văn bản ban đầu, không có khoảng trắng.</a:t>
            </a:r>
            <a:endParaRPr lang="en-US" sz="900" dirty="0">
              <a:sym typeface="Wingdings" pitchFamily="2" charset="2"/>
            </a:endParaRPr>
          </a:p>
          <a:p>
            <a:pPr latinLnBrk="0"/>
            <a:r>
              <a:rPr lang="en-US" sz="900" dirty="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a:latin typeface="inherit"/>
              </a:rPr>
              <a:t>1. TOANDFRO - To and Fro</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779662"/>
            <a:ext cx="720080" cy="11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128144"/>
            <a:ext cx="2815977" cy="4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4211960" y="221171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24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171450" indent="-171450">
              <a:buFont typeface="Wingdings" pitchFamily="2" charset="2"/>
              <a:buChar char="Ø"/>
            </a:pPr>
            <a:r>
              <a:rPr lang="en-US" sz="900" dirty="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a:latin typeface="inherit"/>
              </a:rPr>
              <a:t>1. TOANDFRO - To and Fro</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98264784"/>
              </p:ext>
            </p:extLst>
          </p:nvPr>
        </p:nvGraphicFramePr>
        <p:xfrm>
          <a:off x="1907704" y="1059582"/>
          <a:ext cx="6048672" cy="1032128"/>
        </p:xfrm>
        <a:graphic>
          <a:graphicData uri="http://schemas.openxmlformats.org/drawingml/2006/table">
            <a:tbl>
              <a:tblPr/>
              <a:tblGrid>
                <a:gridCol w="3024336">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tblGrid>
              <a:tr h="209168">
                <a:tc>
                  <a:txBody>
                    <a:bodyPr/>
                    <a:lstStyle/>
                    <a:p>
                      <a:pPr algn="just"/>
                      <a:r>
                        <a:rPr lang="en-US" sz="900" dirty="0">
                          <a:effectLst/>
                        </a:rPr>
                        <a:t>Input</a:t>
                      </a: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extLst>
                  <a:ext uri="{0D108BD9-81ED-4DB2-BD59-A6C34878D82A}">
                    <a16:rowId xmlns:a16="http://schemas.microsoft.com/office/drawing/2014/main" val="10000"/>
                  </a:ext>
                </a:extLst>
              </a:tr>
              <a:tr h="0">
                <a:tc>
                  <a:txBody>
                    <a:bodyPr/>
                    <a:lstStyle/>
                    <a:p>
                      <a:r>
                        <a:rPr lang="en-US" sz="900" dirty="0"/>
                        <a:t>5 </a:t>
                      </a:r>
                    </a:p>
                    <a:p>
                      <a:r>
                        <a:rPr lang="en-US" sz="900" dirty="0" err="1"/>
                        <a:t>toioynnkpheleaigshareconhtomesnlewx</a:t>
                      </a:r>
                      <a:r>
                        <a:rPr lang="en-US" sz="900" dirty="0"/>
                        <a:t> </a:t>
                      </a:r>
                    </a:p>
                    <a:p>
                      <a:r>
                        <a:rPr lang="en-US" sz="900" dirty="0"/>
                        <a:t>3 </a:t>
                      </a:r>
                    </a:p>
                    <a:p>
                      <a:r>
                        <a:rPr lang="en-US" sz="900" dirty="0" err="1"/>
                        <a:t>ttyohhieneesiaabss</a:t>
                      </a:r>
                      <a:r>
                        <a:rPr lang="en-US" sz="900" dirty="0"/>
                        <a:t> </a:t>
                      </a:r>
                    </a:p>
                    <a:p>
                      <a:r>
                        <a:rPr lang="en-US" sz="900" dirty="0"/>
                        <a:t>0 </a:t>
                      </a:r>
                      <a:br>
                        <a:rPr lang="en-US" sz="900" dirty="0"/>
                      </a:br>
                      <a:endParaRPr lang="en-US" sz="900" dirty="0">
                        <a:effectLst/>
                      </a:endParaRPr>
                    </a:p>
                  </a:txBody>
                  <a:tcPr marL="0" marR="0" marT="0" marB="0">
                    <a:lnL>
                      <a:noFill/>
                    </a:lnL>
                    <a:lnR>
                      <a:noFill/>
                    </a:lnR>
                    <a:lnT>
                      <a:noFill/>
                    </a:lnT>
                    <a:lnB>
                      <a:noFill/>
                    </a:lnB>
                  </a:tcPr>
                </a:tc>
                <a:tc>
                  <a:txBody>
                    <a:bodyPr/>
                    <a:lstStyle/>
                    <a:p>
                      <a:r>
                        <a:rPr lang="en-US" sz="900" dirty="0" err="1"/>
                        <a:t>theresnoplacelikehomeonasnowynightx</a:t>
                      </a:r>
                      <a:r>
                        <a:rPr lang="en-US" sz="900" dirty="0"/>
                        <a:t> </a:t>
                      </a:r>
                    </a:p>
                    <a:p>
                      <a:r>
                        <a:rPr lang="en-US" sz="900" dirty="0" err="1"/>
                        <a:t>thisistheeasyoneab</a:t>
                      </a:r>
                      <a:endParaRPr lang="en-US" sz="900" b="0" i="0" kern="1200" dirty="0">
                        <a:solidFill>
                          <a:schemeClr val="tx1"/>
                        </a:solidFill>
                        <a:effectLst/>
                        <a:latin typeface="+mn-lt"/>
                        <a:ea typeface="+mn-ea"/>
                        <a:cs typeface="+mn-cs"/>
                      </a:endParaRPr>
                    </a:p>
                  </a:txBody>
                  <a:tcPr marL="0" marR="0" marT="0" marB="0">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210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a:sym typeface="Wingdings" pitchFamily="2" charset="2"/>
              </a:rPr>
              <a:t>Type: String</a:t>
            </a:r>
          </a:p>
          <a:p>
            <a:pPr marL="342900" indent="-342900">
              <a:buFont typeface="Wingdings" pitchFamily="2" charset="2"/>
              <a:buChar char="Ø"/>
            </a:pPr>
            <a:r>
              <a:rPr lang="en-US" altLang="ko-KR" sz="900" dirty="0">
                <a:sym typeface="Wingdings" pitchFamily="2" charset="2"/>
              </a:rPr>
              <a:t>Level: Hard</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https://vn.spoj.com/problems/QBSTR/</a:t>
            </a:r>
            <a:endParaRPr lang="en-US" sz="900" dirty="0"/>
          </a:p>
          <a:p>
            <a:r>
              <a:rPr lang="vi-VN" sz="900" dirty="0"/>
              <a:t>Xâu ký tự X được gọi là xâu con của xâu ký tự Y nếu ta có thể xoá đi một số ký tự trong xâu Y để được xâu X.</a:t>
            </a:r>
          </a:p>
          <a:p>
            <a:r>
              <a:rPr lang="vi-VN" sz="900" dirty="0"/>
              <a:t>Cho biết hai xâu ký tự A và B, hãy tìm xâu ký tự C có độ dài lớn nhất và là con của cả A và B.</a:t>
            </a:r>
          </a:p>
          <a:p>
            <a:r>
              <a:rPr lang="vi-VN" sz="900" dirty="0"/>
              <a:t>Input</a:t>
            </a:r>
          </a:p>
          <a:p>
            <a:r>
              <a:rPr lang="vi-VN" sz="900" dirty="0"/>
              <a:t>Dòng 1: chứa xâu A</a:t>
            </a:r>
          </a:p>
          <a:p>
            <a:r>
              <a:rPr lang="vi-VN" sz="900" dirty="0"/>
              <a:t>Dòng 2: chứa xâu B</a:t>
            </a:r>
          </a:p>
          <a:p>
            <a:r>
              <a:rPr lang="vi-VN" sz="900" dirty="0"/>
              <a:t>Output</a:t>
            </a:r>
          </a:p>
          <a:p>
            <a:r>
              <a:rPr lang="vi-VN" sz="900" dirty="0"/>
              <a:t>Chỉ gồm một dòng ghi độ dài xâu C tìm được</a:t>
            </a:r>
            <a:endParaRPr lang="en-US" sz="900" dirty="0"/>
          </a:p>
          <a:p>
            <a:endParaRPr lang="en-US" sz="900" dirty="0"/>
          </a:p>
          <a:p>
            <a:pPr marL="171450" indent="-171450">
              <a:buFont typeface="Wingdings" pitchFamily="2" charset="2"/>
              <a:buChar char="Ø"/>
            </a:pPr>
            <a:r>
              <a:rPr lang="en-US" sz="900" dirty="0"/>
              <a:t>Example</a:t>
            </a:r>
          </a:p>
          <a:p>
            <a:endParaRPr lang="vi-VN" sz="900" dirty="0"/>
          </a:p>
        </p:txBody>
      </p:sp>
      <p:sp>
        <p:nvSpPr>
          <p:cNvPr id="8" name="Title 2"/>
          <p:cNvSpPr>
            <a:spLocks noGrp="1"/>
          </p:cNvSpPr>
          <p:nvPr>
            <p:ph type="title"/>
          </p:nvPr>
        </p:nvSpPr>
        <p:spPr>
          <a:xfrm>
            <a:off x="1547664" y="0"/>
            <a:ext cx="7596336" cy="884466"/>
          </a:xfrm>
        </p:spPr>
        <p:txBody>
          <a:bodyPr/>
          <a:lstStyle/>
          <a:p>
            <a:r>
              <a:rPr lang="en-US" b="0" dirty="0">
                <a:latin typeface="inherit"/>
              </a:rPr>
              <a:t>2. QBSTR - </a:t>
            </a:r>
            <a:r>
              <a:rPr lang="en-US" b="0" dirty="0" err="1">
                <a:latin typeface="inherit"/>
              </a:rPr>
              <a:t>Xâu</a:t>
            </a:r>
            <a:r>
              <a:rPr lang="en-US" b="0" dirty="0">
                <a:latin typeface="inherit"/>
              </a:rPr>
              <a:t> con </a:t>
            </a:r>
            <a:r>
              <a:rPr lang="en-US" b="0" dirty="0" err="1">
                <a:latin typeface="inherit"/>
              </a:rPr>
              <a:t>chung</a:t>
            </a:r>
            <a:r>
              <a:rPr lang="en-US" b="0" dirty="0">
                <a:latin typeface="inherit"/>
              </a:rPr>
              <a:t> </a:t>
            </a:r>
            <a:r>
              <a:rPr lang="en-US" b="0" dirty="0" err="1">
                <a:latin typeface="inherit"/>
              </a:rPr>
              <a:t>dài</a:t>
            </a:r>
            <a:r>
              <a:rPr lang="en-US" b="0" dirty="0">
                <a:latin typeface="inherit"/>
              </a:rPr>
              <a:t> </a:t>
            </a:r>
            <a:r>
              <a:rPr lang="en-US" b="0" dirty="0" err="1">
                <a:latin typeface="inherit"/>
              </a:rPr>
              <a:t>nhất</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964076446"/>
              </p:ext>
            </p:extLst>
          </p:nvPr>
        </p:nvGraphicFramePr>
        <p:xfrm>
          <a:off x="1907704" y="2859782"/>
          <a:ext cx="6768752" cy="562352"/>
        </p:xfrm>
        <a:graphic>
          <a:graphicData uri="http://schemas.openxmlformats.org/drawingml/2006/table">
            <a:tbl>
              <a:tblPr/>
              <a:tblGrid>
                <a:gridCol w="33843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88032">
                <a:tc>
                  <a:txBody>
                    <a:bodyPr/>
                    <a:lstStyle/>
                    <a:p>
                      <a:pPr algn="just"/>
                      <a:r>
                        <a:rPr lang="en-US" sz="900" dirty="0">
                          <a:effectLst/>
                        </a:rPr>
                        <a:t>Input</a:t>
                      </a: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extLst>
                  <a:ext uri="{0D108BD9-81ED-4DB2-BD59-A6C34878D82A}">
                    <a16:rowId xmlns:a16="http://schemas.microsoft.com/office/drawing/2014/main" val="10000"/>
                  </a:ext>
                </a:extLst>
              </a:tr>
              <a:tr h="0">
                <a:tc>
                  <a:txBody>
                    <a:bodyPr/>
                    <a:lstStyle/>
                    <a:p>
                      <a:r>
                        <a:rPr lang="en-US" sz="900" dirty="0"/>
                        <a:t>Abc1def2ghi3</a:t>
                      </a:r>
                    </a:p>
                    <a:p>
                      <a:r>
                        <a:rPr lang="en-US" sz="900" dirty="0"/>
                        <a:t>Abcdefghi123</a:t>
                      </a:r>
                      <a:endParaRPr lang="en-US" sz="900" dirty="0">
                        <a:effectLst/>
                      </a:endParaRPr>
                    </a:p>
                  </a:txBody>
                  <a:tcPr marL="0" marR="0" marT="0" marB="0">
                    <a:lnL>
                      <a:noFill/>
                    </a:lnL>
                    <a:lnR>
                      <a:noFill/>
                    </a:lnR>
                    <a:lnT>
                      <a:noFill/>
                    </a:lnT>
                    <a:lnB>
                      <a:noFill/>
                    </a:lnB>
                  </a:tcPr>
                </a:tc>
                <a:tc>
                  <a:txBody>
                    <a:bodyPr/>
                    <a:lstStyle/>
                    <a:p>
                      <a:r>
                        <a:rPr lang="en-US" sz="900" b="0" i="0" kern="1200" dirty="0">
                          <a:solidFill>
                            <a:schemeClr val="tx1"/>
                          </a:solidFill>
                          <a:effectLst/>
                          <a:latin typeface="+mn-lt"/>
                          <a:ea typeface="+mn-ea"/>
                          <a:cs typeface="+mn-cs"/>
                        </a:rPr>
                        <a:t>10</a:t>
                      </a:r>
                    </a:p>
                  </a:txBody>
                  <a:tcPr marL="0" marR="0" marT="0" marB="0">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4448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FFD553-3D4C-CB4A-A772-E31A5F514008}"/>
              </a:ext>
            </a:extLst>
          </p:cNvPr>
          <p:cNvSpPr>
            <a:spLocks noGrp="1"/>
          </p:cNvSpPr>
          <p:nvPr>
            <p:ph type="title"/>
          </p:nvPr>
        </p:nvSpPr>
        <p:spPr/>
        <p:txBody>
          <a:bodyPr/>
          <a:lstStyle/>
          <a:p>
            <a:r>
              <a:rPr lang="en-US" dirty="0"/>
              <a:t>3. </a:t>
            </a:r>
            <a:r>
              <a:rPr lang="vi-VN" dirty="0"/>
              <a:t>Xây tháp</a:t>
            </a:r>
          </a:p>
        </p:txBody>
      </p:sp>
      <p:sp>
        <p:nvSpPr>
          <p:cNvPr id="4" name="Chỗ dành sẵn cho Nội dung 3">
            <a:extLst>
              <a:ext uri="{FF2B5EF4-FFF2-40B4-BE49-F238E27FC236}">
                <a16:creationId xmlns:a16="http://schemas.microsoft.com/office/drawing/2014/main" id="{622761C5-A7D1-0D45-B68A-34E42022C751}"/>
              </a:ext>
            </a:extLst>
          </p:cNvPr>
          <p:cNvSpPr>
            <a:spLocks noGrp="1"/>
          </p:cNvSpPr>
          <p:nvPr>
            <p:ph idx="10"/>
          </p:nvPr>
        </p:nvSpPr>
        <p:spPr>
          <a:xfrm>
            <a:off x="1619672" y="1208841"/>
            <a:ext cx="6912768" cy="2995737"/>
          </a:xfrm>
        </p:spPr>
        <p:txBody>
          <a:bodyPr/>
          <a:lstStyle/>
          <a:p>
            <a:pPr latinLnBrk="0"/>
            <a:r>
              <a:rPr lang="vi-VN" dirty="0"/>
              <a:t>Cho N viên gạch có cân nặng là A1, A2, A3, ... An và độ cao của 2 tòa tháp M1, M2. Biết số gạch đã cho vừa đủ để xây dựng 2 tòa tháp (M1 + M2 = N). Hãy viết chương trình tính chi phí nhỏ nhất để xây dựng 2 tòa tháp, biết rằng chi phí xây dựng tháp được tính bằng công thức: cân nặng của viên gạch nhân với tầng để đặt viên gạch đó.</a:t>
            </a:r>
          </a:p>
          <a:p>
            <a:pPr latinLnBrk="0"/>
            <a:r>
              <a:rPr lang="vi-VN" dirty="0"/>
              <a:t>Ví dụ: Cho N = 5, M1 = 3, M2 = 2</a:t>
            </a:r>
          </a:p>
          <a:p>
            <a:pPr latinLnBrk="0"/>
            <a:r>
              <a:rPr lang="vi-VN" dirty="0"/>
              <a:t>Cho các viên gạch có cân nặng lần lượt là: 7kg, 3kg, 4kg, 1kg, 5kg</a:t>
            </a:r>
          </a:p>
          <a:p>
            <a:pPr latinLnBrk="0"/>
            <a:r>
              <a:rPr lang="vi-VN" dirty="0"/>
              <a:t>Tòa tháp M1 được xây dựng với chi phí là:</a:t>
            </a:r>
          </a:p>
          <a:p>
            <a:pPr latinLnBrk="0"/>
            <a:r>
              <a:rPr lang="vi-VN" dirty="0"/>
              <a:t>1 x 3 = 3 (viên gạch 1kg đặt ở tầng 3 của tháp M1)</a:t>
            </a:r>
          </a:p>
          <a:p>
            <a:pPr latinLnBrk="0"/>
            <a:r>
              <a:rPr lang="vi-VN" dirty="0"/>
              <a:t>3 x 2 = 6 (viên gạch 3kg đặt ở tầng 2 của tháp M1)</a:t>
            </a:r>
          </a:p>
          <a:p>
            <a:pPr latinLnBrk="0"/>
            <a:r>
              <a:rPr lang="vi-VN" dirty="0"/>
              <a:t>7 x 1 = 7 (viên gạch 7kg đặt ở tầng 1 của tháp M1)</a:t>
            </a:r>
          </a:p>
          <a:p>
            <a:pPr latinLnBrk="0"/>
            <a:r>
              <a:rPr lang="vi-VN" dirty="0"/>
              <a:t>Tổng chi phí xây dựng tháp M1 là 16. </a:t>
            </a:r>
          </a:p>
        </p:txBody>
      </p:sp>
    </p:spTree>
    <p:extLst>
      <p:ext uri="{BB962C8B-B14F-4D97-AF65-F5344CB8AC3E}">
        <p14:creationId xmlns:p14="http://schemas.microsoft.com/office/powerpoint/2010/main" val="30274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053004A-3EF3-5F49-9DBB-8E2C473B2D9C}"/>
              </a:ext>
            </a:extLst>
          </p:cNvPr>
          <p:cNvSpPr>
            <a:spLocks noGrp="1"/>
          </p:cNvSpPr>
          <p:nvPr>
            <p:ph type="title"/>
          </p:nvPr>
        </p:nvSpPr>
        <p:spPr/>
        <p:txBody>
          <a:bodyPr/>
          <a:lstStyle/>
          <a:p>
            <a:r>
              <a:rPr lang="en-US" dirty="0"/>
              <a:t>3. </a:t>
            </a:r>
            <a:r>
              <a:rPr lang="vi-VN" dirty="0"/>
              <a:t>Xây tháp</a:t>
            </a:r>
          </a:p>
        </p:txBody>
      </p:sp>
      <p:sp>
        <p:nvSpPr>
          <p:cNvPr id="4" name="Chỗ dành sẵn cho Nội dung 3">
            <a:extLst>
              <a:ext uri="{FF2B5EF4-FFF2-40B4-BE49-F238E27FC236}">
                <a16:creationId xmlns:a16="http://schemas.microsoft.com/office/drawing/2014/main" id="{D7CBAF80-80A2-1946-9481-59BFCF602AEB}"/>
              </a:ext>
            </a:extLst>
          </p:cNvPr>
          <p:cNvSpPr>
            <a:spLocks noGrp="1"/>
          </p:cNvSpPr>
          <p:nvPr>
            <p:ph idx="10"/>
          </p:nvPr>
        </p:nvSpPr>
        <p:spPr>
          <a:xfrm>
            <a:off x="1619672" y="1221669"/>
            <a:ext cx="6912768" cy="2995737"/>
          </a:xfrm>
        </p:spPr>
        <p:txBody>
          <a:bodyPr/>
          <a:lstStyle/>
          <a:p>
            <a:r>
              <a:rPr lang="vi-VN"/>
              <a:t>Tòa tháp M2:</a:t>
            </a:r>
          </a:p>
          <a:p>
            <a:r>
              <a:rPr lang="vi-VN"/>
              <a:t>4 x 2 = 8 (viên gạch 4kg đặt ở tầng 2 của tháp M2)</a:t>
            </a:r>
          </a:p>
          <a:p>
            <a:r>
              <a:rPr lang="vi-VN"/>
              <a:t>5 x 1 = 5 (viên gạch 5kg đặt ở tầng 1 của tháp M2)</a:t>
            </a:r>
          </a:p>
          <a:p>
            <a:r>
              <a:rPr lang="vi-VN"/>
              <a:t>Tổng chi phí xây dựng tháp M2 là 13</a:t>
            </a:r>
          </a:p>
          <a:p>
            <a:r>
              <a:rPr lang="vi-VN"/>
              <a:t>Vậy tổng chi phí nhỏ nhất để xây dựng 2 tòa tháp là 16 + 13 = 29</a:t>
            </a:r>
          </a:p>
          <a:p>
            <a:r>
              <a:rPr lang="vi-VN"/>
              <a:t>Điều kiện:</a:t>
            </a:r>
          </a:p>
          <a:p>
            <a:r>
              <a:rPr lang="vi-VN"/>
              <a:t>1 &lt;= N, M1, M2 &lt;= 50</a:t>
            </a:r>
          </a:p>
          <a:p>
            <a:r>
              <a:rPr lang="vi-VN"/>
              <a:t>1 &lt;= cân nặng viên gạch &lt;= 1000</a:t>
            </a:r>
          </a:p>
          <a:p>
            <a:r>
              <a:rPr lang="vi-VN"/>
              <a:t>Sample input:</a:t>
            </a:r>
          </a:p>
          <a:p>
            <a:endParaRPr lang="vi-VN"/>
          </a:p>
        </p:txBody>
      </p:sp>
    </p:spTree>
    <p:extLst>
      <p:ext uri="{BB962C8B-B14F-4D97-AF65-F5344CB8AC3E}">
        <p14:creationId xmlns:p14="http://schemas.microsoft.com/office/powerpoint/2010/main" val="42138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F81C19-6F71-5147-9721-3A96533ABC0C}"/>
              </a:ext>
            </a:extLst>
          </p:cNvPr>
          <p:cNvSpPr>
            <a:spLocks noGrp="1"/>
          </p:cNvSpPr>
          <p:nvPr>
            <p:ph type="title"/>
          </p:nvPr>
        </p:nvSpPr>
        <p:spPr/>
        <p:txBody>
          <a:bodyPr/>
          <a:lstStyle/>
          <a:p>
            <a:r>
              <a:rPr lang="en-US" dirty="0"/>
              <a:t>3. </a:t>
            </a:r>
            <a:r>
              <a:rPr lang="vi-VN" dirty="0"/>
              <a:t>Xây tháp</a:t>
            </a:r>
          </a:p>
        </p:txBody>
      </p:sp>
      <p:sp>
        <p:nvSpPr>
          <p:cNvPr id="4" name="Chỗ dành sẵn cho Nội dung 3">
            <a:extLst>
              <a:ext uri="{FF2B5EF4-FFF2-40B4-BE49-F238E27FC236}">
                <a16:creationId xmlns:a16="http://schemas.microsoft.com/office/drawing/2014/main" id="{BB84C89A-92EF-9945-AE38-3C9EF4F15926}"/>
              </a:ext>
            </a:extLst>
          </p:cNvPr>
          <p:cNvSpPr>
            <a:spLocks noGrp="1"/>
          </p:cNvSpPr>
          <p:nvPr>
            <p:ph idx="10"/>
          </p:nvPr>
        </p:nvSpPr>
        <p:spPr>
          <a:xfrm>
            <a:off x="1619672" y="1176770"/>
            <a:ext cx="6912768" cy="2995737"/>
          </a:xfrm>
        </p:spPr>
        <p:txBody>
          <a:bodyPr/>
          <a:lstStyle/>
          <a:p>
            <a:r>
              <a:rPr lang="vi-VN" dirty="0">
                <a:sym typeface="Wingdings" pitchFamily="2" charset="2"/>
              </a:rPr>
              <a:t>3    số test case</a:t>
            </a:r>
          </a:p>
          <a:p>
            <a:r>
              <a:rPr lang="vi-VN" dirty="0">
                <a:sym typeface="Wingdings" pitchFamily="2" charset="2"/>
              </a:rPr>
              <a:t>5 2 3    tương ứng N, M1, M2</a:t>
            </a:r>
          </a:p>
          <a:p>
            <a:r>
              <a:rPr lang="vi-VN" dirty="0">
                <a:sym typeface="Wingdings" pitchFamily="2" charset="2"/>
              </a:rPr>
              <a:t>7 3 4 1 5   số cân nặng tương ứng của N viên gạch</a:t>
            </a:r>
          </a:p>
          <a:p>
            <a:r>
              <a:rPr lang="vi-VN" dirty="0">
                <a:sym typeface="Wingdings" pitchFamily="2" charset="2"/>
              </a:rPr>
              <a:t>7 6 1</a:t>
            </a:r>
          </a:p>
          <a:p>
            <a:r>
              <a:rPr lang="vi-VN" dirty="0">
                <a:sym typeface="Wingdings" pitchFamily="2" charset="2"/>
              </a:rPr>
              <a:t>1 2 3 4 5 6 7</a:t>
            </a:r>
          </a:p>
          <a:p>
            <a:r>
              <a:rPr lang="vi-VN" dirty="0">
                <a:sym typeface="Wingdings" pitchFamily="2" charset="2"/>
              </a:rPr>
              <a:t>9 4 5</a:t>
            </a:r>
          </a:p>
          <a:p>
            <a:r>
              <a:rPr lang="vi-VN" dirty="0">
                <a:sym typeface="Wingdings" pitchFamily="2" charset="2"/>
              </a:rPr>
              <a:t>9 8 7 6 5 4 3 2 1</a:t>
            </a:r>
            <a:r>
              <a:rPr lang="en-US" dirty="0">
                <a:sym typeface="Wingdings" pitchFamily="2" charset="2"/>
              </a:rPr>
              <a:t>                                               </a:t>
            </a:r>
            <a:endParaRPr lang="vi-VN" dirty="0">
              <a:sym typeface="Wingdings" pitchFamily="2" charset="2"/>
            </a:endParaRPr>
          </a:p>
          <a:p>
            <a:r>
              <a:rPr lang="vi-VN" dirty="0">
                <a:sym typeface="Wingdings" pitchFamily="2" charset="2"/>
              </a:rPr>
              <a:t>Sample output</a:t>
            </a:r>
          </a:p>
          <a:p>
            <a:r>
              <a:rPr lang="vi-VN" dirty="0">
                <a:sym typeface="Wingdings" pitchFamily="2" charset="2"/>
              </a:rPr>
              <a:t>#1 29</a:t>
            </a:r>
          </a:p>
          <a:p>
            <a:r>
              <a:rPr lang="vi-VN" dirty="0">
                <a:sym typeface="Wingdings" pitchFamily="2" charset="2"/>
              </a:rPr>
              <a:t>#2 63</a:t>
            </a:r>
          </a:p>
          <a:p>
            <a:r>
              <a:rPr lang="vi-VN" dirty="0">
                <a:sym typeface="Wingdings" pitchFamily="2" charset="2"/>
              </a:rPr>
              <a:t>#3 95</a:t>
            </a:r>
            <a:endParaRPr lang="en-US" dirty="0">
              <a:sym typeface="Wingdings" pitchFamily="2" charset="2"/>
            </a:endParaRPr>
          </a:p>
          <a:p>
            <a:endParaRPr lang="en-US" dirty="0">
              <a:sym typeface="Wingdings" pitchFamily="2" charset="2"/>
            </a:endParaRPr>
          </a:p>
          <a:p>
            <a:r>
              <a:rPr lang="vi-VN" dirty="0">
                <a:sym typeface="Wingdings" pitchFamily="2" charset="2"/>
              </a:rPr>
              <a:t>3   </a:t>
            </a:r>
          </a:p>
          <a:p>
            <a:r>
              <a:rPr lang="vi-VN" dirty="0">
                <a:sym typeface="Wingdings" pitchFamily="2" charset="2"/>
              </a:rPr>
              <a:t>5 2 3</a:t>
            </a:r>
          </a:p>
          <a:p>
            <a:r>
              <a:rPr lang="vi-VN" dirty="0">
                <a:sym typeface="Wingdings" pitchFamily="2" charset="2"/>
              </a:rPr>
              <a:t>7 3 4 1 5</a:t>
            </a:r>
          </a:p>
          <a:p>
            <a:r>
              <a:rPr lang="vi-VN" dirty="0">
                <a:sym typeface="Wingdings" pitchFamily="2" charset="2"/>
              </a:rPr>
              <a:t>7 6 1</a:t>
            </a:r>
          </a:p>
          <a:p>
            <a:r>
              <a:rPr lang="vi-VN" dirty="0">
                <a:sym typeface="Wingdings" pitchFamily="2" charset="2"/>
              </a:rPr>
              <a:t>1 2 3 4 5 6 7</a:t>
            </a:r>
          </a:p>
          <a:p>
            <a:r>
              <a:rPr lang="vi-VN" dirty="0">
                <a:sym typeface="Wingdings" pitchFamily="2" charset="2"/>
              </a:rPr>
              <a:t>9 4 5</a:t>
            </a:r>
          </a:p>
          <a:p>
            <a:r>
              <a:rPr lang="vi-VN" dirty="0">
                <a:sym typeface="Wingdings" pitchFamily="2" charset="2"/>
              </a:rPr>
              <a:t>9 8 7 6 5 4 3 2 1</a:t>
            </a:r>
          </a:p>
          <a:p>
            <a:endParaRPr lang="vi-VN" dirty="0"/>
          </a:p>
        </p:txBody>
      </p:sp>
    </p:spTree>
    <p:extLst>
      <p:ext uri="{BB962C8B-B14F-4D97-AF65-F5344CB8AC3E}">
        <p14:creationId xmlns:p14="http://schemas.microsoft.com/office/powerpoint/2010/main" val="323486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58A1359-345A-EC43-B1C7-79B227065664}"/>
              </a:ext>
            </a:extLst>
          </p:cNvPr>
          <p:cNvSpPr>
            <a:spLocks noGrp="1"/>
          </p:cNvSpPr>
          <p:nvPr>
            <p:ph type="title"/>
          </p:nvPr>
        </p:nvSpPr>
        <p:spPr/>
        <p:txBody>
          <a:bodyPr/>
          <a:lstStyle/>
          <a:p>
            <a:r>
              <a:rPr lang="en-US" dirty="0"/>
              <a:t>4. </a:t>
            </a:r>
            <a:r>
              <a:rPr lang="vi-VN" b="0" dirty="0"/>
              <a:t>Palindrome dài nhất</a:t>
            </a:r>
          </a:p>
        </p:txBody>
      </p:sp>
      <p:sp>
        <p:nvSpPr>
          <p:cNvPr id="4" name="Chỗ dành sẵn cho Nội dung 3">
            <a:extLst>
              <a:ext uri="{FF2B5EF4-FFF2-40B4-BE49-F238E27FC236}">
                <a16:creationId xmlns:a16="http://schemas.microsoft.com/office/drawing/2014/main" id="{1C85B0CE-2452-8F4E-8A40-18FF2FE86158}"/>
              </a:ext>
            </a:extLst>
          </p:cNvPr>
          <p:cNvSpPr>
            <a:spLocks noGrp="1"/>
          </p:cNvSpPr>
          <p:nvPr>
            <p:ph idx="10"/>
          </p:nvPr>
        </p:nvSpPr>
        <p:spPr>
          <a:xfrm>
            <a:off x="1619672" y="987574"/>
            <a:ext cx="6912768" cy="3572881"/>
          </a:xfrm>
        </p:spPr>
        <p:txBody>
          <a:bodyPr/>
          <a:lstStyle/>
          <a:p>
            <a:r>
              <a:rPr lang="en-US" dirty="0"/>
              <a:t>https://vn.spoj.com/problems/PALINY/</a:t>
            </a:r>
          </a:p>
          <a:p>
            <a:r>
              <a:rPr lang="vi-VN" dirty="0"/>
              <a:t>Cho xâu S. Tìm xâu đối xứng dài nhất gồm các kí tự liên tiếp trong S</a:t>
            </a:r>
            <a:endParaRPr lang="en-US" dirty="0"/>
          </a:p>
          <a:p>
            <a:r>
              <a:rPr lang="vi-VN" dirty="0"/>
              <a:t>Input</a:t>
            </a:r>
          </a:p>
          <a:p>
            <a:r>
              <a:rPr lang="vi-VN" dirty="0"/>
              <a:t>Dòng 1: N (số ký tự của xâu S; N&lt;=50 000)</a:t>
            </a:r>
          </a:p>
          <a:p>
            <a:r>
              <a:rPr lang="vi-VN" dirty="0"/>
              <a:t>Dòng 2: Xâu ký tự độ dài N</a:t>
            </a:r>
          </a:p>
          <a:p>
            <a:r>
              <a:rPr lang="vi-VN" dirty="0"/>
              <a:t>Output</a:t>
            </a:r>
          </a:p>
          <a:p>
            <a:r>
              <a:rPr lang="vi-VN" dirty="0"/>
              <a:t>1 dòng duy nhất gồm độ dài của xâu đối xứng dài nhất</a:t>
            </a:r>
            <a:endParaRPr lang="en-US" dirty="0"/>
          </a:p>
          <a:p>
            <a:r>
              <a:rPr lang="en-US" dirty="0"/>
              <a:t>Input:</a:t>
            </a:r>
          </a:p>
          <a:p>
            <a:r>
              <a:rPr lang="en-US" dirty="0"/>
              <a:t>5</a:t>
            </a:r>
          </a:p>
          <a:p>
            <a:r>
              <a:rPr lang="en-US" dirty="0" err="1"/>
              <a:t>abacd</a:t>
            </a:r>
            <a:endParaRPr lang="en-US" dirty="0"/>
          </a:p>
          <a:p>
            <a:endParaRPr lang="en-US" dirty="0"/>
          </a:p>
          <a:p>
            <a:r>
              <a:rPr lang="en-US" dirty="0"/>
              <a:t>Output:</a:t>
            </a:r>
          </a:p>
          <a:p>
            <a:r>
              <a:rPr lang="en-US" dirty="0"/>
              <a:t>3</a:t>
            </a:r>
          </a:p>
          <a:p>
            <a:endParaRPr lang="vi-VN" altLang="ko-KR" dirty="0">
              <a:latin typeface="Arial" pitchFamily="34" charset="0"/>
              <a:cs typeface="Arial" pitchFamily="34" charset="0"/>
            </a:endParaRPr>
          </a:p>
        </p:txBody>
      </p:sp>
    </p:spTree>
    <p:extLst>
      <p:ext uri="{BB962C8B-B14F-4D97-AF65-F5344CB8AC3E}">
        <p14:creationId xmlns:p14="http://schemas.microsoft.com/office/powerpoint/2010/main" val="342765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 </a:t>
            </a:r>
            <a:r>
              <a:rPr lang="en-US" dirty="0"/>
              <a:t>Fun with Sequences (Act 3)</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a:hlinkClick r:id="rId2"/>
              </a:rPr>
              <a:t>https://www.spoj.com/problems/SMPSEQ5/</a:t>
            </a:r>
            <a:endParaRPr lang="en-US" sz="1000" dirty="0"/>
          </a:p>
          <a:p>
            <a:endParaRPr lang="en-US" sz="1000" dirty="0"/>
          </a:p>
          <a:p>
            <a:r>
              <a:rPr lang="en-US" sz="1000" dirty="0"/>
              <a:t>SMPSEQ5 - Fun with Sequences (Act 3)</a:t>
            </a:r>
          </a:p>
          <a:p>
            <a:r>
              <a:rPr lang="en-US" sz="1000" dirty="0" err="1"/>
              <a:t>Tìm</a:t>
            </a:r>
            <a:r>
              <a:rPr lang="en-US" sz="1000" dirty="0"/>
              <a:t> </a:t>
            </a:r>
            <a:r>
              <a:rPr lang="en-US" sz="1000" dirty="0" err="1"/>
              <a:t>những</a:t>
            </a:r>
            <a:r>
              <a:rPr lang="en-US" sz="1000" dirty="0"/>
              <a:t> </a:t>
            </a:r>
            <a:r>
              <a:rPr lang="en-US" sz="1000" dirty="0" err="1"/>
              <a:t>số</a:t>
            </a:r>
            <a:r>
              <a:rPr lang="en-US" sz="1000" dirty="0"/>
              <a:t> </a:t>
            </a:r>
            <a:r>
              <a:rPr lang="en-US" sz="1000" dirty="0" err="1"/>
              <a:t>khác</a:t>
            </a:r>
            <a:r>
              <a:rPr lang="en-US" sz="1000" dirty="0"/>
              <a:t> </a:t>
            </a:r>
            <a:r>
              <a:rPr lang="en-US" sz="1000" dirty="0" err="1"/>
              <a:t>nhau</a:t>
            </a:r>
            <a:r>
              <a:rPr lang="en-US" sz="1000" dirty="0"/>
              <a:t> </a:t>
            </a:r>
            <a:r>
              <a:rPr lang="en-US" sz="1000" dirty="0" err="1"/>
              <a:t>của</a:t>
            </a:r>
            <a:r>
              <a:rPr lang="en-US" sz="1000" dirty="0"/>
              <a:t> 2 </a:t>
            </a:r>
            <a:r>
              <a:rPr lang="en-US" sz="1000" dirty="0" err="1"/>
              <a:t>mảng</a:t>
            </a:r>
            <a:r>
              <a:rPr lang="en-US" sz="1000" dirty="0"/>
              <a:t>, in </a:t>
            </a:r>
            <a:r>
              <a:rPr lang="en-US" sz="1000" dirty="0" err="1"/>
              <a:t>ra</a:t>
            </a:r>
            <a:r>
              <a:rPr lang="en-US" sz="1000" dirty="0"/>
              <a:t> </a:t>
            </a:r>
            <a:r>
              <a:rPr lang="en-US" sz="1000" dirty="0" err="1"/>
              <a:t>từ</a:t>
            </a:r>
            <a:r>
              <a:rPr lang="en-US" sz="1000" dirty="0"/>
              <a:t> </a:t>
            </a:r>
            <a:r>
              <a:rPr lang="en-US" sz="1000" dirty="0" err="1"/>
              <a:t>nhỏ</a:t>
            </a:r>
            <a:r>
              <a:rPr lang="en-US" sz="1000" dirty="0"/>
              <a:t> </a:t>
            </a:r>
            <a:r>
              <a:rPr lang="en-US" sz="1000" dirty="0" err="1"/>
              <a:t>tới</a:t>
            </a:r>
            <a:r>
              <a:rPr lang="en-US" sz="1000" dirty="0"/>
              <a:t> </a:t>
            </a:r>
            <a:r>
              <a:rPr lang="en-US" sz="1000" dirty="0" err="1"/>
              <a:t>lớn</a:t>
            </a:r>
            <a:endParaRPr lang="en-US" sz="1000" dirty="0"/>
          </a:p>
          <a:p>
            <a:r>
              <a:rPr lang="en-US" sz="1000" dirty="0"/>
              <a:t>#simple-math #basics</a:t>
            </a:r>
          </a:p>
          <a:p>
            <a:r>
              <a:rPr lang="en-US" sz="1000" dirty="0"/>
              <a:t>You are given a sequence of n integers S = s1, s2, ..., </a:t>
            </a:r>
            <a:r>
              <a:rPr lang="en-US" sz="1000" dirty="0" err="1"/>
              <a:t>sn</a:t>
            </a:r>
            <a:r>
              <a:rPr lang="en-US" sz="1000" dirty="0"/>
              <a:t> and a sequence of m integers Q = q1, q2, ..., </a:t>
            </a:r>
            <a:r>
              <a:rPr lang="en-US" sz="1000" dirty="0" err="1"/>
              <a:t>qm</a:t>
            </a:r>
            <a:r>
              <a:rPr lang="en-US" sz="1000" dirty="0"/>
              <a:t>. Please, print in the ascending order all such </a:t>
            </a:r>
            <a:r>
              <a:rPr lang="en-US" sz="1000" dirty="0" err="1"/>
              <a:t>i</a:t>
            </a:r>
            <a:r>
              <a:rPr lang="en-US" sz="1000" dirty="0"/>
              <a:t>, that </a:t>
            </a:r>
            <a:r>
              <a:rPr lang="en-US" sz="1000" dirty="0" err="1"/>
              <a:t>si</a:t>
            </a:r>
            <a:r>
              <a:rPr lang="en-US" sz="1000" dirty="0"/>
              <a:t> = qi, </a:t>
            </a:r>
            <a:r>
              <a:rPr lang="en-US" sz="1000" dirty="0" err="1"/>
              <a:t>i</a:t>
            </a:r>
            <a:r>
              <a:rPr lang="en-US" sz="1000" dirty="0"/>
              <a:t>&lt;=n, </a:t>
            </a:r>
            <a:r>
              <a:rPr lang="en-US" sz="1000" dirty="0" err="1"/>
              <a:t>i</a:t>
            </a:r>
            <a:r>
              <a:rPr lang="en-US" sz="1000" dirty="0"/>
              <a:t>&lt;=m.</a:t>
            </a:r>
          </a:p>
          <a:p>
            <a:endParaRPr lang="en-US" sz="1000" dirty="0"/>
          </a:p>
          <a:p>
            <a:r>
              <a:rPr lang="en-US" sz="1000" dirty="0"/>
              <a:t>Input data specification</a:t>
            </a:r>
          </a:p>
          <a:p>
            <a:r>
              <a:rPr lang="en-US" sz="1000" dirty="0"/>
              <a:t>In the first line you are given one integer 2&lt;=n&lt;=100, and in the following line n integers:</a:t>
            </a:r>
          </a:p>
          <a:p>
            <a:r>
              <a:rPr lang="en-US" sz="1000" dirty="0"/>
              <a:t>-100 &lt;= </a:t>
            </a:r>
            <a:r>
              <a:rPr lang="en-US" sz="1000" dirty="0" err="1"/>
              <a:t>si</a:t>
            </a:r>
            <a:r>
              <a:rPr lang="en-US" sz="1000" dirty="0"/>
              <a:t> &lt;= 100, </a:t>
            </a:r>
            <a:r>
              <a:rPr lang="en-US" sz="1000" dirty="0" err="1"/>
              <a:t>si</a:t>
            </a:r>
            <a:r>
              <a:rPr lang="en-US" sz="1000" dirty="0"/>
              <a:t> &lt;= si+1.</a:t>
            </a:r>
          </a:p>
          <a:p>
            <a:endParaRPr lang="en-US" sz="1000" dirty="0"/>
          </a:p>
          <a:p>
            <a:r>
              <a:rPr lang="en-US" sz="1000" dirty="0"/>
              <a:t>In the third line you are given one integer 2&lt;=m&lt;=100, and in the following line m integers:</a:t>
            </a:r>
          </a:p>
          <a:p>
            <a:r>
              <a:rPr lang="en-US" sz="1000" dirty="0"/>
              <a:t>-100 &lt;= qi &lt;= 100, qi &lt;= qi+1.</a:t>
            </a:r>
          </a:p>
          <a:p>
            <a:endParaRPr lang="en-US" sz="1000" dirty="0"/>
          </a:p>
          <a:p>
            <a:r>
              <a:rPr lang="en-US" sz="1000" dirty="0"/>
              <a:t>Output data specification</a:t>
            </a:r>
          </a:p>
          <a:p>
            <a:r>
              <a:rPr lang="en-US" sz="1000" dirty="0"/>
              <a:t>The sequence of requested integers separated by spaces.</a:t>
            </a:r>
          </a:p>
        </p:txBody>
      </p:sp>
    </p:spTree>
    <p:extLst>
      <p:ext uri="{BB962C8B-B14F-4D97-AF65-F5344CB8AC3E}">
        <p14:creationId xmlns:p14="http://schemas.microsoft.com/office/powerpoint/2010/main" val="1345309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4076</TotalTime>
  <Words>1401</Words>
  <Application>Microsoft Office PowerPoint</Application>
  <PresentationFormat>On-screen Show (16:9)</PresentationFormat>
  <Paragraphs>159</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맑은 고딕</vt:lpstr>
      <vt:lpstr>Arial</vt:lpstr>
      <vt:lpstr>Calibri</vt:lpstr>
      <vt:lpstr>inherit</vt:lpstr>
      <vt:lpstr>Wingdings</vt:lpstr>
      <vt:lpstr>Office Theme</vt:lpstr>
      <vt:lpstr>Custom Design</vt:lpstr>
      <vt:lpstr>PowerPoint Presentation</vt:lpstr>
      <vt:lpstr>1. TOANDFRO - To and Fro</vt:lpstr>
      <vt:lpstr>1. TOANDFRO - To and Fro</vt:lpstr>
      <vt:lpstr>2. QBSTR - Xâu con chung dài nhất</vt:lpstr>
      <vt:lpstr>3. Xây tháp</vt:lpstr>
      <vt:lpstr>3. Xây tháp</vt:lpstr>
      <vt:lpstr>3. Xây tháp</vt:lpstr>
      <vt:lpstr>4. Palindrome dài nhất</vt:lpstr>
      <vt:lpstr>5. Fun with Sequences (Act 3)</vt:lpstr>
      <vt:lpstr>5. </vt:lpstr>
      <vt:lpstr>6. Fun with Sequences (Act 2)</vt:lpstr>
      <vt:lpstr>6.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huyen nhu</cp:lastModifiedBy>
  <cp:revision>114</cp:revision>
  <dcterms:created xsi:type="dcterms:W3CDTF">2014-04-01T16:27:38Z</dcterms:created>
  <dcterms:modified xsi:type="dcterms:W3CDTF">2020-08-31T01:27:56Z</dcterms:modified>
</cp:coreProperties>
</file>