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notesMasterIdLst>
    <p:notesMasterId r:id="rId20"/>
  </p:notesMasterIdLst>
  <p:sldSz cx="14630400" cy="8229600"/>
  <p:notesSz cx="8229600" cy="14630400"/>
  <p:embeddedFontLst>
    <p:embeddedFont>
      <p:font typeface="Alexandria Semi Bold"/>
      <p:regular r:id="rId25"/>
    </p:embeddedFont>
    <p:embeddedFont>
      <p:font typeface="Alexandria Semi Bold"/>
      <p:regular r:id="rId26"/>
    </p:embeddedFont>
    <p:embeddedFont>
      <p:font typeface="Sora Light"/>
      <p:regular r:id="rId27"/>
    </p:embeddedFont>
    <p:embeddedFont>
      <p:font typeface="Sora Light"/>
      <p:regular r:id="rId28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25" Type="http://schemas.openxmlformats.org/officeDocument/2006/relationships/font" Target="fonts/font1.fntdata"/><Relationship Id="rId26" Type="http://schemas.openxmlformats.org/officeDocument/2006/relationships/font" Target="fonts/font2.fntdata"/><Relationship Id="rId27" Type="http://schemas.openxmlformats.org/officeDocument/2006/relationships/font" Target="fonts/font3.fntdata"/><Relationship Id="rId28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1-1.png"/><Relationship Id="rId3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2-1.png"/><Relationship Id="rId3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3-1.png"/><Relationship Id="rId3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4-1.png"/><Relationship Id="rId3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5-1.png"/><Relationship Id="rId3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6-1.png"/><Relationship Id="rId3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7-1.png"/><Relationship Id="rId3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8-1.png"/><Relationship Id="rId3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9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3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4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5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6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7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8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5-1.png"/><Relationship Id="rId2" Type="http://schemas.openxmlformats.org/officeDocument/2006/relationships/image" Target="../media/image-15-2.png"/><Relationship Id="rId3" Type="http://schemas.openxmlformats.org/officeDocument/2006/relationships/image" Target="../media/image-15-3.png"/><Relationship Id="rId4" Type="http://schemas.openxmlformats.org/officeDocument/2006/relationships/image" Target="../media/image-15-4.png"/><Relationship Id="rId5" Type="http://schemas.openxmlformats.org/officeDocument/2006/relationships/image" Target="../media/image-15-5.png"/><Relationship Id="rId6" Type="http://schemas.openxmlformats.org/officeDocument/2006/relationships/image" Target="../media/image-15-6.png"/><Relationship Id="rId7" Type="http://schemas.openxmlformats.org/officeDocument/2006/relationships/image" Target="../media/image-15-7.png"/><Relationship Id="rId8" Type="http://schemas.openxmlformats.org/officeDocument/2006/relationships/slideLayout" Target="../slideLayouts/slideLayout16.xml"/><Relationship Id="rId9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6-1.png"/><Relationship Id="rId2" Type="http://schemas.openxmlformats.org/officeDocument/2006/relationships/image" Target="../media/image-16-2.png"/><Relationship Id="rId3" Type="http://schemas.openxmlformats.org/officeDocument/2006/relationships/image" Target="../media/image-16-3.png"/><Relationship Id="rId4" Type="http://schemas.openxmlformats.org/officeDocument/2006/relationships/image" Target="../media/image-16-4.png"/><Relationship Id="rId5" Type="http://schemas.openxmlformats.org/officeDocument/2006/relationships/image" Target="../media/image-16-5.png"/><Relationship Id="rId6" Type="http://schemas.openxmlformats.org/officeDocument/2006/relationships/slideLayout" Target="../slideLayouts/slideLayout17.xml"/><Relationship Id="rId7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7-1.png"/><Relationship Id="rId2" Type="http://schemas.openxmlformats.org/officeDocument/2006/relationships/slideLayout" Target="../slideLayouts/slideLayout18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hyperlink" Target="mailto:support@fitnature.com" TargetMode="External"/><Relationship Id="rId2" Type="http://schemas.openxmlformats.org/officeDocument/2006/relationships/slideLayout" Target="../slideLayouts/slideLayout19.xml"/><Relationship Id="rId3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image" Target="../media/image-2-5.png"/><Relationship Id="rId6" Type="http://schemas.openxmlformats.org/officeDocument/2006/relationships/slideLayout" Target="../slideLayouts/slideLayout3.xml"/><Relationship Id="rId7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slideLayout" Target="../slideLayouts/slideLayout4.xml"/><Relationship Id="rId6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6" Type="http://schemas.openxmlformats.org/officeDocument/2006/relationships/slideLayout" Target="../slideLayouts/slideLayout8.xml"/><Relationship Id="rId7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0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>
              <a:alpha val="8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793790" y="746522"/>
            <a:ext cx="12676465" cy="9292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7300"/>
              </a:lnSpc>
              <a:buNone/>
            </a:pPr>
            <a:r>
              <a:rPr lang="en-US" sz="5850" dirty="0">
                <a:solidFill>
                  <a:srgbClr val="3B4540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Ovulatory Phase Workshop Slides</a:t>
            </a:r>
            <a:endParaRPr lang="en-US" sz="5850" dirty="0"/>
          </a:p>
        </p:txBody>
      </p:sp>
      <p:sp>
        <p:nvSpPr>
          <p:cNvPr id="5" name="Text 2"/>
          <p:cNvSpPr/>
          <p:nvPr/>
        </p:nvSpPr>
        <p:spPr>
          <a:xfrm>
            <a:off x="793790" y="1998940"/>
            <a:ext cx="13042821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i="1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Session 2: Peak Energy, Peak Potential</a:t>
            </a:r>
            <a:endParaRPr lang="en-US" sz="1650" dirty="0"/>
          </a:p>
        </p:txBody>
      </p:sp>
      <p:sp>
        <p:nvSpPr>
          <p:cNvPr id="6" name="Text 3"/>
          <p:cNvSpPr/>
          <p:nvPr/>
        </p:nvSpPr>
        <p:spPr>
          <a:xfrm>
            <a:off x="793790" y="2666881"/>
            <a:ext cx="5879068" cy="5387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200"/>
              </a:lnSpc>
              <a:buNone/>
            </a:pPr>
            <a:r>
              <a:rPr lang="en-US" sz="3350" dirty="0">
                <a:solidFill>
                  <a:srgbClr val="3B4540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Welcome &amp; Session Energy</a:t>
            </a:r>
            <a:endParaRPr lang="en-US" sz="3350" dirty="0"/>
          </a:p>
        </p:txBody>
      </p:sp>
      <p:sp>
        <p:nvSpPr>
          <p:cNvPr id="7" name="Text 4"/>
          <p:cNvSpPr/>
          <p:nvPr/>
        </p:nvSpPr>
        <p:spPr>
          <a:xfrm>
            <a:off x="793790" y="3528774"/>
            <a:ext cx="13042821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b="1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OVULATORY PHASE WORKSHOP</a:t>
            </a:r>
            <a:pPr algn="l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 </a:t>
            </a:r>
            <a:endParaRPr lang="en-US" sz="1650" dirty="0"/>
          </a:p>
        </p:txBody>
      </p:sp>
      <p:sp>
        <p:nvSpPr>
          <p:cNvPr id="8" name="Text 5"/>
          <p:cNvSpPr/>
          <p:nvPr/>
        </p:nvSpPr>
        <p:spPr>
          <a:xfrm>
            <a:off x="793790" y="4115991"/>
            <a:ext cx="13042821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b="1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Peak Energy, Peak Potential</a:t>
            </a:r>
            <a:endParaRPr lang="en-US" sz="1650" dirty="0"/>
          </a:p>
        </p:txBody>
      </p:sp>
      <p:sp>
        <p:nvSpPr>
          <p:cNvPr id="9" name="Text 6"/>
          <p:cNvSpPr/>
          <p:nvPr/>
        </p:nvSpPr>
        <p:spPr>
          <a:xfrm>
            <a:off x="793790" y="4703207"/>
            <a:ext cx="13042821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Welcome to your power phase session!</a:t>
            </a:r>
            <a:endParaRPr lang="en-US" sz="1650" dirty="0"/>
          </a:p>
        </p:txBody>
      </p:sp>
      <p:sp>
        <p:nvSpPr>
          <p:cNvPr id="10" name="Text 7"/>
          <p:cNvSpPr/>
          <p:nvPr/>
        </p:nvSpPr>
        <p:spPr>
          <a:xfrm>
            <a:off x="793790" y="5290423"/>
            <a:ext cx="13042821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Char char="•"/>
            </a:pPr>
            <a:r>
              <a:rPr lang="en-US" sz="16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Still faceless, still private</a:t>
            </a:r>
            <a:endParaRPr lang="en-US" sz="1650" dirty="0"/>
          </a:p>
        </p:txBody>
      </p:sp>
      <p:sp>
        <p:nvSpPr>
          <p:cNvPr id="11" name="Text 8"/>
          <p:cNvSpPr/>
          <p:nvPr/>
        </p:nvSpPr>
        <p:spPr>
          <a:xfrm>
            <a:off x="793790" y="5710595"/>
            <a:ext cx="13042821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Char char="•"/>
            </a:pPr>
            <a:r>
              <a:rPr lang="en-US" sz="16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Evidence-based protocols for your peak</a:t>
            </a:r>
            <a:endParaRPr lang="en-US" sz="1650" dirty="0"/>
          </a:p>
        </p:txBody>
      </p:sp>
      <p:sp>
        <p:nvSpPr>
          <p:cNvPr id="12" name="Text 9"/>
          <p:cNvSpPr/>
          <p:nvPr/>
        </p:nvSpPr>
        <p:spPr>
          <a:xfrm>
            <a:off x="793790" y="6130766"/>
            <a:ext cx="13042821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Char char="•"/>
            </a:pPr>
            <a:r>
              <a:rPr lang="en-US" sz="16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Harness your natural energy surge</a:t>
            </a:r>
            <a:endParaRPr lang="en-US" sz="1650" dirty="0"/>
          </a:p>
        </p:txBody>
      </p:sp>
      <p:sp>
        <p:nvSpPr>
          <p:cNvPr id="13" name="Text 10"/>
          <p:cNvSpPr/>
          <p:nvPr/>
        </p:nvSpPr>
        <p:spPr>
          <a:xfrm>
            <a:off x="793790" y="6550938"/>
            <a:ext cx="13042821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Char char="•"/>
            </a:pPr>
            <a:r>
              <a:rPr lang="en-US" sz="16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Chat participation encouraged</a:t>
            </a:r>
            <a:endParaRPr lang="en-US" sz="1650" dirty="0"/>
          </a:p>
        </p:txBody>
      </p:sp>
      <p:sp>
        <p:nvSpPr>
          <p:cNvPr id="14" name="Text 11"/>
          <p:cNvSpPr/>
          <p:nvPr/>
        </p:nvSpPr>
        <p:spPr>
          <a:xfrm>
            <a:off x="793790" y="7138154"/>
            <a:ext cx="13042821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b="1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Session Promise:</a:t>
            </a:r>
            <a:pPr algn="l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 Master the art of working WITH your peak energy while preventing and managing "ovary bloat"</a:t>
            </a:r>
            <a:endParaRPr lang="en-US" sz="16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95360" y="0"/>
            <a:ext cx="6035040" cy="823305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77954" y="611267"/>
            <a:ext cx="5465326" cy="3611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50" dirty="0">
                <a:solidFill>
                  <a:srgbClr val="3B4540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Movement That Matches Your Energy</a:t>
            </a:r>
            <a:endParaRPr lang="en-US" sz="2250" dirty="0"/>
          </a:p>
        </p:txBody>
      </p:sp>
      <p:sp>
        <p:nvSpPr>
          <p:cNvPr id="4" name="Text 1"/>
          <p:cNvSpPr/>
          <p:nvPr/>
        </p:nvSpPr>
        <p:spPr>
          <a:xfrm>
            <a:off x="777954" y="1134904"/>
            <a:ext cx="7588091" cy="2889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PEAK PHASE MOVEMENT: Go for It (Smartly)</a:t>
            </a:r>
            <a:endParaRPr lang="en-US" sz="1400" dirty="0"/>
          </a:p>
        </p:txBody>
      </p:sp>
      <p:sp>
        <p:nvSpPr>
          <p:cNvPr id="5" name="Text 2"/>
          <p:cNvSpPr/>
          <p:nvPr/>
        </p:nvSpPr>
        <p:spPr>
          <a:xfrm>
            <a:off x="777954" y="1586389"/>
            <a:ext cx="7588091" cy="2889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b="1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MAXIMIZE YOUR NATURAL HIGH:</a:t>
            </a:r>
            <a:endParaRPr lang="en-US" sz="1400" dirty="0"/>
          </a:p>
        </p:txBody>
      </p:sp>
      <p:sp>
        <p:nvSpPr>
          <p:cNvPr id="6" name="Text 3"/>
          <p:cNvSpPr/>
          <p:nvPr/>
        </p:nvSpPr>
        <p:spPr>
          <a:xfrm>
            <a:off x="777954" y="2037874"/>
            <a:ext cx="7588091" cy="2312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8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💪</a:t>
            </a:r>
            <a:pPr algn="l" indent="0" marL="0">
              <a:lnSpc>
                <a:spcPts val="1800"/>
              </a:lnSpc>
              <a:buNone/>
            </a:pPr>
            <a:r>
              <a:rPr lang="en-US" sz="110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 Strength training - you're at peak power</a:t>
            </a:r>
            <a:endParaRPr lang="en-US" sz="1100" dirty="0"/>
          </a:p>
        </p:txBody>
      </p:sp>
      <p:sp>
        <p:nvSpPr>
          <p:cNvPr id="7" name="Text 4"/>
          <p:cNvSpPr/>
          <p:nvPr/>
        </p:nvSpPr>
        <p:spPr>
          <a:xfrm>
            <a:off x="777954" y="2319576"/>
            <a:ext cx="7588091" cy="2312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8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🏃‍♀️</a:t>
            </a:r>
            <a:pPr algn="l" indent="0" marL="0">
              <a:lnSpc>
                <a:spcPts val="1800"/>
              </a:lnSpc>
              <a:buNone/>
            </a:pPr>
            <a:r>
              <a:rPr lang="en-US" sz="110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 High-intensity cardio - if it feels good</a:t>
            </a:r>
            <a:endParaRPr lang="en-US" sz="1100" dirty="0"/>
          </a:p>
        </p:txBody>
      </p:sp>
      <p:sp>
        <p:nvSpPr>
          <p:cNvPr id="8" name="Text 5"/>
          <p:cNvSpPr/>
          <p:nvPr/>
        </p:nvSpPr>
        <p:spPr>
          <a:xfrm>
            <a:off x="777954" y="2601278"/>
            <a:ext cx="7588091" cy="2312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8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🧘‍♀️</a:t>
            </a:r>
            <a:pPr algn="l" indent="0" marL="0">
              <a:lnSpc>
                <a:spcPts val="1800"/>
              </a:lnSpc>
              <a:buNone/>
            </a:pPr>
            <a:r>
              <a:rPr lang="en-US" sz="110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 Dynamic yoga or Pilates</a:t>
            </a:r>
            <a:endParaRPr lang="en-US" sz="1100" dirty="0"/>
          </a:p>
        </p:txBody>
      </p:sp>
      <p:sp>
        <p:nvSpPr>
          <p:cNvPr id="9" name="Text 6"/>
          <p:cNvSpPr/>
          <p:nvPr/>
        </p:nvSpPr>
        <p:spPr>
          <a:xfrm>
            <a:off x="777954" y="2882979"/>
            <a:ext cx="7588091" cy="2312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8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🏊‍♀️</a:t>
            </a:r>
            <a:pPr algn="l" indent="0" marL="0">
              <a:lnSpc>
                <a:spcPts val="1800"/>
              </a:lnSpc>
              <a:buNone/>
            </a:pPr>
            <a:r>
              <a:rPr lang="en-US" sz="110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 Swimming laps vs. gentle floating</a:t>
            </a:r>
            <a:endParaRPr lang="en-US" sz="1100" dirty="0"/>
          </a:p>
        </p:txBody>
      </p:sp>
      <p:sp>
        <p:nvSpPr>
          <p:cNvPr id="10" name="Text 7"/>
          <p:cNvSpPr/>
          <p:nvPr/>
        </p:nvSpPr>
        <p:spPr>
          <a:xfrm>
            <a:off x="777954" y="3164681"/>
            <a:ext cx="7588091" cy="2312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8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🎾</a:t>
            </a:r>
            <a:pPr algn="l" indent="0" marL="0">
              <a:lnSpc>
                <a:spcPts val="1800"/>
              </a:lnSpc>
              <a:buNone/>
            </a:pPr>
            <a:r>
              <a:rPr lang="en-US" sz="110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 Sports, dancing, challenging activities</a:t>
            </a:r>
            <a:endParaRPr lang="en-US" sz="1100" dirty="0"/>
          </a:p>
        </p:txBody>
      </p:sp>
      <p:sp>
        <p:nvSpPr>
          <p:cNvPr id="11" name="Text 8"/>
          <p:cNvSpPr/>
          <p:nvPr/>
        </p:nvSpPr>
        <p:spPr>
          <a:xfrm>
            <a:off x="777954" y="3558421"/>
            <a:ext cx="7588091" cy="2889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b="1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OVULATION MOVEMENT RULES:</a:t>
            </a:r>
            <a:endParaRPr lang="en-US" sz="1400" dirty="0"/>
          </a:p>
        </p:txBody>
      </p:sp>
      <p:sp>
        <p:nvSpPr>
          <p:cNvPr id="12" name="Text 9"/>
          <p:cNvSpPr/>
          <p:nvPr/>
        </p:nvSpPr>
        <p:spPr>
          <a:xfrm>
            <a:off x="777954" y="4009906"/>
            <a:ext cx="7588091" cy="2312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800"/>
              </a:lnSpc>
              <a:buSzPct val="100000"/>
              <a:buChar char="•"/>
            </a:pPr>
            <a:r>
              <a:rPr lang="en-US" sz="110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Your body can handle more - listen to that</a:t>
            </a:r>
            <a:endParaRPr lang="en-US" sz="1100" dirty="0"/>
          </a:p>
        </p:txBody>
      </p:sp>
      <p:sp>
        <p:nvSpPr>
          <p:cNvPr id="13" name="Text 10"/>
          <p:cNvSpPr/>
          <p:nvPr/>
        </p:nvSpPr>
        <p:spPr>
          <a:xfrm>
            <a:off x="777954" y="4291608"/>
            <a:ext cx="7588091" cy="2312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800"/>
              </a:lnSpc>
              <a:buSzPct val="100000"/>
              <a:buChar char="•"/>
            </a:pPr>
            <a:r>
              <a:rPr lang="en-US" sz="110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Recovery is still important - don't skip it</a:t>
            </a:r>
            <a:endParaRPr lang="en-US" sz="1100" dirty="0"/>
          </a:p>
        </p:txBody>
      </p:sp>
      <p:sp>
        <p:nvSpPr>
          <p:cNvPr id="14" name="Text 11"/>
          <p:cNvSpPr/>
          <p:nvPr/>
        </p:nvSpPr>
        <p:spPr>
          <a:xfrm>
            <a:off x="777954" y="4573310"/>
            <a:ext cx="7588091" cy="2312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800"/>
              </a:lnSpc>
              <a:buSzPct val="100000"/>
              <a:buChar char="•"/>
            </a:pPr>
            <a:r>
              <a:rPr lang="en-US" sz="110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Perfect time for new challenges or PRs</a:t>
            </a:r>
            <a:endParaRPr lang="en-US" sz="1100" dirty="0"/>
          </a:p>
        </p:txBody>
      </p:sp>
      <p:sp>
        <p:nvSpPr>
          <p:cNvPr id="15" name="Text 12"/>
          <p:cNvSpPr/>
          <p:nvPr/>
        </p:nvSpPr>
        <p:spPr>
          <a:xfrm>
            <a:off x="777954" y="4855012"/>
            <a:ext cx="7588091" cy="2312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800"/>
              </a:lnSpc>
              <a:buSzPct val="100000"/>
              <a:buChar char="•"/>
            </a:pPr>
            <a:r>
              <a:rPr lang="en-US" sz="110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Social exercise often appeals more now</a:t>
            </a:r>
            <a:endParaRPr lang="en-US" sz="1100" dirty="0"/>
          </a:p>
        </p:txBody>
      </p:sp>
      <p:sp>
        <p:nvSpPr>
          <p:cNvPr id="16" name="Text 13"/>
          <p:cNvSpPr/>
          <p:nvPr/>
        </p:nvSpPr>
        <p:spPr>
          <a:xfrm>
            <a:off x="777954" y="5248751"/>
            <a:ext cx="7588091" cy="2889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b="1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BLOAT-BUSTING MOVEMENT:</a:t>
            </a:r>
            <a:endParaRPr lang="en-US" sz="1400" dirty="0"/>
          </a:p>
        </p:txBody>
      </p:sp>
      <p:sp>
        <p:nvSpPr>
          <p:cNvPr id="17" name="Text 14"/>
          <p:cNvSpPr/>
          <p:nvPr/>
        </p:nvSpPr>
        <p:spPr>
          <a:xfrm>
            <a:off x="777954" y="5700236"/>
            <a:ext cx="7588091" cy="2312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800"/>
              </a:lnSpc>
              <a:buSzPct val="100000"/>
              <a:buChar char="•"/>
            </a:pPr>
            <a:r>
              <a:rPr lang="en-US" sz="110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5-10 minutes walking after meals</a:t>
            </a:r>
            <a:endParaRPr lang="en-US" sz="1100" dirty="0"/>
          </a:p>
        </p:txBody>
      </p:sp>
      <p:sp>
        <p:nvSpPr>
          <p:cNvPr id="18" name="Text 15"/>
          <p:cNvSpPr/>
          <p:nvPr/>
        </p:nvSpPr>
        <p:spPr>
          <a:xfrm>
            <a:off x="777954" y="5981938"/>
            <a:ext cx="7588091" cy="2312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800"/>
              </a:lnSpc>
              <a:buSzPct val="100000"/>
              <a:buChar char="•"/>
            </a:pPr>
            <a:r>
              <a:rPr lang="en-US" sz="110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Gentle twisting poses if feeling full</a:t>
            </a:r>
            <a:endParaRPr lang="en-US" sz="1100" dirty="0"/>
          </a:p>
        </p:txBody>
      </p:sp>
      <p:sp>
        <p:nvSpPr>
          <p:cNvPr id="19" name="Text 16"/>
          <p:cNvSpPr/>
          <p:nvPr/>
        </p:nvSpPr>
        <p:spPr>
          <a:xfrm>
            <a:off x="777954" y="6263640"/>
            <a:ext cx="7588091" cy="2312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800"/>
              </a:lnSpc>
              <a:buSzPct val="100000"/>
              <a:buChar char="•"/>
            </a:pPr>
            <a:r>
              <a:rPr lang="en-US" sz="110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Core engagement (but avoid crunching if bloated)</a:t>
            </a:r>
            <a:endParaRPr lang="en-US" sz="1100" dirty="0"/>
          </a:p>
        </p:txBody>
      </p:sp>
      <p:sp>
        <p:nvSpPr>
          <p:cNvPr id="20" name="Text 17"/>
          <p:cNvSpPr/>
          <p:nvPr/>
        </p:nvSpPr>
        <p:spPr>
          <a:xfrm>
            <a:off x="777954" y="6545342"/>
            <a:ext cx="7588091" cy="2312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800"/>
              </a:lnSpc>
              <a:buSzPct val="100000"/>
              <a:buChar char="•"/>
            </a:pPr>
            <a:r>
              <a:rPr lang="en-US" sz="110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Movement helps hormone and digestion flow</a:t>
            </a:r>
            <a:endParaRPr lang="en-US" sz="1100" dirty="0"/>
          </a:p>
        </p:txBody>
      </p:sp>
      <p:sp>
        <p:nvSpPr>
          <p:cNvPr id="21" name="Text 18"/>
          <p:cNvSpPr/>
          <p:nvPr/>
        </p:nvSpPr>
        <p:spPr>
          <a:xfrm>
            <a:off x="777954" y="6939082"/>
            <a:ext cx="7588091" cy="2889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b="1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WARNING SIGNS TO BACK OFF:</a:t>
            </a:r>
            <a:endParaRPr lang="en-US" sz="1400" dirty="0"/>
          </a:p>
        </p:txBody>
      </p:sp>
      <p:sp>
        <p:nvSpPr>
          <p:cNvPr id="22" name="Text 19"/>
          <p:cNvSpPr/>
          <p:nvPr/>
        </p:nvSpPr>
        <p:spPr>
          <a:xfrm>
            <a:off x="777954" y="7390567"/>
            <a:ext cx="7588091" cy="2312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10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Sharp ovarian pain during activity, unusual fatigue, digestive distress that worsens with movement</a:t>
            </a:r>
            <a:endParaRPr lang="en-US" sz="11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95360" y="0"/>
            <a:ext cx="603504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727234"/>
            <a:ext cx="4114086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2500" dirty="0">
                <a:solidFill>
                  <a:srgbClr val="3B4540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The Peak Energy Protocol</a:t>
            </a:r>
            <a:endParaRPr lang="en-US" sz="2500" dirty="0"/>
          </a:p>
        </p:txBody>
      </p:sp>
      <p:sp>
        <p:nvSpPr>
          <p:cNvPr id="4" name="Text 1"/>
          <p:cNvSpPr/>
          <p:nvPr/>
        </p:nvSpPr>
        <p:spPr>
          <a:xfrm>
            <a:off x="793790" y="1302663"/>
            <a:ext cx="7556421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PEAK ENERGY OPTIMIZATION PROTOCOL </a:t>
            </a:r>
            <a:endParaRPr lang="en-US" sz="1550" dirty="0"/>
          </a:p>
        </p:txBody>
      </p:sp>
      <p:sp>
        <p:nvSpPr>
          <p:cNvPr id="5" name="Text 2"/>
          <p:cNvSpPr/>
          <p:nvPr/>
        </p:nvSpPr>
        <p:spPr>
          <a:xfrm>
            <a:off x="793790" y="1798796"/>
            <a:ext cx="7556421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000000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⏰</a:t>
            </a:r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 </a:t>
            </a:r>
            <a:pPr algn="l" indent="0" marL="0">
              <a:lnSpc>
                <a:spcPts val="2500"/>
              </a:lnSpc>
              <a:buNone/>
            </a:pPr>
            <a:r>
              <a:rPr lang="en-US" sz="1550" b="1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Total Time: 15-20 Minutes</a:t>
            </a:r>
            <a:endParaRPr lang="en-US" sz="1550" dirty="0"/>
          </a:p>
        </p:txBody>
      </p:sp>
      <p:sp>
        <p:nvSpPr>
          <p:cNvPr id="6" name="Text 3"/>
          <p:cNvSpPr/>
          <p:nvPr/>
        </p:nvSpPr>
        <p:spPr>
          <a:xfrm>
            <a:off x="793790" y="2294930"/>
            <a:ext cx="7556421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b="1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MINUTES 1-5: POWER-UP SEQUENCE </a:t>
            </a:r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000000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⚡</a:t>
            </a:r>
            <a:endParaRPr lang="en-US" sz="1550" dirty="0"/>
          </a:p>
        </p:txBody>
      </p:sp>
      <p:sp>
        <p:nvSpPr>
          <p:cNvPr id="7" name="Text 4"/>
          <p:cNvSpPr/>
          <p:nvPr/>
        </p:nvSpPr>
        <p:spPr>
          <a:xfrm>
            <a:off x="793790" y="2791063"/>
            <a:ext cx="7556421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000"/>
              </a:lnSpc>
              <a:buSzPct val="100000"/>
              <a:buChar char="•"/>
            </a:pPr>
            <a:r>
              <a:rPr lang="en-US" sz="12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2 minutes dynamic stretching or movement</a:t>
            </a:r>
            <a:endParaRPr lang="en-US" sz="1250" dirty="0"/>
          </a:p>
        </p:txBody>
      </p:sp>
      <p:sp>
        <p:nvSpPr>
          <p:cNvPr id="8" name="Text 5"/>
          <p:cNvSpPr/>
          <p:nvPr/>
        </p:nvSpPr>
        <p:spPr>
          <a:xfrm>
            <a:off x="793790" y="3100626"/>
            <a:ext cx="7556421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000"/>
              </a:lnSpc>
              <a:buSzPct val="100000"/>
              <a:buChar char="•"/>
            </a:pPr>
            <a:r>
              <a:rPr lang="en-US" sz="1250" dirty="0">
                <a:solidFill>
                  <a:srgbClr val="000000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🫖</a:t>
            </a:r>
            <a:pPr algn="l"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 Ginger tea or warm water with lemon</a:t>
            </a:r>
            <a:endParaRPr lang="en-US" sz="1250" dirty="0"/>
          </a:p>
        </p:txBody>
      </p:sp>
      <p:sp>
        <p:nvSpPr>
          <p:cNvPr id="9" name="Text 6"/>
          <p:cNvSpPr/>
          <p:nvPr/>
        </p:nvSpPr>
        <p:spPr>
          <a:xfrm>
            <a:off x="793790" y="3410188"/>
            <a:ext cx="7556421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000"/>
              </a:lnSpc>
              <a:buSzPct val="100000"/>
              <a:buChar char="•"/>
            </a:pPr>
            <a:r>
              <a:rPr lang="en-US" sz="1250" dirty="0">
                <a:solidFill>
                  <a:srgbClr val="000000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🧠</a:t>
            </a:r>
            <a:pPr algn="l"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 Quick energy/mood check: rate 1-10</a:t>
            </a:r>
            <a:endParaRPr lang="en-US" sz="1250" dirty="0"/>
          </a:p>
        </p:txBody>
      </p:sp>
      <p:sp>
        <p:nvSpPr>
          <p:cNvPr id="10" name="Text 7"/>
          <p:cNvSpPr/>
          <p:nvPr/>
        </p:nvSpPr>
        <p:spPr>
          <a:xfrm>
            <a:off x="793790" y="3842861"/>
            <a:ext cx="7556421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b="1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MINUTES 6-15: CHOOSE YOUR PEAK ACTIVITY</a:t>
            </a:r>
            <a:endParaRPr lang="en-US" sz="1550" dirty="0"/>
          </a:p>
        </p:txBody>
      </p:sp>
      <p:sp>
        <p:nvSpPr>
          <p:cNvPr id="11" name="Text 8"/>
          <p:cNvSpPr/>
          <p:nvPr/>
        </p:nvSpPr>
        <p:spPr>
          <a:xfrm>
            <a:off x="793790" y="4338995"/>
            <a:ext cx="7556421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000"/>
              </a:lnSpc>
              <a:buSzPct val="100000"/>
              <a:buChar char="•"/>
            </a:pPr>
            <a:r>
              <a:rPr lang="en-US" sz="1250" b="1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Option A:</a:t>
            </a:r>
            <a:pPr algn="l"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 </a:t>
            </a:r>
            <a:pPr algn="l"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000000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🏋️‍♀️</a:t>
            </a:r>
            <a:pPr algn="l"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 10-minute strength circuit</a:t>
            </a:r>
            <a:endParaRPr lang="en-US" sz="1250" dirty="0"/>
          </a:p>
        </p:txBody>
      </p:sp>
      <p:sp>
        <p:nvSpPr>
          <p:cNvPr id="12" name="Text 9"/>
          <p:cNvSpPr/>
          <p:nvPr/>
        </p:nvSpPr>
        <p:spPr>
          <a:xfrm>
            <a:off x="793790" y="4648557"/>
            <a:ext cx="7556421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000"/>
              </a:lnSpc>
              <a:buSzPct val="100000"/>
              <a:buChar char="•"/>
            </a:pPr>
            <a:r>
              <a:rPr lang="en-US" sz="1250" b="1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Option B:</a:t>
            </a:r>
            <a:pPr algn="l"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 </a:t>
            </a:r>
            <a:pPr algn="l"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000000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🏃‍♀️</a:t>
            </a:r>
            <a:pPr algn="l"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 Interval cardio burst</a:t>
            </a:r>
            <a:endParaRPr lang="en-US" sz="1250" dirty="0"/>
          </a:p>
        </p:txBody>
      </p:sp>
      <p:sp>
        <p:nvSpPr>
          <p:cNvPr id="13" name="Text 10"/>
          <p:cNvSpPr/>
          <p:nvPr/>
        </p:nvSpPr>
        <p:spPr>
          <a:xfrm>
            <a:off x="793790" y="4958120"/>
            <a:ext cx="7556421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000"/>
              </a:lnSpc>
              <a:buSzPct val="100000"/>
              <a:buChar char="•"/>
            </a:pPr>
            <a:r>
              <a:rPr lang="en-US" sz="1250" b="1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Option C:</a:t>
            </a:r>
            <a:pPr algn="l"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 </a:t>
            </a:r>
            <a:pPr algn="l"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000000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💃</a:t>
            </a:r>
            <a:pPr algn="l"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 Dance or dynamic movement</a:t>
            </a:r>
            <a:endParaRPr lang="en-US" sz="1250" dirty="0"/>
          </a:p>
        </p:txBody>
      </p:sp>
      <p:sp>
        <p:nvSpPr>
          <p:cNvPr id="14" name="Text 11"/>
          <p:cNvSpPr/>
          <p:nvPr/>
        </p:nvSpPr>
        <p:spPr>
          <a:xfrm>
            <a:off x="793790" y="5267682"/>
            <a:ext cx="7556421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000"/>
              </a:lnSpc>
              <a:buSzPct val="100000"/>
              <a:buChar char="•"/>
            </a:pPr>
            <a:r>
              <a:rPr lang="en-US" sz="1250" b="1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Option D:</a:t>
            </a:r>
            <a:pPr algn="l"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 </a:t>
            </a:r>
            <a:pPr algn="l"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000000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🧠</a:t>
            </a:r>
            <a:pPr algn="l"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 High-focus work/creative project</a:t>
            </a:r>
            <a:endParaRPr lang="en-US" sz="1250" dirty="0"/>
          </a:p>
        </p:txBody>
      </p:sp>
      <p:sp>
        <p:nvSpPr>
          <p:cNvPr id="15" name="Text 12"/>
          <p:cNvSpPr/>
          <p:nvPr/>
        </p:nvSpPr>
        <p:spPr>
          <a:xfrm>
            <a:off x="793790" y="5700355"/>
            <a:ext cx="7556421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b="1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MINUTES 16-20: INTEGRATION</a:t>
            </a:r>
            <a:endParaRPr lang="en-US" sz="1550" dirty="0"/>
          </a:p>
        </p:txBody>
      </p:sp>
      <p:sp>
        <p:nvSpPr>
          <p:cNvPr id="16" name="Text 13"/>
          <p:cNvSpPr/>
          <p:nvPr/>
        </p:nvSpPr>
        <p:spPr>
          <a:xfrm>
            <a:off x="793790" y="6196489"/>
            <a:ext cx="7556421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000"/>
              </a:lnSpc>
              <a:buSzPct val="100000"/>
              <a:buChar char="•"/>
            </a:pPr>
            <a:r>
              <a:rPr lang="en-US" sz="1250" dirty="0">
                <a:solidFill>
                  <a:srgbClr val="000000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🫁</a:t>
            </a:r>
            <a:pPr algn="l"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 3 minutes breathing/mindfulness</a:t>
            </a:r>
            <a:endParaRPr lang="en-US" sz="1250" dirty="0"/>
          </a:p>
        </p:txBody>
      </p:sp>
      <p:sp>
        <p:nvSpPr>
          <p:cNvPr id="17" name="Text 14"/>
          <p:cNvSpPr/>
          <p:nvPr/>
        </p:nvSpPr>
        <p:spPr>
          <a:xfrm>
            <a:off x="793790" y="6506051"/>
            <a:ext cx="7556421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000"/>
              </a:lnSpc>
              <a:buSzPct val="100000"/>
              <a:buChar char="•"/>
            </a:pPr>
            <a:r>
              <a:rPr lang="en-US" sz="1250" dirty="0">
                <a:solidFill>
                  <a:srgbClr val="000000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💧</a:t>
            </a:r>
            <a:pPr algn="l"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 Rehydrate mindfully</a:t>
            </a:r>
            <a:endParaRPr lang="en-US" sz="1250" dirty="0"/>
          </a:p>
        </p:txBody>
      </p:sp>
      <p:sp>
        <p:nvSpPr>
          <p:cNvPr id="18" name="Text 15"/>
          <p:cNvSpPr/>
          <p:nvPr/>
        </p:nvSpPr>
        <p:spPr>
          <a:xfrm>
            <a:off x="793790" y="6815614"/>
            <a:ext cx="7556421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000"/>
              </a:lnSpc>
              <a:buSzPct val="100000"/>
              <a:buChar char="•"/>
            </a:pPr>
            <a:r>
              <a:rPr lang="en-US" sz="1250" dirty="0">
                <a:solidFill>
                  <a:srgbClr val="000000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📝</a:t>
            </a:r>
            <a:pPr algn="l"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 Set intention for peak energy use</a:t>
            </a:r>
            <a:endParaRPr lang="en-US" sz="1250" dirty="0"/>
          </a:p>
        </p:txBody>
      </p:sp>
      <p:sp>
        <p:nvSpPr>
          <p:cNvPr id="19" name="Text 16"/>
          <p:cNvSpPr/>
          <p:nvPr/>
        </p:nvSpPr>
        <p:spPr>
          <a:xfrm>
            <a:off x="793790" y="7248287"/>
            <a:ext cx="7556421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250" b="1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RESULT:</a:t>
            </a:r>
            <a:pPr algn="l"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 Channeled energy, optimized hormones, reduced likelihood of afternoon crash</a:t>
            </a:r>
            <a:endParaRPr lang="en-US" sz="12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62000"/>
            <a:ext cx="4379595" cy="3686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dirty="0">
                <a:solidFill>
                  <a:srgbClr val="3B4540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Mid-Cycle Bloat SOS Protocol</a:t>
            </a:r>
            <a:endParaRPr lang="en-US" sz="2300" dirty="0"/>
          </a:p>
        </p:txBody>
      </p:sp>
      <p:sp>
        <p:nvSpPr>
          <p:cNvPr id="3" name="Text 1"/>
          <p:cNvSpPr/>
          <p:nvPr/>
        </p:nvSpPr>
        <p:spPr>
          <a:xfrm>
            <a:off x="793790" y="1425416"/>
            <a:ext cx="13042821" cy="2947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4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SOS: OVARY BLOAT RELIEF</a:t>
            </a:r>
            <a:endParaRPr lang="en-US" sz="1450" dirty="0"/>
          </a:p>
        </p:txBody>
      </p:sp>
      <p:sp>
        <p:nvSpPr>
          <p:cNvPr id="4" name="Text 2"/>
          <p:cNvSpPr/>
          <p:nvPr/>
        </p:nvSpPr>
        <p:spPr>
          <a:xfrm>
            <a:off x="793790" y="1886069"/>
            <a:ext cx="13042821" cy="2947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450" b="1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IMMEDIATE COMFORT (0-5 minutes):</a:t>
            </a:r>
            <a:endParaRPr lang="en-US" sz="1450" dirty="0"/>
          </a:p>
        </p:txBody>
      </p:sp>
      <p:sp>
        <p:nvSpPr>
          <p:cNvPr id="5" name="Text 3"/>
          <p:cNvSpPr/>
          <p:nvPr/>
        </p:nvSpPr>
        <p:spPr>
          <a:xfrm>
            <a:off x="793790" y="2346722"/>
            <a:ext cx="13042821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850"/>
              </a:lnSpc>
              <a:buSzPct val="100000"/>
              <a:buChar char="•"/>
            </a:pPr>
            <a:r>
              <a:rPr lang="en-US" sz="1150" dirty="0">
                <a:solidFill>
                  <a:srgbClr val="000000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🫁</a:t>
            </a:r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 Deep belly breathing: hand on chest, hand on belly</a:t>
            </a:r>
            <a:endParaRPr lang="en-US" sz="1150" dirty="0"/>
          </a:p>
        </p:txBody>
      </p:sp>
      <p:sp>
        <p:nvSpPr>
          <p:cNvPr id="6" name="Text 4"/>
          <p:cNvSpPr/>
          <p:nvPr/>
        </p:nvSpPr>
        <p:spPr>
          <a:xfrm>
            <a:off x="793790" y="2634020"/>
            <a:ext cx="13042821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850"/>
              </a:lnSpc>
              <a:buSzPct val="100000"/>
              <a:buChar char="•"/>
            </a:pPr>
            <a:r>
              <a:rPr lang="en-US" sz="1150" dirty="0">
                <a:solidFill>
                  <a:srgbClr val="000000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🔥</a:t>
            </a:r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 Heat pack on lower abdomen (15-20 min max)</a:t>
            </a:r>
            <a:endParaRPr lang="en-US" sz="1150" dirty="0"/>
          </a:p>
        </p:txBody>
      </p:sp>
      <p:sp>
        <p:nvSpPr>
          <p:cNvPr id="7" name="Text 5"/>
          <p:cNvSpPr/>
          <p:nvPr/>
        </p:nvSpPr>
        <p:spPr>
          <a:xfrm>
            <a:off x="793790" y="2921318"/>
            <a:ext cx="13042821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850"/>
              </a:lnSpc>
              <a:buSzPct val="100000"/>
              <a:buChar char="•"/>
            </a:pPr>
            <a:r>
              <a:rPr lang="en-US" sz="1150" dirty="0">
                <a:solidFill>
                  <a:srgbClr val="000000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🫖</a:t>
            </a:r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 Sip warm ginger or peppermint tea</a:t>
            </a:r>
            <a:endParaRPr lang="en-US" sz="1150" dirty="0"/>
          </a:p>
        </p:txBody>
      </p:sp>
      <p:sp>
        <p:nvSpPr>
          <p:cNvPr id="8" name="Text 6"/>
          <p:cNvSpPr/>
          <p:nvPr/>
        </p:nvSpPr>
        <p:spPr>
          <a:xfrm>
            <a:off x="793790" y="3208615"/>
            <a:ext cx="13042821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850"/>
              </a:lnSpc>
              <a:buSzPct val="100000"/>
              <a:buChar char="•"/>
            </a:pPr>
            <a:r>
              <a:rPr lang="en-US" sz="1150" dirty="0">
                <a:solidFill>
                  <a:srgbClr val="000000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🤸‍♀️</a:t>
            </a:r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 Child's pose or knees-to-chest position</a:t>
            </a:r>
            <a:endParaRPr lang="en-US" sz="1150" dirty="0"/>
          </a:p>
        </p:txBody>
      </p:sp>
      <p:sp>
        <p:nvSpPr>
          <p:cNvPr id="9" name="Text 7"/>
          <p:cNvSpPr/>
          <p:nvPr/>
        </p:nvSpPr>
        <p:spPr>
          <a:xfrm>
            <a:off x="793790" y="3610213"/>
            <a:ext cx="13042821" cy="2947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450" b="1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ACTIVE RELIEF (5-15 minutes):</a:t>
            </a:r>
            <a:endParaRPr lang="en-US" sz="1450" dirty="0"/>
          </a:p>
        </p:txBody>
      </p:sp>
      <p:sp>
        <p:nvSpPr>
          <p:cNvPr id="10" name="Text 8"/>
          <p:cNvSpPr/>
          <p:nvPr/>
        </p:nvSpPr>
        <p:spPr>
          <a:xfrm>
            <a:off x="793790" y="4070866"/>
            <a:ext cx="13042821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850"/>
              </a:lnSpc>
              <a:buSzPct val="100000"/>
              <a:buChar char="•"/>
            </a:pPr>
            <a:r>
              <a:rPr lang="en-US" sz="1150" dirty="0">
                <a:solidFill>
                  <a:srgbClr val="000000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🚶‍♀️</a:t>
            </a:r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 Slow, gentle walk (don't power through pain)</a:t>
            </a:r>
            <a:endParaRPr lang="en-US" sz="1150" dirty="0"/>
          </a:p>
        </p:txBody>
      </p:sp>
      <p:sp>
        <p:nvSpPr>
          <p:cNvPr id="11" name="Text 9"/>
          <p:cNvSpPr/>
          <p:nvPr/>
        </p:nvSpPr>
        <p:spPr>
          <a:xfrm>
            <a:off x="793790" y="4358164"/>
            <a:ext cx="13042821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850"/>
              </a:lnSpc>
              <a:buSzPct val="100000"/>
              <a:buChar char="•"/>
            </a:pPr>
            <a:r>
              <a:rPr lang="en-US" sz="1150" dirty="0">
                <a:solidFill>
                  <a:srgbClr val="000000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💆‍♀️</a:t>
            </a:r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 Gentle self-massage: circular motions on belly</a:t>
            </a:r>
            <a:endParaRPr lang="en-US" sz="1150" dirty="0"/>
          </a:p>
        </p:txBody>
      </p:sp>
      <p:sp>
        <p:nvSpPr>
          <p:cNvPr id="12" name="Text 10"/>
          <p:cNvSpPr/>
          <p:nvPr/>
        </p:nvSpPr>
        <p:spPr>
          <a:xfrm>
            <a:off x="793790" y="4645462"/>
            <a:ext cx="13042821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850"/>
              </a:lnSpc>
              <a:buSzPct val="100000"/>
              <a:buChar char="•"/>
            </a:pPr>
            <a:r>
              <a:rPr lang="en-US" sz="1150" dirty="0">
                <a:solidFill>
                  <a:srgbClr val="000000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🌀</a:t>
            </a:r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 Gentle spinal twists while seated or lying</a:t>
            </a:r>
            <a:endParaRPr lang="en-US" sz="1150" dirty="0"/>
          </a:p>
        </p:txBody>
      </p:sp>
      <p:sp>
        <p:nvSpPr>
          <p:cNvPr id="13" name="Text 11"/>
          <p:cNvSpPr/>
          <p:nvPr/>
        </p:nvSpPr>
        <p:spPr>
          <a:xfrm>
            <a:off x="793790" y="4932759"/>
            <a:ext cx="13042821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850"/>
              </a:lnSpc>
              <a:buSzPct val="100000"/>
              <a:buChar char="•"/>
            </a:pPr>
            <a:r>
              <a:rPr lang="en-US" sz="1150" dirty="0">
                <a:solidFill>
                  <a:srgbClr val="000000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🛁</a:t>
            </a:r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 Warm (not hot) bath if available</a:t>
            </a:r>
            <a:endParaRPr lang="en-US" sz="1150" dirty="0"/>
          </a:p>
        </p:txBody>
      </p:sp>
      <p:sp>
        <p:nvSpPr>
          <p:cNvPr id="14" name="Text 12"/>
          <p:cNvSpPr/>
          <p:nvPr/>
        </p:nvSpPr>
        <p:spPr>
          <a:xfrm>
            <a:off x="793790" y="5334357"/>
            <a:ext cx="13042821" cy="2947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450" b="1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HORMONE SUPPORT:</a:t>
            </a:r>
            <a:endParaRPr lang="en-US" sz="1450" dirty="0"/>
          </a:p>
        </p:txBody>
      </p:sp>
      <p:sp>
        <p:nvSpPr>
          <p:cNvPr id="15" name="Text 13"/>
          <p:cNvSpPr/>
          <p:nvPr/>
        </p:nvSpPr>
        <p:spPr>
          <a:xfrm>
            <a:off x="793790" y="5795010"/>
            <a:ext cx="13042821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850"/>
              </a:lnSpc>
              <a:buSzPct val="100000"/>
              <a:buChar char="•"/>
            </a:pPr>
            <a:r>
              <a:rPr lang="en-US" sz="1150" dirty="0">
                <a:solidFill>
                  <a:srgbClr val="000000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💊</a:t>
            </a:r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 Digestive enzyme if you use them</a:t>
            </a:r>
            <a:endParaRPr lang="en-US" sz="1150" dirty="0"/>
          </a:p>
        </p:txBody>
      </p:sp>
      <p:sp>
        <p:nvSpPr>
          <p:cNvPr id="16" name="Text 14"/>
          <p:cNvSpPr/>
          <p:nvPr/>
        </p:nvSpPr>
        <p:spPr>
          <a:xfrm>
            <a:off x="793790" y="6082308"/>
            <a:ext cx="13042821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850"/>
              </a:lnSpc>
              <a:buSzPct val="100000"/>
              <a:buChar char="•"/>
            </a:pPr>
            <a:r>
              <a:rPr lang="en-US" sz="1150" dirty="0">
                <a:solidFill>
                  <a:srgbClr val="000000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🥤</a:t>
            </a:r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 Magnesium drink or supplement</a:t>
            </a:r>
            <a:endParaRPr lang="en-US" sz="1150" dirty="0"/>
          </a:p>
        </p:txBody>
      </p:sp>
      <p:sp>
        <p:nvSpPr>
          <p:cNvPr id="17" name="Text 15"/>
          <p:cNvSpPr/>
          <p:nvPr/>
        </p:nvSpPr>
        <p:spPr>
          <a:xfrm>
            <a:off x="793790" y="6369606"/>
            <a:ext cx="13042821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850"/>
              </a:lnSpc>
              <a:buSzPct val="100000"/>
              <a:buChar char="•"/>
            </a:pPr>
            <a:r>
              <a:rPr lang="en-US" sz="1150" dirty="0">
                <a:solidFill>
                  <a:srgbClr val="000000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🧘‍♀️</a:t>
            </a:r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 Stress-relief - high stress makes it worse</a:t>
            </a:r>
            <a:endParaRPr lang="en-US" sz="1150" dirty="0"/>
          </a:p>
        </p:txBody>
      </p:sp>
      <p:sp>
        <p:nvSpPr>
          <p:cNvPr id="18" name="Text 16"/>
          <p:cNvSpPr/>
          <p:nvPr/>
        </p:nvSpPr>
        <p:spPr>
          <a:xfrm>
            <a:off x="793790" y="6771203"/>
            <a:ext cx="13042821" cy="2947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450" b="1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WHEN TO REST VS. MOVE:</a:t>
            </a:r>
            <a:endParaRPr lang="en-US" sz="1450" dirty="0"/>
          </a:p>
        </p:txBody>
      </p:sp>
      <p:sp>
        <p:nvSpPr>
          <p:cNvPr id="19" name="Text 17"/>
          <p:cNvSpPr/>
          <p:nvPr/>
        </p:nvSpPr>
        <p:spPr>
          <a:xfrm>
            <a:off x="793790" y="7231856"/>
            <a:ext cx="13042821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Sharp pain = rest and warmth Dull ache = gentle movement often helps</a:t>
            </a:r>
            <a:endParaRPr lang="en-US" sz="115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51046"/>
            <a:ext cx="7393662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450"/>
              </a:lnSpc>
              <a:buNone/>
            </a:pPr>
            <a:r>
              <a:rPr lang="en-US" sz="3550" dirty="0">
                <a:solidFill>
                  <a:srgbClr val="3B4540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POLL - Peak Phase Optimization</a:t>
            </a:r>
            <a:endParaRPr lang="en-US" sz="3550" dirty="0"/>
          </a:p>
        </p:txBody>
      </p:sp>
      <p:sp>
        <p:nvSpPr>
          <p:cNvPr id="3" name="Text 1"/>
          <p:cNvSpPr/>
          <p:nvPr/>
        </p:nvSpPr>
        <p:spPr>
          <a:xfrm>
            <a:off x="793790" y="1771650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550"/>
              </a:lnSpc>
              <a:buNone/>
            </a:pPr>
            <a:r>
              <a:rPr lang="en-US" sz="220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OPTIMIZATION STRATEGY CHECK! </a:t>
            </a:r>
            <a:pPr algn="l" indent="0" marL="0">
              <a:lnSpc>
                <a:spcPts val="3550"/>
              </a:lnSpc>
              <a:buNone/>
            </a:pPr>
            <a:r>
              <a:rPr lang="en-US" sz="2200" dirty="0">
                <a:solidFill>
                  <a:srgbClr val="000000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🎯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248031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How do you want to use your peak energy wisdom?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098363"/>
            <a:ext cx="13042821" cy="3705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A) 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🏋️‍♀️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 Focus on maximizing physical performance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3548182"/>
            <a:ext cx="13042821" cy="3705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B) 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🧠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 Channel energy into work/creative projects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3998000"/>
            <a:ext cx="13042821" cy="3705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C) 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🌸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 Balance peak energy with bloat management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4447818"/>
            <a:ext cx="13042821" cy="3705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D) 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🤝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 Use peak confidence for social/relationship goals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4897636"/>
            <a:ext cx="13042821" cy="3705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E) 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🔄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 Create sustainable peak patterns (avoid burnout)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93790" y="5347454"/>
            <a:ext cx="13042821" cy="3705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F) 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🆘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 Just want to manage the symptoms better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93790" y="6058138"/>
            <a:ext cx="548640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B4540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SHARE YOUR PEAK POWER MOMENT: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793790" y="6752630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Tell us about a time you felt amazing during ovulation - what were you able to accomplish? Let's celebrate these wins!</a:t>
            </a:r>
            <a:endParaRPr lang="en-US" sz="175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08892"/>
            <a:ext cx="6544151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450"/>
              </a:lnSpc>
              <a:buNone/>
            </a:pPr>
            <a:r>
              <a:rPr lang="en-US" sz="3550" dirty="0">
                <a:solidFill>
                  <a:srgbClr val="3B4540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Your Peak Performance Plan</a:t>
            </a:r>
            <a:endParaRPr lang="en-US" sz="3550" dirty="0"/>
          </a:p>
        </p:txBody>
      </p:sp>
      <p:sp>
        <p:nvSpPr>
          <p:cNvPr id="3" name="Text 1"/>
          <p:cNvSpPr/>
          <p:nvPr/>
        </p:nvSpPr>
        <p:spPr>
          <a:xfrm>
            <a:off x="793790" y="2629495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550"/>
              </a:lnSpc>
              <a:buNone/>
            </a:pPr>
            <a:r>
              <a:rPr lang="en-US" sz="220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YOUR PEAK PHASE POWER PLAN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338155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NEXT OVULATION CYCLE - CHOOSE 2-3: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93790" y="404681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□ Schedule important meetings/presentations during peak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48901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□ Plan challenging workouts for peak energy days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93121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□ Use Peak Energy Protocol 3x during ovulation week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37341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□ Track mid-cycle symptoms with new awareness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581560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□ Implement bloat SOS protocol at first sign of discomfort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93790" y="625780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□ Block social activities during natural confidence high</a:t>
            </a:r>
            <a:endParaRPr lang="en-US" sz="175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61749"/>
            <a:ext cx="5891332" cy="5103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000"/>
              </a:lnSpc>
              <a:buNone/>
            </a:pPr>
            <a:r>
              <a:rPr lang="en-US" sz="3200" dirty="0">
                <a:solidFill>
                  <a:srgbClr val="3B4540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Your Peak Performance Plan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793790" y="1580317"/>
            <a:ext cx="13042821" cy="4081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200"/>
              </a:lnSpc>
              <a:buNone/>
            </a:pPr>
            <a:r>
              <a:rPr lang="en-US" sz="200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YOUR PEAK PHASE POWER PLAN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793790" y="2218015"/>
            <a:ext cx="13042821" cy="4081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200"/>
              </a:lnSpc>
              <a:buNone/>
            </a:pPr>
            <a:r>
              <a:rPr lang="en-US" sz="2000" b="1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NEXT OVULATION CYCLE - CHOOSE 2-3:</a:t>
            </a:r>
            <a:endParaRPr lang="en-US" sz="2000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76662" y="2855714"/>
            <a:ext cx="7076956" cy="4712018"/>
          </a:xfrm>
          <a:prstGeom prst="rect">
            <a:avLst/>
          </a:prstGeom>
        </p:spPr>
      </p:pic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117" y="3120132"/>
            <a:ext cx="229150" cy="22915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257950" y="3541195"/>
            <a:ext cx="1576553" cy="5155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350" dirty="0">
                <a:solidFill>
                  <a:srgbClr val="405449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Schedule Meetings</a:t>
            </a:r>
            <a:endParaRPr lang="en-US" sz="1350" dirty="0"/>
          </a:p>
        </p:txBody>
      </p:sp>
      <p:sp>
        <p:nvSpPr>
          <p:cNvPr id="8" name="Text 4"/>
          <p:cNvSpPr/>
          <p:nvPr/>
        </p:nvSpPr>
        <p:spPr>
          <a:xfrm>
            <a:off x="4257950" y="4130111"/>
            <a:ext cx="1576553" cy="4124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350"/>
              </a:lnSpc>
              <a:buNone/>
            </a:pPr>
            <a:r>
              <a:rPr lang="en-US" sz="10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Book key meetings during peak</a:t>
            </a:r>
            <a:endParaRPr lang="en-US" sz="10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780" y="3120132"/>
            <a:ext cx="229150" cy="22915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6613614" y="3566975"/>
            <a:ext cx="1576553" cy="2577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350" dirty="0">
                <a:solidFill>
                  <a:srgbClr val="405449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Plan Workouts</a:t>
            </a:r>
            <a:endParaRPr lang="en-US" sz="1350" dirty="0"/>
          </a:p>
        </p:txBody>
      </p:sp>
      <p:sp>
        <p:nvSpPr>
          <p:cNvPr id="11" name="Text 6"/>
          <p:cNvSpPr/>
          <p:nvPr/>
        </p:nvSpPr>
        <p:spPr>
          <a:xfrm>
            <a:off x="6613614" y="3898097"/>
            <a:ext cx="1576553" cy="6187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350"/>
              </a:lnSpc>
              <a:buNone/>
            </a:pPr>
            <a:r>
              <a:rPr lang="en-US" sz="10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Do challenging training on peak days</a:t>
            </a:r>
            <a:endParaRPr lang="en-US" sz="105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2443" y="3120132"/>
            <a:ext cx="229150" cy="22915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8969420" y="3541195"/>
            <a:ext cx="1576553" cy="5155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350" dirty="0">
                <a:solidFill>
                  <a:srgbClr val="405449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Peak Energy Protocol</a:t>
            </a:r>
            <a:endParaRPr lang="en-US" sz="1350" dirty="0"/>
          </a:p>
        </p:txBody>
      </p:sp>
      <p:sp>
        <p:nvSpPr>
          <p:cNvPr id="14" name="Text 8"/>
          <p:cNvSpPr/>
          <p:nvPr/>
        </p:nvSpPr>
        <p:spPr>
          <a:xfrm>
            <a:off x="8969420" y="4130111"/>
            <a:ext cx="1576553" cy="4124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350"/>
              </a:lnSpc>
              <a:buNone/>
            </a:pPr>
            <a:r>
              <a:rPr lang="en-US" sz="10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Use protocol 3× in ovulation week</a:t>
            </a:r>
            <a:endParaRPr lang="en-US" sz="1050" dirty="0"/>
          </a:p>
        </p:txBody>
      </p:sp>
      <p:pic>
        <p:nvPicPr>
          <p:cNvPr id="15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1117" y="5448297"/>
            <a:ext cx="229150" cy="229150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4257950" y="5766243"/>
            <a:ext cx="1576553" cy="5155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350" dirty="0">
                <a:solidFill>
                  <a:srgbClr val="405449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Track Symptoms</a:t>
            </a:r>
            <a:endParaRPr lang="en-US" sz="1350" dirty="0"/>
          </a:p>
        </p:txBody>
      </p:sp>
      <p:sp>
        <p:nvSpPr>
          <p:cNvPr id="17" name="Text 10"/>
          <p:cNvSpPr/>
          <p:nvPr/>
        </p:nvSpPr>
        <p:spPr>
          <a:xfrm>
            <a:off x="4257950" y="6355159"/>
            <a:ext cx="1576553" cy="6187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350"/>
              </a:lnSpc>
              <a:buNone/>
            </a:pPr>
            <a:r>
              <a:rPr lang="en-US" sz="10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Log mid-cycle signs with awareness</a:t>
            </a:r>
            <a:endParaRPr lang="en-US" sz="1050" dirty="0"/>
          </a:p>
        </p:txBody>
      </p:sp>
      <p:pic>
        <p:nvPicPr>
          <p:cNvPr id="18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6780" y="5448297"/>
            <a:ext cx="229150" cy="229150"/>
          </a:xfrm>
          <a:prstGeom prst="rect">
            <a:avLst/>
          </a:prstGeom>
        </p:spPr>
      </p:pic>
      <p:sp>
        <p:nvSpPr>
          <p:cNvPr id="19" name="Text 11"/>
          <p:cNvSpPr/>
          <p:nvPr/>
        </p:nvSpPr>
        <p:spPr>
          <a:xfrm>
            <a:off x="6613614" y="5998258"/>
            <a:ext cx="1576553" cy="2577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350" dirty="0">
                <a:solidFill>
                  <a:srgbClr val="405449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Bloat SOS</a:t>
            </a:r>
            <a:endParaRPr lang="en-US" sz="1350" dirty="0"/>
          </a:p>
        </p:txBody>
      </p:sp>
      <p:sp>
        <p:nvSpPr>
          <p:cNvPr id="20" name="Text 12"/>
          <p:cNvSpPr/>
          <p:nvPr/>
        </p:nvSpPr>
        <p:spPr>
          <a:xfrm>
            <a:off x="6613614" y="6329379"/>
            <a:ext cx="1576553" cy="4124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350"/>
              </a:lnSpc>
              <a:buNone/>
            </a:pPr>
            <a:r>
              <a:rPr lang="en-US" sz="10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Start protocol at first discomfort</a:t>
            </a:r>
            <a:endParaRPr lang="en-US" sz="1050" dirty="0"/>
          </a:p>
        </p:txBody>
      </p:sp>
      <p:pic>
        <p:nvPicPr>
          <p:cNvPr id="21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52443" y="5448297"/>
            <a:ext cx="229150" cy="229150"/>
          </a:xfrm>
          <a:prstGeom prst="rect">
            <a:avLst/>
          </a:prstGeom>
        </p:spPr>
      </p:pic>
      <p:sp>
        <p:nvSpPr>
          <p:cNvPr id="22" name="Text 13"/>
          <p:cNvSpPr/>
          <p:nvPr/>
        </p:nvSpPr>
        <p:spPr>
          <a:xfrm>
            <a:off x="8969420" y="5766243"/>
            <a:ext cx="1576553" cy="5155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350" dirty="0">
                <a:solidFill>
                  <a:srgbClr val="405449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Block Social Time</a:t>
            </a:r>
            <a:endParaRPr lang="en-US" sz="1350" dirty="0"/>
          </a:p>
        </p:txBody>
      </p:sp>
      <p:sp>
        <p:nvSpPr>
          <p:cNvPr id="23" name="Text 14"/>
          <p:cNvSpPr/>
          <p:nvPr/>
        </p:nvSpPr>
        <p:spPr>
          <a:xfrm>
            <a:off x="8969420" y="6355159"/>
            <a:ext cx="1576553" cy="6187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350"/>
              </a:lnSpc>
              <a:buNone/>
            </a:pPr>
            <a:r>
              <a:rPr lang="en-US" sz="10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Reserve solitude during confidence high</a:t>
            </a:r>
            <a:endParaRPr lang="en-US" sz="105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21055"/>
            <a:ext cx="4253984" cy="3686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dirty="0">
                <a:solidFill>
                  <a:srgbClr val="3B4540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Your Peak Performance Plan</a:t>
            </a:r>
            <a:endParaRPr lang="en-US" sz="2300" dirty="0"/>
          </a:p>
        </p:txBody>
      </p:sp>
      <p:sp>
        <p:nvSpPr>
          <p:cNvPr id="3" name="Text 1"/>
          <p:cNvSpPr/>
          <p:nvPr/>
        </p:nvSpPr>
        <p:spPr>
          <a:xfrm>
            <a:off x="793790" y="1484471"/>
            <a:ext cx="13042821" cy="2947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4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YOUR PEAK PHASE POWER PLAN</a:t>
            </a:r>
            <a:endParaRPr lang="en-US" sz="1450" dirty="0"/>
          </a:p>
        </p:txBody>
      </p:sp>
      <p:sp>
        <p:nvSpPr>
          <p:cNvPr id="4" name="Text 2"/>
          <p:cNvSpPr/>
          <p:nvPr/>
        </p:nvSpPr>
        <p:spPr>
          <a:xfrm>
            <a:off x="793790" y="1945124"/>
            <a:ext cx="13042821" cy="2947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450" b="1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BALANCE YOUR APPROACH:</a:t>
            </a:r>
            <a:endParaRPr lang="en-US" sz="1450" dirty="0"/>
          </a:p>
        </p:txBody>
      </p:sp>
      <p:sp>
        <p:nvSpPr>
          <p:cNvPr id="5" name="Text 3"/>
          <p:cNvSpPr/>
          <p:nvPr/>
        </p:nvSpPr>
        <p:spPr>
          <a:xfrm>
            <a:off x="793790" y="2405777"/>
            <a:ext cx="13042821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850"/>
              </a:lnSpc>
              <a:buSzPct val="100000"/>
              <a:buChar char="•"/>
            </a:pPr>
            <a:r>
              <a:rPr lang="en-US" sz="1150" dirty="0">
                <a:solidFill>
                  <a:srgbClr val="000000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⚡</a:t>
            </a:r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 Honor the energy (don't waste the gift!)</a:t>
            </a:r>
            <a:endParaRPr lang="en-US" sz="1150" dirty="0"/>
          </a:p>
        </p:txBody>
      </p:sp>
      <p:sp>
        <p:nvSpPr>
          <p:cNvPr id="6" name="Text 4"/>
          <p:cNvSpPr/>
          <p:nvPr/>
        </p:nvSpPr>
        <p:spPr>
          <a:xfrm>
            <a:off x="793790" y="2693075"/>
            <a:ext cx="13042821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850"/>
              </a:lnSpc>
              <a:buSzPct val="100000"/>
              <a:buChar char="•"/>
            </a:pPr>
            <a:r>
              <a:rPr lang="en-US" sz="1150" dirty="0">
                <a:solidFill>
                  <a:srgbClr val="000000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🛡️</a:t>
            </a:r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 Protect against burnout (peak doesn't mean endless)</a:t>
            </a:r>
            <a:endParaRPr lang="en-US" sz="1150" dirty="0"/>
          </a:p>
        </p:txBody>
      </p:sp>
      <p:sp>
        <p:nvSpPr>
          <p:cNvPr id="7" name="Text 5"/>
          <p:cNvSpPr/>
          <p:nvPr/>
        </p:nvSpPr>
        <p:spPr>
          <a:xfrm>
            <a:off x="793790" y="2980373"/>
            <a:ext cx="13042821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850"/>
              </a:lnSpc>
              <a:buSzPct val="100000"/>
              <a:buChar char="•"/>
            </a:pPr>
            <a:r>
              <a:rPr lang="en-US" sz="1150" dirty="0">
                <a:solidFill>
                  <a:srgbClr val="000000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🌊</a:t>
            </a:r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 Flow with symptoms (they're temporary)</a:t>
            </a:r>
            <a:endParaRPr lang="en-US" sz="1150" dirty="0"/>
          </a:p>
        </p:txBody>
      </p:sp>
      <p:sp>
        <p:nvSpPr>
          <p:cNvPr id="8" name="Text 6"/>
          <p:cNvSpPr/>
          <p:nvPr/>
        </p:nvSpPr>
        <p:spPr>
          <a:xfrm>
            <a:off x="793790" y="3267670"/>
            <a:ext cx="13042821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850"/>
              </a:lnSpc>
              <a:buSzPct val="100000"/>
              <a:buChar char="•"/>
            </a:pPr>
            <a:r>
              <a:rPr lang="en-US" sz="1150" dirty="0">
                <a:solidFill>
                  <a:srgbClr val="000000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📈</a:t>
            </a:r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 Track patterns (knowledge = power)</a:t>
            </a:r>
            <a:endParaRPr lang="en-US" sz="1150" dirty="0"/>
          </a:p>
        </p:txBody>
      </p:sp>
      <p:pic>
        <p:nvPicPr>
          <p:cNvPr id="9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51396" y="3669268"/>
            <a:ext cx="7527488" cy="3739158"/>
          </a:xfrm>
          <a:prstGeom prst="rect">
            <a:avLst/>
          </a:prstGeom>
        </p:spPr>
      </p:pic>
      <p:sp>
        <p:nvSpPr>
          <p:cNvPr id="10" name="Text 7"/>
          <p:cNvSpPr/>
          <p:nvPr/>
        </p:nvSpPr>
        <p:spPr>
          <a:xfrm>
            <a:off x="9105633" y="4723358"/>
            <a:ext cx="1703449" cy="2129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350" dirty="0">
                <a:solidFill>
                  <a:srgbClr val="405449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Track Patterns</a:t>
            </a:r>
            <a:endParaRPr lang="en-US" sz="1350" dirty="0"/>
          </a:p>
        </p:txBody>
      </p:sp>
      <p:pic>
        <p:nvPicPr>
          <p:cNvPr id="11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805" y="4629195"/>
            <a:ext cx="378544" cy="378544"/>
          </a:xfrm>
          <a:prstGeom prst="rect">
            <a:avLst/>
          </a:prstGeom>
        </p:spPr>
      </p:pic>
      <p:sp>
        <p:nvSpPr>
          <p:cNvPr id="12" name="Text 8"/>
          <p:cNvSpPr/>
          <p:nvPr/>
        </p:nvSpPr>
        <p:spPr>
          <a:xfrm>
            <a:off x="9105633" y="6025195"/>
            <a:ext cx="1794300" cy="42586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350" dirty="0">
                <a:solidFill>
                  <a:srgbClr val="405449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Flow With Symptoms</a:t>
            </a:r>
            <a:endParaRPr lang="en-US" sz="1350" dirty="0"/>
          </a:p>
        </p:txBody>
      </p:sp>
      <p:pic>
        <p:nvPicPr>
          <p:cNvPr id="13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8805" y="6037498"/>
            <a:ext cx="378544" cy="378544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821156" y="6131661"/>
            <a:ext cx="1703449" cy="2129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1650"/>
              </a:lnSpc>
              <a:buNone/>
            </a:pPr>
            <a:r>
              <a:rPr lang="en-US" sz="1350" dirty="0">
                <a:solidFill>
                  <a:srgbClr val="405449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Protect Burnout</a:t>
            </a:r>
            <a:endParaRPr lang="en-US" sz="1350" dirty="0"/>
          </a:p>
        </p:txBody>
      </p:sp>
      <p:pic>
        <p:nvPicPr>
          <p:cNvPr id="1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5479" y="6128348"/>
            <a:ext cx="378544" cy="378544"/>
          </a:xfrm>
          <a:prstGeom prst="rect">
            <a:avLst/>
          </a:prstGeom>
        </p:spPr>
      </p:pic>
      <p:pic>
        <p:nvPicPr>
          <p:cNvPr id="1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188" y="4720164"/>
            <a:ext cx="378544" cy="378544"/>
          </a:xfrm>
          <a:prstGeom prst="rect">
            <a:avLst/>
          </a:prstGeom>
        </p:spPr>
      </p:pic>
      <p:sp>
        <p:nvSpPr>
          <p:cNvPr id="17" name="Text 10"/>
          <p:cNvSpPr/>
          <p:nvPr/>
        </p:nvSpPr>
        <p:spPr>
          <a:xfrm>
            <a:off x="3821865" y="4719691"/>
            <a:ext cx="1703449" cy="2129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1650"/>
              </a:lnSpc>
              <a:buNone/>
            </a:pPr>
            <a:r>
              <a:rPr lang="en-US" sz="1350" dirty="0">
                <a:solidFill>
                  <a:srgbClr val="405449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Honor Energy</a:t>
            </a:r>
            <a:endParaRPr lang="en-US" sz="135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16994"/>
            <a:ext cx="4580453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2500" dirty="0">
                <a:solidFill>
                  <a:srgbClr val="3B4540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Your Peak Performance Plan</a:t>
            </a:r>
            <a:endParaRPr lang="en-US" sz="2500" dirty="0"/>
          </a:p>
        </p:txBody>
      </p:sp>
      <p:sp>
        <p:nvSpPr>
          <p:cNvPr id="3" name="Text 1"/>
          <p:cNvSpPr/>
          <p:nvPr/>
        </p:nvSpPr>
        <p:spPr>
          <a:xfrm>
            <a:off x="793790" y="1431369"/>
            <a:ext cx="13042821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YOUR PEAK PHASE POWER PLAN</a:t>
            </a:r>
            <a:endParaRPr lang="en-US" sz="1550" dirty="0"/>
          </a:p>
        </p:txBody>
      </p:sp>
      <p:sp>
        <p:nvSpPr>
          <p:cNvPr id="4" name="Text 2"/>
          <p:cNvSpPr/>
          <p:nvPr/>
        </p:nvSpPr>
        <p:spPr>
          <a:xfrm>
            <a:off x="793790" y="1927503"/>
            <a:ext cx="13042821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b="1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SUCCESS METRICS:</a:t>
            </a:r>
            <a:endParaRPr lang="en-US" sz="1550" dirty="0"/>
          </a:p>
        </p:txBody>
      </p:sp>
      <p:sp>
        <p:nvSpPr>
          <p:cNvPr id="5" name="Text 3"/>
          <p:cNvSpPr/>
          <p:nvPr/>
        </p:nvSpPr>
        <p:spPr>
          <a:xfrm>
            <a:off x="793790" y="2423636"/>
            <a:ext cx="13042821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000"/>
              </a:lnSpc>
              <a:buSzPct val="100000"/>
              <a:buChar char="•"/>
            </a:pPr>
            <a:r>
              <a:rPr lang="en-US" sz="12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✓ Feeling more intentional about peak energy use</a:t>
            </a:r>
            <a:endParaRPr lang="en-US" sz="1250" dirty="0"/>
          </a:p>
        </p:txBody>
      </p:sp>
      <p:sp>
        <p:nvSpPr>
          <p:cNvPr id="6" name="Text 4"/>
          <p:cNvSpPr/>
          <p:nvPr/>
        </p:nvSpPr>
        <p:spPr>
          <a:xfrm>
            <a:off x="793790" y="2733199"/>
            <a:ext cx="13042821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000"/>
              </a:lnSpc>
              <a:buSzPct val="100000"/>
              <a:buChar char="•"/>
            </a:pPr>
            <a:r>
              <a:rPr lang="en-US" sz="12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✓ Less frustrated with mid-cycle bloating</a:t>
            </a:r>
            <a:endParaRPr lang="en-US" sz="1250" dirty="0"/>
          </a:p>
        </p:txBody>
      </p:sp>
      <p:sp>
        <p:nvSpPr>
          <p:cNvPr id="7" name="Text 5"/>
          <p:cNvSpPr/>
          <p:nvPr/>
        </p:nvSpPr>
        <p:spPr>
          <a:xfrm>
            <a:off x="793790" y="3042761"/>
            <a:ext cx="13042821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000"/>
              </a:lnSpc>
              <a:buSzPct val="100000"/>
              <a:buChar char="•"/>
            </a:pPr>
            <a:r>
              <a:rPr lang="en-US" sz="12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✓ More confidence in your body's signals</a:t>
            </a:r>
            <a:endParaRPr lang="en-US" sz="1250" dirty="0"/>
          </a:p>
        </p:txBody>
      </p:sp>
      <p:sp>
        <p:nvSpPr>
          <p:cNvPr id="8" name="Text 6"/>
          <p:cNvSpPr/>
          <p:nvPr/>
        </p:nvSpPr>
        <p:spPr>
          <a:xfrm>
            <a:off x="793790" y="3352324"/>
            <a:ext cx="13042821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000"/>
              </a:lnSpc>
              <a:buSzPct val="100000"/>
              <a:buChar char="•"/>
            </a:pPr>
            <a:r>
              <a:rPr lang="en-US" sz="12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✓ Better timing of important activities</a:t>
            </a:r>
            <a:endParaRPr lang="en-US" sz="1250" dirty="0"/>
          </a:p>
        </p:txBody>
      </p:sp>
      <p:pic>
        <p:nvPicPr>
          <p:cNvPr id="9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8294" y="3784997"/>
            <a:ext cx="5733693" cy="3727490"/>
          </a:xfrm>
          <a:prstGeom prst="rect">
            <a:avLst/>
          </a:prstGeom>
        </p:spPr>
      </p:pic>
      <p:sp>
        <p:nvSpPr>
          <p:cNvPr id="10" name="Text 7"/>
          <p:cNvSpPr/>
          <p:nvPr/>
        </p:nvSpPr>
        <p:spPr>
          <a:xfrm>
            <a:off x="4835428" y="5805713"/>
            <a:ext cx="1722854" cy="2153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350" dirty="0">
                <a:solidFill>
                  <a:srgbClr val="FFFFFF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Intentional Energy</a:t>
            </a:r>
            <a:endParaRPr lang="en-US" sz="1350" dirty="0"/>
          </a:p>
        </p:txBody>
      </p:sp>
      <p:sp>
        <p:nvSpPr>
          <p:cNvPr id="11" name="Text 8"/>
          <p:cNvSpPr/>
          <p:nvPr/>
        </p:nvSpPr>
        <p:spPr>
          <a:xfrm>
            <a:off x="6906681" y="4587751"/>
            <a:ext cx="1424226" cy="4307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350" dirty="0">
                <a:solidFill>
                  <a:srgbClr val="FFFFFF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Reduced Bloating</a:t>
            </a:r>
            <a:endParaRPr lang="en-US" sz="1350" dirty="0"/>
          </a:p>
        </p:txBody>
      </p:sp>
      <p:sp>
        <p:nvSpPr>
          <p:cNvPr id="12" name="Text 9"/>
          <p:cNvSpPr/>
          <p:nvPr/>
        </p:nvSpPr>
        <p:spPr>
          <a:xfrm>
            <a:off x="8575934" y="5682720"/>
            <a:ext cx="1286398" cy="4307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350" dirty="0">
                <a:solidFill>
                  <a:srgbClr val="FFFFFF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Body Confidence</a:t>
            </a:r>
            <a:endParaRPr lang="en-US" sz="1350" dirty="0"/>
          </a:p>
        </p:txBody>
      </p:sp>
      <p:sp>
        <p:nvSpPr>
          <p:cNvPr id="13" name="Text 10"/>
          <p:cNvSpPr/>
          <p:nvPr/>
        </p:nvSpPr>
        <p:spPr>
          <a:xfrm>
            <a:off x="7029195" y="6425462"/>
            <a:ext cx="1209826" cy="4307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350" dirty="0">
                <a:solidFill>
                  <a:srgbClr val="FFFFFF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Time Activities</a:t>
            </a:r>
            <a:endParaRPr lang="en-US" sz="135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34378"/>
            <a:ext cx="5599152" cy="3686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dirty="0">
                <a:solidFill>
                  <a:srgbClr val="3B4540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Peak Energy Resources &amp; Community</a:t>
            </a:r>
            <a:endParaRPr lang="en-US" sz="2300" dirty="0"/>
          </a:p>
        </p:txBody>
      </p:sp>
      <p:sp>
        <p:nvSpPr>
          <p:cNvPr id="3" name="Text 1"/>
          <p:cNvSpPr/>
          <p:nvPr/>
        </p:nvSpPr>
        <p:spPr>
          <a:xfrm>
            <a:off x="793790" y="1397794"/>
            <a:ext cx="13042821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b="1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AMPLIFY YOUR PEAK POWER!</a:t>
            </a:r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 </a:t>
            </a:r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000000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⚡</a:t>
            </a:r>
            <a:endParaRPr lang="en-US" sz="1150" dirty="0"/>
          </a:p>
        </p:txBody>
      </p:sp>
      <p:sp>
        <p:nvSpPr>
          <p:cNvPr id="4" name="Text 2"/>
          <p:cNvSpPr/>
          <p:nvPr/>
        </p:nvSpPr>
        <p:spPr>
          <a:xfrm>
            <a:off x="793790" y="1799392"/>
            <a:ext cx="13042821" cy="2947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450" b="1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TAKE WITH YOU TODAY:</a:t>
            </a:r>
            <a:endParaRPr lang="en-US" sz="1450" dirty="0"/>
          </a:p>
        </p:txBody>
      </p:sp>
      <p:sp>
        <p:nvSpPr>
          <p:cNvPr id="5" name="Text 3"/>
          <p:cNvSpPr/>
          <p:nvPr/>
        </p:nvSpPr>
        <p:spPr>
          <a:xfrm>
            <a:off x="793790" y="2260044"/>
            <a:ext cx="13042821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850"/>
              </a:lnSpc>
              <a:buSzPct val="100000"/>
              <a:buChar char="•"/>
            </a:pPr>
            <a:r>
              <a:rPr lang="en-US" sz="1150" dirty="0">
                <a:solidFill>
                  <a:srgbClr val="000000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📋</a:t>
            </a:r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 Download: Ovulatory Phase Quick Reference </a:t>
            </a:r>
            <a:endParaRPr lang="en-US" sz="1150" dirty="0"/>
          </a:p>
        </p:txBody>
      </p:sp>
      <p:sp>
        <p:nvSpPr>
          <p:cNvPr id="6" name="Text 4"/>
          <p:cNvSpPr/>
          <p:nvPr/>
        </p:nvSpPr>
        <p:spPr>
          <a:xfrm>
            <a:off x="793790" y="2547342"/>
            <a:ext cx="13042821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850"/>
              </a:lnSpc>
              <a:buSzPct val="100000"/>
              <a:buChar char="•"/>
            </a:pPr>
            <a:r>
              <a:rPr lang="en-US" sz="1150" dirty="0">
                <a:solidFill>
                  <a:srgbClr val="000000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⚡</a:t>
            </a:r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 Download: Peak Energy Optimization Tracker </a:t>
            </a:r>
            <a:endParaRPr lang="en-US" sz="1150" dirty="0"/>
          </a:p>
        </p:txBody>
      </p:sp>
      <p:sp>
        <p:nvSpPr>
          <p:cNvPr id="7" name="Text 5"/>
          <p:cNvSpPr/>
          <p:nvPr/>
        </p:nvSpPr>
        <p:spPr>
          <a:xfrm>
            <a:off x="793790" y="2834640"/>
            <a:ext cx="13042821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850"/>
              </a:lnSpc>
              <a:buSzPct val="100000"/>
              <a:buChar char="•"/>
            </a:pPr>
            <a:r>
              <a:rPr lang="en-US" sz="1150" dirty="0">
                <a:solidFill>
                  <a:srgbClr val="000000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🎥</a:t>
            </a:r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 Access: Full Session Replay + Bonus Content</a:t>
            </a:r>
            <a:endParaRPr lang="en-US" sz="1150" dirty="0"/>
          </a:p>
        </p:txBody>
      </p:sp>
      <p:sp>
        <p:nvSpPr>
          <p:cNvPr id="8" name="Text 6"/>
          <p:cNvSpPr/>
          <p:nvPr/>
        </p:nvSpPr>
        <p:spPr>
          <a:xfrm>
            <a:off x="793790" y="3236238"/>
            <a:ext cx="13042821" cy="2947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450" b="1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COMING NEXT:</a:t>
            </a:r>
            <a:endParaRPr lang="en-US" sz="1450" dirty="0"/>
          </a:p>
        </p:txBody>
      </p:sp>
      <p:sp>
        <p:nvSpPr>
          <p:cNvPr id="9" name="Text 7"/>
          <p:cNvSpPr/>
          <p:nvPr/>
        </p:nvSpPr>
        <p:spPr>
          <a:xfrm>
            <a:off x="793790" y="3696891"/>
            <a:ext cx="13042821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850"/>
              </a:lnSpc>
              <a:buSzPct val="100000"/>
              <a:buChar char="•"/>
            </a:pPr>
            <a:r>
              <a:rPr lang="en-US" sz="1150" dirty="0">
                <a:solidFill>
                  <a:srgbClr val="000000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🌙</a:t>
            </a:r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 Luteal Phase Workshop: "Sustainable Strength" </a:t>
            </a:r>
            <a:endParaRPr lang="en-US" sz="1150" dirty="0"/>
          </a:p>
        </p:txBody>
      </p:sp>
      <p:sp>
        <p:nvSpPr>
          <p:cNvPr id="10" name="Text 8"/>
          <p:cNvSpPr/>
          <p:nvPr/>
        </p:nvSpPr>
        <p:spPr>
          <a:xfrm>
            <a:off x="793790" y="3984188"/>
            <a:ext cx="13042821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850"/>
              </a:lnSpc>
              <a:buSzPct val="100000"/>
              <a:buChar char="•"/>
            </a:pPr>
            <a:r>
              <a:rPr lang="en-US" sz="1150" dirty="0">
                <a:solidFill>
                  <a:srgbClr val="000000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📅</a:t>
            </a:r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 [Date] at [Time] </a:t>
            </a:r>
            <a:endParaRPr lang="en-US" sz="1150" dirty="0"/>
          </a:p>
        </p:txBody>
      </p:sp>
      <p:sp>
        <p:nvSpPr>
          <p:cNvPr id="11" name="Text 9"/>
          <p:cNvSpPr/>
          <p:nvPr/>
        </p:nvSpPr>
        <p:spPr>
          <a:xfrm>
            <a:off x="793790" y="4271486"/>
            <a:ext cx="13042821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850"/>
              </a:lnSpc>
              <a:buSzPct val="100000"/>
              <a:buChar char="•"/>
            </a:pPr>
            <a:r>
              <a:rPr lang="en-US" sz="1150" dirty="0">
                <a:solidFill>
                  <a:srgbClr val="000000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🎯</a:t>
            </a:r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 Focus: Managing PMS bloat while maintaining energy</a:t>
            </a:r>
            <a:endParaRPr lang="en-US" sz="1150" dirty="0"/>
          </a:p>
        </p:txBody>
      </p:sp>
      <p:sp>
        <p:nvSpPr>
          <p:cNvPr id="12" name="Text 10"/>
          <p:cNvSpPr/>
          <p:nvPr/>
        </p:nvSpPr>
        <p:spPr>
          <a:xfrm>
            <a:off x="793790" y="4673084"/>
            <a:ext cx="13042821" cy="2947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450" b="1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PEAK POWER COMMUNITY:</a:t>
            </a:r>
            <a:endParaRPr lang="en-US" sz="1450" dirty="0"/>
          </a:p>
        </p:txBody>
      </p:sp>
      <p:sp>
        <p:nvSpPr>
          <p:cNvPr id="13" name="Text 11"/>
          <p:cNvSpPr/>
          <p:nvPr/>
        </p:nvSpPr>
        <p:spPr>
          <a:xfrm>
            <a:off x="793790" y="5133737"/>
            <a:ext cx="13042821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850"/>
              </a:lnSpc>
              <a:buSzPct val="100000"/>
              <a:buChar char="•"/>
            </a:pPr>
            <a:r>
              <a:rPr lang="en-US" sz="11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Share your wins in our private group </a:t>
            </a:r>
            <a:endParaRPr lang="en-US" sz="1150" dirty="0"/>
          </a:p>
        </p:txBody>
      </p:sp>
      <p:sp>
        <p:nvSpPr>
          <p:cNvPr id="14" name="Text 12"/>
          <p:cNvSpPr/>
          <p:nvPr/>
        </p:nvSpPr>
        <p:spPr>
          <a:xfrm>
            <a:off x="793790" y="5421035"/>
            <a:ext cx="13042821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850"/>
              </a:lnSpc>
              <a:buSzPct val="100000"/>
              <a:buChar char="•"/>
            </a:pPr>
            <a:r>
              <a:rPr lang="en-US" sz="1150" dirty="0">
                <a:solidFill>
                  <a:srgbClr val="000000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📧</a:t>
            </a:r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 Questions? </a:t>
            </a:r>
            <a:pPr algn="l" indent="0" marL="0">
              <a:lnSpc>
                <a:spcPts val="1850"/>
              </a:lnSpc>
              <a:buNone/>
            </a:pPr>
            <a:r>
              <a:rPr lang="en-US" sz="1150" u="sng" dirty="0">
                <a:solidFill>
                  <a:srgbClr val="438951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support@fitnature.com</a:t>
            </a:r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 </a:t>
            </a:r>
            <a:endParaRPr lang="en-US" sz="1150" dirty="0"/>
          </a:p>
        </p:txBody>
      </p:sp>
      <p:sp>
        <p:nvSpPr>
          <p:cNvPr id="15" name="Text 13"/>
          <p:cNvSpPr/>
          <p:nvPr/>
        </p:nvSpPr>
        <p:spPr>
          <a:xfrm>
            <a:off x="793790" y="5708333"/>
            <a:ext cx="13042821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850"/>
              </a:lnSpc>
              <a:buSzPct val="100000"/>
              <a:buChar char="•"/>
            </a:pPr>
            <a:r>
              <a:rPr lang="en-US" sz="1150" dirty="0">
                <a:solidFill>
                  <a:srgbClr val="000000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📱</a:t>
            </a:r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 Follow peak power tips: @FitNatureCycles</a:t>
            </a:r>
            <a:endParaRPr lang="en-US" sz="1150" dirty="0"/>
          </a:p>
        </p:txBody>
      </p:sp>
      <p:sp>
        <p:nvSpPr>
          <p:cNvPr id="16" name="Text 14"/>
          <p:cNvSpPr/>
          <p:nvPr/>
        </p:nvSpPr>
        <p:spPr>
          <a:xfrm>
            <a:off x="793790" y="6109930"/>
            <a:ext cx="13042821" cy="2947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450" b="1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BEFORE YOU GO:</a:t>
            </a:r>
            <a:endParaRPr lang="en-US" sz="1450" dirty="0"/>
          </a:p>
        </p:txBody>
      </p:sp>
      <p:sp>
        <p:nvSpPr>
          <p:cNvPr id="17" name="Text 15"/>
          <p:cNvSpPr/>
          <p:nvPr/>
        </p:nvSpPr>
        <p:spPr>
          <a:xfrm>
            <a:off x="793790" y="6570583"/>
            <a:ext cx="13042821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850"/>
              </a:lnSpc>
              <a:buSzPct val="100000"/>
              <a:buChar char="•"/>
            </a:pPr>
            <a:r>
              <a:rPr lang="en-US" sz="11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Your peak energy is not selfish - it's a resource. </a:t>
            </a:r>
            <a:endParaRPr lang="en-US" sz="1150" dirty="0"/>
          </a:p>
        </p:txBody>
      </p:sp>
      <p:sp>
        <p:nvSpPr>
          <p:cNvPr id="18" name="Text 16"/>
          <p:cNvSpPr/>
          <p:nvPr/>
        </p:nvSpPr>
        <p:spPr>
          <a:xfrm>
            <a:off x="793790" y="6857881"/>
            <a:ext cx="13042821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850"/>
              </a:lnSpc>
              <a:buSzPct val="100000"/>
              <a:buChar char="•"/>
            </a:pPr>
            <a:r>
              <a:rPr lang="en-US" sz="11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Use it wisely, share it generously, and trust your body's wisdom.</a:t>
            </a:r>
            <a:endParaRPr lang="en-US" sz="1150" dirty="0"/>
          </a:p>
        </p:txBody>
      </p:sp>
      <p:sp>
        <p:nvSpPr>
          <p:cNvPr id="19" name="Text 17"/>
          <p:cNvSpPr/>
          <p:nvPr/>
        </p:nvSpPr>
        <p:spPr>
          <a:xfrm>
            <a:off x="793790" y="7259479"/>
            <a:ext cx="13042821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b="1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Keep shining!</a:t>
            </a:r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 </a:t>
            </a:r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000000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✨</a:t>
            </a:r>
            <a:endParaRPr lang="en-US" sz="11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56630"/>
            <a:ext cx="4062412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2500" dirty="0">
                <a:solidFill>
                  <a:srgbClr val="3B4540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Your Ovulatory Roadmap</a:t>
            </a:r>
            <a:endParaRPr lang="en-US" sz="2500" dirty="0"/>
          </a:p>
        </p:txBody>
      </p:sp>
      <p:sp>
        <p:nvSpPr>
          <p:cNvPr id="3" name="Text 1"/>
          <p:cNvSpPr/>
          <p:nvPr/>
        </p:nvSpPr>
        <p:spPr>
          <a:xfrm>
            <a:off x="793790" y="1371005"/>
            <a:ext cx="13042821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TODAY'S POWER-PACKED AGENDA</a:t>
            </a:r>
            <a:endParaRPr lang="en-US" sz="155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5090" y="1867138"/>
            <a:ext cx="7480221" cy="3366016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701907" y="2006939"/>
            <a:ext cx="1309007" cy="202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350" dirty="0">
                <a:solidFill>
                  <a:srgbClr val="405449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ENERGIZE</a:t>
            </a:r>
            <a:endParaRPr lang="en-US" sz="1350" dirty="0"/>
          </a:p>
        </p:txBody>
      </p:sp>
      <p:sp>
        <p:nvSpPr>
          <p:cNvPr id="6" name="Text 3"/>
          <p:cNvSpPr/>
          <p:nvPr/>
        </p:nvSpPr>
        <p:spPr>
          <a:xfrm>
            <a:off x="4701907" y="2266763"/>
            <a:ext cx="1309007" cy="3236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350"/>
              </a:lnSpc>
              <a:buNone/>
            </a:pPr>
            <a:r>
              <a:rPr lang="en-US" sz="10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Peak phase physiology &amp; power</a:t>
            </a:r>
            <a:endParaRPr lang="en-US" sz="1050" dirty="0"/>
          </a:p>
        </p:txBody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036" y="2923963"/>
            <a:ext cx="289941" cy="289941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5996529" y="4531451"/>
            <a:ext cx="1316199" cy="2022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350" dirty="0">
                <a:solidFill>
                  <a:srgbClr val="405449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OPTIMIZE</a:t>
            </a:r>
            <a:endParaRPr lang="en-US" sz="1350" dirty="0"/>
          </a:p>
        </p:txBody>
      </p:sp>
      <p:sp>
        <p:nvSpPr>
          <p:cNvPr id="9" name="Text 5"/>
          <p:cNvSpPr/>
          <p:nvPr/>
        </p:nvSpPr>
        <p:spPr>
          <a:xfrm>
            <a:off x="5996529" y="4791275"/>
            <a:ext cx="1316199" cy="3236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350"/>
              </a:lnSpc>
              <a:buNone/>
            </a:pPr>
            <a:r>
              <a:rPr lang="en-US" sz="10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Managing mid-cycle bloating</a:t>
            </a:r>
            <a:endParaRPr lang="en-US" sz="1050" dirty="0"/>
          </a:p>
        </p:txBody>
      </p:sp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658" y="3981237"/>
            <a:ext cx="289941" cy="289941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7276766" y="1981766"/>
            <a:ext cx="1309006" cy="2022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350" dirty="0">
                <a:solidFill>
                  <a:srgbClr val="405449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ACTIVATE</a:t>
            </a:r>
            <a:endParaRPr lang="en-US" sz="1350" dirty="0"/>
          </a:p>
        </p:txBody>
      </p:sp>
      <p:sp>
        <p:nvSpPr>
          <p:cNvPr id="12" name="Text 7"/>
          <p:cNvSpPr/>
          <p:nvPr/>
        </p:nvSpPr>
        <p:spPr>
          <a:xfrm>
            <a:off x="7276766" y="2241589"/>
            <a:ext cx="1309006" cy="3236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350"/>
              </a:lnSpc>
              <a:buNone/>
            </a:pPr>
            <a:r>
              <a:rPr lang="en-US" sz="10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3 high-energy protocols</a:t>
            </a:r>
            <a:endParaRPr lang="en-US" sz="1050" dirty="0"/>
          </a:p>
        </p:txBody>
      </p:sp>
      <p:pic>
        <p:nvPicPr>
          <p:cNvPr id="13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1471" y="2895194"/>
            <a:ext cx="289941" cy="289941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8571388" y="4531451"/>
            <a:ext cx="1309007" cy="2022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350" dirty="0">
                <a:solidFill>
                  <a:srgbClr val="405449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AMPLIFY</a:t>
            </a:r>
            <a:endParaRPr lang="en-US" sz="1350" dirty="0"/>
          </a:p>
        </p:txBody>
      </p:sp>
      <p:sp>
        <p:nvSpPr>
          <p:cNvPr id="15" name="Text 9"/>
          <p:cNvSpPr/>
          <p:nvPr/>
        </p:nvSpPr>
        <p:spPr>
          <a:xfrm>
            <a:off x="8571388" y="4791275"/>
            <a:ext cx="1309007" cy="3236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350"/>
              </a:lnSpc>
              <a:buNone/>
            </a:pPr>
            <a:r>
              <a:rPr lang="en-US" sz="10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Sustainable peak performance</a:t>
            </a:r>
            <a:endParaRPr lang="en-US" sz="1050" dirty="0"/>
          </a:p>
        </p:txBody>
      </p:sp>
      <p:pic>
        <p:nvPicPr>
          <p:cNvPr id="1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4516" y="3981237"/>
            <a:ext cx="289941" cy="289941"/>
          </a:xfrm>
          <a:prstGeom prst="rect">
            <a:avLst/>
          </a:prstGeom>
        </p:spPr>
      </p:pic>
      <p:sp>
        <p:nvSpPr>
          <p:cNvPr id="17" name="Text 10"/>
          <p:cNvSpPr/>
          <p:nvPr/>
        </p:nvSpPr>
        <p:spPr>
          <a:xfrm>
            <a:off x="793790" y="5471279"/>
            <a:ext cx="2270641" cy="2480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550" dirty="0">
                <a:solidFill>
                  <a:srgbClr val="3B4540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Interactive Power-Ups:</a:t>
            </a:r>
            <a:endParaRPr lang="en-US" sz="1550" dirty="0"/>
          </a:p>
        </p:txBody>
      </p:sp>
      <p:sp>
        <p:nvSpPr>
          <p:cNvPr id="18" name="Text 11"/>
          <p:cNvSpPr/>
          <p:nvPr/>
        </p:nvSpPr>
        <p:spPr>
          <a:xfrm>
            <a:off x="793790" y="5957411"/>
            <a:ext cx="13042821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000"/>
              </a:lnSpc>
              <a:buSzPct val="100000"/>
              <a:buChar char="•"/>
            </a:pPr>
            <a:r>
              <a:rPr lang="en-US" sz="12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Energy assessment poll</a:t>
            </a:r>
            <a:endParaRPr lang="en-US" sz="1250" dirty="0"/>
          </a:p>
        </p:txBody>
      </p:sp>
      <p:sp>
        <p:nvSpPr>
          <p:cNvPr id="19" name="Text 12"/>
          <p:cNvSpPr/>
          <p:nvPr/>
        </p:nvSpPr>
        <p:spPr>
          <a:xfrm>
            <a:off x="793790" y="6266974"/>
            <a:ext cx="13042821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000"/>
              </a:lnSpc>
              <a:buSzPct val="100000"/>
              <a:buChar char="•"/>
            </a:pPr>
            <a:r>
              <a:rPr lang="en-US" sz="12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Real-time protocol practice</a:t>
            </a:r>
            <a:endParaRPr lang="en-US" sz="1250" dirty="0"/>
          </a:p>
        </p:txBody>
      </p:sp>
      <p:sp>
        <p:nvSpPr>
          <p:cNvPr id="20" name="Text 13"/>
          <p:cNvSpPr/>
          <p:nvPr/>
        </p:nvSpPr>
        <p:spPr>
          <a:xfrm>
            <a:off x="793790" y="6576536"/>
            <a:ext cx="13042821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000"/>
              </a:lnSpc>
              <a:buSzPct val="100000"/>
              <a:buChar char="•"/>
            </a:pPr>
            <a:r>
              <a:rPr lang="en-US" sz="12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Peak phase planning session</a:t>
            </a:r>
            <a:endParaRPr lang="en-US" sz="1250" dirty="0"/>
          </a:p>
        </p:txBody>
      </p:sp>
      <p:sp>
        <p:nvSpPr>
          <p:cNvPr id="21" name="Text 14"/>
          <p:cNvSpPr/>
          <p:nvPr/>
        </p:nvSpPr>
        <p:spPr>
          <a:xfrm>
            <a:off x="793790" y="6886099"/>
            <a:ext cx="13042821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000"/>
              </a:lnSpc>
              <a:buSzPct val="100000"/>
              <a:buChar char="•"/>
            </a:pPr>
            <a:r>
              <a:rPr lang="en-US" sz="12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Community wisdom sharing</a:t>
            </a:r>
            <a:endParaRPr lang="en-US" sz="1250" dirty="0"/>
          </a:p>
        </p:txBody>
      </p:sp>
      <p:sp>
        <p:nvSpPr>
          <p:cNvPr id="22" name="Text 15"/>
          <p:cNvSpPr/>
          <p:nvPr/>
        </p:nvSpPr>
        <p:spPr>
          <a:xfrm>
            <a:off x="793790" y="7318772"/>
            <a:ext cx="13042821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250" b="1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Let's make the most of this natural high!</a:t>
            </a:r>
            <a:endParaRPr lang="en-US" sz="12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62119"/>
            <a:ext cx="9532501" cy="4819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750"/>
              </a:lnSpc>
              <a:buNone/>
            </a:pPr>
            <a:r>
              <a:rPr lang="en-US" sz="3000" dirty="0">
                <a:solidFill>
                  <a:srgbClr val="3B4540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Ovulatory Physiology - Your Natural Power Surge</a:t>
            </a:r>
            <a:endParaRPr lang="en-US" sz="3000" dirty="0"/>
          </a:p>
        </p:txBody>
      </p:sp>
      <p:sp>
        <p:nvSpPr>
          <p:cNvPr id="3" name="Text 1"/>
          <p:cNvSpPr/>
          <p:nvPr/>
        </p:nvSpPr>
        <p:spPr>
          <a:xfrm>
            <a:off x="793790" y="1629608"/>
            <a:ext cx="13042821" cy="3855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PEAK PHASE POWER: What's Happening</a:t>
            </a:r>
            <a:endParaRPr lang="en-US" sz="1850" dirty="0"/>
          </a:p>
        </p:txBody>
      </p:sp>
      <p:sp>
        <p:nvSpPr>
          <p:cNvPr id="4" name="Text 2"/>
          <p:cNvSpPr/>
          <p:nvPr/>
        </p:nvSpPr>
        <p:spPr>
          <a:xfrm>
            <a:off x="793790" y="2231946"/>
            <a:ext cx="13042821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b="1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Days 8-14: Your Body's Natural High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793790" y="2829520"/>
            <a:ext cx="3043357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850" dirty="0">
                <a:solidFill>
                  <a:srgbClr val="3B4540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HORMONAL SYMPHONY:</a:t>
            </a:r>
            <a:endParaRPr lang="en-US" sz="1850" dirty="0"/>
          </a:p>
        </p:txBody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7158" y="3419951"/>
            <a:ext cx="8676084" cy="4047411"/>
          </a:xfrm>
          <a:prstGeom prst="rect">
            <a:avLst/>
          </a:prstGeom>
        </p:spPr>
      </p:pic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3825" y="6358611"/>
            <a:ext cx="471284" cy="471284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4515329" y="6357875"/>
            <a:ext cx="2120778" cy="2650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1650"/>
              </a:lnSpc>
              <a:buNone/>
            </a:pPr>
            <a:r>
              <a:rPr lang="en-US" sz="1350" dirty="0">
                <a:solidFill>
                  <a:srgbClr val="405449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Testosterone Spike</a:t>
            </a:r>
            <a:endParaRPr lang="en-US" sz="1350" dirty="0"/>
          </a:p>
        </p:txBody>
      </p:sp>
      <p:sp>
        <p:nvSpPr>
          <p:cNvPr id="9" name="Text 5"/>
          <p:cNvSpPr/>
          <p:nvPr/>
        </p:nvSpPr>
        <p:spPr>
          <a:xfrm>
            <a:off x="3186308" y="6698378"/>
            <a:ext cx="3449799" cy="212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1350"/>
              </a:lnSpc>
              <a:buNone/>
            </a:pPr>
            <a:r>
              <a:rPr lang="en-US" sz="10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Short powerful increase.</a:t>
            </a:r>
            <a:endParaRPr lang="en-US" sz="1050" dirty="0"/>
          </a:p>
        </p:txBody>
      </p:sp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482" y="4896895"/>
            <a:ext cx="471284" cy="471284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4515329" y="4896895"/>
            <a:ext cx="2120778" cy="2650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1650"/>
              </a:lnSpc>
              <a:buNone/>
            </a:pPr>
            <a:r>
              <a:rPr lang="en-US" sz="1350" dirty="0">
                <a:solidFill>
                  <a:srgbClr val="405449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LH/FSH Surge</a:t>
            </a:r>
            <a:endParaRPr lang="en-US" sz="1350" dirty="0"/>
          </a:p>
        </p:txBody>
      </p:sp>
      <p:sp>
        <p:nvSpPr>
          <p:cNvPr id="12" name="Text 7"/>
          <p:cNvSpPr/>
          <p:nvPr/>
        </p:nvSpPr>
        <p:spPr>
          <a:xfrm>
            <a:off x="3186308" y="5237397"/>
            <a:ext cx="3449799" cy="212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1350"/>
              </a:lnSpc>
              <a:buNone/>
            </a:pPr>
            <a:r>
              <a:rPr lang="en-US" sz="10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Triggers ovulation surge.</a:t>
            </a:r>
            <a:endParaRPr lang="en-US" sz="1050" dirty="0"/>
          </a:p>
        </p:txBody>
      </p:sp>
      <p:pic>
        <p:nvPicPr>
          <p:cNvPr id="13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9942" y="3586725"/>
            <a:ext cx="471284" cy="471284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5344789" y="3586725"/>
            <a:ext cx="2120778" cy="2650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1650"/>
              </a:lnSpc>
              <a:buNone/>
            </a:pPr>
            <a:r>
              <a:rPr lang="en-US" sz="1350" dirty="0">
                <a:solidFill>
                  <a:srgbClr val="405449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Estrogen Peak</a:t>
            </a:r>
            <a:endParaRPr lang="en-US" sz="1350" dirty="0"/>
          </a:p>
        </p:txBody>
      </p:sp>
      <p:sp>
        <p:nvSpPr>
          <p:cNvPr id="15" name="Text 9"/>
          <p:cNvSpPr/>
          <p:nvPr/>
        </p:nvSpPr>
        <p:spPr>
          <a:xfrm>
            <a:off x="4015767" y="3927227"/>
            <a:ext cx="3449799" cy="212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1350"/>
              </a:lnSpc>
              <a:buNone/>
            </a:pPr>
            <a:r>
              <a:rPr lang="en-US" sz="10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High levels preparing ovary.</a:t>
            </a:r>
            <a:endParaRPr lang="en-US" sz="10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76457"/>
            <a:ext cx="11213544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450"/>
              </a:lnSpc>
              <a:buNone/>
            </a:pPr>
            <a:r>
              <a:rPr lang="en-US" sz="3550" dirty="0">
                <a:solidFill>
                  <a:srgbClr val="3B4540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Ovulatory Physiology - Your Natural Power Surge</a:t>
            </a:r>
            <a:endParaRPr lang="en-US" sz="3550" dirty="0"/>
          </a:p>
        </p:txBody>
      </p:sp>
      <p:sp>
        <p:nvSpPr>
          <p:cNvPr id="3" name="Text 1"/>
          <p:cNvSpPr/>
          <p:nvPr/>
        </p:nvSpPr>
        <p:spPr>
          <a:xfrm>
            <a:off x="793790" y="2197060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550"/>
              </a:lnSpc>
              <a:buNone/>
            </a:pPr>
            <a:r>
              <a:rPr lang="en-US" sz="220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PEAK PHASE POWER: What's Happening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290572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Days 8-14: Your Body's Natural High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608784"/>
            <a:ext cx="471618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B4540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PEAK PERFORMANCE BENEFITS: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93790" y="430327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Mental clarity &amp; focus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74547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Physical strength &amp; coordination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18767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Social confidence &amp; communication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562987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Metabolism running hot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93790" y="607206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Pain tolerance higher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93790" y="669012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THE BLOATING PARADOX: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 Peak energy + digestive sensitivity = need for smart strategies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69012"/>
            <a:ext cx="8970169" cy="4536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550"/>
              </a:lnSpc>
              <a:buNone/>
            </a:pPr>
            <a:r>
              <a:rPr lang="en-US" sz="2850" dirty="0">
                <a:solidFill>
                  <a:srgbClr val="3B4540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Ovulatory Physiology - Your Natural Power Surge</a:t>
            </a:r>
            <a:endParaRPr lang="en-US" sz="2850" dirty="0"/>
          </a:p>
        </p:txBody>
      </p:sp>
      <p:sp>
        <p:nvSpPr>
          <p:cNvPr id="3" name="Text 1"/>
          <p:cNvSpPr/>
          <p:nvPr/>
        </p:nvSpPr>
        <p:spPr>
          <a:xfrm>
            <a:off x="793790" y="148554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PEAK PHASE POWER: What's Happening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2052518"/>
            <a:ext cx="13042821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b="1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Days 8-14: Your Body's Natural High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793790" y="2614970"/>
            <a:ext cx="3772972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750" dirty="0">
                <a:solidFill>
                  <a:srgbClr val="3B4540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PEAK PERFORMANCE BENEFITS:</a:t>
            </a:r>
            <a:endParaRPr lang="en-US" sz="1750" dirty="0"/>
          </a:p>
        </p:txBody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31137" y="3170634"/>
            <a:ext cx="5968008" cy="4389834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4734130" y="5783973"/>
            <a:ext cx="1793233" cy="2241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350" dirty="0">
                <a:solidFill>
                  <a:srgbClr val="FFFFFF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Mental Clarity</a:t>
            </a:r>
            <a:endParaRPr lang="en-US" sz="1350" dirty="0"/>
          </a:p>
        </p:txBody>
      </p:sp>
      <p:sp>
        <p:nvSpPr>
          <p:cNvPr id="8" name="Text 5"/>
          <p:cNvSpPr/>
          <p:nvPr/>
        </p:nvSpPr>
        <p:spPr>
          <a:xfrm>
            <a:off x="6889995" y="4516256"/>
            <a:ext cx="1482406" cy="4483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350" dirty="0">
                <a:solidFill>
                  <a:srgbClr val="FFFFFF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Physical Strength</a:t>
            </a:r>
            <a:endParaRPr lang="en-US" sz="1350" dirty="0"/>
          </a:p>
        </p:txBody>
      </p:sp>
      <p:sp>
        <p:nvSpPr>
          <p:cNvPr id="9" name="Text 6"/>
          <p:cNvSpPr/>
          <p:nvPr/>
        </p:nvSpPr>
        <p:spPr>
          <a:xfrm>
            <a:off x="8627438" y="5655956"/>
            <a:ext cx="1338947" cy="4483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350" dirty="0">
                <a:solidFill>
                  <a:srgbClr val="FFFFFF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Social Confidence</a:t>
            </a:r>
            <a:endParaRPr lang="en-US" sz="1350" dirty="0"/>
          </a:p>
        </p:txBody>
      </p:sp>
      <p:sp>
        <p:nvSpPr>
          <p:cNvPr id="10" name="Text 7"/>
          <p:cNvSpPr/>
          <p:nvPr/>
        </p:nvSpPr>
        <p:spPr>
          <a:xfrm>
            <a:off x="7017514" y="6429038"/>
            <a:ext cx="1259248" cy="4483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350" dirty="0">
                <a:solidFill>
                  <a:srgbClr val="FFFFFF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Fast Metabolism</a:t>
            </a:r>
            <a:endParaRPr lang="en-US" sz="1350" dirty="0"/>
          </a:p>
        </p:txBody>
      </p:sp>
      <p:sp>
        <p:nvSpPr>
          <p:cNvPr id="11" name="Text 8"/>
          <p:cNvSpPr/>
          <p:nvPr/>
        </p:nvSpPr>
        <p:spPr>
          <a:xfrm>
            <a:off x="5495258" y="3763099"/>
            <a:ext cx="1099850" cy="4483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350" dirty="0">
                <a:solidFill>
                  <a:srgbClr val="FFFFFF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High Pain Tolerance</a:t>
            </a:r>
            <a:endParaRPr lang="en-US" sz="13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0094" y="589359"/>
            <a:ext cx="4441984" cy="3482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3B4540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The "Ovary Bloat" Phenomenon</a:t>
            </a:r>
            <a:endParaRPr lang="en-US" sz="2150" dirty="0"/>
          </a:p>
        </p:txBody>
      </p:sp>
      <p:sp>
        <p:nvSpPr>
          <p:cNvPr id="3" name="Text 1"/>
          <p:cNvSpPr/>
          <p:nvPr/>
        </p:nvSpPr>
        <p:spPr>
          <a:xfrm>
            <a:off x="750094" y="1216223"/>
            <a:ext cx="13130213" cy="2786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UNDERSTANDING MID-CYCLE BLOATING</a:t>
            </a:r>
            <a:endParaRPr lang="en-US" sz="1350" dirty="0"/>
          </a:p>
        </p:txBody>
      </p:sp>
      <p:sp>
        <p:nvSpPr>
          <p:cNvPr id="4" name="Text 2"/>
          <p:cNvSpPr/>
          <p:nvPr/>
        </p:nvSpPr>
        <p:spPr>
          <a:xfrm>
            <a:off x="750094" y="1703784"/>
            <a:ext cx="1995249" cy="2176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00"/>
              </a:lnSpc>
              <a:buNone/>
            </a:pPr>
            <a:r>
              <a:rPr lang="en-US" sz="1350" dirty="0">
                <a:solidFill>
                  <a:srgbClr val="3B4540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OVARY BLOAT BASICS:</a:t>
            </a:r>
            <a:endParaRPr lang="en-US" sz="1350" dirty="0"/>
          </a:p>
        </p:txBody>
      </p:sp>
      <p:sp>
        <p:nvSpPr>
          <p:cNvPr id="5" name="Text 3"/>
          <p:cNvSpPr/>
          <p:nvPr/>
        </p:nvSpPr>
        <p:spPr>
          <a:xfrm>
            <a:off x="750094" y="2130385"/>
            <a:ext cx="13130213" cy="2228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750"/>
              </a:lnSpc>
              <a:buSzPct val="100000"/>
              <a:buChar char="•"/>
            </a:pPr>
            <a:r>
              <a:rPr lang="en-US" sz="10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Sharp, localized sensations around ovaries</a:t>
            </a:r>
            <a:endParaRPr lang="en-US" sz="1050" dirty="0"/>
          </a:p>
        </p:txBody>
      </p:sp>
      <p:sp>
        <p:nvSpPr>
          <p:cNvPr id="6" name="Text 4"/>
          <p:cNvSpPr/>
          <p:nvPr/>
        </p:nvSpPr>
        <p:spPr>
          <a:xfrm>
            <a:off x="750094" y="2401967"/>
            <a:ext cx="13130213" cy="2228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750"/>
              </a:lnSpc>
              <a:buSzPct val="100000"/>
              <a:buChar char="•"/>
            </a:pPr>
            <a:r>
              <a:rPr lang="en-US" sz="10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Temporary fullness or swelling</a:t>
            </a:r>
            <a:endParaRPr lang="en-US" sz="1050" dirty="0"/>
          </a:p>
        </p:txBody>
      </p:sp>
      <p:sp>
        <p:nvSpPr>
          <p:cNvPr id="7" name="Text 5"/>
          <p:cNvSpPr/>
          <p:nvPr/>
        </p:nvSpPr>
        <p:spPr>
          <a:xfrm>
            <a:off x="750094" y="2673548"/>
            <a:ext cx="13130213" cy="2228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750"/>
              </a:lnSpc>
              <a:buSzPct val="100000"/>
              <a:buChar char="•"/>
            </a:pPr>
            <a:r>
              <a:rPr lang="en-US" sz="10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Often one-sided (alternates monthly)</a:t>
            </a:r>
            <a:endParaRPr lang="en-US" sz="1050" dirty="0"/>
          </a:p>
        </p:txBody>
      </p:sp>
      <p:sp>
        <p:nvSpPr>
          <p:cNvPr id="8" name="Text 6"/>
          <p:cNvSpPr/>
          <p:nvPr/>
        </p:nvSpPr>
        <p:spPr>
          <a:xfrm>
            <a:off x="750094" y="2945130"/>
            <a:ext cx="13130213" cy="2228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750"/>
              </a:lnSpc>
              <a:buSzPct val="100000"/>
              <a:buChar char="•"/>
            </a:pPr>
            <a:r>
              <a:rPr lang="en-US" sz="10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Typically lasts 24-48 hours around ovulation</a:t>
            </a:r>
            <a:endParaRPr lang="en-US" sz="1050" dirty="0"/>
          </a:p>
        </p:txBody>
      </p:sp>
      <p:sp>
        <p:nvSpPr>
          <p:cNvPr id="9" name="Text 7"/>
          <p:cNvSpPr/>
          <p:nvPr/>
        </p:nvSpPr>
        <p:spPr>
          <a:xfrm>
            <a:off x="750094" y="3376970"/>
            <a:ext cx="1741289" cy="2176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00"/>
              </a:lnSpc>
              <a:buNone/>
            </a:pPr>
            <a:r>
              <a:rPr lang="en-US" sz="1350" dirty="0">
                <a:solidFill>
                  <a:srgbClr val="3B4540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WHY IT HAPPENS:</a:t>
            </a:r>
            <a:endParaRPr lang="en-US" sz="1350" dirty="0"/>
          </a:p>
        </p:txBody>
      </p:sp>
      <p:sp>
        <p:nvSpPr>
          <p:cNvPr id="10" name="Text 8"/>
          <p:cNvSpPr/>
          <p:nvPr/>
        </p:nvSpPr>
        <p:spPr>
          <a:xfrm>
            <a:off x="750094" y="3803571"/>
            <a:ext cx="13130213" cy="2228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750"/>
              </a:lnSpc>
              <a:buSzPct val="100000"/>
              <a:buChar char="•"/>
            </a:pPr>
            <a:r>
              <a:rPr lang="en-US" sz="10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Follicle growth stretches ovary</a:t>
            </a:r>
            <a:endParaRPr lang="en-US" sz="1050" dirty="0"/>
          </a:p>
        </p:txBody>
      </p:sp>
      <p:sp>
        <p:nvSpPr>
          <p:cNvPr id="11" name="Text 9"/>
          <p:cNvSpPr/>
          <p:nvPr/>
        </p:nvSpPr>
        <p:spPr>
          <a:xfrm>
            <a:off x="750094" y="4075152"/>
            <a:ext cx="13130213" cy="2228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750"/>
              </a:lnSpc>
              <a:buSzPct val="100000"/>
              <a:buChar char="•"/>
            </a:pPr>
            <a:r>
              <a:rPr lang="en-US" sz="10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Fluid release during ovulation</a:t>
            </a:r>
            <a:endParaRPr lang="en-US" sz="1050" dirty="0"/>
          </a:p>
        </p:txBody>
      </p:sp>
      <p:sp>
        <p:nvSpPr>
          <p:cNvPr id="12" name="Text 10"/>
          <p:cNvSpPr/>
          <p:nvPr/>
        </p:nvSpPr>
        <p:spPr>
          <a:xfrm>
            <a:off x="750094" y="4346734"/>
            <a:ext cx="13130213" cy="2228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750"/>
              </a:lnSpc>
              <a:buSzPct val="100000"/>
              <a:buChar char="•"/>
            </a:pPr>
            <a:r>
              <a:rPr lang="en-US" sz="10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Hormone shifts affect digestion</a:t>
            </a:r>
            <a:endParaRPr lang="en-US" sz="1050" dirty="0"/>
          </a:p>
        </p:txBody>
      </p:sp>
      <p:sp>
        <p:nvSpPr>
          <p:cNvPr id="13" name="Text 11"/>
          <p:cNvSpPr/>
          <p:nvPr/>
        </p:nvSpPr>
        <p:spPr>
          <a:xfrm>
            <a:off x="750094" y="4618315"/>
            <a:ext cx="13130213" cy="2228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750"/>
              </a:lnSpc>
              <a:buSzPct val="100000"/>
              <a:buChar char="•"/>
            </a:pPr>
            <a:r>
              <a:rPr lang="en-US" sz="10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Peak energy can mask early signals</a:t>
            </a:r>
            <a:endParaRPr lang="en-US" sz="1050" dirty="0"/>
          </a:p>
        </p:txBody>
      </p:sp>
      <p:sp>
        <p:nvSpPr>
          <p:cNvPr id="14" name="Text 12"/>
          <p:cNvSpPr/>
          <p:nvPr/>
        </p:nvSpPr>
        <p:spPr>
          <a:xfrm>
            <a:off x="750094" y="5050155"/>
            <a:ext cx="1811655" cy="2176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00"/>
              </a:lnSpc>
              <a:buNone/>
            </a:pPr>
            <a:r>
              <a:rPr lang="en-US" sz="1350" dirty="0">
                <a:solidFill>
                  <a:srgbClr val="3B4540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NORMAL PATTERNS:</a:t>
            </a:r>
            <a:endParaRPr lang="en-US" sz="1350" dirty="0"/>
          </a:p>
        </p:txBody>
      </p:sp>
      <p:sp>
        <p:nvSpPr>
          <p:cNvPr id="15" name="Text 13"/>
          <p:cNvSpPr/>
          <p:nvPr/>
        </p:nvSpPr>
        <p:spPr>
          <a:xfrm>
            <a:off x="750094" y="5476756"/>
            <a:ext cx="13130213" cy="2228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750"/>
              </a:lnSpc>
              <a:buSzPct val="100000"/>
              <a:buChar char="•"/>
            </a:pPr>
            <a:r>
              <a:rPr lang="en-US" sz="10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✓ Comes and goes with ovulation</a:t>
            </a:r>
            <a:endParaRPr lang="en-US" sz="1050" dirty="0"/>
          </a:p>
        </p:txBody>
      </p:sp>
      <p:sp>
        <p:nvSpPr>
          <p:cNvPr id="16" name="Text 14"/>
          <p:cNvSpPr/>
          <p:nvPr/>
        </p:nvSpPr>
        <p:spPr>
          <a:xfrm>
            <a:off x="750094" y="5748338"/>
            <a:ext cx="13130213" cy="2228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750"/>
              </a:lnSpc>
              <a:buSzPct val="100000"/>
              <a:buChar char="•"/>
            </a:pPr>
            <a:r>
              <a:rPr lang="en-US" sz="10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✓ Manageable with gentle interventions</a:t>
            </a:r>
            <a:endParaRPr lang="en-US" sz="1050" dirty="0"/>
          </a:p>
        </p:txBody>
      </p:sp>
      <p:sp>
        <p:nvSpPr>
          <p:cNvPr id="17" name="Text 15"/>
          <p:cNvSpPr/>
          <p:nvPr/>
        </p:nvSpPr>
        <p:spPr>
          <a:xfrm>
            <a:off x="750094" y="6019919"/>
            <a:ext cx="13130213" cy="2228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750"/>
              </a:lnSpc>
              <a:buSzPct val="100000"/>
              <a:buChar char="•"/>
            </a:pPr>
            <a:r>
              <a:rPr lang="en-US" sz="10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✓ Doesn't interfere with daily activities</a:t>
            </a:r>
            <a:endParaRPr lang="en-US" sz="1050" dirty="0"/>
          </a:p>
        </p:txBody>
      </p:sp>
      <p:sp>
        <p:nvSpPr>
          <p:cNvPr id="18" name="Text 16"/>
          <p:cNvSpPr/>
          <p:nvPr/>
        </p:nvSpPr>
        <p:spPr>
          <a:xfrm>
            <a:off x="750094" y="6451759"/>
            <a:ext cx="2126694" cy="2176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00"/>
              </a:lnSpc>
              <a:buNone/>
            </a:pPr>
            <a:r>
              <a:rPr lang="en-US" sz="1350" dirty="0">
                <a:solidFill>
                  <a:srgbClr val="3B4540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WHEN TO INVESTIGATE:</a:t>
            </a:r>
            <a:endParaRPr lang="en-US" sz="1350" dirty="0"/>
          </a:p>
        </p:txBody>
      </p:sp>
      <p:sp>
        <p:nvSpPr>
          <p:cNvPr id="19" name="Text 17"/>
          <p:cNvSpPr/>
          <p:nvPr/>
        </p:nvSpPr>
        <p:spPr>
          <a:xfrm>
            <a:off x="750094" y="6878360"/>
            <a:ext cx="13130213" cy="2228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750"/>
              </a:lnSpc>
              <a:buSzPct val="100000"/>
              <a:buChar char="•"/>
            </a:pPr>
            <a:r>
              <a:rPr lang="en-US" sz="1050" dirty="0">
                <a:solidFill>
                  <a:srgbClr val="000000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❌</a:t>
            </a:r>
            <a:pPr algn="l" indent="0" marL="0">
              <a:lnSpc>
                <a:spcPts val="1750"/>
              </a:lnSpc>
              <a:buNone/>
            </a:pPr>
            <a:r>
              <a:rPr lang="en-US" sz="10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 Severe pain that doubles you over</a:t>
            </a:r>
            <a:endParaRPr lang="en-US" sz="1050" dirty="0"/>
          </a:p>
        </p:txBody>
      </p:sp>
      <p:sp>
        <p:nvSpPr>
          <p:cNvPr id="20" name="Text 18"/>
          <p:cNvSpPr/>
          <p:nvPr/>
        </p:nvSpPr>
        <p:spPr>
          <a:xfrm>
            <a:off x="750094" y="7149941"/>
            <a:ext cx="13130213" cy="2228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750"/>
              </a:lnSpc>
              <a:buSzPct val="100000"/>
              <a:buChar char="•"/>
            </a:pPr>
            <a:r>
              <a:rPr lang="en-US" sz="1050" dirty="0">
                <a:solidFill>
                  <a:srgbClr val="000000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❌</a:t>
            </a:r>
            <a:pPr algn="l" indent="0" marL="0">
              <a:lnSpc>
                <a:spcPts val="1750"/>
              </a:lnSpc>
              <a:buNone/>
            </a:pPr>
            <a:r>
              <a:rPr lang="en-US" sz="10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 Lasts more than 3-4 days</a:t>
            </a:r>
            <a:endParaRPr lang="en-US" sz="1050" dirty="0"/>
          </a:p>
        </p:txBody>
      </p:sp>
      <p:sp>
        <p:nvSpPr>
          <p:cNvPr id="21" name="Text 19"/>
          <p:cNvSpPr/>
          <p:nvPr/>
        </p:nvSpPr>
        <p:spPr>
          <a:xfrm>
            <a:off x="750094" y="7421523"/>
            <a:ext cx="13130213" cy="2228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750"/>
              </a:lnSpc>
              <a:buSzPct val="100000"/>
              <a:buChar char="•"/>
            </a:pPr>
            <a:r>
              <a:rPr lang="en-US" sz="1050" dirty="0">
                <a:solidFill>
                  <a:srgbClr val="000000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❌</a:t>
            </a:r>
            <a:pPr algn="l" indent="0" marL="0">
              <a:lnSpc>
                <a:spcPts val="1750"/>
              </a:lnSpc>
              <a:buNone/>
            </a:pPr>
            <a:r>
              <a:rPr lang="en-US" sz="10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 Gets progressively worse each cycle</a:t>
            </a:r>
            <a:endParaRPr lang="en-US" sz="10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0218" y="620792"/>
            <a:ext cx="6120646" cy="4798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750"/>
              </a:lnSpc>
              <a:buNone/>
            </a:pPr>
            <a:r>
              <a:rPr lang="en-US" sz="3000" dirty="0">
                <a:solidFill>
                  <a:srgbClr val="3B4540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The "Ovary Bloat" Phenomenon</a:t>
            </a:r>
            <a:endParaRPr lang="en-US" sz="3000" dirty="0"/>
          </a:p>
        </p:txBody>
      </p:sp>
      <p:sp>
        <p:nvSpPr>
          <p:cNvPr id="3" name="Text 1"/>
          <p:cNvSpPr/>
          <p:nvPr/>
        </p:nvSpPr>
        <p:spPr>
          <a:xfrm>
            <a:off x="790218" y="1484352"/>
            <a:ext cx="13049964" cy="3838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UNDERSTANDING MID-CYCLE BLOATING</a:t>
            </a:r>
            <a:endParaRPr lang="en-US" sz="185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8912" y="2084070"/>
            <a:ext cx="11092458" cy="5551765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818782" y="4470720"/>
            <a:ext cx="2083297" cy="6233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350" dirty="0">
                <a:solidFill>
                  <a:srgbClr val="405449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Underlying Causes</a:t>
            </a:r>
            <a:endParaRPr lang="en-US" sz="1350" dirty="0"/>
          </a:p>
        </p:txBody>
      </p:sp>
      <p:sp>
        <p:nvSpPr>
          <p:cNvPr id="6" name="Text 3"/>
          <p:cNvSpPr/>
          <p:nvPr/>
        </p:nvSpPr>
        <p:spPr>
          <a:xfrm>
            <a:off x="6070911" y="7163146"/>
            <a:ext cx="2493307" cy="3116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350" dirty="0">
                <a:solidFill>
                  <a:srgbClr val="405449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Seek Care</a:t>
            </a:r>
            <a:endParaRPr lang="en-US" sz="1350" dirty="0"/>
          </a:p>
        </p:txBody>
      </p:sp>
      <p:sp>
        <p:nvSpPr>
          <p:cNvPr id="7" name="Text 4"/>
          <p:cNvSpPr/>
          <p:nvPr/>
        </p:nvSpPr>
        <p:spPr>
          <a:xfrm>
            <a:off x="10717121" y="4626551"/>
            <a:ext cx="2083297" cy="3116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350" dirty="0">
                <a:solidFill>
                  <a:srgbClr val="405449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Manageability</a:t>
            </a:r>
            <a:endParaRPr lang="en-US" sz="1350" dirty="0"/>
          </a:p>
        </p:txBody>
      </p:sp>
      <p:sp>
        <p:nvSpPr>
          <p:cNvPr id="8" name="Text 5"/>
          <p:cNvSpPr/>
          <p:nvPr/>
        </p:nvSpPr>
        <p:spPr>
          <a:xfrm>
            <a:off x="6064677" y="2311931"/>
            <a:ext cx="2493308" cy="3116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350" dirty="0">
                <a:solidFill>
                  <a:srgbClr val="405449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Around Ovulation</a:t>
            </a:r>
            <a:endParaRPr lang="en-US" sz="1350" dirty="0"/>
          </a:p>
        </p:txBody>
      </p:sp>
      <p:sp>
        <p:nvSpPr>
          <p:cNvPr id="9" name="Text 6"/>
          <p:cNvSpPr/>
          <p:nvPr/>
        </p:nvSpPr>
        <p:spPr>
          <a:xfrm>
            <a:off x="4877240" y="5804639"/>
            <a:ext cx="2138704" cy="74799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350"/>
              </a:lnSpc>
              <a:buNone/>
            </a:pPr>
            <a:r>
              <a:rPr lang="en-US" sz="10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Warning Signs — Severe, worsening, &gt;3–4 days</a:t>
            </a:r>
            <a:endParaRPr lang="en-US" sz="1050" dirty="0"/>
          </a:p>
        </p:txBody>
      </p:sp>
      <p:pic>
        <p:nvPicPr>
          <p:cNvPr id="10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350" y="5257843"/>
            <a:ext cx="310278" cy="310279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7813802" y="5815720"/>
            <a:ext cx="2138704" cy="74799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350"/>
              </a:lnSpc>
              <a:buNone/>
            </a:pPr>
            <a:r>
              <a:rPr lang="en-US" sz="10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Causes &amp; Context — Follicle growth, fluid, hormones</a:t>
            </a:r>
            <a:endParaRPr lang="en-US" sz="1050" dirty="0"/>
          </a:p>
        </p:txBody>
      </p:sp>
      <p:pic>
        <p:nvPicPr>
          <p:cNvPr id="12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014" y="5264423"/>
            <a:ext cx="310279" cy="310278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7813802" y="3765668"/>
            <a:ext cx="2138704" cy="74799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350"/>
              </a:lnSpc>
              <a:buNone/>
            </a:pPr>
            <a:r>
              <a:rPr lang="en-US" sz="10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Watchful Symptoms — One-sided fullness, manageable</a:t>
            </a:r>
            <a:endParaRPr lang="en-US" sz="1050" dirty="0"/>
          </a:p>
        </p:txBody>
      </p:sp>
      <p:pic>
        <p:nvPicPr>
          <p:cNvPr id="14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8014" y="3214369"/>
            <a:ext cx="310279" cy="310279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4810751" y="3765668"/>
            <a:ext cx="2138704" cy="74799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350"/>
              </a:lnSpc>
              <a:buNone/>
            </a:pPr>
            <a:r>
              <a:rPr lang="en-US" sz="10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Typical Ovulation Bloat — Mild, brief discomfort</a:t>
            </a:r>
            <a:endParaRPr lang="en-US" sz="1050" dirty="0"/>
          </a:p>
        </p:txBody>
      </p:sp>
      <p:pic>
        <p:nvPicPr>
          <p:cNvPr id="1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4964" y="3214369"/>
            <a:ext cx="310278" cy="31027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95360" y="0"/>
            <a:ext cx="603504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850344"/>
            <a:ext cx="7111960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450"/>
              </a:lnSpc>
              <a:buNone/>
            </a:pPr>
            <a:r>
              <a:rPr lang="en-US" sz="3550" dirty="0">
                <a:solidFill>
                  <a:srgbClr val="3B4540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POLL - Your Peak Phase Reality</a:t>
            </a:r>
            <a:endParaRPr lang="en-US" sz="3550" dirty="0"/>
          </a:p>
        </p:txBody>
      </p:sp>
      <p:sp>
        <p:nvSpPr>
          <p:cNvPr id="4" name="Text 1"/>
          <p:cNvSpPr/>
          <p:nvPr/>
        </p:nvSpPr>
        <p:spPr>
          <a:xfrm>
            <a:off x="793790" y="1672471"/>
            <a:ext cx="75564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550"/>
              </a:lnSpc>
              <a:buNone/>
            </a:pPr>
            <a:r>
              <a:rPr lang="en-US" sz="220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ENERGY CHECK-IN! </a:t>
            </a:r>
            <a:pPr algn="l" indent="0" marL="0">
              <a:lnSpc>
                <a:spcPts val="3550"/>
              </a:lnSpc>
              <a:buNone/>
            </a:pPr>
            <a:r>
              <a:rPr lang="en-US" sz="2200" dirty="0">
                <a:solidFill>
                  <a:srgbClr val="000000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⚡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2381131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What's your typical ovulatory phase experience?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90" y="2999184"/>
            <a:ext cx="7556421" cy="3705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A) 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🚀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 Amazing energy, minimal digestive issues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93790" y="3449003"/>
            <a:ext cx="7556421" cy="3705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B) 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⚡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 Great energy BUT noticeable mid-cycle bloat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93790" y="3898821"/>
            <a:ext cx="7556421" cy="3705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C) 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🎢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 Energy high but unpredictable symptoms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793790" y="4348639"/>
            <a:ext cx="7556421" cy="3705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D) 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🤔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 Energy good, never connected it to ovulation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793790" y="4798457"/>
            <a:ext cx="7556421" cy="3705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E) 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😵‍💫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 Peak energy but I tend to overdo everything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793790" y="5248275"/>
            <a:ext cx="7556421" cy="3705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F) 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🆘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 This is actually my most difficult phase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793790" y="595895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B4540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CHAT SHARE:</a:t>
            </a:r>
            <a:endParaRPr lang="en-US" sz="2200" dirty="0"/>
          </a:p>
        </p:txBody>
      </p:sp>
      <p:sp>
        <p:nvSpPr>
          <p:cNvPr id="13" name="Text 10"/>
          <p:cNvSpPr/>
          <p:nvPr/>
        </p:nvSpPr>
        <p:spPr>
          <a:xfrm>
            <a:off x="793790" y="6653451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When you're feeling peak energy, what do you tend to do? (Work extra hours? Exercise more? Social activities? Creative projects?)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95360" y="0"/>
            <a:ext cx="6035040" cy="823305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77954" y="611267"/>
            <a:ext cx="4592717" cy="3611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50" dirty="0">
                <a:solidFill>
                  <a:srgbClr val="3B4540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Nutrition for Peak Performance</a:t>
            </a:r>
            <a:endParaRPr lang="en-US" sz="2250" dirty="0"/>
          </a:p>
        </p:txBody>
      </p:sp>
      <p:sp>
        <p:nvSpPr>
          <p:cNvPr id="4" name="Text 1"/>
          <p:cNvSpPr/>
          <p:nvPr/>
        </p:nvSpPr>
        <p:spPr>
          <a:xfrm>
            <a:off x="777954" y="1134904"/>
            <a:ext cx="7588091" cy="2889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FUEL YOUR PEAK: Ovulatory Nutrition</a:t>
            </a:r>
            <a:endParaRPr lang="en-US" sz="1400" dirty="0"/>
          </a:p>
        </p:txBody>
      </p:sp>
      <p:sp>
        <p:nvSpPr>
          <p:cNvPr id="5" name="Text 2"/>
          <p:cNvSpPr/>
          <p:nvPr/>
        </p:nvSpPr>
        <p:spPr>
          <a:xfrm>
            <a:off x="777954" y="1586389"/>
            <a:ext cx="7588091" cy="2889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b="1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HIGH-ENERGY FOODS:</a:t>
            </a:r>
            <a:endParaRPr lang="en-US" sz="1400" dirty="0"/>
          </a:p>
        </p:txBody>
      </p:sp>
      <p:sp>
        <p:nvSpPr>
          <p:cNvPr id="6" name="Text 3"/>
          <p:cNvSpPr/>
          <p:nvPr/>
        </p:nvSpPr>
        <p:spPr>
          <a:xfrm>
            <a:off x="777954" y="2037874"/>
            <a:ext cx="7588091" cy="2312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8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🥗</a:t>
            </a:r>
            <a:pPr algn="l" indent="0" marL="0">
              <a:lnSpc>
                <a:spcPts val="1800"/>
              </a:lnSpc>
              <a:buNone/>
            </a:pPr>
            <a:r>
              <a:rPr lang="en-US" sz="110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 Cruciferous vegetables (broccoli, Brussels sprouts)</a:t>
            </a:r>
            <a:endParaRPr lang="en-US" sz="1100" dirty="0"/>
          </a:p>
        </p:txBody>
      </p:sp>
      <p:sp>
        <p:nvSpPr>
          <p:cNvPr id="7" name="Text 4"/>
          <p:cNvSpPr/>
          <p:nvPr/>
        </p:nvSpPr>
        <p:spPr>
          <a:xfrm>
            <a:off x="777954" y="2319576"/>
            <a:ext cx="7588091" cy="2312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8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🐟</a:t>
            </a:r>
            <a:pPr algn="l" indent="0" marL="0">
              <a:lnSpc>
                <a:spcPts val="1800"/>
              </a:lnSpc>
              <a:buNone/>
            </a:pPr>
            <a:r>
              <a:rPr lang="en-US" sz="110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 Omega-3 rich fish and seafood</a:t>
            </a:r>
            <a:endParaRPr lang="en-US" sz="1100" dirty="0"/>
          </a:p>
        </p:txBody>
      </p:sp>
      <p:sp>
        <p:nvSpPr>
          <p:cNvPr id="8" name="Text 5"/>
          <p:cNvSpPr/>
          <p:nvPr/>
        </p:nvSpPr>
        <p:spPr>
          <a:xfrm>
            <a:off x="777954" y="2601278"/>
            <a:ext cx="7588091" cy="2312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8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🥜</a:t>
            </a:r>
            <a:pPr algn="l" indent="0" marL="0">
              <a:lnSpc>
                <a:spcPts val="1800"/>
              </a:lnSpc>
              <a:buNone/>
            </a:pPr>
            <a:r>
              <a:rPr lang="en-US" sz="110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 Raw nuts and seeds for sustained energy</a:t>
            </a:r>
            <a:endParaRPr lang="en-US" sz="1100" dirty="0"/>
          </a:p>
        </p:txBody>
      </p:sp>
      <p:sp>
        <p:nvSpPr>
          <p:cNvPr id="9" name="Text 6"/>
          <p:cNvSpPr/>
          <p:nvPr/>
        </p:nvSpPr>
        <p:spPr>
          <a:xfrm>
            <a:off x="777954" y="2882979"/>
            <a:ext cx="7588091" cy="2312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8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🫐</a:t>
            </a:r>
            <a:pPr algn="l" indent="0" marL="0">
              <a:lnSpc>
                <a:spcPts val="1800"/>
              </a:lnSpc>
              <a:buNone/>
            </a:pPr>
            <a:r>
              <a:rPr lang="en-US" sz="110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 Antioxidant-rich berries and leafy greens</a:t>
            </a:r>
            <a:endParaRPr lang="en-US" sz="1100" dirty="0"/>
          </a:p>
        </p:txBody>
      </p:sp>
      <p:sp>
        <p:nvSpPr>
          <p:cNvPr id="10" name="Text 7"/>
          <p:cNvSpPr/>
          <p:nvPr/>
        </p:nvSpPr>
        <p:spPr>
          <a:xfrm>
            <a:off x="777954" y="3164681"/>
            <a:ext cx="7588091" cy="2312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800"/>
              </a:lnSpc>
              <a:buSzPct val="100000"/>
              <a:buChar char="•"/>
            </a:pPr>
            <a:r>
              <a:rPr lang="en-US" sz="1100" dirty="0">
                <a:solidFill>
                  <a:srgbClr val="000000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🥑</a:t>
            </a:r>
            <a:pPr algn="l" indent="0" marL="0">
              <a:lnSpc>
                <a:spcPts val="1800"/>
              </a:lnSpc>
              <a:buNone/>
            </a:pPr>
            <a:r>
              <a:rPr lang="en-US" sz="110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 Healthy fats for hormone production</a:t>
            </a:r>
            <a:endParaRPr lang="en-US" sz="1100" dirty="0"/>
          </a:p>
        </p:txBody>
      </p:sp>
      <p:sp>
        <p:nvSpPr>
          <p:cNvPr id="11" name="Text 8"/>
          <p:cNvSpPr/>
          <p:nvPr/>
        </p:nvSpPr>
        <p:spPr>
          <a:xfrm>
            <a:off x="777954" y="3558421"/>
            <a:ext cx="7588091" cy="2889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b="1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PEAK PHASE TIMING:</a:t>
            </a:r>
            <a:endParaRPr lang="en-US" sz="1400" dirty="0"/>
          </a:p>
        </p:txBody>
      </p:sp>
      <p:sp>
        <p:nvSpPr>
          <p:cNvPr id="12" name="Text 9"/>
          <p:cNvSpPr/>
          <p:nvPr/>
        </p:nvSpPr>
        <p:spPr>
          <a:xfrm>
            <a:off x="777954" y="4009906"/>
            <a:ext cx="7588091" cy="2312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800"/>
              </a:lnSpc>
              <a:buSzPct val="100000"/>
              <a:buChar char="•"/>
            </a:pPr>
            <a:r>
              <a:rPr lang="en-US" sz="110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Larger breakfast - your metabolism is hot</a:t>
            </a:r>
            <a:endParaRPr lang="en-US" sz="1100" dirty="0"/>
          </a:p>
        </p:txBody>
      </p:sp>
      <p:sp>
        <p:nvSpPr>
          <p:cNvPr id="13" name="Text 10"/>
          <p:cNvSpPr/>
          <p:nvPr/>
        </p:nvSpPr>
        <p:spPr>
          <a:xfrm>
            <a:off x="777954" y="4291608"/>
            <a:ext cx="7588091" cy="2312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800"/>
              </a:lnSpc>
              <a:buSzPct val="100000"/>
              <a:buChar char="•"/>
            </a:pPr>
            <a:r>
              <a:rPr lang="en-US" sz="110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Pre-activity fuel 30-60 minutes prior</a:t>
            </a:r>
            <a:endParaRPr lang="en-US" sz="1100" dirty="0"/>
          </a:p>
        </p:txBody>
      </p:sp>
      <p:sp>
        <p:nvSpPr>
          <p:cNvPr id="14" name="Text 11"/>
          <p:cNvSpPr/>
          <p:nvPr/>
        </p:nvSpPr>
        <p:spPr>
          <a:xfrm>
            <a:off x="777954" y="4573310"/>
            <a:ext cx="7588091" cy="2312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800"/>
              </a:lnSpc>
              <a:buSzPct val="100000"/>
              <a:buChar char="•"/>
            </a:pPr>
            <a:r>
              <a:rPr lang="en-US" sz="110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Post-activity protein within 2 hours</a:t>
            </a:r>
            <a:endParaRPr lang="en-US" sz="1100" dirty="0"/>
          </a:p>
        </p:txBody>
      </p:sp>
      <p:sp>
        <p:nvSpPr>
          <p:cNvPr id="15" name="Text 12"/>
          <p:cNvSpPr/>
          <p:nvPr/>
        </p:nvSpPr>
        <p:spPr>
          <a:xfrm>
            <a:off x="777954" y="4855012"/>
            <a:ext cx="7588091" cy="2312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800"/>
              </a:lnSpc>
              <a:buSzPct val="100000"/>
              <a:buChar char="•"/>
            </a:pPr>
            <a:r>
              <a:rPr lang="en-US" sz="110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Consistent meal timing prevents energy crashes</a:t>
            </a:r>
            <a:endParaRPr lang="en-US" sz="1100" dirty="0"/>
          </a:p>
        </p:txBody>
      </p:sp>
      <p:sp>
        <p:nvSpPr>
          <p:cNvPr id="16" name="Text 13"/>
          <p:cNvSpPr/>
          <p:nvPr/>
        </p:nvSpPr>
        <p:spPr>
          <a:xfrm>
            <a:off x="777954" y="5248751"/>
            <a:ext cx="7588091" cy="2889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b="1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ANTI-BLOAT STRATEGIES:</a:t>
            </a:r>
            <a:endParaRPr lang="en-US" sz="1400" dirty="0"/>
          </a:p>
        </p:txBody>
      </p:sp>
      <p:sp>
        <p:nvSpPr>
          <p:cNvPr id="17" name="Text 14"/>
          <p:cNvSpPr/>
          <p:nvPr/>
        </p:nvSpPr>
        <p:spPr>
          <a:xfrm>
            <a:off x="777954" y="5700236"/>
            <a:ext cx="7588091" cy="2312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800"/>
              </a:lnSpc>
              <a:buSzPct val="100000"/>
              <a:buChar char="•"/>
            </a:pPr>
            <a:r>
              <a:rPr lang="en-US" sz="110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✓ Digestive enzymes with larger meals</a:t>
            </a:r>
            <a:endParaRPr lang="en-US" sz="1100" dirty="0"/>
          </a:p>
        </p:txBody>
      </p:sp>
      <p:sp>
        <p:nvSpPr>
          <p:cNvPr id="18" name="Text 15"/>
          <p:cNvSpPr/>
          <p:nvPr/>
        </p:nvSpPr>
        <p:spPr>
          <a:xfrm>
            <a:off x="777954" y="5981938"/>
            <a:ext cx="7588091" cy="2312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800"/>
              </a:lnSpc>
              <a:buSzPct val="100000"/>
              <a:buChar char="•"/>
            </a:pPr>
            <a:r>
              <a:rPr lang="en-US" sz="110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✓ Ginger tea or fresh ginger with meals</a:t>
            </a:r>
            <a:endParaRPr lang="en-US" sz="1100" dirty="0"/>
          </a:p>
        </p:txBody>
      </p:sp>
      <p:sp>
        <p:nvSpPr>
          <p:cNvPr id="19" name="Text 16"/>
          <p:cNvSpPr/>
          <p:nvPr/>
        </p:nvSpPr>
        <p:spPr>
          <a:xfrm>
            <a:off x="777954" y="6263640"/>
            <a:ext cx="7588091" cy="2312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800"/>
              </a:lnSpc>
              <a:buSzPct val="100000"/>
              <a:buChar char="•"/>
            </a:pPr>
            <a:r>
              <a:rPr lang="en-US" sz="110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✓ Avoid rushed eating - even when energized</a:t>
            </a:r>
            <a:endParaRPr lang="en-US" sz="1100" dirty="0"/>
          </a:p>
        </p:txBody>
      </p:sp>
      <p:sp>
        <p:nvSpPr>
          <p:cNvPr id="20" name="Text 17"/>
          <p:cNvSpPr/>
          <p:nvPr/>
        </p:nvSpPr>
        <p:spPr>
          <a:xfrm>
            <a:off x="777954" y="6545342"/>
            <a:ext cx="7588091" cy="2312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800"/>
              </a:lnSpc>
              <a:buSzPct val="100000"/>
              <a:buChar char="•"/>
            </a:pPr>
            <a:r>
              <a:rPr lang="en-US" sz="110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✓ Stay ahead of hydration needs</a:t>
            </a:r>
            <a:endParaRPr lang="en-US" sz="1100" dirty="0"/>
          </a:p>
        </p:txBody>
      </p:sp>
      <p:sp>
        <p:nvSpPr>
          <p:cNvPr id="21" name="Text 18"/>
          <p:cNvSpPr/>
          <p:nvPr/>
        </p:nvSpPr>
        <p:spPr>
          <a:xfrm>
            <a:off x="777954" y="6939082"/>
            <a:ext cx="7588091" cy="2889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b="1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OVULATION SPECIAL NEEDS:</a:t>
            </a:r>
            <a:endParaRPr lang="en-US" sz="1400" dirty="0"/>
          </a:p>
        </p:txBody>
      </p:sp>
      <p:sp>
        <p:nvSpPr>
          <p:cNvPr id="22" name="Text 19"/>
          <p:cNvSpPr/>
          <p:nvPr/>
        </p:nvSpPr>
        <p:spPr>
          <a:xfrm>
            <a:off x="777954" y="7390567"/>
            <a:ext cx="7588091" cy="2312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10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Extra B vitamins, magnesium, and electrolytes</a:t>
            </a:r>
            <a:endParaRPr lang="en-US"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2025-08-27T03:36:41Z</dcterms:created>
  <dcterms:modified xsi:type="dcterms:W3CDTF">2025-08-27T03:36:41Z</dcterms:modified>
</cp:coreProperties>
</file>