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media/image-11-2.svg" ContentType="image/svg+xml"/>
  <Override PartName="/ppt/media/image-11-4.svg" ContentType="image/svg+xml"/>
  <Override PartName="/ppt/media/image-11-6.svg" ContentType="image/svg+xml"/>
  <Override PartName="/ppt/media/image-11-8.svg" ContentType="image/svg+xml"/>
  <Override PartName="/ppt/media/image-12-2.svg" ContentType="image/svg+xml"/>
  <Override PartName="/ppt/media/image-12-4.svg" ContentType="image/svg+xml"/>
  <Override PartName="/ppt/media/image-12-6.svg" ContentType="image/svg+xml"/>
  <Override PartName="/ppt/media/image-12-8.svg" ContentType="image/svg+xml"/>
  <Override PartName="/ppt/media/image-2-10.svg" ContentType="image/svg+xml"/>
  <Override PartName="/ppt/media/image-2-2.svg" ContentType="image/svg+xml"/>
  <Override PartName="/ppt/media/image-2-4.svg" ContentType="image/svg+xml"/>
  <Override PartName="/ppt/media/image-2-6.svg" ContentType="image/svg+xml"/>
  <Override PartName="/ppt/media/image-2-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Energy/Estrogen</c:v>
                </c:pt>
              </c:strCache>
            </c:strRef>
          </c:tx>
          <c:spPr>
            <a:solidFill>
              <a:srgbClr val="4CAF50"/>
            </a:solidFill>
            <a:ln w="25400" cap="flat">
              <a:solidFill>
                <a:srgbClr val="4CAF5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4CAF50"/>
              </a:solidFill>
              <a:ln w="9525" cap="flat">
                <a:solidFill>
                  <a:srgbClr val="4CAF5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Menstrual</c:v>
                  </c:pt>
                  <c:pt idx="1">
                    <c:v>Follicular</c:v>
                  </c:pt>
                  <c:pt idx="2">
                    <c:v>Ovulatory</c:v>
                  </c:pt>
                  <c:pt idx="3">
                    <c:v>Luteal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0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Bloat Intensity</c:v>
                </c:pt>
              </c:strCache>
            </c:strRef>
          </c:tx>
          <c:spPr>
            <a:solidFill>
              <a:srgbClr val="4CAF5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Menstrual</c:v>
                  </c:pt>
                  <c:pt idx="1">
                    <c:v>Follicular</c:v>
                  </c:pt>
                  <c:pt idx="2">
                    <c:v>Ovulatory</c:v>
                  </c:pt>
                  <c:pt idx="3">
                    <c:v>Luteal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1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Success Rate</c:v>
                </c:pt>
              </c:strCache>
            </c:strRef>
          </c:tx>
          <c:spPr>
            <a:solidFill>
              <a:schemeClr val="accent1"/>
            </a:solidFill>
            <a:ln w="9525" cap="flat">
              <a:solidFill>
                <a:srgbClr val="F9F9F9"/>
              </a:solidFill>
              <a:prstDash val="solid"/>
              <a:round/>
            </a:ln>
            <a:effectLst/>
          </c:spPr>
          <c:dPt>
            <c:idx val="0"/>
            <c:bubble3D val="0"/>
            <c:spPr>
              <a:solidFill>
                <a:srgbClr val="4CAF50"/>
              </a:solidFill>
              <a:effectLst/>
            </c:spPr>
          </c:dPt>
          <c:dPt>
            <c:idx val="1"/>
            <c:bubble3D val="0"/>
            <c:spPr>
              <a:solidFill>
                <a:srgbClr val="C0E6C1"/>
              </a:solidFill>
              <a:effectLst/>
            </c:spPr>
          </c:dPt>
          <c:dLbls>
            <c:dLbl>
              <c:idx val="0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dLbl>
              <c:idx val="1"/>
              <c:numFmt formatCode="General" sourceLinked="0"/>
              <c:spPr/>
              <c:txPr>
                <a:bodyPr/>
                <a:lstStyle/>
                <a:p>
                  <a:pPr>
                    <a:defRPr sz="1200" b="0" i="0" u="none" strike="noStrike">
                      <a:solidFill>
                        <a:srgbClr val="000000"/>
                      </a:solidFill>
                      <a:latin typeface="Arial"/>
                    </a:defRPr>
                  </a:pPr>
                </a:p>
              </c:txPr>
              <c:showLegendKey val="0"/>
              <c:showVal val="0"/>
              <c:showCatName val="0"/>
              <c:showSerName val="0"/>
              <c:showPercent val="0"/>
              <c:showBubbleSize val="0"/>
            </c:dLbl>
            <c:numFmt formatCode="General" sourceLinked="0"/>
            <c:txPr>
              <a:bodyPr/>
              <a:lstStyle/>
              <a:p>
                <a:pPr>
                  <a:defRPr sz="1800" b="0" i="0" u="none" strike="noStrik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0"/>
          </c:dLbls>
          <c:cat>
            <c:strRef>
              <c:f>Sheet1!$A$2:$A$3</c:f>
              <c:strCache>
                <c:ptCount val="2"/>
                <c:pt idx="0">
                  <c:v>Completed</c:v>
                </c:pt>
                <c:pt idx="1">
                  <c:v>Missed</c:v>
                </c:pt>
              </c:strCache>
            </c:strRef>
          </c:cat>
          <c:val>
            <c:numRef>
              <c:f>Sheet1!$B$2:$B$3</c:f>
              <c:numCache>
                <c:ptCount val="2"/>
                <c:pt idx="0">
                  <c:v>80</c:v>
                </c:pt>
                <c:pt idx="1">
                  <c:v>20</c:v>
                </c:pt>
              </c:numCache>
            </c:numRef>
          </c:val>
        </c:ser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svg"/><Relationship Id="rId3" Type="http://schemas.openxmlformats.org/officeDocument/2006/relationships/image" Target="../media/image-11-3.png"/><Relationship Id="rId4" Type="http://schemas.openxmlformats.org/officeDocument/2006/relationships/image" Target="../media/image-11-4.svg"/><Relationship Id="rId5" Type="http://schemas.openxmlformats.org/officeDocument/2006/relationships/image" Target="../media/image-11-5.png"/><Relationship Id="rId6" Type="http://schemas.openxmlformats.org/officeDocument/2006/relationships/image" Target="../media/image-11-6.svg"/><Relationship Id="rId7" Type="http://schemas.openxmlformats.org/officeDocument/2006/relationships/image" Target="../media/image-11-7.png"/><Relationship Id="rId8" Type="http://schemas.openxmlformats.org/officeDocument/2006/relationships/image" Target="../media/image-11-8.svg"/><Relationship Id="rId9" Type="http://schemas.openxmlformats.org/officeDocument/2006/relationships/chart" Target="../charts/chart3.xml"/><Relationship Id="rId10" Type="http://schemas.openxmlformats.org/officeDocument/2006/relationships/hyperlink" Target="&#12304;486579727369546&#8224;screenshot&#12305;" TargetMode="External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hyperlink" Target="&#12304;486579727369546&#8224;screenshot&#12305;" TargetMode="External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svg"/><Relationship Id="rId3" Type="http://schemas.openxmlformats.org/officeDocument/2006/relationships/image" Target="../media/image-12-3.png"/><Relationship Id="rId4" Type="http://schemas.openxmlformats.org/officeDocument/2006/relationships/image" Target="../media/image-12-4.svg"/><Relationship Id="rId5" Type="http://schemas.openxmlformats.org/officeDocument/2006/relationships/image" Target="../media/image-12-5.png"/><Relationship Id="rId6" Type="http://schemas.openxmlformats.org/officeDocument/2006/relationships/image" Target="../media/image-12-6.svg"/><Relationship Id="rId7" Type="http://schemas.openxmlformats.org/officeDocument/2006/relationships/image" Target="../media/image-12-7.png"/><Relationship Id="rId8" Type="http://schemas.openxmlformats.org/officeDocument/2006/relationships/image" Target="../media/image-12-8.svg"/><Relationship Id="rId9" Type="http://schemas.openxmlformats.org/officeDocument/2006/relationships/hyperlink" Target="&#12304;486579727369546&#8224;screenshot&#12305;" TargetMode="External"/><Relationship Id="rId10" Type="http://schemas.openxmlformats.org/officeDocument/2006/relationships/hyperlink" Target="&#12304;486579727369546&#8224;screenshot&#12305;" TargetMode="External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image" Target="../media/image-2-7.png"/><Relationship Id="rId8" Type="http://schemas.openxmlformats.org/officeDocument/2006/relationships/image" Target="../media/image-2-8.svg"/><Relationship Id="rId9" Type="http://schemas.openxmlformats.org/officeDocument/2006/relationships/image" Target="../media/image-2-9.png"/><Relationship Id="rId10" Type="http://schemas.openxmlformats.org/officeDocument/2006/relationships/image" Target="../media/image-2-10.svg"/><Relationship Id="rId11" Type="http://schemas.openxmlformats.org/officeDocument/2006/relationships/hyperlink" Target="&#12304;486579727369546&#8224;screenshot&#12305;" TargetMode="External"/><Relationship Id="rId12" Type="http://schemas.openxmlformats.org/officeDocument/2006/relationships/hyperlink" Target="&#12304;486579727369546&#8224;screenshot&#12305;" TargetMode="External"/><Relationship Id="rId13" Type="http://schemas.openxmlformats.org/officeDocument/2006/relationships/hyperlink" Target="&#12304;486579727369546&#8224;screenshot&#12305;" TargetMode="External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hyperlink" Target="&#12304;486579727369546&#8224;screenshot&#12305;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hyperlink" Target="&#12304;486579727369546&#8224;screenshot&#12305;" TargetMode="External"/><Relationship Id="rId2" Type="http://schemas.openxmlformats.org/officeDocument/2006/relationships/hyperlink" Target="&#12304;486579727369546&#8224;screenshot&#12305;" TargetMode="External"/><Relationship Id="rId3" Type="http://schemas.openxmlformats.org/officeDocument/2006/relationships/hyperlink" Target="&#12304;486579727369546&#8224;screenshot&#12305;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follicular_bg.png">    </p:cNvPr>
          <p:cNvPicPr>
            <a:picLocks noChangeAspect="1"/>
          </p:cNvPicPr>
          <p:nvPr/>
        </p:nvPicPr>
        <p:blipFill>
          <a:blip r:embed="rId1"/>
          <a:srcRect l="0" r="0" t="12500" b="12500"/>
          <a:stretch/>
        </p:blipFill>
        <p:spPr>
          <a:xfrm>
            <a:off x="4572000" y="0"/>
            <a:ext cx="4572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C0E6C1"/>
          </a:solidFill>
          <a:ln w="12700">
            <a:solidFill>
              <a:srgbClr val="C0E6C1"/>
            </a:solidFill>
            <a:prstDash val="solid"/>
          </a:ln>
        </p:spPr>
        <p:txBody>
          <a:bodyPr/>
          <a:p/>
        </p:txBody>
      </p:sp>
      <p:sp>
        <p:nvSpPr>
          <p:cNvPr id="4" name="Text 1"/>
          <p:cNvSpPr/>
          <p:nvPr/>
        </p:nvSpPr>
        <p:spPr>
          <a:xfrm>
            <a:off x="457200" y="1285875"/>
            <a:ext cx="41148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4CAF50"/>
                </a:solidFill>
              </a:rPr>
              <a:t>Follicular Session
</a:t>
            </a:r>
            <a:pPr indent="0" marL="0">
              <a:buNone/>
            </a:pPr>
            <a:r>
              <a:rPr lang="en-US" sz="1200" dirty="0">
                <a:solidFill>
                  <a:srgbClr val="8BC34A"/>
                </a:solidFill>
              </a:rPr>
              <a:t>Fresh Start – Setting the foundation for your cycle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457200" y="422910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8BC34A"/>
                </a:solidFill>
              </a:rPr>
              <a:t>26/08/2025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Strategy Plan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Which habit are you most excited to adopt this cycle?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85800" y="21945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1188720" y="21945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Drinking more water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685800" y="26517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1188720" y="26517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Trying yoga/stretching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85800" y="31089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1188720" y="31089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Tracking meals &amp; symptoms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685800" y="356616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1188720" y="356616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Planning rest days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20624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8BC34A"/>
                </a:solidFill>
              </a:rPr>
              <a:t>Vote in chat to commit!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Action Plan &amp; Success Metrics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50876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8680" y="146304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Hydrate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Set daily water goal and track intake</a:t>
            </a:r>
            <a:endParaRPr lang="en-US" sz="16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14884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8680" y="210312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Move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Plan workouts matching energy levels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78892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8680" y="274320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Nourish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Prepare balanced meals with fibre &amp; protein</a:t>
            </a:r>
            <a:endParaRPr lang="en-US" sz="16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3429000"/>
            <a:ext cx="320040" cy="3200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868680" y="3383280"/>
            <a:ext cx="45720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Reflect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Use the mini workbook daily</a:t>
            </a:r>
            <a:endParaRPr lang="en-US" sz="1600" dirty="0"/>
          </a:p>
        </p:txBody>
      </p:sp>
      <p:graphicFrame>
        <p:nvGraphicFramePr>
          <p:cNvPr id="11" name="Chart 0" descr=""/>
          <p:cNvGraphicFramePr/>
          <p:nvPr/>
        </p:nvGraphicFramePr>
        <p:xfrm>
          <a:off x="5943600" y="1554480"/>
          <a:ext cx="2743200" cy="2743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9"/>
          </a:graphicData>
        </a:graphic>
      </p:graphicFrame>
      <p:sp>
        <p:nvSpPr>
          <p:cNvPr id="12" name="Text 5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Resources &amp; Next Steps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02920" y="137160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8680" y="13716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Download Cheatsheet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Grab the one‑page summary from your inbox or website.</a:t>
            </a:r>
            <a:endParaRPr lang="en-US" sz="16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17720" y="137160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4983480" y="13716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Next Session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Join the upcoming session for deeper insights.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2920" y="2743200"/>
            <a:ext cx="320040" cy="32004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68680" y="27432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Community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Connect with others in our group for support.</a:t>
            </a:r>
            <a:endParaRPr lang="en-US" sz="16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7720" y="2743200"/>
            <a:ext cx="320040" cy="32004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4983480" y="2743200"/>
            <a:ext cx="3657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Self‑Compassion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Remember to be gentle with yourself.</a:t>
            </a:r>
            <a:endParaRPr lang="en-US" sz="1600" dirty="0"/>
          </a:p>
        </p:txBody>
      </p:sp>
      <p:sp>
        <p:nvSpPr>
          <p:cNvPr id="11" name="Text 5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9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0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57200" y="137160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14400" y="137160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Physiology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914400" y="160020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Your body’s hormone landscape during follicular</a:t>
            </a:r>
            <a:endParaRPr lang="en-US" sz="120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2011680"/>
            <a:ext cx="320040" cy="32004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14400" y="201168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Patterns</a:t>
            </a:r>
            <a:endParaRPr lang="en-US" sz="1600" dirty="0"/>
          </a:p>
        </p:txBody>
      </p:sp>
      <p:sp>
        <p:nvSpPr>
          <p:cNvPr id="8" name="Text 4"/>
          <p:cNvSpPr/>
          <p:nvPr/>
        </p:nvSpPr>
        <p:spPr>
          <a:xfrm>
            <a:off x="914400" y="224028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Common bloat patterns &amp; red flags</a:t>
            </a:r>
            <a:endParaRPr lang="en-US" sz="120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7200" y="2651760"/>
            <a:ext cx="320040" cy="3200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14400" y="265176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Nutrition</a:t>
            </a:r>
            <a:endParaRPr lang="en-US" sz="1600" dirty="0"/>
          </a:p>
        </p:txBody>
      </p:sp>
      <p:sp>
        <p:nvSpPr>
          <p:cNvPr id="11" name="Text 6"/>
          <p:cNvSpPr/>
          <p:nvPr/>
        </p:nvSpPr>
        <p:spPr>
          <a:xfrm>
            <a:off x="914400" y="288036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Hydration &amp; gut‑friendly foods</a:t>
            </a:r>
            <a:endParaRPr lang="en-US" sz="12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7200" y="3291840"/>
            <a:ext cx="320040" cy="32004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14400" y="329184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Movement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914400" y="352044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Energy‑boosting exercise &amp; self‑care</a:t>
            </a:r>
            <a:endParaRPr lang="en-US" sz="12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57200" y="3931920"/>
            <a:ext cx="320040" cy="32004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14400" y="3931920"/>
            <a:ext cx="41148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Protocol</a:t>
            </a:r>
            <a:endParaRPr lang="en-US" sz="1600" dirty="0"/>
          </a:p>
        </p:txBody>
      </p:sp>
      <p:sp>
        <p:nvSpPr>
          <p:cNvPr id="17" name="Text 10"/>
          <p:cNvSpPr/>
          <p:nvPr/>
        </p:nvSpPr>
        <p:spPr>
          <a:xfrm>
            <a:off x="914400" y="4160520"/>
            <a:ext cx="77724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Morning kick‑start routine</a:t>
            </a:r>
            <a:endParaRPr lang="en-US" sz="1200" dirty="0"/>
          </a:p>
        </p:txBody>
      </p:sp>
      <p:sp>
        <p:nvSpPr>
          <p:cNvPr id="18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Physiology &amp; Hormones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371600"/>
          <a:ext cx="50292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669280" y="1463040"/>
            <a:ext cx="347472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Menstrual: hormone levels at their lowest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Follicular: rising estrogen brings energy and stable digestion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Ovulatory: estrogen peaks – you feel your strongest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Luteal: progesterone slows digestion and increases bloating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Bloat &amp; Symptom Patterns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463040"/>
          <a:ext cx="50292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669280" y="1463040"/>
            <a:ext cx="34747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Common patterns: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5669280" y="1828800"/>
            <a:ext cx="3474720" cy="19202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Minimal bloating in follicular; watch for excess fibre or sugar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Mid‑cycle bloat may indicate ovulation – usually brief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Luteal phase bloating and mood shifts are common PMS signs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Red flags: severe pain, swelling, or digestive distress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4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Interactive Poll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30A18"/>
                </a:solidFill>
              </a:rPr>
              <a:t>When do you experience the most bloating?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85800" y="21031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1188720" y="21031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During my period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685800" y="25603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1188720" y="25603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Around ovulation</a:t>
            </a:r>
            <a:endParaRPr lang="en-US" sz="1200" dirty="0"/>
          </a:p>
        </p:txBody>
      </p:sp>
      <p:sp>
        <p:nvSpPr>
          <p:cNvPr id="8" name="Shape 6"/>
          <p:cNvSpPr/>
          <p:nvPr/>
        </p:nvSpPr>
        <p:spPr>
          <a:xfrm>
            <a:off x="685800" y="30175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9" name="Text 7"/>
          <p:cNvSpPr/>
          <p:nvPr/>
        </p:nvSpPr>
        <p:spPr>
          <a:xfrm>
            <a:off x="1188720" y="30175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Right before my period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685800" y="3474720"/>
            <a:ext cx="365760" cy="365760"/>
          </a:xfrm>
          <a:prstGeom prst="roundRect">
            <a:avLst>
              <a:gd name="adj" fmla="val 25000"/>
            </a:avLst>
          </a:prstGeom>
          <a:solidFill>
            <a:srgbClr val="8BC34A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1188720" y="3474720"/>
            <a:ext cx="77724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Rarely ever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11480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8BC34A"/>
                </a:solidFill>
              </a:rPr>
              <a:t>Share your answer in the chat!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Nutrition &amp; Hydration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Hydration &amp; Fibre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2–3 L water daily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Herbal teas (mint, ginger)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High‑fibre grains &amp; veggies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Focus Foods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Leafy greens &amp; cruciferous veg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Lean proteins &amp; omega‑3 fats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Fermented foods (yogurt, kimchi)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Limit/Avoid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Excess salt &amp; processed snacks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Large meals before bed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Simple sugars &amp; fizzy drinks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Movement &amp; Self‑Care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Movement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Light cardio (walking, cycling)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Strength training 2–3×/week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Yoga or stretching daily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Guidelines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Listen to your energy levels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Warm up &amp; cool down properly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Aim for consistency over intensity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37160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Relief &amp; Self‑Care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73736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Deep breathing &amp; meditation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Epsom salt bath or warm compress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Rest days when needed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Daily Protocol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C0E6C1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5029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Morning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5029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Warm lemon water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5 min breathing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Plan your meals
</a:t>
            </a:r>
            <a:endParaRPr lang="en-US" sz="1200" dirty="0"/>
          </a:p>
        </p:txBody>
      </p:sp>
      <p:sp>
        <p:nvSpPr>
          <p:cNvPr id="6" name="Shape 4"/>
          <p:cNvSpPr/>
          <p:nvPr/>
        </p:nvSpPr>
        <p:spPr>
          <a:xfrm>
            <a:off x="32004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C0E6C1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32461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Midday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32461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Hydrate with herbal tea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15 min walk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Light salad &amp; protein
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5943600" y="1280160"/>
            <a:ext cx="2651760" cy="2468880"/>
          </a:xfrm>
          <a:prstGeom prst="roundRect">
            <a:avLst>
              <a:gd name="adj" fmla="val 3704"/>
            </a:avLst>
          </a:prstGeom>
          <a:solidFill>
            <a:srgbClr val="C0E6C1"/>
          </a:solidFill>
          <a:ln w="12700">
            <a:solidFill>
              <a:srgbClr val="8BC34A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5989320" y="1325880"/>
            <a:ext cx="2560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Evening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5989320" y="1600200"/>
            <a:ext cx="25603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Stretch or yoga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Comfort meal with fibre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• Disconnect &amp; sleep early
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4CAF5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Quick SOS Protocol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Immediate Relief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4572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Sip peppermint or ginger tea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Gentle belly massage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Take a short walk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32004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Next Steps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32004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Journal triggers &amp; foods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Hydrate thoroughly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Avoid lying down after meals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5943600" y="1280160"/>
            <a:ext cx="26517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8BC34A"/>
                </a:solidFill>
              </a:rPr>
              <a:t>Ongoing Support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5943600" y="1645920"/>
            <a:ext cx="265176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Maintain balanced diet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Regular exercise routine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Consistency with relaxation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</a:t>
            </a:r>
            <a:pPr algn="l" indent="0" marL="0">
              <a:buNone/>
            </a:pPr>
            <a:r>
              <a:rPr lang="en-US" sz="600" u="sng" dirty="0">
                <a:solidFill>
                  <a:srgbClr val="0070C0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2025-08-26T08:56:56Z</dcterms:created>
  <dcterms:modified xsi:type="dcterms:W3CDTF">2025-08-26T08:56:56Z</dcterms:modified>
</cp:coreProperties>
</file>