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media/image-11-2.svg" ContentType="image/svg+xml"/>
  <Override PartName="/ppt/media/image-11-4.svg" ContentType="image/svg+xml"/>
  <Override PartName="/ppt/media/image-11-6.svg" ContentType="image/svg+xml"/>
  <Override PartName="/ppt/media/image-11-8.svg" ContentType="image/svg+xml"/>
  <Override PartName="/ppt/media/image-12-2.svg" ContentType="image/svg+xml"/>
  <Override PartName="/ppt/media/image-12-4.svg" ContentType="image/svg+xml"/>
  <Override PartName="/ppt/media/image-12-6.svg" ContentType="image/svg+xml"/>
  <Override PartName="/ppt/media/image-12-8.svg" ContentType="image/svg+xml"/>
  <Override PartName="/ppt/media/image-2-10.svg" ContentType="image/svg+xml"/>
  <Override PartName="/ppt/media/image-2-2.svg" ContentType="image/svg+xml"/>
  <Override PartName="/ppt/media/image-2-4.svg" ContentType="image/svg+xml"/>
  <Override PartName="/ppt/media/image-2-6.svg" ContentType="image/svg+xml"/>
  <Override PartName="/ppt/media/image-2-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Energy/Estrogen</c:v>
                </c:pt>
              </c:strCache>
            </c:strRef>
          </c:tx>
          <c:spPr>
            <a:solidFill>
              <a:srgbClr val="FBC02D"/>
            </a:solidFill>
            <a:ln w="25400" cap="flat">
              <a:solidFill>
                <a:srgbClr val="FBC02D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FBC02D"/>
              </a:solidFill>
              <a:ln w="9525" cap="flat">
                <a:solidFill>
                  <a:srgbClr val="FBC02D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Menstrual</c:v>
                  </c:pt>
                  <c:pt idx="1">
                    <c:v>Follicular</c:v>
                  </c:pt>
                  <c:pt idx="2">
                    <c:v>Ovulatory</c:v>
                  </c:pt>
                  <c:pt idx="3">
                    <c:v>Luteal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3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0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0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Bloat Intensity</c:v>
                </c:pt>
              </c:strCache>
            </c:strRef>
          </c:tx>
          <c:spPr>
            <a:solidFill>
              <a:srgbClr val="FBC02D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Menstrual</c:v>
                  </c:pt>
                  <c:pt idx="1">
                    <c:v>Follicular</c:v>
                  </c:pt>
                  <c:pt idx="2">
                    <c:v>Ovulatory</c:v>
                  </c:pt>
                  <c:pt idx="3">
                    <c:v>Luteal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Success Rate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FBC02D"/>
              </a:solidFill>
              <a:effectLst/>
            </c:spPr>
          </c:dPt>
          <c:dPt>
            <c:idx val="1"/>
            <c:bubble3D val="0"/>
            <c:spPr>
              <a:solidFill>
                <a:srgbClr val="FFE082"/>
              </a:solidFill>
              <a:effectLst/>
            </c:spPr>
          </c:dPt>
          <c:dLbls>
            <c:dLbl>
              <c:idx val="0"/>
              <c:numFmt formatCode="General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General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General" sourceLinked="0"/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Completed</c:v>
                </c:pt>
                <c:pt idx="1">
                  <c:v>Missed</c:v>
                </c:pt>
              </c:strCache>
            </c:strRef>
          </c:cat>
          <c:val>
            <c:numRef>
              <c:f>Sheet1!$B$2:$B$3</c:f>
              <c:numCach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</c:ser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hyperlink" Target="&#12304;486579727369546&#8224;screenshot&#12305;" TargetMode="External"/><Relationship Id="rId3" Type="http://schemas.openxmlformats.org/officeDocument/2006/relationships/hyperlink" Target="&#12304;486579727369546&#8224;screenshot&#12305;" TargetMode="External"/><Relationship Id="rId4" Type="http://schemas.openxmlformats.org/officeDocument/2006/relationships/hyperlink" Target="&#12304;486579727369546&#8224;screenshot&#12305;" TargetMode="Externa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hyperlink" Target="&#12304;486579727369546&#8224;screenshot&#12305;" TargetMode="External"/><Relationship Id="rId2" Type="http://schemas.openxmlformats.org/officeDocument/2006/relationships/hyperlink" Target="&#12304;486579727369546&#8224;screenshot&#12305;" TargetMode="External"/><Relationship Id="rId3" Type="http://schemas.openxmlformats.org/officeDocument/2006/relationships/hyperlink" Target="&#12304;486579727369546&#8224;screenshot&#12305;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svg"/><Relationship Id="rId3" Type="http://schemas.openxmlformats.org/officeDocument/2006/relationships/image" Target="../media/image-11-3.png"/><Relationship Id="rId4" Type="http://schemas.openxmlformats.org/officeDocument/2006/relationships/image" Target="../media/image-11-4.svg"/><Relationship Id="rId5" Type="http://schemas.openxmlformats.org/officeDocument/2006/relationships/image" Target="../media/image-11-5.png"/><Relationship Id="rId6" Type="http://schemas.openxmlformats.org/officeDocument/2006/relationships/image" Target="../media/image-11-6.svg"/><Relationship Id="rId7" Type="http://schemas.openxmlformats.org/officeDocument/2006/relationships/image" Target="../media/image-11-7.png"/><Relationship Id="rId8" Type="http://schemas.openxmlformats.org/officeDocument/2006/relationships/image" Target="../media/image-11-8.svg"/><Relationship Id="rId9" Type="http://schemas.openxmlformats.org/officeDocument/2006/relationships/chart" Target="../charts/chart6.xml"/><Relationship Id="rId10" Type="http://schemas.openxmlformats.org/officeDocument/2006/relationships/hyperlink" Target="&#12304;486579727369546&#8224;screenshot&#12305;" TargetMode="External"/><Relationship Id="rId11" Type="http://schemas.openxmlformats.org/officeDocument/2006/relationships/hyperlink" Target="&#12304;486579727369546&#8224;screenshot&#12305;" TargetMode="External"/><Relationship Id="rId12" Type="http://schemas.openxmlformats.org/officeDocument/2006/relationships/hyperlink" Target="&#12304;486579727369546&#8224;screenshot&#12305;" TargetMode="External"/><Relationship Id="rId13" Type="http://schemas.openxmlformats.org/officeDocument/2006/relationships/slideLayout" Target="../slideLayouts/slideLayout1.xml"/><Relationship Id="rId14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svg"/><Relationship Id="rId3" Type="http://schemas.openxmlformats.org/officeDocument/2006/relationships/image" Target="../media/image-12-3.png"/><Relationship Id="rId4" Type="http://schemas.openxmlformats.org/officeDocument/2006/relationships/image" Target="../media/image-12-4.svg"/><Relationship Id="rId5" Type="http://schemas.openxmlformats.org/officeDocument/2006/relationships/image" Target="../media/image-12-5.png"/><Relationship Id="rId6" Type="http://schemas.openxmlformats.org/officeDocument/2006/relationships/image" Target="../media/image-12-6.svg"/><Relationship Id="rId7" Type="http://schemas.openxmlformats.org/officeDocument/2006/relationships/image" Target="../media/image-12-7.png"/><Relationship Id="rId8" Type="http://schemas.openxmlformats.org/officeDocument/2006/relationships/image" Target="../media/image-12-8.svg"/><Relationship Id="rId9" Type="http://schemas.openxmlformats.org/officeDocument/2006/relationships/hyperlink" Target="&#12304;486579727369546&#8224;screenshot&#12305;" TargetMode="External"/><Relationship Id="rId10" Type="http://schemas.openxmlformats.org/officeDocument/2006/relationships/hyperlink" Target="&#12304;486579727369546&#8224;screenshot&#12305;" TargetMode="External"/><Relationship Id="rId11" Type="http://schemas.openxmlformats.org/officeDocument/2006/relationships/hyperlink" Target="&#12304;486579727369546&#8224;screenshot&#12305;" TargetMode="External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1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svg"/><Relationship Id="rId3" Type="http://schemas.openxmlformats.org/officeDocument/2006/relationships/image" Target="../media/image-2-3.png"/><Relationship Id="rId4" Type="http://schemas.openxmlformats.org/officeDocument/2006/relationships/image" Target="../media/image-2-4.svg"/><Relationship Id="rId5" Type="http://schemas.openxmlformats.org/officeDocument/2006/relationships/image" Target="../media/image-2-5.png"/><Relationship Id="rId6" Type="http://schemas.openxmlformats.org/officeDocument/2006/relationships/image" Target="../media/image-2-6.svg"/><Relationship Id="rId7" Type="http://schemas.openxmlformats.org/officeDocument/2006/relationships/image" Target="../media/image-2-7.png"/><Relationship Id="rId8" Type="http://schemas.openxmlformats.org/officeDocument/2006/relationships/image" Target="../media/image-2-8.svg"/><Relationship Id="rId9" Type="http://schemas.openxmlformats.org/officeDocument/2006/relationships/image" Target="../media/image-2-9.png"/><Relationship Id="rId10" Type="http://schemas.openxmlformats.org/officeDocument/2006/relationships/image" Target="../media/image-2-10.svg"/><Relationship Id="rId11" Type="http://schemas.openxmlformats.org/officeDocument/2006/relationships/hyperlink" Target="&#12304;486579727369546&#8224;screenshot&#12305;" TargetMode="External"/><Relationship Id="rId12" Type="http://schemas.openxmlformats.org/officeDocument/2006/relationships/hyperlink" Target="&#12304;486579727369546&#8224;screenshot&#12305;" TargetMode="External"/><Relationship Id="rId13" Type="http://schemas.openxmlformats.org/officeDocument/2006/relationships/hyperlink" Target="&#12304;486579727369546&#8224;screenshot&#12305;" TargetMode="External"/><Relationship Id="rId14" Type="http://schemas.openxmlformats.org/officeDocument/2006/relationships/slideLayout" Target="../slideLayouts/slideLayout1.xml"/><Relationship Id="rId15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hyperlink" Target="&#12304;486579727369546&#8224;screenshot&#12305;" TargetMode="External"/><Relationship Id="rId3" Type="http://schemas.openxmlformats.org/officeDocument/2006/relationships/hyperlink" Target="&#12304;486579727369546&#8224;screenshot&#12305;" TargetMode="External"/><Relationship Id="rId4" Type="http://schemas.openxmlformats.org/officeDocument/2006/relationships/hyperlink" Target="&#12304;486579727369546&#8224;screenshot&#12305;" TargetMode="Externa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chart" Target="../charts/chart5.xml"/><Relationship Id="rId2" Type="http://schemas.openxmlformats.org/officeDocument/2006/relationships/hyperlink" Target="&#12304;486579727369546&#8224;screenshot&#12305;" TargetMode="External"/><Relationship Id="rId3" Type="http://schemas.openxmlformats.org/officeDocument/2006/relationships/hyperlink" Target="&#12304;486579727369546&#8224;screenshot&#12305;" TargetMode="External"/><Relationship Id="rId4" Type="http://schemas.openxmlformats.org/officeDocument/2006/relationships/hyperlink" Target="&#12304;486579727369546&#8224;screenshot&#12305;" TargetMode="Externa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hyperlink" Target="&#12304;486579727369546&#8224;screenshot&#12305;" TargetMode="External"/><Relationship Id="rId2" Type="http://schemas.openxmlformats.org/officeDocument/2006/relationships/hyperlink" Target="&#12304;486579727369546&#8224;screenshot&#12305;" TargetMode="External"/><Relationship Id="rId3" Type="http://schemas.openxmlformats.org/officeDocument/2006/relationships/hyperlink" Target="&#12304;486579727369546&#8224;screenshot&#12305;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hyperlink" Target="&#12304;486579727369546&#8224;screenshot&#12305;" TargetMode="External"/><Relationship Id="rId2" Type="http://schemas.openxmlformats.org/officeDocument/2006/relationships/hyperlink" Target="&#12304;486579727369546&#8224;screenshot&#12305;" TargetMode="External"/><Relationship Id="rId3" Type="http://schemas.openxmlformats.org/officeDocument/2006/relationships/hyperlink" Target="&#12304;486579727369546&#8224;screenshot&#12305;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hyperlink" Target="&#12304;486579727369546&#8224;screenshot&#12305;" TargetMode="External"/><Relationship Id="rId2" Type="http://schemas.openxmlformats.org/officeDocument/2006/relationships/hyperlink" Target="&#12304;486579727369546&#8224;screenshot&#12305;" TargetMode="External"/><Relationship Id="rId3" Type="http://schemas.openxmlformats.org/officeDocument/2006/relationships/hyperlink" Target="&#12304;486579727369546&#8224;screenshot&#12305;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hyperlink" Target="&#12304;486579727369546&#8224;screenshot&#12305;" TargetMode="External"/><Relationship Id="rId2" Type="http://schemas.openxmlformats.org/officeDocument/2006/relationships/hyperlink" Target="&#12304;486579727369546&#8224;screenshot&#12305;" TargetMode="External"/><Relationship Id="rId3" Type="http://schemas.openxmlformats.org/officeDocument/2006/relationships/hyperlink" Target="&#12304;486579727369546&#8224;screenshot&#12305;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hyperlink" Target="&#12304;486579727369546&#8224;screenshot&#12305;" TargetMode="External"/><Relationship Id="rId2" Type="http://schemas.openxmlformats.org/officeDocument/2006/relationships/hyperlink" Target="&#12304;486579727369546&#8224;screenshot&#12305;" TargetMode="External"/><Relationship Id="rId3" Type="http://schemas.openxmlformats.org/officeDocument/2006/relationships/hyperlink" Target="&#12304;486579727369546&#8224;screenshot&#12305;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home/oai/share/cached_assets_used/ovulatory_bg.png">    </p:cNvPr>
          <p:cNvPicPr>
            <a:picLocks noChangeAspect="1"/>
          </p:cNvPicPr>
          <p:nvPr/>
        </p:nvPicPr>
        <p:blipFill>
          <a:blip r:embed="rId1"/>
          <a:srcRect l="5556" r="5556" t="0" b="0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FFE082"/>
          </a:solidFill>
          <a:ln w="12700">
            <a:solidFill>
              <a:srgbClr val="FFE082"/>
            </a:solidFill>
            <a:prstDash val="solid"/>
          </a:ln>
        </p:spPr>
        <p:txBody>
          <a:bodyPr/>
          <a:p/>
        </p:txBody>
      </p:sp>
      <p:sp>
        <p:nvSpPr>
          <p:cNvPr id="4" name="Text 1"/>
          <p:cNvSpPr/>
          <p:nvPr/>
        </p:nvSpPr>
        <p:spPr>
          <a:xfrm>
            <a:off x="457200" y="1285875"/>
            <a:ext cx="4114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FBC02D"/>
                </a:solidFill>
              </a:rPr>
              <a:t>Ovulatory Session
</a:t>
            </a:r>
            <a:pPr indent="0" marL="0">
              <a:buNone/>
            </a:pPr>
            <a:r>
              <a:rPr lang="en-US" sz="1200" dirty="0">
                <a:solidFill>
                  <a:srgbClr val="FF9800"/>
                </a:solidFill>
              </a:rPr>
              <a:t>Peak Energy – Harnessing your mid‑cycle strength</a:t>
            </a:r>
            <a:endParaRPr lang="en-US" sz="3600" dirty="0"/>
          </a:p>
        </p:txBody>
      </p:sp>
      <p:sp>
        <p:nvSpPr>
          <p:cNvPr id="5" name="Text 2"/>
          <p:cNvSpPr/>
          <p:nvPr/>
        </p:nvSpPr>
        <p:spPr>
          <a:xfrm>
            <a:off x="457200" y="4229100"/>
            <a:ext cx="4114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9800"/>
                </a:solidFill>
              </a:rPr>
              <a:t>26/08/2025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FBC0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Your Strategy Plan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30A18"/>
                </a:solidFill>
              </a:rPr>
              <a:t>Which habit are you most excited to adopt this cycle?</a:t>
            </a: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685800" y="2194560"/>
            <a:ext cx="365760" cy="365760"/>
          </a:xfrm>
          <a:prstGeom prst="roundRect">
            <a:avLst>
              <a:gd name="adj" fmla="val 25000"/>
            </a:avLst>
          </a:prstGeom>
          <a:solidFill>
            <a:srgbClr val="FF9800"/>
          </a:solidFill>
          <a:ln w="12700">
            <a:solidFill>
              <a:srgbClr val="FF9800"/>
            </a:solidFill>
            <a:prstDash val="solid"/>
          </a:ln>
        </p:spPr>
        <p:txBody>
          <a:bodyPr/>
          <a:p/>
        </p:txBody>
      </p:sp>
      <p:sp>
        <p:nvSpPr>
          <p:cNvPr id="5" name="Text 3"/>
          <p:cNvSpPr/>
          <p:nvPr/>
        </p:nvSpPr>
        <p:spPr>
          <a:xfrm>
            <a:off x="1188720" y="219456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Drinking more water</a:t>
            </a:r>
            <a:endParaRPr lang="en-US" sz="1200" dirty="0"/>
          </a:p>
        </p:txBody>
      </p:sp>
      <p:sp>
        <p:nvSpPr>
          <p:cNvPr id="6" name="Shape 4"/>
          <p:cNvSpPr/>
          <p:nvPr/>
        </p:nvSpPr>
        <p:spPr>
          <a:xfrm>
            <a:off x="685800" y="2651760"/>
            <a:ext cx="365760" cy="365760"/>
          </a:xfrm>
          <a:prstGeom prst="roundRect">
            <a:avLst>
              <a:gd name="adj" fmla="val 25000"/>
            </a:avLst>
          </a:prstGeom>
          <a:solidFill>
            <a:srgbClr val="FF9800"/>
          </a:solidFill>
          <a:ln w="12700">
            <a:solidFill>
              <a:srgbClr val="FF9800"/>
            </a:solidFill>
            <a:prstDash val="solid"/>
          </a:ln>
        </p:spPr>
        <p:txBody>
          <a:bodyPr/>
          <a:p/>
        </p:txBody>
      </p:sp>
      <p:sp>
        <p:nvSpPr>
          <p:cNvPr id="7" name="Text 5"/>
          <p:cNvSpPr/>
          <p:nvPr/>
        </p:nvSpPr>
        <p:spPr>
          <a:xfrm>
            <a:off x="1188720" y="265176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Trying yoga/stretching</a:t>
            </a:r>
            <a:endParaRPr lang="en-US" sz="1200" dirty="0"/>
          </a:p>
        </p:txBody>
      </p:sp>
      <p:sp>
        <p:nvSpPr>
          <p:cNvPr id="8" name="Shape 6"/>
          <p:cNvSpPr/>
          <p:nvPr/>
        </p:nvSpPr>
        <p:spPr>
          <a:xfrm>
            <a:off x="685800" y="3108960"/>
            <a:ext cx="365760" cy="365760"/>
          </a:xfrm>
          <a:prstGeom prst="roundRect">
            <a:avLst>
              <a:gd name="adj" fmla="val 25000"/>
            </a:avLst>
          </a:prstGeom>
          <a:solidFill>
            <a:srgbClr val="FF9800"/>
          </a:solidFill>
          <a:ln w="12700">
            <a:solidFill>
              <a:srgbClr val="FF9800"/>
            </a:solidFill>
            <a:prstDash val="solid"/>
          </a:ln>
        </p:spPr>
        <p:txBody>
          <a:bodyPr/>
          <a:p/>
        </p:txBody>
      </p:sp>
      <p:sp>
        <p:nvSpPr>
          <p:cNvPr id="9" name="Text 7"/>
          <p:cNvSpPr/>
          <p:nvPr/>
        </p:nvSpPr>
        <p:spPr>
          <a:xfrm>
            <a:off x="1188720" y="310896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Tracking meals &amp; symptoms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685800" y="3566160"/>
            <a:ext cx="365760" cy="365760"/>
          </a:xfrm>
          <a:prstGeom prst="roundRect">
            <a:avLst>
              <a:gd name="adj" fmla="val 25000"/>
            </a:avLst>
          </a:prstGeom>
          <a:solidFill>
            <a:srgbClr val="FF9800"/>
          </a:solidFill>
          <a:ln w="12700">
            <a:solidFill>
              <a:srgbClr val="FF9800"/>
            </a:solidFill>
            <a:prstDash val="solid"/>
          </a:ln>
        </p:spPr>
        <p:txBody>
          <a:bodyPr/>
          <a:p/>
        </p:txBody>
      </p:sp>
      <p:sp>
        <p:nvSpPr>
          <p:cNvPr id="11" name="Text 9"/>
          <p:cNvSpPr/>
          <p:nvPr/>
        </p:nvSpPr>
        <p:spPr>
          <a:xfrm>
            <a:off x="1188720" y="356616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Planning rest days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457200" y="4206240"/>
            <a:ext cx="8686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i="1" dirty="0">
                <a:solidFill>
                  <a:srgbClr val="FF9800"/>
                </a:solidFill>
              </a:rPr>
              <a:t>Vote in chat to commit!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FBC0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Action Plan &amp; Success Metrics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7200" y="1508760"/>
            <a:ext cx="320040" cy="32004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68680" y="1463040"/>
            <a:ext cx="4572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F9800"/>
                </a:solidFill>
              </a:rPr>
              <a:t>Hydrate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Set daily water goal and track intake</a:t>
            </a:r>
            <a:endParaRPr lang="en-US" sz="160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2148840"/>
            <a:ext cx="320040" cy="32004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8680" y="2103120"/>
            <a:ext cx="4572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F9800"/>
                </a:solidFill>
              </a:rPr>
              <a:t>Move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Plan workouts matching energy levels</a:t>
            </a:r>
            <a:endParaRPr lang="en-US" sz="16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200" y="2788920"/>
            <a:ext cx="320040" cy="32004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68680" y="2743200"/>
            <a:ext cx="4572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F9800"/>
                </a:solidFill>
              </a:rPr>
              <a:t>Nourish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Prepare balanced meals with fibre &amp; protein</a:t>
            </a:r>
            <a:endParaRPr lang="en-US" sz="1600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200" y="3429000"/>
            <a:ext cx="320040" cy="32004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868680" y="3383280"/>
            <a:ext cx="4572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F9800"/>
                </a:solidFill>
              </a:rPr>
              <a:t>Reflect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Use the mini workbook daily</a:t>
            </a:r>
            <a:endParaRPr lang="en-US" sz="1600" dirty="0"/>
          </a:p>
        </p:txBody>
      </p:sp>
      <p:graphicFrame>
        <p:nvGraphicFramePr>
          <p:cNvPr id="11" name="Chart 0" descr=""/>
          <p:cNvGraphicFramePr/>
          <p:nvPr/>
        </p:nvGraphicFramePr>
        <p:xfrm>
          <a:off x="5943600" y="1554480"/>
          <a:ext cx="274320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9"/>
          </a:graphicData>
        </a:graphic>
      </p:graphicFrame>
      <p:sp>
        <p:nvSpPr>
          <p:cNvPr id="12" name="Text 5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0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FBC0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Resources &amp; Next Steps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02920" y="1371600"/>
            <a:ext cx="320040" cy="32004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68680" y="1371600"/>
            <a:ext cx="3657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F9800"/>
                </a:solidFill>
              </a:rPr>
              <a:t>Download Cheatsheet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Grab the one‑page summary from your inbox or website.</a:t>
            </a:r>
            <a:endParaRPr lang="en-US" sz="160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7720" y="1371600"/>
            <a:ext cx="320040" cy="32004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983480" y="1371600"/>
            <a:ext cx="3657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F9800"/>
                </a:solidFill>
              </a:rPr>
              <a:t>Next Session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Join the upcoming session for deeper insights.</a:t>
            </a:r>
            <a:endParaRPr lang="en-US" sz="16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2920" y="2743200"/>
            <a:ext cx="320040" cy="32004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68680" y="2743200"/>
            <a:ext cx="3657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F9800"/>
                </a:solidFill>
              </a:rPr>
              <a:t>Community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Connect with others in our group for support.</a:t>
            </a:r>
            <a:endParaRPr lang="en-US" sz="1600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17720" y="2743200"/>
            <a:ext cx="320040" cy="32004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4983480" y="2743200"/>
            <a:ext cx="3657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F9800"/>
                </a:solidFill>
              </a:rPr>
              <a:t>Self‑Compassion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Remember to be gentle with yourself.</a:t>
            </a:r>
            <a:endParaRPr lang="en-US" sz="1600" dirty="0"/>
          </a:p>
        </p:txBody>
      </p:sp>
      <p:sp>
        <p:nvSpPr>
          <p:cNvPr id="11" name="Text 5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9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0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FBC0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Agenda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7200" y="1371600"/>
            <a:ext cx="320040" cy="32004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14400" y="1371600"/>
            <a:ext cx="41148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F9800"/>
                </a:solidFill>
              </a:rPr>
              <a:t>Physiology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914400" y="1600200"/>
            <a:ext cx="77724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Hormonal peaks &amp; ovary bloating</a:t>
            </a:r>
            <a:endParaRPr lang="en-US" sz="12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2011680"/>
            <a:ext cx="320040" cy="32004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14400" y="2011680"/>
            <a:ext cx="41148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F9800"/>
                </a:solidFill>
              </a:rPr>
              <a:t>Symptoms</a:t>
            </a:r>
            <a:endParaRPr lang="en-US" sz="1600" dirty="0"/>
          </a:p>
        </p:txBody>
      </p:sp>
      <p:sp>
        <p:nvSpPr>
          <p:cNvPr id="8" name="Text 4"/>
          <p:cNvSpPr/>
          <p:nvPr/>
        </p:nvSpPr>
        <p:spPr>
          <a:xfrm>
            <a:off x="914400" y="2240280"/>
            <a:ext cx="77724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Peak energy patterns</a:t>
            </a:r>
            <a:endParaRPr lang="en-US" sz="12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200" y="2651760"/>
            <a:ext cx="320040" cy="32004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14400" y="2651760"/>
            <a:ext cx="41148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F9800"/>
                </a:solidFill>
              </a:rPr>
              <a:t>Nutrition</a:t>
            </a:r>
            <a:endParaRPr lang="en-US" sz="1600" dirty="0"/>
          </a:p>
        </p:txBody>
      </p:sp>
      <p:sp>
        <p:nvSpPr>
          <p:cNvPr id="11" name="Text 6"/>
          <p:cNvSpPr/>
          <p:nvPr/>
        </p:nvSpPr>
        <p:spPr>
          <a:xfrm>
            <a:off x="914400" y="2880360"/>
            <a:ext cx="77724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Performance fuels</a:t>
            </a:r>
            <a:endParaRPr lang="en-US" sz="120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200" y="3291840"/>
            <a:ext cx="320040" cy="32004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14400" y="3291840"/>
            <a:ext cx="41148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F9800"/>
                </a:solidFill>
              </a:rPr>
              <a:t>Movement</a:t>
            </a:r>
            <a:endParaRPr lang="en-US" sz="1600" dirty="0"/>
          </a:p>
        </p:txBody>
      </p:sp>
      <p:sp>
        <p:nvSpPr>
          <p:cNvPr id="14" name="Text 8"/>
          <p:cNvSpPr/>
          <p:nvPr/>
        </p:nvSpPr>
        <p:spPr>
          <a:xfrm>
            <a:off x="914400" y="3520440"/>
            <a:ext cx="77724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High‑intensity training &amp; self‑care</a:t>
            </a:r>
            <a:endParaRPr lang="en-US" sz="120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200" y="3931920"/>
            <a:ext cx="320040" cy="32004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914400" y="3931920"/>
            <a:ext cx="41148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F9800"/>
                </a:solidFill>
              </a:rPr>
              <a:t>Protocol</a:t>
            </a:r>
            <a:endParaRPr lang="en-US" sz="1600" dirty="0"/>
          </a:p>
        </p:txBody>
      </p:sp>
      <p:sp>
        <p:nvSpPr>
          <p:cNvPr id="17" name="Text 10"/>
          <p:cNvSpPr/>
          <p:nvPr/>
        </p:nvSpPr>
        <p:spPr>
          <a:xfrm>
            <a:off x="914400" y="4160520"/>
            <a:ext cx="77724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Peak energy routine</a:t>
            </a:r>
            <a:endParaRPr lang="en-US" sz="1200" dirty="0"/>
          </a:p>
        </p:txBody>
      </p:sp>
      <p:sp>
        <p:nvSpPr>
          <p:cNvPr id="18" name="Text 11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FBC0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Physiology &amp; Hormones</a:t>
            </a:r>
            <a:endParaRPr lang="en-US" sz="2400" dirty="0"/>
          </a:p>
        </p:txBody>
      </p:sp>
      <p:graphicFrame>
        <p:nvGraphicFramePr>
          <p:cNvPr id="3" name="Chart 0" descr=""/>
          <p:cNvGraphicFramePr/>
          <p:nvPr/>
        </p:nvGraphicFramePr>
        <p:xfrm>
          <a:off x="457200" y="1371600"/>
          <a:ext cx="5029200" cy="22860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4" name="Text 1"/>
          <p:cNvSpPr/>
          <p:nvPr/>
        </p:nvSpPr>
        <p:spPr>
          <a:xfrm>
            <a:off x="5669280" y="1463040"/>
            <a:ext cx="3474720" cy="21945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Menstrual: hormone levels at their lowest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Follicular: rising estrogen brings energy and stable digestion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Ovulatory: estrogen peaks – you feel your strongest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Luteal: progesterone slows digestion and increases bloating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FBC0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Bloat &amp; Symptom Patterns</a:t>
            </a:r>
            <a:endParaRPr lang="en-US" sz="2400" dirty="0"/>
          </a:p>
        </p:txBody>
      </p:sp>
      <p:graphicFrame>
        <p:nvGraphicFramePr>
          <p:cNvPr id="3" name="Chart 0" descr=""/>
          <p:cNvGraphicFramePr/>
          <p:nvPr/>
        </p:nvGraphicFramePr>
        <p:xfrm>
          <a:off x="457200" y="1463040"/>
          <a:ext cx="5029200" cy="22860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4" name="Text 1"/>
          <p:cNvSpPr/>
          <p:nvPr/>
        </p:nvSpPr>
        <p:spPr>
          <a:xfrm>
            <a:off x="5669280" y="1463040"/>
            <a:ext cx="34747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F9800"/>
                </a:solidFill>
              </a:rPr>
              <a:t>Common patterns: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5669280" y="1828800"/>
            <a:ext cx="3474720" cy="19202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Minimal bloating in follicular; watch for excess fibre or sugar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Mid‑cycle bloat may indicate ovulation – usually brief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Luteal phase bloating and mood shifts are common PMS signs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Red flags: severe pain, swelling, or digestive distress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FBC0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Interactive Poll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30A18"/>
                </a:solidFill>
              </a:rPr>
              <a:t>When do you experience the most bloating?</a:t>
            </a: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685800" y="2103120"/>
            <a:ext cx="365760" cy="365760"/>
          </a:xfrm>
          <a:prstGeom prst="roundRect">
            <a:avLst>
              <a:gd name="adj" fmla="val 25000"/>
            </a:avLst>
          </a:prstGeom>
          <a:solidFill>
            <a:srgbClr val="FF9800"/>
          </a:solidFill>
          <a:ln w="12700">
            <a:solidFill>
              <a:srgbClr val="FF9800"/>
            </a:solidFill>
            <a:prstDash val="solid"/>
          </a:ln>
        </p:spPr>
        <p:txBody>
          <a:bodyPr/>
          <a:p/>
        </p:txBody>
      </p:sp>
      <p:sp>
        <p:nvSpPr>
          <p:cNvPr id="5" name="Text 3"/>
          <p:cNvSpPr/>
          <p:nvPr/>
        </p:nvSpPr>
        <p:spPr>
          <a:xfrm>
            <a:off x="1188720" y="210312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During my period</a:t>
            </a:r>
            <a:endParaRPr lang="en-US" sz="1200" dirty="0"/>
          </a:p>
        </p:txBody>
      </p:sp>
      <p:sp>
        <p:nvSpPr>
          <p:cNvPr id="6" name="Shape 4"/>
          <p:cNvSpPr/>
          <p:nvPr/>
        </p:nvSpPr>
        <p:spPr>
          <a:xfrm>
            <a:off x="685800" y="2560320"/>
            <a:ext cx="365760" cy="365760"/>
          </a:xfrm>
          <a:prstGeom prst="roundRect">
            <a:avLst>
              <a:gd name="adj" fmla="val 25000"/>
            </a:avLst>
          </a:prstGeom>
          <a:solidFill>
            <a:srgbClr val="FF9800"/>
          </a:solidFill>
          <a:ln w="12700">
            <a:solidFill>
              <a:srgbClr val="FF9800"/>
            </a:solidFill>
            <a:prstDash val="solid"/>
          </a:ln>
        </p:spPr>
        <p:txBody>
          <a:bodyPr/>
          <a:p/>
        </p:txBody>
      </p:sp>
      <p:sp>
        <p:nvSpPr>
          <p:cNvPr id="7" name="Text 5"/>
          <p:cNvSpPr/>
          <p:nvPr/>
        </p:nvSpPr>
        <p:spPr>
          <a:xfrm>
            <a:off x="1188720" y="256032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Around ovulation</a:t>
            </a:r>
            <a:endParaRPr lang="en-US" sz="1200" dirty="0"/>
          </a:p>
        </p:txBody>
      </p:sp>
      <p:sp>
        <p:nvSpPr>
          <p:cNvPr id="8" name="Shape 6"/>
          <p:cNvSpPr/>
          <p:nvPr/>
        </p:nvSpPr>
        <p:spPr>
          <a:xfrm>
            <a:off x="685800" y="3017520"/>
            <a:ext cx="365760" cy="365760"/>
          </a:xfrm>
          <a:prstGeom prst="roundRect">
            <a:avLst>
              <a:gd name="adj" fmla="val 25000"/>
            </a:avLst>
          </a:prstGeom>
          <a:solidFill>
            <a:srgbClr val="FF9800"/>
          </a:solidFill>
          <a:ln w="12700">
            <a:solidFill>
              <a:srgbClr val="FF9800"/>
            </a:solidFill>
            <a:prstDash val="solid"/>
          </a:ln>
        </p:spPr>
        <p:txBody>
          <a:bodyPr/>
          <a:p/>
        </p:txBody>
      </p:sp>
      <p:sp>
        <p:nvSpPr>
          <p:cNvPr id="9" name="Text 7"/>
          <p:cNvSpPr/>
          <p:nvPr/>
        </p:nvSpPr>
        <p:spPr>
          <a:xfrm>
            <a:off x="1188720" y="301752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Right before my period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685800" y="3474720"/>
            <a:ext cx="365760" cy="365760"/>
          </a:xfrm>
          <a:prstGeom prst="roundRect">
            <a:avLst>
              <a:gd name="adj" fmla="val 25000"/>
            </a:avLst>
          </a:prstGeom>
          <a:solidFill>
            <a:srgbClr val="FF9800"/>
          </a:solidFill>
          <a:ln w="12700">
            <a:solidFill>
              <a:srgbClr val="FF9800"/>
            </a:solidFill>
            <a:prstDash val="solid"/>
          </a:ln>
        </p:spPr>
        <p:txBody>
          <a:bodyPr/>
          <a:p/>
        </p:txBody>
      </p:sp>
      <p:sp>
        <p:nvSpPr>
          <p:cNvPr id="11" name="Text 9"/>
          <p:cNvSpPr/>
          <p:nvPr/>
        </p:nvSpPr>
        <p:spPr>
          <a:xfrm>
            <a:off x="1188720" y="347472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Rarely ever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457200" y="4114800"/>
            <a:ext cx="8686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i="1" dirty="0">
                <a:solidFill>
                  <a:srgbClr val="FF9800"/>
                </a:solidFill>
              </a:rPr>
              <a:t>Share your answer in the chat!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FBC0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Nutrition &amp; Hydration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2651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F9800"/>
                </a:solidFill>
              </a:rPr>
              <a:t>Hydration &amp; Fibre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1737360"/>
            <a:ext cx="2651760" cy="2103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2–3 L water daily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Herbal teas (mint, ginger)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High‑fibre grains &amp; veggies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3200400" y="1371600"/>
            <a:ext cx="2651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F9800"/>
                </a:solidFill>
              </a:rPr>
              <a:t>Focus Foods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3200400" y="1737360"/>
            <a:ext cx="2651760" cy="2103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Leafy greens &amp; cruciferous veg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Lean proteins &amp; omega‑3 fats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Fermented foods (yogurt, kimchi)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5943600" y="1371600"/>
            <a:ext cx="2651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F9800"/>
                </a:solidFill>
              </a:rPr>
              <a:t>Limit/Avoid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5943600" y="1737360"/>
            <a:ext cx="2651760" cy="2103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Excess salt &amp; processed snacks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Large meals before bed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Simple sugars &amp; fizzy drinks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FBC0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Movement &amp; Self‑Care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2651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F9800"/>
                </a:solidFill>
              </a:rPr>
              <a:t>Movement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1737360"/>
            <a:ext cx="2651760" cy="2103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Light cardio (walking, cycling)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Strength training 2–3×/week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Yoga or stretching daily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3200400" y="1371600"/>
            <a:ext cx="2651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F9800"/>
                </a:solidFill>
              </a:rPr>
              <a:t>Guidelines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3200400" y="1737360"/>
            <a:ext cx="2651760" cy="2103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Listen to your energy levels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Warm up &amp; cool down properly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Aim for consistency over intensity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5943600" y="1371600"/>
            <a:ext cx="2651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F9800"/>
                </a:solidFill>
              </a:rPr>
              <a:t>Relief &amp; Self‑Care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5943600" y="1737360"/>
            <a:ext cx="2651760" cy="2103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Deep breathing &amp; meditation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Epsom salt bath or warm compress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Rest days when needed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FBC0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Daily Protocol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1280160"/>
            <a:ext cx="2651760" cy="2468880"/>
          </a:xfrm>
          <a:prstGeom prst="roundRect">
            <a:avLst>
              <a:gd name="adj" fmla="val 3704"/>
            </a:avLst>
          </a:prstGeom>
          <a:solidFill>
            <a:srgbClr val="FFE082"/>
          </a:solidFill>
          <a:ln w="12700">
            <a:solidFill>
              <a:srgbClr val="FF9800"/>
            </a:solidFill>
            <a:prstDash val="solid"/>
          </a:ln>
        </p:spPr>
        <p:txBody>
          <a:bodyPr/>
          <a:p/>
        </p:txBody>
      </p:sp>
      <p:sp>
        <p:nvSpPr>
          <p:cNvPr id="4" name="Text 2"/>
          <p:cNvSpPr/>
          <p:nvPr/>
        </p:nvSpPr>
        <p:spPr>
          <a:xfrm>
            <a:off x="502920" y="1325880"/>
            <a:ext cx="2560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F9800"/>
                </a:solidFill>
              </a:rPr>
              <a:t>Morning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502920" y="1600200"/>
            <a:ext cx="2560320" cy="20116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Warm lemon water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5 min breathing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Plan your meals
</a:t>
            </a:r>
            <a:endParaRPr lang="en-US" sz="1200" dirty="0"/>
          </a:p>
        </p:txBody>
      </p:sp>
      <p:sp>
        <p:nvSpPr>
          <p:cNvPr id="6" name="Shape 4"/>
          <p:cNvSpPr/>
          <p:nvPr/>
        </p:nvSpPr>
        <p:spPr>
          <a:xfrm>
            <a:off x="3200400" y="1280160"/>
            <a:ext cx="2651760" cy="2468880"/>
          </a:xfrm>
          <a:prstGeom prst="roundRect">
            <a:avLst>
              <a:gd name="adj" fmla="val 3704"/>
            </a:avLst>
          </a:prstGeom>
          <a:solidFill>
            <a:srgbClr val="FFE082"/>
          </a:solidFill>
          <a:ln w="12700">
            <a:solidFill>
              <a:srgbClr val="FF9800"/>
            </a:solidFill>
            <a:prstDash val="solid"/>
          </a:ln>
        </p:spPr>
        <p:txBody>
          <a:bodyPr/>
          <a:p/>
        </p:txBody>
      </p:sp>
      <p:sp>
        <p:nvSpPr>
          <p:cNvPr id="7" name="Text 5"/>
          <p:cNvSpPr/>
          <p:nvPr/>
        </p:nvSpPr>
        <p:spPr>
          <a:xfrm>
            <a:off x="3246120" y="1325880"/>
            <a:ext cx="2560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F9800"/>
                </a:solidFill>
              </a:rPr>
              <a:t>Midday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3246120" y="1600200"/>
            <a:ext cx="2560320" cy="20116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Hydrate with herbal tea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15 min walk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Light salad &amp; protein
</a:t>
            </a:r>
            <a:endParaRPr lang="en-US" sz="1200" dirty="0"/>
          </a:p>
        </p:txBody>
      </p:sp>
      <p:sp>
        <p:nvSpPr>
          <p:cNvPr id="9" name="Shape 7"/>
          <p:cNvSpPr/>
          <p:nvPr/>
        </p:nvSpPr>
        <p:spPr>
          <a:xfrm>
            <a:off x="5943600" y="1280160"/>
            <a:ext cx="2651760" cy="2468880"/>
          </a:xfrm>
          <a:prstGeom prst="roundRect">
            <a:avLst>
              <a:gd name="adj" fmla="val 3704"/>
            </a:avLst>
          </a:prstGeom>
          <a:solidFill>
            <a:srgbClr val="FFE082"/>
          </a:solidFill>
          <a:ln w="12700">
            <a:solidFill>
              <a:srgbClr val="FF9800"/>
            </a:solidFill>
            <a:prstDash val="solid"/>
          </a:ln>
        </p:spPr>
        <p:txBody>
          <a:bodyPr/>
          <a:p/>
        </p:txBody>
      </p:sp>
      <p:sp>
        <p:nvSpPr>
          <p:cNvPr id="10" name="Text 8"/>
          <p:cNvSpPr/>
          <p:nvPr/>
        </p:nvSpPr>
        <p:spPr>
          <a:xfrm>
            <a:off x="5989320" y="1325880"/>
            <a:ext cx="2560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F9800"/>
                </a:solidFill>
              </a:rPr>
              <a:t>Evening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5989320" y="1600200"/>
            <a:ext cx="2560320" cy="20116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Stretch or yoga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Comfort meal with fibre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Disconnect &amp; sleep early
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FBC02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Quick SOS Protocol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2651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F9800"/>
                </a:solidFill>
              </a:rPr>
              <a:t>Immediate Relief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1645920"/>
            <a:ext cx="2651760" cy="2103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Sip peppermint or ginger tea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Gentle belly massage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Take a short walk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3200400" y="1280160"/>
            <a:ext cx="2651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F9800"/>
                </a:solidFill>
              </a:rPr>
              <a:t>Next Steps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3200400" y="1645920"/>
            <a:ext cx="2651760" cy="2103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Journal triggers &amp; foods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Hydrate thoroughly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Avoid lying down after meals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5943600" y="1280160"/>
            <a:ext cx="2651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FF9800"/>
                </a:solidFill>
              </a:rPr>
              <a:t>Ongoing Support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5943600" y="1645920"/>
            <a:ext cx="2651760" cy="2103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Maintain balanced diet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Regular exercise routine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Consistency with relaxation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2025-08-26T08:56:56Z</dcterms:created>
  <dcterms:modified xsi:type="dcterms:W3CDTF">2025-08-26T08:56:56Z</dcterms:modified>
</cp:coreProperties>
</file>