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61" r:id="rId2"/>
  </p:sldMasterIdLst>
  <p:notesMasterIdLst>
    <p:notesMasterId r:id="rId56"/>
  </p:notesMasterIdLst>
  <p:handoutMasterIdLst>
    <p:handoutMasterId r:id="rId57"/>
  </p:handoutMasterIdLst>
  <p:sldIdLst>
    <p:sldId id="256" r:id="rId3"/>
    <p:sldId id="280" r:id="rId4"/>
    <p:sldId id="283" r:id="rId5"/>
    <p:sldId id="282" r:id="rId6"/>
    <p:sldId id="284" r:id="rId7"/>
    <p:sldId id="285" r:id="rId8"/>
    <p:sldId id="286" r:id="rId9"/>
    <p:sldId id="287" r:id="rId10"/>
    <p:sldId id="289" r:id="rId11"/>
    <p:sldId id="291" r:id="rId12"/>
    <p:sldId id="292" r:id="rId13"/>
    <p:sldId id="293" r:id="rId14"/>
    <p:sldId id="294" r:id="rId15"/>
    <p:sldId id="288" r:id="rId16"/>
    <p:sldId id="295" r:id="rId17"/>
    <p:sldId id="297" r:id="rId18"/>
    <p:sldId id="301" r:id="rId19"/>
    <p:sldId id="299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33" r:id="rId41"/>
    <p:sldId id="334" r:id="rId42"/>
    <p:sldId id="332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5" r:id="rId53"/>
    <p:sldId id="331" r:id="rId54"/>
    <p:sldId id="279" r:id="rId55"/>
  </p:sldIdLst>
  <p:sldSz cx="9144000" cy="6858000" type="screen4x3"/>
  <p:notesSz cx="6934200" cy="9220200"/>
  <p:embeddedFontLst>
    <p:embeddedFont>
      <p:font typeface="cmsy10" pitchFamily="34" charset="0"/>
      <p:regular r:id="rId58"/>
    </p:embeddedFont>
    <p:embeddedFont>
      <p:font typeface="Calibri" pitchFamily="34" charset="0"/>
      <p:regular r:id="rId59"/>
      <p:bold r:id="rId60"/>
      <p:italic r:id="rId61"/>
      <p:boldItalic r:id="rId62"/>
    </p:embeddedFont>
  </p:embeddedFontLst>
  <p:custDataLst>
    <p:tags r:id="rId63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1FB"/>
    <a:srgbClr val="B2CCE5"/>
    <a:srgbClr val="3C4F82"/>
    <a:srgbClr val="777777"/>
    <a:srgbClr val="8BADE5"/>
    <a:srgbClr val="B3C2D7"/>
    <a:srgbClr val="333399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40543" autoAdjust="0"/>
    <p:restoredTop sz="81731" autoAdjust="0"/>
  </p:normalViewPr>
  <p:slideViewPr>
    <p:cSldViewPr>
      <p:cViewPr varScale="1">
        <p:scale>
          <a:sx n="78" d="100"/>
          <a:sy n="78" d="100"/>
        </p:scale>
        <p:origin x="-1026" y="-96"/>
      </p:cViewPr>
      <p:guideLst>
        <p:guide orient="horz" pos="288"/>
        <p:guide orient="horz" pos="3744"/>
        <p:guide orient="horz" pos="960"/>
        <p:guide orient="horz" pos="720"/>
        <p:guide pos="336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938" y="-108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3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070350" y="8660584"/>
            <a:ext cx="2133600" cy="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06" tIns="0" rIns="18906" bIns="0" anchor="b"/>
          <a:lstStyle/>
          <a:p>
            <a:pPr algn="r" defTabSz="949325">
              <a:lnSpc>
                <a:spcPct val="89000"/>
              </a:lnSpc>
              <a:spcBef>
                <a:spcPct val="40000"/>
              </a:spcBef>
            </a:pPr>
            <a:r>
              <a:rPr lang="en-US" sz="900" b="0" dirty="0"/>
              <a:t>© </a:t>
            </a:r>
            <a:r>
              <a:rPr lang="en-US" sz="900" b="0" dirty="0" smtClean="0"/>
              <a:t>2011 Carnegie </a:t>
            </a:r>
            <a:r>
              <a:rPr lang="en-US" sz="900" b="0" dirty="0"/>
              <a:t>Mellon University</a:t>
            </a:r>
          </a:p>
          <a:p>
            <a:pPr algn="l" defTabSz="949325">
              <a:lnSpc>
                <a:spcPct val="89000"/>
              </a:lnSpc>
              <a:spcBef>
                <a:spcPct val="40000"/>
              </a:spcBef>
            </a:pPr>
            <a:r>
              <a:rPr lang="en-US" sz="800" b="0" i="1" dirty="0">
                <a:latin typeface="Times New Roman" pitchFamily="18" charset="0"/>
              </a:rPr>
              <a:t>  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6447479" y="8801677"/>
            <a:ext cx="335269" cy="22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26" tIns="44112" rIns="88226" bIns="44112">
            <a:spAutoFit/>
          </a:bodyPr>
          <a:lstStyle/>
          <a:p>
            <a:pPr defTabSz="901700" eaLnBrk="0" hangingPunct="0">
              <a:lnSpc>
                <a:spcPct val="90000"/>
              </a:lnSpc>
              <a:spcBef>
                <a:spcPct val="0"/>
              </a:spcBef>
            </a:pPr>
            <a:fld id="{AC363E17-291A-4AC6-942A-2CC827AAF43E}" type="slidenum">
              <a:rPr lang="en-US" sz="1000"/>
              <a:pPr defTabSz="901700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28600" y="8687534"/>
            <a:ext cx="6477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6103" name="Picture 23" descr="SEI_CMU_1Line_Bl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8782653"/>
            <a:ext cx="3727450" cy="221944"/>
          </a:xfrm>
          <a:prstGeom prst="rect">
            <a:avLst/>
          </a:prstGeom>
          <a:noFill/>
        </p:spPr>
      </p:pic>
      <p:sp>
        <p:nvSpPr>
          <p:cNvPr id="46104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3088" y="296455"/>
            <a:ext cx="2703512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49325">
              <a:lnSpc>
                <a:spcPct val="90000"/>
              </a:lnSpc>
              <a:defRPr sz="900"/>
            </a:lvl1pPr>
          </a:lstStyle>
          <a:p>
            <a:r>
              <a:rPr lang="en-US" dirty="0" smtClean="0"/>
              <a:t>Author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6105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1" y="296455"/>
            <a:ext cx="2703513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spcBef>
                <a:spcPct val="0"/>
              </a:spcBef>
              <a:defRPr sz="1000" b="0"/>
            </a:lvl1pPr>
          </a:lstStyle>
          <a:p>
            <a:fld id="{CAB69371-DCFD-464A-8AB5-7F64F0E06424}" type="datetime1">
              <a:rPr lang="en-US"/>
              <a:pPr/>
              <a:t>9/14/2011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0229"/>
            <a:ext cx="5086350" cy="414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070350" y="8660584"/>
            <a:ext cx="2133600" cy="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06" tIns="0" rIns="18906" bIns="0" anchor="b"/>
          <a:lstStyle/>
          <a:p>
            <a:pPr algn="r" defTabSz="949325">
              <a:lnSpc>
                <a:spcPct val="89000"/>
              </a:lnSpc>
              <a:spcBef>
                <a:spcPct val="40000"/>
              </a:spcBef>
            </a:pPr>
            <a:r>
              <a:rPr lang="en-US" sz="900" b="0" dirty="0"/>
              <a:t>© </a:t>
            </a:r>
            <a:r>
              <a:rPr lang="en-US" sz="900" b="0" dirty="0" smtClean="0"/>
              <a:t>2011 Carnegie </a:t>
            </a:r>
            <a:r>
              <a:rPr lang="en-US" sz="900" b="0" dirty="0"/>
              <a:t>Mellon University</a:t>
            </a:r>
          </a:p>
          <a:p>
            <a:pPr algn="l" defTabSz="949325">
              <a:lnSpc>
                <a:spcPct val="89000"/>
              </a:lnSpc>
              <a:spcBef>
                <a:spcPct val="40000"/>
              </a:spcBef>
            </a:pPr>
            <a:r>
              <a:rPr lang="en-US" sz="800" b="0" i="1" dirty="0">
                <a:latin typeface="Times New Roman" pitchFamily="18" charset="0"/>
              </a:rPr>
              <a:t>  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447479" y="8801677"/>
            <a:ext cx="335269" cy="22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26" tIns="44112" rIns="88226" bIns="44112">
            <a:spAutoFit/>
          </a:bodyPr>
          <a:lstStyle/>
          <a:p>
            <a:pPr defTabSz="901700" eaLnBrk="0" hangingPunct="0">
              <a:lnSpc>
                <a:spcPct val="90000"/>
              </a:lnSpc>
              <a:spcBef>
                <a:spcPct val="0"/>
              </a:spcBef>
            </a:pPr>
            <a:fld id="{96682DAF-BC0D-4CE6-B4F0-24EEC6997256}" type="slidenum">
              <a:rPr lang="en-US" sz="1000"/>
              <a:pPr defTabSz="901700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228600" y="8687534"/>
            <a:ext cx="6477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191" name="Picture 23" descr="SEI_CMU_1Line_B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8782653"/>
            <a:ext cx="3727450" cy="221944"/>
          </a:xfrm>
          <a:prstGeom prst="rect">
            <a:avLst/>
          </a:prstGeom>
          <a:noFill/>
        </p:spPr>
      </p:pic>
      <p:sp>
        <p:nvSpPr>
          <p:cNvPr id="7192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3088" y="296455"/>
            <a:ext cx="2703512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49325">
              <a:lnSpc>
                <a:spcPct val="90000"/>
              </a:lnSpc>
              <a:defRPr sz="900"/>
            </a:lvl1pPr>
          </a:lstStyle>
          <a:p>
            <a:r>
              <a:rPr lang="en-US" dirty="0" smtClean="0"/>
              <a:t>Author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1" y="296455"/>
            <a:ext cx="2703513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spcBef>
                <a:spcPct val="0"/>
              </a:spcBef>
              <a:defRPr sz="1000" b="0"/>
            </a:lvl1pPr>
          </a:lstStyle>
          <a:p>
            <a:fld id="{454AB770-A45E-4881-B684-B36680350C26}" type="datetime1">
              <a:rPr lang="en-US"/>
              <a:pPr/>
              <a:t>9/14/2011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3429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6350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914400" algn="l" rtl="0" fontAlgn="base">
      <a:spcBef>
        <a:spcPct val="30000"/>
      </a:spcBef>
      <a:spcAft>
        <a:spcPct val="0"/>
      </a:spcAft>
      <a:buChar char="•"/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  <a:p>
            <a:r>
              <a:rPr lang="en-US" dirty="0" smtClean="0"/>
              <a:t>Software Engineering Institute</a:t>
            </a:r>
            <a:endParaRPr 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F348F5-97A1-4309-ADC6-A00DD72A5AB8}" type="datetime1">
              <a:rPr lang="en-US"/>
              <a:pPr/>
              <a:t>9/14/2011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b="1" dirty="0"/>
              <a:t>Title Slide</a:t>
            </a:r>
          </a:p>
          <a:p>
            <a:pPr marL="685800" lvl="1" indent="-342900"/>
            <a:r>
              <a:rPr lang="en-US" dirty="0"/>
              <a:t>Title and Subtitle text blocks should not be moved from their position if at all possible.</a:t>
            </a:r>
          </a:p>
          <a:p>
            <a:pPr marL="228600" indent="-228600"/>
            <a:endParaRPr lang="en-US" dirty="0"/>
          </a:p>
          <a:p>
            <a:pPr marL="228600" indent="-228600"/>
            <a:endParaRPr lang="en-US" dirty="0"/>
          </a:p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  <a:p>
            <a:r>
              <a:rPr lang="en-US" dirty="0" smtClean="0"/>
              <a:t>Software Engineering Institute</a:t>
            </a:r>
            <a:endParaRPr 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14C061-06BC-4B45-90DB-3968B0D850B7}" type="datetime1">
              <a:rPr lang="en-US"/>
              <a:pPr/>
              <a:t>9/14/2011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AB770-A45E-4881-B684-B36680350C26}" type="datetime1">
              <a:rPr lang="en-US" smtClean="0"/>
              <a:pPr/>
              <a:t>9/14/2011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white">
          <a:xfrm>
            <a:off x="7210425" y="6408738"/>
            <a:ext cx="1665288" cy="2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1428" bIns="45714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chemeClr val="bg1"/>
                </a:solidFill>
              </a:rPr>
              <a:t>© </a:t>
            </a:r>
            <a:r>
              <a:rPr lang="en-US" sz="700" dirty="0" smtClean="0">
                <a:solidFill>
                  <a:schemeClr val="bg1"/>
                </a:solidFill>
              </a:rPr>
              <a:t>2011 </a:t>
            </a:r>
            <a:r>
              <a:rPr lang="en-US" sz="700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3121" name="Group 49"/>
          <p:cNvGrpSpPr>
            <a:grpSpLocks/>
          </p:cNvGrpSpPr>
          <p:nvPr userDrawn="1"/>
        </p:nvGrpSpPr>
        <p:grpSpPr bwMode="auto">
          <a:xfrm>
            <a:off x="26988" y="23813"/>
            <a:ext cx="4057650" cy="6094412"/>
            <a:chOff x="17" y="15"/>
            <a:chExt cx="2728" cy="3839"/>
          </a:xfrm>
        </p:grpSpPr>
        <p:sp>
          <p:nvSpPr>
            <p:cNvPr id="3110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22" name="Picture 50" descr="SEI_CMU_1Line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9988"/>
            <a:ext cx="1905000" cy="45561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78642-760A-4B53-8053-9172DFD4EBAF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65085-A61B-42D0-8BA3-BC579C211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172200" y="6247268"/>
            <a:ext cx="2286000" cy="5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b="1" dirty="0" smtClean="0">
                <a:solidFill>
                  <a:schemeClr val="bg1"/>
                </a:solidFill>
              </a:rPr>
              <a:t>Binary</a:t>
            </a:r>
            <a:r>
              <a:rPr lang="en-US" sz="900" b="1" baseline="0" dirty="0" smtClean="0">
                <a:solidFill>
                  <a:schemeClr val="bg1"/>
                </a:solidFill>
              </a:rPr>
              <a:t> Decision Diagrams – Part 1</a:t>
            </a:r>
            <a:endParaRPr lang="en-US" sz="900" b="0" dirty="0" smtClean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900" dirty="0" err="1" smtClean="0">
                <a:solidFill>
                  <a:schemeClr val="bg1"/>
                </a:solidFill>
              </a:rPr>
              <a:t>Sagar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Chaki</a:t>
            </a:r>
            <a:r>
              <a:rPr lang="en-US" sz="900" dirty="0" smtClean="0">
                <a:solidFill>
                  <a:schemeClr val="bg1"/>
                </a:solidFill>
              </a:rPr>
              <a:t>, Sep</a:t>
            </a:r>
            <a:r>
              <a:rPr lang="en-US" sz="900" baseline="0" dirty="0" smtClean="0">
                <a:solidFill>
                  <a:schemeClr val="bg1"/>
                </a:solidFill>
              </a:rPr>
              <a:t> 12, </a:t>
            </a:r>
            <a:r>
              <a:rPr lang="en-US" sz="900" baseline="0" dirty="0" smtClean="0">
                <a:solidFill>
                  <a:schemeClr val="bg1"/>
                </a:solidFill>
              </a:rPr>
              <a:t>2011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2011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099" name="Picture 75" descr="SEI_CMU_1Line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4" name="Rectangle 73"/>
          <p:cNvSpPr>
            <a:spLocks noChangeArrowheads="1"/>
          </p:cNvSpPr>
          <p:nvPr userDrawn="1"/>
        </p:nvSpPr>
        <p:spPr bwMode="ltGray">
          <a:xfrm>
            <a:off x="6172200" y="6247268"/>
            <a:ext cx="2286000" cy="5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b="1" dirty="0" smtClean="0">
                <a:solidFill>
                  <a:schemeClr val="bg1"/>
                </a:solidFill>
              </a:rPr>
              <a:t>Supervised</a:t>
            </a:r>
            <a:r>
              <a:rPr lang="en-US" sz="900" b="1" baseline="0" dirty="0" smtClean="0">
                <a:solidFill>
                  <a:schemeClr val="bg1"/>
                </a:solidFill>
              </a:rPr>
              <a:t> Learning for Provenance</a:t>
            </a:r>
            <a:endParaRPr lang="en-US" sz="900" b="0" dirty="0" smtClean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900" dirty="0" smtClean="0">
                <a:solidFill>
                  <a:schemeClr val="bg1"/>
                </a:solidFill>
              </a:rPr>
              <a:t>Chaki,</a:t>
            </a:r>
            <a:r>
              <a:rPr lang="en-US" sz="900" baseline="0" dirty="0" smtClean="0">
                <a:solidFill>
                  <a:schemeClr val="bg1"/>
                </a:solidFill>
              </a:rPr>
              <a:t> Cohen, Gurfinkel</a:t>
            </a:r>
            <a:r>
              <a:rPr lang="en-US" sz="900" dirty="0" smtClean="0">
                <a:solidFill>
                  <a:schemeClr val="bg1"/>
                </a:solidFill>
              </a:rPr>
              <a:t>, Aug</a:t>
            </a:r>
            <a:r>
              <a:rPr lang="en-US" sz="900" baseline="0" dirty="0" smtClean="0">
                <a:solidFill>
                  <a:schemeClr val="bg1"/>
                </a:solidFill>
              </a:rPr>
              <a:t> 22, 2011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2011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5" name="Picture 75" descr="SEI_CMU_1Line_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chaki@sei.cmu.edu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/>
        </p:nvSpPr>
        <p:spPr bwMode="auto">
          <a:xfrm>
            <a:off x="4181475" y="5726113"/>
            <a:ext cx="184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67200" y="2293938"/>
            <a:ext cx="4267200" cy="769429"/>
          </a:xfrm>
        </p:spPr>
        <p:txBody>
          <a:bodyPr/>
          <a:lstStyle/>
          <a:p>
            <a:r>
              <a:rPr lang="en-US" dirty="0" smtClean="0"/>
              <a:t>Binary </a:t>
            </a:r>
            <a:r>
              <a:rPr lang="en-US" smtClean="0"/>
              <a:t>Decision </a:t>
            </a:r>
            <a:r>
              <a:rPr lang="en-US" smtClean="0"/>
              <a:t>Diagrams Part 1</a:t>
            </a:r>
            <a:endParaRPr lang="en-US" dirty="0"/>
          </a:p>
        </p:txBody>
      </p:sp>
      <p:sp>
        <p:nvSpPr>
          <p:cNvPr id="875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3894138"/>
            <a:ext cx="4495800" cy="1744662"/>
          </a:xfrm>
        </p:spPr>
        <p:txBody>
          <a:bodyPr/>
          <a:lstStyle/>
          <a:p>
            <a:r>
              <a:rPr lang="en-US" sz="2000" dirty="0" smtClean="0"/>
              <a:t>15-414 Bug Catching: Automated Program Verification and Testing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Sagar</a:t>
            </a:r>
            <a:r>
              <a:rPr lang="en-US" sz="2000" dirty="0" smtClean="0"/>
              <a:t> </a:t>
            </a:r>
            <a:r>
              <a:rPr lang="en-US" sz="2000" dirty="0" err="1" smtClean="0"/>
              <a:t>Chaki</a:t>
            </a:r>
            <a:endParaRPr lang="en-US" sz="2000" dirty="0" smtClean="0"/>
          </a:p>
          <a:p>
            <a:r>
              <a:rPr lang="en-US" sz="2000" dirty="0" smtClean="0"/>
              <a:t>September  12, 2011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Binary Decision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1371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8100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12954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3254066" y="1809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00200" y="2571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5266" y="3733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96666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2286000" y="5410200"/>
            <a:ext cx="6858000" cy="681038"/>
          </a:xfrm>
          <a:prstGeom prst="wedgeRoundRectCallout">
            <a:avLst>
              <a:gd name="adj1" fmla="val -59600"/>
              <a:gd name="adj2" fmla="val -5313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The truth assignment corresponding to the path to this leaf is:</a:t>
            </a:r>
          </a:p>
          <a:p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= ?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= ?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= ?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=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Binary Decision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1371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8100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12954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3254066" y="1809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00200" y="2571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5266" y="3733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96666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2286000" y="5410200"/>
            <a:ext cx="6858000" cy="681038"/>
          </a:xfrm>
          <a:prstGeom prst="wedgeRoundRectCallout">
            <a:avLst>
              <a:gd name="adj1" fmla="val -59600"/>
              <a:gd name="adj2" fmla="val -5313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The truth assignment corresponding to the path to this leaf is:</a:t>
            </a:r>
          </a:p>
          <a:p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= 0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= 0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= 1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= 0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10200" y="609600"/>
          <a:ext cx="3124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Binary Decision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lang="en-US" sz="1600" baseline="-25000" dirty="0" smtClean="0">
              <a:latin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1371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8100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12954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3254066" y="1809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00200" y="2571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5266" y="3733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96666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2286000" y="5410200"/>
            <a:ext cx="6858000" cy="681038"/>
          </a:xfrm>
          <a:prstGeom prst="wedgeRoundRectCallout">
            <a:avLst>
              <a:gd name="adj1" fmla="val -59600"/>
              <a:gd name="adj2" fmla="val -5313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The truth assignment corresponding to the path to this leaf is:</a:t>
            </a:r>
          </a:p>
          <a:p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= 0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= 0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= 1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= 0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10200" y="609600"/>
          <a:ext cx="3124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Binary Decision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0" dirty="0" smtClean="0">
                <a:latin typeface="Arial"/>
              </a:rPr>
              <a:t>0</a:t>
            </a:r>
            <a:endParaRPr lang="en-US" sz="1600" baseline="-25000" dirty="0" smtClean="0">
              <a:latin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1371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8100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12954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3254066" y="1809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00200" y="2571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5266" y="3733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96666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2286000" y="5410200"/>
            <a:ext cx="6858000" cy="681038"/>
          </a:xfrm>
          <a:prstGeom prst="wedgeRoundRectCallout">
            <a:avLst>
              <a:gd name="adj1" fmla="val -59600"/>
              <a:gd name="adj2" fmla="val -5313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The truth assignment corresponding to the path to this leaf is:</a:t>
            </a:r>
          </a:p>
          <a:p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= 0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= 0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= 1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= 0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10200" y="609600"/>
          <a:ext cx="3124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69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 bwMode="auto">
          <a:xfrm rot="9028369">
            <a:off x="1150360" y="3383362"/>
            <a:ext cx="7376678" cy="118479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Binary Decision Tree (BDT)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3429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5715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1371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16002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6957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8100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43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2766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24003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1" idx="0"/>
          </p:cNvCxnSpPr>
          <p:nvPr/>
        </p:nvCxnSpPr>
        <p:spPr bwMode="auto">
          <a:xfrm rot="16200000" flipH="1">
            <a:off x="26289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>
            <a:off x="34290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16200000" flipH="1">
            <a:off x="36576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5814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9243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9149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51435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5943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6200000" flipH="1">
            <a:off x="61722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8862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6195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9723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72009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81534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16200000" flipH="1">
            <a:off x="83820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7719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6576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6670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6670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12954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12573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3254066" y="1809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00200" y="2571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9600" y="3714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62000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5266" y="3733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06266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96666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914400" y="5638800"/>
            <a:ext cx="7239000" cy="4572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Canonical if you fix variable order (i.e., use ordered BDT)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838200" y="6172200"/>
            <a:ext cx="7391400" cy="4572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But still exponential in # of variables. Let’s try to fix this.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Ordered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Conceptually, a ROBDD is obtained from an ordered BDT (OBDT) by eliminating redundant sub-diagrams and nodes</a:t>
            </a:r>
          </a:p>
          <a:p>
            <a:endParaRPr lang="en-US" dirty="0" smtClean="0"/>
          </a:p>
          <a:p>
            <a:r>
              <a:rPr lang="en-US" dirty="0" smtClean="0"/>
              <a:t>Start with OBDT and repeatedly apply the following two operations as long as possible:</a:t>
            </a:r>
          </a:p>
          <a:p>
            <a:pPr marL="741363" lvl="1" indent="-457200">
              <a:buFont typeface="+mj-lt"/>
              <a:buAutoNum type="arabicPeriod"/>
            </a:pPr>
            <a:r>
              <a:rPr lang="en-US" dirty="0" smtClean="0"/>
              <a:t>Eliminate duplicate sub-diagrams. Keep a single copy. Redirect edges into the eliminated duplicates into this single copy.</a:t>
            </a:r>
          </a:p>
          <a:p>
            <a:pPr marL="741363" lvl="1" indent="-457200">
              <a:buFont typeface="+mj-lt"/>
              <a:buAutoNum type="arabicPeriod"/>
            </a:pPr>
            <a:r>
              <a:rPr lang="en-US" dirty="0" smtClean="0"/>
              <a:t>Eliminate redundant nodes. Whenever low(v) = high(v), remove v and redirect edges into v to low(v).</a:t>
            </a:r>
          </a:p>
          <a:p>
            <a:pPr marL="741363" lvl="1" indent="-457200"/>
            <a:r>
              <a:rPr lang="en-US" dirty="0" smtClean="0"/>
              <a:t>Why does this terminate?</a:t>
            </a:r>
          </a:p>
          <a:p>
            <a:pPr marL="741363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/>
            <a:r>
              <a:rPr lang="en-US" dirty="0" smtClean="0"/>
              <a:t>ROBDD is often exponentially smaller than the corresponding OBDT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-76199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152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3" idx="0"/>
          </p:cNvCxnSpPr>
          <p:nvPr/>
        </p:nvCxnSpPr>
        <p:spPr bwMode="auto">
          <a:xfrm rot="5400000">
            <a:off x="933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14" idx="0"/>
          </p:cNvCxnSpPr>
          <p:nvPr/>
        </p:nvCxnSpPr>
        <p:spPr bwMode="auto">
          <a:xfrm rot="16200000" flipH="1">
            <a:off x="1162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43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2766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1981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1" idx="0"/>
          </p:cNvCxnSpPr>
          <p:nvPr/>
        </p:nvCxnSpPr>
        <p:spPr bwMode="auto">
          <a:xfrm rot="16200000" flipH="1">
            <a:off x="2209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32" idx="0"/>
          </p:cNvCxnSpPr>
          <p:nvPr/>
        </p:nvCxnSpPr>
        <p:spPr bwMode="auto">
          <a:xfrm rot="5400000">
            <a:off x="29908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33" idx="0"/>
          </p:cNvCxnSpPr>
          <p:nvPr/>
        </p:nvCxnSpPr>
        <p:spPr bwMode="auto">
          <a:xfrm rot="16200000" flipH="1">
            <a:off x="32194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4958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4724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endCxn id="49" idx="0"/>
          </p:cNvCxnSpPr>
          <p:nvPr/>
        </p:nvCxnSpPr>
        <p:spPr bwMode="auto">
          <a:xfrm rot="5400000">
            <a:off x="5505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0" idx="0"/>
          </p:cNvCxnSpPr>
          <p:nvPr/>
        </p:nvCxnSpPr>
        <p:spPr bwMode="auto">
          <a:xfrm rot="16200000" flipH="1">
            <a:off x="5734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553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6781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61" idx="0"/>
          </p:cNvCxnSpPr>
          <p:nvPr/>
        </p:nvCxnSpPr>
        <p:spPr bwMode="auto">
          <a:xfrm rot="5400000">
            <a:off x="77152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62" idx="0"/>
          </p:cNvCxnSpPr>
          <p:nvPr/>
        </p:nvCxnSpPr>
        <p:spPr bwMode="auto">
          <a:xfrm rot="16200000" flipH="1">
            <a:off x="79438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 bwMode="auto">
          <a:xfrm>
            <a:off x="3200400" y="5410200"/>
            <a:ext cx="9906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-76199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152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3" idx="0"/>
          </p:cNvCxnSpPr>
          <p:nvPr/>
        </p:nvCxnSpPr>
        <p:spPr bwMode="auto">
          <a:xfrm rot="5400000">
            <a:off x="933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14" idx="0"/>
          </p:cNvCxnSpPr>
          <p:nvPr/>
        </p:nvCxnSpPr>
        <p:spPr bwMode="auto">
          <a:xfrm rot="16200000" flipH="1">
            <a:off x="1162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43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276600" y="55626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1981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1" idx="0"/>
          </p:cNvCxnSpPr>
          <p:nvPr/>
        </p:nvCxnSpPr>
        <p:spPr bwMode="auto">
          <a:xfrm rot="16200000" flipH="1">
            <a:off x="2209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32" idx="0"/>
          </p:cNvCxnSpPr>
          <p:nvPr/>
        </p:nvCxnSpPr>
        <p:spPr bwMode="auto">
          <a:xfrm rot="5400000">
            <a:off x="29908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33" idx="0"/>
          </p:cNvCxnSpPr>
          <p:nvPr/>
        </p:nvCxnSpPr>
        <p:spPr bwMode="auto">
          <a:xfrm rot="16200000" flipH="1">
            <a:off x="32194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4958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4724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endCxn id="49" idx="0"/>
          </p:cNvCxnSpPr>
          <p:nvPr/>
        </p:nvCxnSpPr>
        <p:spPr bwMode="auto">
          <a:xfrm rot="5400000">
            <a:off x="5505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0" idx="0"/>
          </p:cNvCxnSpPr>
          <p:nvPr/>
        </p:nvCxnSpPr>
        <p:spPr bwMode="auto">
          <a:xfrm rot="16200000" flipH="1">
            <a:off x="5734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553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6781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61" idx="0"/>
          </p:cNvCxnSpPr>
          <p:nvPr/>
        </p:nvCxnSpPr>
        <p:spPr bwMode="auto">
          <a:xfrm rot="5400000">
            <a:off x="77152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62" idx="0"/>
          </p:cNvCxnSpPr>
          <p:nvPr/>
        </p:nvCxnSpPr>
        <p:spPr bwMode="auto">
          <a:xfrm rot="16200000" flipH="1">
            <a:off x="79438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ounded Rectangular Callout 70"/>
          <p:cNvSpPr/>
          <p:nvPr/>
        </p:nvSpPr>
        <p:spPr bwMode="auto">
          <a:xfrm>
            <a:off x="3952763" y="3216521"/>
            <a:ext cx="1152637" cy="408623"/>
          </a:xfrm>
          <a:prstGeom prst="wedgeRoundRectCallout">
            <a:avLst>
              <a:gd name="adj1" fmla="val -70953"/>
              <a:gd name="adj2" fmla="val 474859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Duplicate sub-diagra</a:t>
            </a:r>
            <a:r>
              <a:rPr lang="en-US" sz="1200" dirty="0" smtClean="0"/>
              <a:t>m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-76199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152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3" idx="0"/>
          </p:cNvCxnSpPr>
          <p:nvPr/>
        </p:nvCxnSpPr>
        <p:spPr bwMode="auto">
          <a:xfrm rot="5400000">
            <a:off x="933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14" idx="0"/>
          </p:cNvCxnSpPr>
          <p:nvPr/>
        </p:nvCxnSpPr>
        <p:spPr bwMode="auto">
          <a:xfrm rot="16200000" flipH="1">
            <a:off x="1162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43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1981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1" idx="0"/>
          </p:cNvCxnSpPr>
          <p:nvPr/>
        </p:nvCxnSpPr>
        <p:spPr bwMode="auto">
          <a:xfrm rot="16200000" flipH="1">
            <a:off x="2209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33" idx="0"/>
          </p:cNvCxnSpPr>
          <p:nvPr/>
        </p:nvCxnSpPr>
        <p:spPr bwMode="auto">
          <a:xfrm rot="16200000" flipH="1">
            <a:off x="32194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4958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4724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endCxn id="49" idx="0"/>
          </p:cNvCxnSpPr>
          <p:nvPr/>
        </p:nvCxnSpPr>
        <p:spPr bwMode="auto">
          <a:xfrm rot="5400000">
            <a:off x="5505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0" idx="0"/>
          </p:cNvCxnSpPr>
          <p:nvPr/>
        </p:nvCxnSpPr>
        <p:spPr bwMode="auto">
          <a:xfrm rot="16200000" flipH="1">
            <a:off x="5734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553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6781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61" idx="0"/>
          </p:cNvCxnSpPr>
          <p:nvPr/>
        </p:nvCxnSpPr>
        <p:spPr bwMode="auto">
          <a:xfrm rot="5400000">
            <a:off x="77152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62" idx="0"/>
          </p:cNvCxnSpPr>
          <p:nvPr/>
        </p:nvCxnSpPr>
        <p:spPr bwMode="auto">
          <a:xfrm rot="16200000" flipH="1">
            <a:off x="79438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-76199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152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3" idx="0"/>
          </p:cNvCxnSpPr>
          <p:nvPr/>
        </p:nvCxnSpPr>
        <p:spPr bwMode="auto">
          <a:xfrm rot="5400000">
            <a:off x="933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14" idx="0"/>
          </p:cNvCxnSpPr>
          <p:nvPr/>
        </p:nvCxnSpPr>
        <p:spPr bwMode="auto">
          <a:xfrm rot="16200000" flipH="1">
            <a:off x="1162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43200" y="55626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1981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1" idx="0"/>
          </p:cNvCxnSpPr>
          <p:nvPr/>
        </p:nvCxnSpPr>
        <p:spPr bwMode="auto">
          <a:xfrm rot="16200000" flipH="1">
            <a:off x="2209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33" idx="0"/>
          </p:cNvCxnSpPr>
          <p:nvPr/>
        </p:nvCxnSpPr>
        <p:spPr bwMode="auto">
          <a:xfrm rot="16200000" flipH="1">
            <a:off x="32194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4958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4724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endCxn id="49" idx="0"/>
          </p:cNvCxnSpPr>
          <p:nvPr/>
        </p:nvCxnSpPr>
        <p:spPr bwMode="auto">
          <a:xfrm rot="5400000">
            <a:off x="5505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0" idx="0"/>
          </p:cNvCxnSpPr>
          <p:nvPr/>
        </p:nvCxnSpPr>
        <p:spPr bwMode="auto">
          <a:xfrm rot="16200000" flipH="1">
            <a:off x="5734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553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6781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61" idx="0"/>
          </p:cNvCxnSpPr>
          <p:nvPr/>
        </p:nvCxnSpPr>
        <p:spPr bwMode="auto">
          <a:xfrm rot="5400000">
            <a:off x="77152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62" idx="0"/>
          </p:cNvCxnSpPr>
          <p:nvPr/>
        </p:nvCxnSpPr>
        <p:spPr bwMode="auto">
          <a:xfrm rot="16200000" flipH="1">
            <a:off x="79438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mean Reduced Ordered Binary Decision Diagrams (ROBDDs)</a:t>
            </a:r>
          </a:p>
          <a:p>
            <a:endParaRPr lang="en-US" dirty="0" smtClean="0"/>
          </a:p>
          <a:p>
            <a:r>
              <a:rPr lang="en-US" dirty="0" smtClean="0"/>
              <a:t>Canonical representation of Boolean formulas</a:t>
            </a:r>
          </a:p>
          <a:p>
            <a:endParaRPr lang="en-US" dirty="0" smtClean="0"/>
          </a:p>
          <a:p>
            <a:r>
              <a:rPr lang="en-US" dirty="0" smtClean="0"/>
              <a:t>Often substantially more compact than a traditional normal form</a:t>
            </a:r>
          </a:p>
          <a:p>
            <a:endParaRPr lang="en-US" dirty="0" smtClean="0"/>
          </a:p>
          <a:p>
            <a:r>
              <a:rPr lang="en-US" dirty="0" smtClean="0"/>
              <a:t>Can be manipulated very efficiently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Conjunction, Disjunction, Negation, Existential Quantification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R. E. Bryant. Graph-based algorithms for </a:t>
            </a:r>
            <a:r>
              <a:rPr lang="en-US" dirty="0" err="1" smtClean="0"/>
              <a:t>boolean</a:t>
            </a:r>
            <a:r>
              <a:rPr lang="en-US" dirty="0" smtClean="0"/>
              <a:t> function manipulation. </a:t>
            </a:r>
            <a:r>
              <a:rPr lang="en-US" i="1" dirty="0" smtClean="0"/>
              <a:t>IEEE Transactions on Computers, C-35(8), 1986.</a:t>
            </a:r>
          </a:p>
          <a:p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-76199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152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3" idx="0"/>
          </p:cNvCxnSpPr>
          <p:nvPr/>
        </p:nvCxnSpPr>
        <p:spPr bwMode="auto">
          <a:xfrm rot="5400000">
            <a:off x="933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14" idx="0"/>
          </p:cNvCxnSpPr>
          <p:nvPr/>
        </p:nvCxnSpPr>
        <p:spPr bwMode="auto">
          <a:xfrm rot="16200000" flipH="1">
            <a:off x="1162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1981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3" idx="0"/>
          </p:cNvCxnSpPr>
          <p:nvPr/>
        </p:nvCxnSpPr>
        <p:spPr bwMode="auto">
          <a:xfrm rot="16200000" flipH="1">
            <a:off x="2705101" y="4343400"/>
            <a:ext cx="1219199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33" idx="0"/>
          </p:cNvCxnSpPr>
          <p:nvPr/>
        </p:nvCxnSpPr>
        <p:spPr bwMode="auto">
          <a:xfrm rot="16200000" flipH="1">
            <a:off x="32194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4958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4724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endCxn id="49" idx="0"/>
          </p:cNvCxnSpPr>
          <p:nvPr/>
        </p:nvCxnSpPr>
        <p:spPr bwMode="auto">
          <a:xfrm rot="5400000">
            <a:off x="5505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0" idx="0"/>
          </p:cNvCxnSpPr>
          <p:nvPr/>
        </p:nvCxnSpPr>
        <p:spPr bwMode="auto">
          <a:xfrm rot="16200000" flipH="1">
            <a:off x="5734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553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6781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61" idx="0"/>
          </p:cNvCxnSpPr>
          <p:nvPr/>
        </p:nvCxnSpPr>
        <p:spPr bwMode="auto">
          <a:xfrm rot="5400000">
            <a:off x="77152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62" idx="0"/>
          </p:cNvCxnSpPr>
          <p:nvPr/>
        </p:nvCxnSpPr>
        <p:spPr bwMode="auto">
          <a:xfrm rot="16200000" flipH="1">
            <a:off x="79438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-76199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152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3" idx="0"/>
          </p:cNvCxnSpPr>
          <p:nvPr/>
        </p:nvCxnSpPr>
        <p:spPr bwMode="auto">
          <a:xfrm rot="5400000">
            <a:off x="933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14" idx="0"/>
          </p:cNvCxnSpPr>
          <p:nvPr/>
        </p:nvCxnSpPr>
        <p:spPr bwMode="auto">
          <a:xfrm rot="16200000" flipH="1">
            <a:off x="1162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5626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1981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3" idx="0"/>
          </p:cNvCxnSpPr>
          <p:nvPr/>
        </p:nvCxnSpPr>
        <p:spPr bwMode="auto">
          <a:xfrm rot="16200000" flipH="1">
            <a:off x="2705101" y="4343400"/>
            <a:ext cx="1219199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33" idx="0"/>
          </p:cNvCxnSpPr>
          <p:nvPr/>
        </p:nvCxnSpPr>
        <p:spPr bwMode="auto">
          <a:xfrm rot="16200000" flipH="1">
            <a:off x="32194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4958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4724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endCxn id="49" idx="0"/>
          </p:cNvCxnSpPr>
          <p:nvPr/>
        </p:nvCxnSpPr>
        <p:spPr bwMode="auto">
          <a:xfrm rot="5400000">
            <a:off x="5505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0" idx="0"/>
          </p:cNvCxnSpPr>
          <p:nvPr/>
        </p:nvCxnSpPr>
        <p:spPr bwMode="auto">
          <a:xfrm rot="16200000" flipH="1">
            <a:off x="5734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553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6781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61" idx="0"/>
          </p:cNvCxnSpPr>
          <p:nvPr/>
        </p:nvCxnSpPr>
        <p:spPr bwMode="auto">
          <a:xfrm rot="5400000">
            <a:off x="77152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62" idx="0"/>
          </p:cNvCxnSpPr>
          <p:nvPr/>
        </p:nvCxnSpPr>
        <p:spPr bwMode="auto">
          <a:xfrm rot="16200000" flipH="1">
            <a:off x="79438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-76199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152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3" idx="0"/>
          </p:cNvCxnSpPr>
          <p:nvPr/>
        </p:nvCxnSpPr>
        <p:spPr bwMode="auto">
          <a:xfrm rot="5400000">
            <a:off x="933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14" idx="0"/>
          </p:cNvCxnSpPr>
          <p:nvPr/>
        </p:nvCxnSpPr>
        <p:spPr bwMode="auto">
          <a:xfrm rot="16200000" flipH="1">
            <a:off x="1162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7" name="Straight Arrow Connector 36"/>
          <p:cNvCxnSpPr>
            <a:endCxn id="33" idx="0"/>
          </p:cNvCxnSpPr>
          <p:nvPr/>
        </p:nvCxnSpPr>
        <p:spPr bwMode="auto">
          <a:xfrm rot="16200000" flipH="1">
            <a:off x="32194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4958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4724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endCxn id="49" idx="0"/>
          </p:cNvCxnSpPr>
          <p:nvPr/>
        </p:nvCxnSpPr>
        <p:spPr bwMode="auto">
          <a:xfrm rot="5400000">
            <a:off x="5505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0" idx="0"/>
          </p:cNvCxnSpPr>
          <p:nvPr/>
        </p:nvCxnSpPr>
        <p:spPr bwMode="auto">
          <a:xfrm rot="16200000" flipH="1">
            <a:off x="5734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553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6781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61" idx="0"/>
          </p:cNvCxnSpPr>
          <p:nvPr/>
        </p:nvCxnSpPr>
        <p:spPr bwMode="auto">
          <a:xfrm rot="5400000">
            <a:off x="77152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62" idx="0"/>
          </p:cNvCxnSpPr>
          <p:nvPr/>
        </p:nvCxnSpPr>
        <p:spPr bwMode="auto">
          <a:xfrm rot="16200000" flipH="1">
            <a:off x="79438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28" idx="4"/>
            <a:endCxn id="33" idx="0"/>
          </p:cNvCxnSpPr>
          <p:nvPr/>
        </p:nvCxnSpPr>
        <p:spPr bwMode="auto">
          <a:xfrm rot="16200000" flipH="1">
            <a:off x="2705101" y="4343400"/>
            <a:ext cx="1219199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4" idx="0"/>
          </p:cNvCxnSpPr>
          <p:nvPr/>
        </p:nvCxnSpPr>
        <p:spPr bwMode="auto">
          <a:xfrm rot="16200000" flipH="1">
            <a:off x="2324100" y="2667000"/>
            <a:ext cx="1219200" cy="457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33" idx="0"/>
          </p:cNvCxnSpPr>
          <p:nvPr/>
        </p:nvCxnSpPr>
        <p:spPr bwMode="auto">
          <a:xfrm rot="16200000" flipH="1">
            <a:off x="16764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7" name="Straight Arrow Connector 36"/>
          <p:cNvCxnSpPr>
            <a:endCxn id="33" idx="0"/>
          </p:cNvCxnSpPr>
          <p:nvPr/>
        </p:nvCxnSpPr>
        <p:spPr bwMode="auto">
          <a:xfrm rot="16200000" flipH="1">
            <a:off x="32194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28" idx="4"/>
            <a:endCxn id="33" idx="0"/>
          </p:cNvCxnSpPr>
          <p:nvPr/>
        </p:nvCxnSpPr>
        <p:spPr bwMode="auto">
          <a:xfrm rot="16200000" flipH="1">
            <a:off x="2705101" y="4343400"/>
            <a:ext cx="1219199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45" idx="3"/>
            <a:endCxn id="33" idx="0"/>
          </p:cNvCxnSpPr>
          <p:nvPr/>
        </p:nvCxnSpPr>
        <p:spPr bwMode="auto">
          <a:xfrm rot="5400000">
            <a:off x="3867150" y="4344754"/>
            <a:ext cx="1274996" cy="1160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stCxn id="46" idx="4"/>
            <a:endCxn id="33" idx="0"/>
          </p:cNvCxnSpPr>
          <p:nvPr/>
        </p:nvCxnSpPr>
        <p:spPr bwMode="auto">
          <a:xfrm rot="5400000">
            <a:off x="4457700" y="3810000"/>
            <a:ext cx="1219200" cy="228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4" idx="0"/>
          </p:cNvCxnSpPr>
          <p:nvPr/>
        </p:nvCxnSpPr>
        <p:spPr bwMode="auto">
          <a:xfrm rot="16200000" flipH="1">
            <a:off x="2324100" y="2667000"/>
            <a:ext cx="1219200" cy="457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33" idx="0"/>
          </p:cNvCxnSpPr>
          <p:nvPr/>
        </p:nvCxnSpPr>
        <p:spPr bwMode="auto">
          <a:xfrm rot="16200000" flipH="1">
            <a:off x="16764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7" name="Straight Arrow Connector 36"/>
          <p:cNvCxnSpPr>
            <a:endCxn id="33" idx="0"/>
          </p:cNvCxnSpPr>
          <p:nvPr/>
        </p:nvCxnSpPr>
        <p:spPr bwMode="auto">
          <a:xfrm rot="16200000" flipH="1">
            <a:off x="32194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28" idx="4"/>
            <a:endCxn id="33" idx="0"/>
          </p:cNvCxnSpPr>
          <p:nvPr/>
        </p:nvCxnSpPr>
        <p:spPr bwMode="auto">
          <a:xfrm rot="16200000" flipH="1">
            <a:off x="2705101" y="4343400"/>
            <a:ext cx="1219199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45" idx="3"/>
            <a:endCxn id="33" idx="0"/>
          </p:cNvCxnSpPr>
          <p:nvPr/>
        </p:nvCxnSpPr>
        <p:spPr bwMode="auto">
          <a:xfrm rot="5400000">
            <a:off x="3867150" y="4344754"/>
            <a:ext cx="1274996" cy="1160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stCxn id="46" idx="4"/>
            <a:endCxn id="33" idx="0"/>
          </p:cNvCxnSpPr>
          <p:nvPr/>
        </p:nvCxnSpPr>
        <p:spPr bwMode="auto">
          <a:xfrm rot="5400000">
            <a:off x="4457700" y="3810000"/>
            <a:ext cx="1219200" cy="228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Rounded Rectangular Callout 46"/>
          <p:cNvSpPr/>
          <p:nvPr/>
        </p:nvSpPr>
        <p:spPr bwMode="auto">
          <a:xfrm>
            <a:off x="3952763" y="3216521"/>
            <a:ext cx="1152637" cy="408623"/>
          </a:xfrm>
          <a:prstGeom prst="wedgeRoundRectCallout">
            <a:avLst>
              <a:gd name="adj1" fmla="val -59262"/>
              <a:gd name="adj2" fmla="val 140373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Redundant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4" idx="0"/>
          </p:cNvCxnSpPr>
          <p:nvPr/>
        </p:nvCxnSpPr>
        <p:spPr bwMode="auto">
          <a:xfrm rot="16200000" flipH="1">
            <a:off x="2324100" y="2667000"/>
            <a:ext cx="1219200" cy="457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33" idx="0"/>
          </p:cNvCxnSpPr>
          <p:nvPr/>
        </p:nvCxnSpPr>
        <p:spPr bwMode="auto">
          <a:xfrm rot="16200000" flipH="1">
            <a:off x="16764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33" idx="0"/>
          </p:cNvCxnSpPr>
          <p:nvPr/>
        </p:nvCxnSpPr>
        <p:spPr bwMode="auto">
          <a:xfrm rot="16200000" flipH="1">
            <a:off x="2514600" y="4152900"/>
            <a:ext cx="24384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28" idx="4"/>
            <a:endCxn id="33" idx="0"/>
          </p:cNvCxnSpPr>
          <p:nvPr/>
        </p:nvCxnSpPr>
        <p:spPr bwMode="auto">
          <a:xfrm rot="16200000" flipH="1">
            <a:off x="2705101" y="4343400"/>
            <a:ext cx="1219199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45" idx="3"/>
            <a:endCxn id="33" idx="0"/>
          </p:cNvCxnSpPr>
          <p:nvPr/>
        </p:nvCxnSpPr>
        <p:spPr bwMode="auto">
          <a:xfrm rot="5400000">
            <a:off x="3867150" y="4344754"/>
            <a:ext cx="1274996" cy="1160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stCxn id="46" idx="4"/>
            <a:endCxn id="33" idx="0"/>
          </p:cNvCxnSpPr>
          <p:nvPr/>
        </p:nvCxnSpPr>
        <p:spPr bwMode="auto">
          <a:xfrm rot="5400000">
            <a:off x="4457700" y="3810000"/>
            <a:ext cx="1219200" cy="228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4" idx="0"/>
          </p:cNvCxnSpPr>
          <p:nvPr/>
        </p:nvCxnSpPr>
        <p:spPr bwMode="auto">
          <a:xfrm rot="16200000" flipH="1">
            <a:off x="2324100" y="2667000"/>
            <a:ext cx="1219200" cy="457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33" idx="0"/>
          </p:cNvCxnSpPr>
          <p:nvPr/>
        </p:nvCxnSpPr>
        <p:spPr bwMode="auto">
          <a:xfrm rot="16200000" flipH="1">
            <a:off x="16764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33" idx="0"/>
          </p:cNvCxnSpPr>
          <p:nvPr/>
        </p:nvCxnSpPr>
        <p:spPr bwMode="auto">
          <a:xfrm rot="16200000" flipH="1">
            <a:off x="2514600" y="4152900"/>
            <a:ext cx="24384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28" idx="4"/>
            <a:endCxn id="33" idx="0"/>
          </p:cNvCxnSpPr>
          <p:nvPr/>
        </p:nvCxnSpPr>
        <p:spPr bwMode="auto">
          <a:xfrm rot="16200000" flipH="1">
            <a:off x="2705101" y="4343400"/>
            <a:ext cx="1219199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45" idx="3"/>
            <a:endCxn id="33" idx="0"/>
          </p:cNvCxnSpPr>
          <p:nvPr/>
        </p:nvCxnSpPr>
        <p:spPr bwMode="auto">
          <a:xfrm rot="5400000">
            <a:off x="3867150" y="4344754"/>
            <a:ext cx="1274996" cy="1160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stCxn id="46" idx="4"/>
            <a:endCxn id="33" idx="0"/>
          </p:cNvCxnSpPr>
          <p:nvPr/>
        </p:nvCxnSpPr>
        <p:spPr bwMode="auto">
          <a:xfrm rot="5400000">
            <a:off x="4457700" y="3810000"/>
            <a:ext cx="1219200" cy="228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4" idx="0"/>
          </p:cNvCxnSpPr>
          <p:nvPr/>
        </p:nvCxnSpPr>
        <p:spPr bwMode="auto">
          <a:xfrm rot="16200000" flipH="1">
            <a:off x="2324100" y="2667000"/>
            <a:ext cx="1219200" cy="457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33" idx="0"/>
          </p:cNvCxnSpPr>
          <p:nvPr/>
        </p:nvCxnSpPr>
        <p:spPr bwMode="auto">
          <a:xfrm rot="16200000" flipH="1">
            <a:off x="16764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8" idx="4"/>
            <a:endCxn id="33" idx="0"/>
          </p:cNvCxnSpPr>
          <p:nvPr/>
        </p:nvCxnSpPr>
        <p:spPr bwMode="auto">
          <a:xfrm rot="16200000" flipH="1">
            <a:off x="2514600" y="4152900"/>
            <a:ext cx="24384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45" idx="3"/>
            <a:endCxn id="33" idx="0"/>
          </p:cNvCxnSpPr>
          <p:nvPr/>
        </p:nvCxnSpPr>
        <p:spPr bwMode="auto">
          <a:xfrm rot="5400000">
            <a:off x="3867150" y="4344754"/>
            <a:ext cx="1274996" cy="1160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stCxn id="46" idx="4"/>
            <a:endCxn id="33" idx="0"/>
          </p:cNvCxnSpPr>
          <p:nvPr/>
        </p:nvCxnSpPr>
        <p:spPr bwMode="auto">
          <a:xfrm rot="5400000">
            <a:off x="4457700" y="3810000"/>
            <a:ext cx="1219200" cy="228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4" idx="0"/>
          </p:cNvCxnSpPr>
          <p:nvPr/>
        </p:nvCxnSpPr>
        <p:spPr bwMode="auto">
          <a:xfrm rot="16200000" flipH="1">
            <a:off x="2324100" y="2667000"/>
            <a:ext cx="1219200" cy="457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33" idx="0"/>
          </p:cNvCxnSpPr>
          <p:nvPr/>
        </p:nvCxnSpPr>
        <p:spPr bwMode="auto">
          <a:xfrm rot="16200000" flipH="1">
            <a:off x="16764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8" idx="4"/>
            <a:endCxn id="33" idx="0"/>
          </p:cNvCxnSpPr>
          <p:nvPr/>
        </p:nvCxnSpPr>
        <p:spPr bwMode="auto">
          <a:xfrm rot="16200000" flipH="1">
            <a:off x="2514600" y="4152900"/>
            <a:ext cx="24384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45" idx="3"/>
            <a:endCxn id="33" idx="0"/>
          </p:cNvCxnSpPr>
          <p:nvPr/>
        </p:nvCxnSpPr>
        <p:spPr bwMode="auto">
          <a:xfrm rot="5400000">
            <a:off x="3867150" y="4344754"/>
            <a:ext cx="1274996" cy="1160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stCxn id="46" idx="4"/>
            <a:endCxn id="33" idx="0"/>
          </p:cNvCxnSpPr>
          <p:nvPr/>
        </p:nvCxnSpPr>
        <p:spPr bwMode="auto">
          <a:xfrm rot="5400000">
            <a:off x="4457700" y="3810000"/>
            <a:ext cx="1219200" cy="228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4" idx="0"/>
          </p:cNvCxnSpPr>
          <p:nvPr/>
        </p:nvCxnSpPr>
        <p:spPr bwMode="auto">
          <a:xfrm rot="16200000" flipH="1">
            <a:off x="2324100" y="2667000"/>
            <a:ext cx="1219200" cy="457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33" idx="0"/>
          </p:cNvCxnSpPr>
          <p:nvPr/>
        </p:nvCxnSpPr>
        <p:spPr bwMode="auto">
          <a:xfrm rot="16200000" flipH="1">
            <a:off x="16764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45" idx="3"/>
            <a:endCxn id="33" idx="0"/>
          </p:cNvCxnSpPr>
          <p:nvPr/>
        </p:nvCxnSpPr>
        <p:spPr bwMode="auto">
          <a:xfrm rot="5400000">
            <a:off x="3867150" y="4344754"/>
            <a:ext cx="1274996" cy="1160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stCxn id="46" idx="4"/>
            <a:endCxn id="33" idx="0"/>
          </p:cNvCxnSpPr>
          <p:nvPr/>
        </p:nvCxnSpPr>
        <p:spPr bwMode="auto">
          <a:xfrm rot="5400000">
            <a:off x="4457700" y="3810000"/>
            <a:ext cx="1219200" cy="228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486400" y="533400"/>
            <a:ext cx="32004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If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= 0 and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= 1 then f = 0 irrespective of the values of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and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Example: Comparator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590800" y="2362200"/>
            <a:ext cx="3657600" cy="18288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Comparator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>
            <a:off x="2781300" y="2019300"/>
            <a:ext cx="6858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>
            <a:off x="3466305" y="2018506"/>
            <a:ext cx="6858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>
            <a:off x="4686301" y="2019300"/>
            <a:ext cx="6858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5400000">
            <a:off x="5371306" y="2018506"/>
            <a:ext cx="6858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971800" y="129540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6689" y="1295400"/>
            <a:ext cx="42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129540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1690" y="129540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 bwMode="auto">
          <a:xfrm rot="5400000">
            <a:off x="4152900" y="4457700"/>
            <a:ext cx="533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971800" y="4876800"/>
            <a:ext cx="3004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1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4" idx="0"/>
          </p:cNvCxnSpPr>
          <p:nvPr/>
        </p:nvCxnSpPr>
        <p:spPr bwMode="auto">
          <a:xfrm rot="16200000" flipH="1">
            <a:off x="2324100" y="2667000"/>
            <a:ext cx="1219200" cy="457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33" idx="0"/>
          </p:cNvCxnSpPr>
          <p:nvPr/>
        </p:nvCxnSpPr>
        <p:spPr bwMode="auto">
          <a:xfrm rot="16200000" flipH="1">
            <a:off x="16764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33" idx="0"/>
          </p:cNvCxnSpPr>
          <p:nvPr/>
        </p:nvCxnSpPr>
        <p:spPr bwMode="auto">
          <a:xfrm rot="5400000">
            <a:off x="3524250" y="2609850"/>
            <a:ext cx="3352800" cy="2552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4" idx="0"/>
          </p:cNvCxnSpPr>
          <p:nvPr/>
        </p:nvCxnSpPr>
        <p:spPr bwMode="auto">
          <a:xfrm rot="16200000" flipH="1">
            <a:off x="2324100" y="2667000"/>
            <a:ext cx="1219200" cy="457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33" idx="0"/>
          </p:cNvCxnSpPr>
          <p:nvPr/>
        </p:nvCxnSpPr>
        <p:spPr bwMode="auto">
          <a:xfrm rot="16200000" flipH="1">
            <a:off x="16764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33" idx="0"/>
          </p:cNvCxnSpPr>
          <p:nvPr/>
        </p:nvCxnSpPr>
        <p:spPr bwMode="auto">
          <a:xfrm rot="5400000">
            <a:off x="3524250" y="2609850"/>
            <a:ext cx="3352800" cy="2552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57" idx="0"/>
          </p:cNvCxnSpPr>
          <p:nvPr/>
        </p:nvCxnSpPr>
        <p:spPr bwMode="auto">
          <a:xfrm rot="16200000" flipH="1">
            <a:off x="3848100" y="533400"/>
            <a:ext cx="838201" cy="6019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33" idx="0"/>
          </p:cNvCxnSpPr>
          <p:nvPr/>
        </p:nvCxnSpPr>
        <p:spPr bwMode="auto">
          <a:xfrm rot="5400000">
            <a:off x="3524250" y="2609850"/>
            <a:ext cx="3352800" cy="2552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57" idx="0"/>
          </p:cNvCxnSpPr>
          <p:nvPr/>
        </p:nvCxnSpPr>
        <p:spPr bwMode="auto">
          <a:xfrm rot="16200000" flipH="1">
            <a:off x="3848100" y="533400"/>
            <a:ext cx="838201" cy="6019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endCxn id="33" idx="0"/>
          </p:cNvCxnSpPr>
          <p:nvPr/>
        </p:nvCxnSpPr>
        <p:spPr bwMode="auto">
          <a:xfrm rot="10800000" flipV="1">
            <a:off x="3924301" y="4343400"/>
            <a:ext cx="45339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endCxn id="14" idx="0"/>
          </p:cNvCxnSpPr>
          <p:nvPr/>
        </p:nvCxnSpPr>
        <p:spPr bwMode="auto">
          <a:xfrm rot="10800000" flipV="1">
            <a:off x="5219701" y="4343400"/>
            <a:ext cx="3238501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33" idx="0"/>
          </p:cNvCxnSpPr>
          <p:nvPr/>
        </p:nvCxnSpPr>
        <p:spPr bwMode="auto">
          <a:xfrm rot="5400000">
            <a:off x="3524250" y="2609850"/>
            <a:ext cx="3352800" cy="2552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57" idx="0"/>
          </p:cNvCxnSpPr>
          <p:nvPr/>
        </p:nvCxnSpPr>
        <p:spPr bwMode="auto">
          <a:xfrm rot="16200000" flipH="1">
            <a:off x="3848100" y="533400"/>
            <a:ext cx="838201" cy="6019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10" idx="0"/>
          </p:cNvCxnSpPr>
          <p:nvPr/>
        </p:nvCxnSpPr>
        <p:spPr bwMode="auto">
          <a:xfrm rot="5400000">
            <a:off x="4267200" y="495300"/>
            <a:ext cx="838200" cy="609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33" idx="0"/>
          </p:cNvCxnSpPr>
          <p:nvPr/>
        </p:nvCxnSpPr>
        <p:spPr bwMode="auto">
          <a:xfrm rot="5400000">
            <a:off x="3524250" y="2609850"/>
            <a:ext cx="3352800" cy="2552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57" idx="0"/>
          </p:cNvCxnSpPr>
          <p:nvPr/>
        </p:nvCxnSpPr>
        <p:spPr bwMode="auto">
          <a:xfrm rot="16200000" flipH="1">
            <a:off x="3848100" y="533400"/>
            <a:ext cx="838201" cy="6019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10" idx="0"/>
          </p:cNvCxnSpPr>
          <p:nvPr/>
        </p:nvCxnSpPr>
        <p:spPr bwMode="auto">
          <a:xfrm rot="5400000">
            <a:off x="4267200" y="495300"/>
            <a:ext cx="838200" cy="609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33" idx="0"/>
          </p:cNvCxnSpPr>
          <p:nvPr/>
        </p:nvCxnSpPr>
        <p:spPr bwMode="auto">
          <a:xfrm rot="5400000">
            <a:off x="3524250" y="2609850"/>
            <a:ext cx="3352800" cy="2552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29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>
            <a:endCxn id="33" idx="0"/>
          </p:cNvCxnSpPr>
          <p:nvPr/>
        </p:nvCxnSpPr>
        <p:spPr bwMode="auto">
          <a:xfrm>
            <a:off x="1676401" y="4343399"/>
            <a:ext cx="2247899" cy="1219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16200000" flipH="1">
            <a:off x="2819400" y="3162300"/>
            <a:ext cx="1219200" cy="3581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5638801" y="3924300"/>
            <a:ext cx="1219199" cy="2057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4991101" y="3276600"/>
            <a:ext cx="1219199" cy="3352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10" idx="0"/>
          </p:cNvCxnSpPr>
          <p:nvPr/>
        </p:nvCxnSpPr>
        <p:spPr bwMode="auto">
          <a:xfrm rot="5400000">
            <a:off x="4267200" y="495300"/>
            <a:ext cx="838200" cy="609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44" idx="1"/>
          </p:cNvCxnSpPr>
          <p:nvPr/>
        </p:nvCxnSpPr>
        <p:spPr bwMode="auto">
          <a:xfrm rot="16200000" flipH="1">
            <a:off x="4705350" y="-95250"/>
            <a:ext cx="589196" cy="5199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16200000" flipH="1">
            <a:off x="1485900" y="3124200"/>
            <a:ext cx="3352800" cy="1524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33" idx="0"/>
          </p:cNvCxnSpPr>
          <p:nvPr/>
        </p:nvCxnSpPr>
        <p:spPr bwMode="auto">
          <a:xfrm rot="5400000">
            <a:off x="3524250" y="2609850"/>
            <a:ext cx="3352800" cy="2552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172200" y="533400"/>
            <a:ext cx="24384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Let’s move things around a little bit so that the BDD looks nicer.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OBDT to ROBDD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524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066800" y="2057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33600" y="2057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048000" y="3810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62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>
            <a:stCxn id="10" idx="4"/>
            <a:endCxn id="33" idx="0"/>
          </p:cNvCxnSpPr>
          <p:nvPr/>
        </p:nvCxnSpPr>
        <p:spPr bwMode="auto">
          <a:xfrm rot="5400000">
            <a:off x="1562100" y="3886200"/>
            <a:ext cx="1371600" cy="1981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14" idx="0"/>
          </p:cNvCxnSpPr>
          <p:nvPr/>
        </p:nvCxnSpPr>
        <p:spPr bwMode="auto">
          <a:xfrm rot="5400000">
            <a:off x="2209800" y="4533900"/>
            <a:ext cx="1371600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1066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276600" y="3048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3810000" y="3810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14" idx="0"/>
          </p:cNvCxnSpPr>
          <p:nvPr/>
        </p:nvCxnSpPr>
        <p:spPr bwMode="auto">
          <a:xfrm rot="5400000">
            <a:off x="2590800" y="4152900"/>
            <a:ext cx="1371600" cy="1447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33" idx="0"/>
          </p:cNvCxnSpPr>
          <p:nvPr/>
        </p:nvCxnSpPr>
        <p:spPr bwMode="auto">
          <a:xfrm rot="5400000">
            <a:off x="1943100" y="3505200"/>
            <a:ext cx="1371600" cy="2743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16200000" flipH="1">
            <a:off x="3543300" y="3352800"/>
            <a:ext cx="3810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10" idx="0"/>
          </p:cNvCxnSpPr>
          <p:nvPr/>
        </p:nvCxnSpPr>
        <p:spPr bwMode="auto">
          <a:xfrm rot="5400000">
            <a:off x="3162300" y="35052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44" idx="1"/>
          </p:cNvCxnSpPr>
          <p:nvPr/>
        </p:nvCxnSpPr>
        <p:spPr bwMode="auto">
          <a:xfrm rot="16200000" flipH="1">
            <a:off x="1962150" y="1733550"/>
            <a:ext cx="665396" cy="20750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33" idx="0"/>
          </p:cNvCxnSpPr>
          <p:nvPr/>
        </p:nvCxnSpPr>
        <p:spPr bwMode="auto">
          <a:xfrm rot="5400000">
            <a:off x="-304800" y="4000500"/>
            <a:ext cx="31242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6" idx="4"/>
            <a:endCxn id="33" idx="0"/>
          </p:cNvCxnSpPr>
          <p:nvPr/>
        </p:nvCxnSpPr>
        <p:spPr bwMode="auto">
          <a:xfrm rot="5400000">
            <a:off x="228600" y="3467100"/>
            <a:ext cx="3124200" cy="106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6" idx="4"/>
            <a:endCxn id="44" idx="1"/>
          </p:cNvCxnSpPr>
          <p:nvPr/>
        </p:nvCxnSpPr>
        <p:spPr bwMode="auto">
          <a:xfrm rot="16200000" flipH="1">
            <a:off x="2495550" y="2266950"/>
            <a:ext cx="6653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0"/>
          </p:cNvCxnSpPr>
          <p:nvPr/>
        </p:nvCxnSpPr>
        <p:spPr bwMode="auto">
          <a:xfrm rot="5400000">
            <a:off x="1181100" y="1524000"/>
            <a:ext cx="609600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0"/>
          </p:cNvCxnSpPr>
          <p:nvPr/>
        </p:nvCxnSpPr>
        <p:spPr bwMode="auto">
          <a:xfrm rot="16200000" flipH="1">
            <a:off x="1714500" y="1447800"/>
            <a:ext cx="6096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19600" y="1600200"/>
            <a:ext cx="4343400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Bryant gave a linear-time algorithm (called Reduce) to convert OBDT to ROBDD.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In practice, BDD packages don’t use Reduce directly. They apply the two reductions on-the-fly as new BDDs are constructed from existing ones. Why?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ROBDD (a.k.a. BDD)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BDDs are canonical representations of Boolean formulas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ROBDD (a.k.a. BDD)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BDDs are canonical representations of Boolean formulas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and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are isomorphic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 is </a:t>
            </a:r>
            <a:r>
              <a:rPr lang="en-US" dirty="0" err="1" smtClean="0"/>
              <a:t>unsatisfiable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3962399"/>
            <a:ext cx="8001000" cy="304800"/>
          </a:xfrm>
        </p:spPr>
        <p:txBody>
          <a:bodyPr/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)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en-US" dirty="0" smtClean="0"/>
              <a:t> )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(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Ç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2743200" y="1752600"/>
            <a:ext cx="685799" cy="2057400"/>
          </a:xfrm>
          <a:prstGeom prst="rightBrace">
            <a:avLst>
              <a:gd name="adj1" fmla="val 8333"/>
              <a:gd name="adj2" fmla="val 4940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0980" y="1962090"/>
            <a:ext cx="378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           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            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=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3047999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     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    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b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</a:t>
            </a:r>
            <a:r>
              <a:rPr lang="en-US" b="0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2</a:t>
            </a:r>
          </a:p>
        </p:txBody>
      </p:sp>
      <p:sp>
        <p:nvSpPr>
          <p:cNvPr id="11" name="Right Brace 10"/>
          <p:cNvSpPr/>
          <p:nvPr/>
        </p:nvSpPr>
        <p:spPr bwMode="auto">
          <a:xfrm rot="16200000">
            <a:off x="5638800" y="1752600"/>
            <a:ext cx="685800" cy="2057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2133599" y="3657600"/>
            <a:ext cx="533404" cy="762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543300" y="3619499"/>
            <a:ext cx="5334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5105400" y="3657601"/>
            <a:ext cx="533400" cy="76199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6515099" y="3619499"/>
            <a:ext cx="533400" cy="1524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2"/>
          <p:cNvSpPr txBox="1">
            <a:spLocks/>
          </p:cNvSpPr>
          <p:nvPr/>
        </p:nvSpPr>
        <p:spPr bwMode="gray">
          <a:xfrm>
            <a:off x="609600" y="49530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0" kern="0" dirty="0" smtClean="0">
                <a:latin typeface="Arial"/>
                <a:ea typeface="+mn-ea"/>
              </a:rPr>
              <a:t>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Æ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Ç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 flipV="1">
            <a:off x="2438400" y="4267198"/>
            <a:ext cx="1524000" cy="6858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362200" y="4267199"/>
            <a:ext cx="1600200" cy="685801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3124200" y="5562600"/>
            <a:ext cx="3200400" cy="4572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Not Canonical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43400" y="990600"/>
            <a:ext cx="25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/>
              </a:rPr>
              <a:t>f</a:t>
            </a:r>
            <a:endParaRPr lang="en-US" baseline="-25000" dirty="0">
              <a:latin typeface="Arial"/>
            </a:endParaRPr>
          </a:p>
        </p:txBody>
      </p:sp>
      <p:sp>
        <p:nvSpPr>
          <p:cNvPr id="34" name="Right Brace 33"/>
          <p:cNvSpPr/>
          <p:nvPr/>
        </p:nvSpPr>
        <p:spPr bwMode="auto">
          <a:xfrm rot="16200000">
            <a:off x="4152900" y="-114300"/>
            <a:ext cx="685800" cy="3657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 animBg="1"/>
      <p:bldP spid="18" grpId="0"/>
      <p:bldP spid="25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ROBDD (a.k.a. BDD)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BDDs are canonical representations of Boolean formulas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and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are isomorphic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 is </a:t>
            </a:r>
            <a:r>
              <a:rPr lang="en-US" dirty="0" err="1" smtClean="0"/>
              <a:t>unsatisfiable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BDD(f) is the leaf node “0”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 is valid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ROBDD (a.k.a. BDD)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BDDs are canonical representations of Boolean formulas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) and </a:t>
            </a:r>
            <a:r>
              <a:rPr lang="en-US" dirty="0" smtClean="0">
                <a:latin typeface="Arial"/>
              </a:rPr>
              <a:t>BDD(f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) are isomorphic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 is </a:t>
            </a:r>
            <a:r>
              <a:rPr lang="en-US" dirty="0" err="1" smtClean="0"/>
              <a:t>unsatisfiable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BDD(f) is the leaf node “0”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 is valid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BDD(f) is the leaf node “1”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BDD packages do these operations in constant time</a:t>
            </a:r>
          </a:p>
          <a:p>
            <a:endParaRPr lang="en-US" dirty="0" smtClean="0"/>
          </a:p>
          <a:p>
            <a:r>
              <a:rPr lang="en-US" dirty="0" smtClean="0"/>
              <a:t>Logical operations can be performed efficiently on BDDs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Polynomial in argument size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More details in next lecture</a:t>
            </a:r>
          </a:p>
          <a:p>
            <a:endParaRPr lang="en-US" dirty="0" smtClean="0"/>
          </a:p>
          <a:p>
            <a:r>
              <a:rPr lang="en-US" dirty="0" smtClean="0"/>
              <a:t>BDD size depends critically on the variable ordering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Some formulas have exponentially large sizes for all ordering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Others are polynomial for some ordering and exponential for others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28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85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19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676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31" idx="0"/>
          </p:cNvCxnSpPr>
          <p:nvPr/>
        </p:nvCxnSpPr>
        <p:spPr bwMode="auto">
          <a:xfrm rot="5400000">
            <a:off x="-76199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32" idx="0"/>
          </p:cNvCxnSpPr>
          <p:nvPr/>
        </p:nvCxnSpPr>
        <p:spPr bwMode="auto">
          <a:xfrm rot="16200000" flipH="1">
            <a:off x="152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endCxn id="34" idx="0"/>
          </p:cNvCxnSpPr>
          <p:nvPr/>
        </p:nvCxnSpPr>
        <p:spPr bwMode="auto">
          <a:xfrm rot="5400000">
            <a:off x="933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endCxn id="35" idx="0"/>
          </p:cNvCxnSpPr>
          <p:nvPr/>
        </p:nvCxnSpPr>
        <p:spPr bwMode="auto">
          <a:xfrm rot="16200000" flipH="1">
            <a:off x="1162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3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2286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743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2766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0" name="Straight Arrow Connector 49"/>
          <p:cNvCxnSpPr>
            <a:stCxn id="42" idx="4"/>
            <a:endCxn id="45" idx="0"/>
          </p:cNvCxnSpPr>
          <p:nvPr/>
        </p:nvCxnSpPr>
        <p:spPr bwMode="auto">
          <a:xfrm rot="5400000">
            <a:off x="1981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42" idx="4"/>
            <a:endCxn id="46" idx="0"/>
          </p:cNvCxnSpPr>
          <p:nvPr/>
        </p:nvCxnSpPr>
        <p:spPr bwMode="auto">
          <a:xfrm rot="16200000" flipH="1">
            <a:off x="2209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endCxn id="48" idx="0"/>
          </p:cNvCxnSpPr>
          <p:nvPr/>
        </p:nvCxnSpPr>
        <p:spPr bwMode="auto">
          <a:xfrm rot="5400000">
            <a:off x="29908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endCxn id="49" idx="0"/>
          </p:cNvCxnSpPr>
          <p:nvPr/>
        </p:nvCxnSpPr>
        <p:spPr bwMode="auto">
          <a:xfrm rot="16200000" flipH="1">
            <a:off x="32194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28" idx="4"/>
            <a:endCxn id="42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3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8006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52578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7912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6248400" y="5562599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0" name="Straight Arrow Connector 69"/>
          <p:cNvCxnSpPr>
            <a:stCxn id="59" idx="4"/>
            <a:endCxn id="61" idx="0"/>
          </p:cNvCxnSpPr>
          <p:nvPr/>
        </p:nvCxnSpPr>
        <p:spPr bwMode="auto">
          <a:xfrm rot="5400000">
            <a:off x="44958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59" idx="4"/>
            <a:endCxn id="62" idx="0"/>
          </p:cNvCxnSpPr>
          <p:nvPr/>
        </p:nvCxnSpPr>
        <p:spPr bwMode="auto">
          <a:xfrm rot="16200000" flipH="1">
            <a:off x="4724401" y="4838699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65" idx="0"/>
          </p:cNvCxnSpPr>
          <p:nvPr/>
        </p:nvCxnSpPr>
        <p:spPr bwMode="auto">
          <a:xfrm rot="5400000">
            <a:off x="5505451" y="4819649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66" idx="0"/>
          </p:cNvCxnSpPr>
          <p:nvPr/>
        </p:nvCxnSpPr>
        <p:spPr bwMode="auto">
          <a:xfrm rot="16200000" flipH="1">
            <a:off x="5734051" y="4857749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56" idx="4"/>
            <a:endCxn id="59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60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6858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7315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8001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8458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7" name="Straight Arrow Connector 86"/>
          <p:cNvCxnSpPr>
            <a:stCxn id="81" idx="4"/>
            <a:endCxn id="83" idx="0"/>
          </p:cNvCxnSpPr>
          <p:nvPr/>
        </p:nvCxnSpPr>
        <p:spPr bwMode="auto">
          <a:xfrm rot="5400000">
            <a:off x="65532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81" idx="4"/>
            <a:endCxn id="84" idx="0"/>
          </p:cNvCxnSpPr>
          <p:nvPr/>
        </p:nvCxnSpPr>
        <p:spPr bwMode="auto">
          <a:xfrm rot="16200000" flipH="1">
            <a:off x="6781801" y="4838700"/>
            <a:ext cx="1219199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>
            <a:endCxn id="85" idx="0"/>
          </p:cNvCxnSpPr>
          <p:nvPr/>
        </p:nvCxnSpPr>
        <p:spPr bwMode="auto">
          <a:xfrm rot="5400000">
            <a:off x="7715251" y="4819650"/>
            <a:ext cx="1219199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endCxn id="86" idx="0"/>
          </p:cNvCxnSpPr>
          <p:nvPr/>
        </p:nvCxnSpPr>
        <p:spPr bwMode="auto">
          <a:xfrm rot="16200000" flipH="1">
            <a:off x="7943851" y="4857750"/>
            <a:ext cx="1219199" cy="1905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81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endCxn id="56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endCxn id="58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1485900" y="3505200"/>
            <a:ext cx="1219200" cy="2895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2171700" y="2819400"/>
            <a:ext cx="1219200" cy="426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30" idx="0"/>
          </p:cNvCxnSpPr>
          <p:nvPr/>
        </p:nvCxnSpPr>
        <p:spPr bwMode="auto">
          <a:xfrm rot="16200000" flipH="1">
            <a:off x="1028700" y="33528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35052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7244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0" name="Straight Arrow Connector 49"/>
          <p:cNvCxnSpPr>
            <a:stCxn id="42" idx="4"/>
            <a:endCxn id="49" idx="0"/>
          </p:cNvCxnSpPr>
          <p:nvPr/>
        </p:nvCxnSpPr>
        <p:spPr bwMode="auto">
          <a:xfrm rot="16200000" flipH="1">
            <a:off x="3200401" y="3848100"/>
            <a:ext cx="1219199" cy="2209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42" idx="4"/>
            <a:endCxn id="46" idx="0"/>
          </p:cNvCxnSpPr>
          <p:nvPr/>
        </p:nvCxnSpPr>
        <p:spPr bwMode="auto">
          <a:xfrm rot="16200000" flipH="1">
            <a:off x="2514601" y="4533900"/>
            <a:ext cx="1219199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28" idx="4"/>
            <a:endCxn id="42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3" idx="0"/>
          </p:cNvCxnSpPr>
          <p:nvPr/>
        </p:nvCxnSpPr>
        <p:spPr bwMode="auto">
          <a:xfrm rot="16200000" flipH="1">
            <a:off x="3200400" y="34671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029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3" name="Straight Arrow Connector 72"/>
          <p:cNvCxnSpPr>
            <a:stCxn id="60" idx="4"/>
            <a:endCxn id="46" idx="0"/>
          </p:cNvCxnSpPr>
          <p:nvPr/>
        </p:nvCxnSpPr>
        <p:spPr bwMode="auto">
          <a:xfrm rot="5400000">
            <a:off x="4267200" y="3619500"/>
            <a:ext cx="1219200" cy="2667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0" idx="4"/>
            <a:endCxn id="49" idx="0"/>
          </p:cNvCxnSpPr>
          <p:nvPr/>
        </p:nvCxnSpPr>
        <p:spPr bwMode="auto">
          <a:xfrm rot="5400000">
            <a:off x="4953000" y="4305300"/>
            <a:ext cx="1219200" cy="1295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56" idx="4"/>
            <a:endCxn id="59" idx="0"/>
          </p:cNvCxnSpPr>
          <p:nvPr/>
        </p:nvCxnSpPr>
        <p:spPr bwMode="auto">
          <a:xfrm rot="5400000">
            <a:off x="4914900" y="34290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60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7086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6057901" y="3200400"/>
            <a:ext cx="1219199" cy="3505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5372101" y="2514600"/>
            <a:ext cx="1219199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81" idx="0"/>
          </p:cNvCxnSpPr>
          <p:nvPr/>
        </p:nvCxnSpPr>
        <p:spPr bwMode="auto">
          <a:xfrm rot="5400000">
            <a:off x="7086600" y="33147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endCxn id="56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endCxn id="58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43" idx="4"/>
            <a:endCxn id="49" idx="0"/>
          </p:cNvCxnSpPr>
          <p:nvPr/>
        </p:nvCxnSpPr>
        <p:spPr bwMode="auto">
          <a:xfrm rot="16200000" flipH="1">
            <a:off x="3695701" y="4343400"/>
            <a:ext cx="1219199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9" idx="4"/>
            <a:endCxn id="49" idx="0"/>
          </p:cNvCxnSpPr>
          <p:nvPr/>
        </p:nvCxnSpPr>
        <p:spPr bwMode="auto">
          <a:xfrm rot="5400000">
            <a:off x="4457700" y="4800600"/>
            <a:ext cx="1219200" cy="304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81" idx="3"/>
            <a:endCxn id="49" idx="0"/>
          </p:cNvCxnSpPr>
          <p:nvPr/>
        </p:nvCxnSpPr>
        <p:spPr bwMode="auto">
          <a:xfrm rot="5400000">
            <a:off x="5391151" y="3811354"/>
            <a:ext cx="1274995" cy="22274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30" idx="4"/>
            <a:endCxn id="49" idx="0"/>
          </p:cNvCxnSpPr>
          <p:nvPr/>
        </p:nvCxnSpPr>
        <p:spPr bwMode="auto">
          <a:xfrm rot="16200000" flipH="1">
            <a:off x="2667000" y="3314700"/>
            <a:ext cx="1219200" cy="3276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1485900" y="3505200"/>
            <a:ext cx="1219200" cy="2895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2171700" y="2819400"/>
            <a:ext cx="1219200" cy="426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49" idx="0"/>
          </p:cNvCxnSpPr>
          <p:nvPr/>
        </p:nvCxnSpPr>
        <p:spPr bwMode="auto">
          <a:xfrm rot="16200000" flipH="1">
            <a:off x="1866900" y="2514600"/>
            <a:ext cx="2438400" cy="3657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7244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0" name="Straight Arrow Connector 49"/>
          <p:cNvCxnSpPr>
            <a:stCxn id="42" idx="4"/>
            <a:endCxn id="49" idx="0"/>
          </p:cNvCxnSpPr>
          <p:nvPr/>
        </p:nvCxnSpPr>
        <p:spPr bwMode="auto">
          <a:xfrm rot="16200000" flipH="1">
            <a:off x="3200401" y="3848100"/>
            <a:ext cx="1219199" cy="2209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42" idx="4"/>
            <a:endCxn id="46" idx="0"/>
          </p:cNvCxnSpPr>
          <p:nvPr/>
        </p:nvCxnSpPr>
        <p:spPr bwMode="auto">
          <a:xfrm rot="16200000" flipH="1">
            <a:off x="2514601" y="4533900"/>
            <a:ext cx="1219199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28" idx="4"/>
            <a:endCxn id="42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9" idx="0"/>
          </p:cNvCxnSpPr>
          <p:nvPr/>
        </p:nvCxnSpPr>
        <p:spPr bwMode="auto">
          <a:xfrm rot="16200000" flipH="1">
            <a:off x="3009900" y="3657600"/>
            <a:ext cx="2438400" cy="1371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3" name="Straight Arrow Connector 72"/>
          <p:cNvCxnSpPr>
            <a:stCxn id="60" idx="4"/>
            <a:endCxn id="46" idx="0"/>
          </p:cNvCxnSpPr>
          <p:nvPr/>
        </p:nvCxnSpPr>
        <p:spPr bwMode="auto">
          <a:xfrm rot="5400000">
            <a:off x="4267200" y="3619500"/>
            <a:ext cx="1219200" cy="2667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0" idx="4"/>
            <a:endCxn id="49" idx="0"/>
          </p:cNvCxnSpPr>
          <p:nvPr/>
        </p:nvCxnSpPr>
        <p:spPr bwMode="auto">
          <a:xfrm rot="5400000">
            <a:off x="4953000" y="4305300"/>
            <a:ext cx="1219200" cy="1295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56" idx="4"/>
            <a:endCxn id="49" idx="0"/>
          </p:cNvCxnSpPr>
          <p:nvPr/>
        </p:nvCxnSpPr>
        <p:spPr bwMode="auto">
          <a:xfrm rot="5400000">
            <a:off x="3962400" y="4076700"/>
            <a:ext cx="24384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60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6057901" y="3200400"/>
            <a:ext cx="1219199" cy="3505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5372101" y="2514600"/>
            <a:ext cx="1219199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49" idx="0"/>
          </p:cNvCxnSpPr>
          <p:nvPr/>
        </p:nvCxnSpPr>
        <p:spPr bwMode="auto">
          <a:xfrm rot="5400000">
            <a:off x="5105400" y="2933700"/>
            <a:ext cx="2438400" cy="2819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endCxn id="56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endCxn id="58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1485900" y="3505200"/>
            <a:ext cx="1219200" cy="2895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2171700" y="2819400"/>
            <a:ext cx="1219200" cy="426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49" idx="0"/>
          </p:cNvCxnSpPr>
          <p:nvPr/>
        </p:nvCxnSpPr>
        <p:spPr bwMode="auto">
          <a:xfrm rot="16200000" flipH="1">
            <a:off x="1866900" y="2514600"/>
            <a:ext cx="2438400" cy="3657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514600" y="3962401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7244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0" name="Straight Arrow Connector 49"/>
          <p:cNvCxnSpPr>
            <a:stCxn id="42" idx="4"/>
            <a:endCxn id="49" idx="0"/>
          </p:cNvCxnSpPr>
          <p:nvPr/>
        </p:nvCxnSpPr>
        <p:spPr bwMode="auto">
          <a:xfrm rot="16200000" flipH="1">
            <a:off x="3200401" y="3848100"/>
            <a:ext cx="1219199" cy="2209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42" idx="4"/>
            <a:endCxn id="46" idx="0"/>
          </p:cNvCxnSpPr>
          <p:nvPr/>
        </p:nvCxnSpPr>
        <p:spPr bwMode="auto">
          <a:xfrm rot="16200000" flipH="1">
            <a:off x="2514601" y="4533900"/>
            <a:ext cx="1219199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28" idx="4"/>
            <a:endCxn id="42" idx="0"/>
          </p:cNvCxnSpPr>
          <p:nvPr/>
        </p:nvCxnSpPr>
        <p:spPr bwMode="auto">
          <a:xfrm rot="5400000">
            <a:off x="2705100" y="31242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9" idx="0"/>
          </p:cNvCxnSpPr>
          <p:nvPr/>
        </p:nvCxnSpPr>
        <p:spPr bwMode="auto">
          <a:xfrm rot="16200000" flipH="1">
            <a:off x="3009900" y="3657600"/>
            <a:ext cx="2438400" cy="1371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3" name="Straight Arrow Connector 72"/>
          <p:cNvCxnSpPr>
            <a:stCxn id="60" idx="4"/>
            <a:endCxn id="46" idx="0"/>
          </p:cNvCxnSpPr>
          <p:nvPr/>
        </p:nvCxnSpPr>
        <p:spPr bwMode="auto">
          <a:xfrm rot="5400000">
            <a:off x="4267200" y="3619500"/>
            <a:ext cx="1219200" cy="2667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0" idx="4"/>
            <a:endCxn id="49" idx="0"/>
          </p:cNvCxnSpPr>
          <p:nvPr/>
        </p:nvCxnSpPr>
        <p:spPr bwMode="auto">
          <a:xfrm rot="5400000">
            <a:off x="4953000" y="4305300"/>
            <a:ext cx="1219200" cy="1295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56" idx="4"/>
            <a:endCxn id="49" idx="0"/>
          </p:cNvCxnSpPr>
          <p:nvPr/>
        </p:nvCxnSpPr>
        <p:spPr bwMode="auto">
          <a:xfrm rot="5400000">
            <a:off x="3962400" y="4076700"/>
            <a:ext cx="24384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60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6057901" y="3200400"/>
            <a:ext cx="1219199" cy="3505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5372101" y="2514600"/>
            <a:ext cx="1219199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49" idx="0"/>
          </p:cNvCxnSpPr>
          <p:nvPr/>
        </p:nvCxnSpPr>
        <p:spPr bwMode="auto">
          <a:xfrm rot="5400000">
            <a:off x="5105400" y="2933700"/>
            <a:ext cx="2438400" cy="2819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endCxn id="56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endCxn id="58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1485900" y="3505200"/>
            <a:ext cx="1219200" cy="2895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2171700" y="2819400"/>
            <a:ext cx="1219200" cy="426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49" idx="0"/>
          </p:cNvCxnSpPr>
          <p:nvPr/>
        </p:nvCxnSpPr>
        <p:spPr bwMode="auto">
          <a:xfrm rot="16200000" flipH="1">
            <a:off x="1866900" y="2514600"/>
            <a:ext cx="2438400" cy="3657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3352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7244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4" name="Straight Arrow Connector 53"/>
          <p:cNvCxnSpPr>
            <a:stCxn id="28" idx="4"/>
            <a:endCxn id="82" idx="0"/>
          </p:cNvCxnSpPr>
          <p:nvPr/>
        </p:nvCxnSpPr>
        <p:spPr bwMode="auto">
          <a:xfrm rot="16200000" flipH="1">
            <a:off x="5562600" y="1104900"/>
            <a:ext cx="838201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9" idx="0"/>
          </p:cNvCxnSpPr>
          <p:nvPr/>
        </p:nvCxnSpPr>
        <p:spPr bwMode="auto">
          <a:xfrm rot="16200000" flipH="1">
            <a:off x="3009900" y="3657600"/>
            <a:ext cx="2438400" cy="1371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3" name="Straight Arrow Connector 72"/>
          <p:cNvCxnSpPr>
            <a:stCxn id="60" idx="4"/>
            <a:endCxn id="46" idx="0"/>
          </p:cNvCxnSpPr>
          <p:nvPr/>
        </p:nvCxnSpPr>
        <p:spPr bwMode="auto">
          <a:xfrm rot="5400000">
            <a:off x="4267200" y="3619500"/>
            <a:ext cx="1219200" cy="2667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0" idx="4"/>
            <a:endCxn id="49" idx="0"/>
          </p:cNvCxnSpPr>
          <p:nvPr/>
        </p:nvCxnSpPr>
        <p:spPr bwMode="auto">
          <a:xfrm rot="5400000">
            <a:off x="4953000" y="4305300"/>
            <a:ext cx="1219200" cy="1295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56" idx="4"/>
            <a:endCxn id="49" idx="0"/>
          </p:cNvCxnSpPr>
          <p:nvPr/>
        </p:nvCxnSpPr>
        <p:spPr bwMode="auto">
          <a:xfrm rot="5400000">
            <a:off x="3962400" y="4076700"/>
            <a:ext cx="24384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60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6057901" y="3200400"/>
            <a:ext cx="1219199" cy="3505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5372101" y="2514600"/>
            <a:ext cx="1219199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49" idx="0"/>
          </p:cNvCxnSpPr>
          <p:nvPr/>
        </p:nvCxnSpPr>
        <p:spPr bwMode="auto">
          <a:xfrm rot="5400000">
            <a:off x="5105400" y="2933700"/>
            <a:ext cx="2438400" cy="2819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endCxn id="56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endCxn id="58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1485900" y="3505200"/>
            <a:ext cx="1219200" cy="2895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2171700" y="2819400"/>
            <a:ext cx="1219200" cy="426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49" idx="0"/>
          </p:cNvCxnSpPr>
          <p:nvPr/>
        </p:nvCxnSpPr>
        <p:spPr bwMode="auto">
          <a:xfrm rot="16200000" flipH="1">
            <a:off x="1866900" y="2514600"/>
            <a:ext cx="2438400" cy="3657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3352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7244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4" name="Straight Arrow Connector 53"/>
          <p:cNvCxnSpPr>
            <a:stCxn id="28" idx="4"/>
            <a:endCxn id="82" idx="0"/>
          </p:cNvCxnSpPr>
          <p:nvPr/>
        </p:nvCxnSpPr>
        <p:spPr bwMode="auto">
          <a:xfrm rot="16200000" flipH="1">
            <a:off x="5562600" y="1104900"/>
            <a:ext cx="838201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9" idx="0"/>
          </p:cNvCxnSpPr>
          <p:nvPr/>
        </p:nvCxnSpPr>
        <p:spPr bwMode="auto">
          <a:xfrm rot="16200000" flipH="1">
            <a:off x="3009900" y="3657600"/>
            <a:ext cx="2438400" cy="1371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3" name="Straight Arrow Connector 72"/>
          <p:cNvCxnSpPr>
            <a:stCxn id="60" idx="4"/>
            <a:endCxn id="46" idx="0"/>
          </p:cNvCxnSpPr>
          <p:nvPr/>
        </p:nvCxnSpPr>
        <p:spPr bwMode="auto">
          <a:xfrm rot="5400000">
            <a:off x="4267200" y="3619500"/>
            <a:ext cx="1219200" cy="2667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0" idx="4"/>
            <a:endCxn id="49" idx="0"/>
          </p:cNvCxnSpPr>
          <p:nvPr/>
        </p:nvCxnSpPr>
        <p:spPr bwMode="auto">
          <a:xfrm rot="5400000">
            <a:off x="4953000" y="4305300"/>
            <a:ext cx="1219200" cy="1295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56" idx="4"/>
            <a:endCxn id="49" idx="0"/>
          </p:cNvCxnSpPr>
          <p:nvPr/>
        </p:nvCxnSpPr>
        <p:spPr bwMode="auto">
          <a:xfrm rot="5400000">
            <a:off x="3962400" y="4076700"/>
            <a:ext cx="24384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60" idx="0"/>
          </p:cNvCxnSpPr>
          <p:nvPr/>
        </p:nvCxnSpPr>
        <p:spPr bwMode="auto">
          <a:xfrm rot="16200000" flipH="1">
            <a:off x="5410200" y="31623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6057901" y="3200400"/>
            <a:ext cx="1219199" cy="3505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5372101" y="2514600"/>
            <a:ext cx="1219199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49" idx="0"/>
          </p:cNvCxnSpPr>
          <p:nvPr/>
        </p:nvCxnSpPr>
        <p:spPr bwMode="auto">
          <a:xfrm rot="5400000">
            <a:off x="5105400" y="2933700"/>
            <a:ext cx="2438400" cy="2819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endCxn id="56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endCxn id="58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191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2098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7200" y="3962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1485900" y="3505200"/>
            <a:ext cx="1219200" cy="2895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2171700" y="2819400"/>
            <a:ext cx="1219200" cy="426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33400" y="32385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49" idx="0"/>
          </p:cNvCxnSpPr>
          <p:nvPr/>
        </p:nvCxnSpPr>
        <p:spPr bwMode="auto">
          <a:xfrm rot="16200000" flipH="1">
            <a:off x="1866900" y="2514600"/>
            <a:ext cx="2438400" cy="3657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3352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7244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4" name="Straight Arrow Connector 53"/>
          <p:cNvCxnSpPr>
            <a:stCxn id="28" idx="4"/>
            <a:endCxn id="82" idx="0"/>
          </p:cNvCxnSpPr>
          <p:nvPr/>
        </p:nvCxnSpPr>
        <p:spPr bwMode="auto">
          <a:xfrm rot="16200000" flipH="1">
            <a:off x="5562600" y="1104900"/>
            <a:ext cx="838201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9" idx="0"/>
          </p:cNvCxnSpPr>
          <p:nvPr/>
        </p:nvCxnSpPr>
        <p:spPr bwMode="auto">
          <a:xfrm rot="16200000" flipH="1">
            <a:off x="3009900" y="3657600"/>
            <a:ext cx="2438400" cy="1371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7" name="Straight Arrow Connector 76"/>
          <p:cNvCxnSpPr>
            <a:stCxn id="56" idx="4"/>
            <a:endCxn id="49" idx="0"/>
          </p:cNvCxnSpPr>
          <p:nvPr/>
        </p:nvCxnSpPr>
        <p:spPr bwMode="auto">
          <a:xfrm rot="5400000">
            <a:off x="3962400" y="4076700"/>
            <a:ext cx="24384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29" idx="0"/>
          </p:cNvCxnSpPr>
          <p:nvPr/>
        </p:nvCxnSpPr>
        <p:spPr bwMode="auto">
          <a:xfrm rot="5400000">
            <a:off x="2628900" y="1143000"/>
            <a:ext cx="838200" cy="4800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8229600" y="39624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6057901" y="3200400"/>
            <a:ext cx="1219199" cy="3505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5372101" y="2514600"/>
            <a:ext cx="1219199" cy="487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49" idx="0"/>
          </p:cNvCxnSpPr>
          <p:nvPr/>
        </p:nvCxnSpPr>
        <p:spPr bwMode="auto">
          <a:xfrm rot="5400000">
            <a:off x="5105400" y="2933700"/>
            <a:ext cx="2438400" cy="2819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658100" y="32004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1601554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2609850" y="20002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endCxn id="56" idx="7"/>
          </p:cNvCxnSpPr>
          <p:nvPr/>
        </p:nvCxnSpPr>
        <p:spPr bwMode="auto">
          <a:xfrm rot="10800000" flipV="1">
            <a:off x="5583004" y="22098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endCxn id="58" idx="1"/>
          </p:cNvCxnSpPr>
          <p:nvPr/>
        </p:nvCxnSpPr>
        <p:spPr bwMode="auto">
          <a:xfrm>
            <a:off x="6477000" y="22098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3200400" y="8382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5029200" y="8001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172200" y="533400"/>
            <a:ext cx="24384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Let’s move things around a little bit so that the BDD looks nicer.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65532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0960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10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5626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2484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181600" y="3886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5181600" y="4457700"/>
            <a:ext cx="1295400" cy="914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5867400" y="3771900"/>
            <a:ext cx="1295400" cy="228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181600" y="3314700"/>
            <a:ext cx="7620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49" idx="0"/>
          </p:cNvCxnSpPr>
          <p:nvPr/>
        </p:nvCxnSpPr>
        <p:spPr bwMode="auto">
          <a:xfrm rot="16200000" flipH="1">
            <a:off x="5486400" y="3390900"/>
            <a:ext cx="2438400" cy="1905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6096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4676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4" name="Straight Arrow Connector 53"/>
          <p:cNvCxnSpPr>
            <a:stCxn id="28" idx="4"/>
            <a:endCxn id="82" idx="0"/>
          </p:cNvCxnSpPr>
          <p:nvPr/>
        </p:nvCxnSpPr>
        <p:spPr bwMode="auto">
          <a:xfrm rot="16200000" flipH="1">
            <a:off x="7048500" y="2514600"/>
            <a:ext cx="762000" cy="1981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9" idx="0"/>
          </p:cNvCxnSpPr>
          <p:nvPr/>
        </p:nvCxnSpPr>
        <p:spPr bwMode="auto">
          <a:xfrm rot="16200000" flipH="1">
            <a:off x="5829300" y="3733800"/>
            <a:ext cx="2438400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68580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6200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7" name="Straight Arrow Connector 76"/>
          <p:cNvCxnSpPr>
            <a:stCxn id="56" idx="4"/>
            <a:endCxn id="49" idx="0"/>
          </p:cNvCxnSpPr>
          <p:nvPr/>
        </p:nvCxnSpPr>
        <p:spPr bwMode="auto">
          <a:xfrm rot="16200000" flipH="1">
            <a:off x="6134100" y="4038600"/>
            <a:ext cx="24384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29" idx="0"/>
          </p:cNvCxnSpPr>
          <p:nvPr/>
        </p:nvCxnSpPr>
        <p:spPr bwMode="auto">
          <a:xfrm rot="5400000">
            <a:off x="5829300" y="2667000"/>
            <a:ext cx="762000" cy="1676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8229600" y="3886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7391400" y="4533900"/>
            <a:ext cx="12954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6705600" y="3848100"/>
            <a:ext cx="1295400" cy="2133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49" idx="0"/>
          </p:cNvCxnSpPr>
          <p:nvPr/>
        </p:nvCxnSpPr>
        <p:spPr bwMode="auto">
          <a:xfrm rot="5400000">
            <a:off x="6515100" y="4267200"/>
            <a:ext cx="2438400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734300" y="3200400"/>
            <a:ext cx="7620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5792554" y="2305050"/>
            <a:ext cx="589196" cy="398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6000750" y="2495550"/>
            <a:ext cx="589196" cy="17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26" idx="4"/>
            <a:endCxn id="56" idx="7"/>
          </p:cNvCxnSpPr>
          <p:nvPr/>
        </p:nvCxnSpPr>
        <p:spPr bwMode="auto">
          <a:xfrm rot="5400000">
            <a:off x="6897454" y="2495550"/>
            <a:ext cx="589196" cy="17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stCxn id="26" idx="4"/>
            <a:endCxn id="58" idx="1"/>
          </p:cNvCxnSpPr>
          <p:nvPr/>
        </p:nvCxnSpPr>
        <p:spPr bwMode="auto">
          <a:xfrm rot="16200000" flipH="1">
            <a:off x="7143750" y="2266950"/>
            <a:ext cx="589196" cy="4748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6324600" y="1600200"/>
            <a:ext cx="571500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6591300" y="1600200"/>
            <a:ext cx="571500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Oval 107"/>
          <p:cNvSpPr/>
          <p:nvPr/>
        </p:nvSpPr>
        <p:spPr bwMode="auto">
          <a:xfrm>
            <a:off x="1524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09" name="Oval 108"/>
          <p:cNvSpPr/>
          <p:nvPr/>
        </p:nvSpPr>
        <p:spPr bwMode="auto">
          <a:xfrm>
            <a:off x="1066800" y="2057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10" name="Oval 109"/>
          <p:cNvSpPr/>
          <p:nvPr/>
        </p:nvSpPr>
        <p:spPr bwMode="auto">
          <a:xfrm>
            <a:off x="2133600" y="2057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11" name="Oval 110"/>
          <p:cNvSpPr/>
          <p:nvPr/>
        </p:nvSpPr>
        <p:spPr bwMode="auto">
          <a:xfrm>
            <a:off x="3048000" y="3810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2362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13" name="Straight Arrow Connector 112"/>
          <p:cNvCxnSpPr>
            <a:stCxn id="111" idx="4"/>
            <a:endCxn id="115" idx="0"/>
          </p:cNvCxnSpPr>
          <p:nvPr/>
        </p:nvCxnSpPr>
        <p:spPr bwMode="auto">
          <a:xfrm rot="5400000">
            <a:off x="1562100" y="3886200"/>
            <a:ext cx="1371600" cy="1981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111" idx="4"/>
            <a:endCxn id="112" idx="0"/>
          </p:cNvCxnSpPr>
          <p:nvPr/>
        </p:nvCxnSpPr>
        <p:spPr bwMode="auto">
          <a:xfrm rot="5400000">
            <a:off x="2209800" y="4533900"/>
            <a:ext cx="1371600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Oval 114"/>
          <p:cNvSpPr/>
          <p:nvPr/>
        </p:nvSpPr>
        <p:spPr bwMode="auto">
          <a:xfrm>
            <a:off x="1066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3276600" y="3048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3810000" y="3810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18" name="Straight Arrow Connector 117"/>
          <p:cNvCxnSpPr>
            <a:stCxn id="117" idx="4"/>
            <a:endCxn id="112" idx="0"/>
          </p:cNvCxnSpPr>
          <p:nvPr/>
        </p:nvCxnSpPr>
        <p:spPr bwMode="auto">
          <a:xfrm rot="5400000">
            <a:off x="2590800" y="4152900"/>
            <a:ext cx="1371600" cy="1447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>
            <a:stCxn id="117" idx="4"/>
            <a:endCxn id="115" idx="0"/>
          </p:cNvCxnSpPr>
          <p:nvPr/>
        </p:nvCxnSpPr>
        <p:spPr bwMode="auto">
          <a:xfrm rot="5400000">
            <a:off x="1943100" y="3505200"/>
            <a:ext cx="1371600" cy="2743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116" idx="4"/>
            <a:endCxn id="117" idx="0"/>
          </p:cNvCxnSpPr>
          <p:nvPr/>
        </p:nvCxnSpPr>
        <p:spPr bwMode="auto">
          <a:xfrm rot="16200000" flipH="1">
            <a:off x="3543300" y="3352800"/>
            <a:ext cx="3810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116" idx="4"/>
            <a:endCxn id="111" idx="0"/>
          </p:cNvCxnSpPr>
          <p:nvPr/>
        </p:nvCxnSpPr>
        <p:spPr bwMode="auto">
          <a:xfrm rot="5400000">
            <a:off x="3162300" y="35052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109" idx="4"/>
            <a:endCxn id="116" idx="1"/>
          </p:cNvCxnSpPr>
          <p:nvPr/>
        </p:nvCxnSpPr>
        <p:spPr bwMode="auto">
          <a:xfrm rot="16200000" flipH="1">
            <a:off x="1962150" y="1733550"/>
            <a:ext cx="665396" cy="20750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>
            <a:stCxn id="109" idx="4"/>
            <a:endCxn id="115" idx="0"/>
          </p:cNvCxnSpPr>
          <p:nvPr/>
        </p:nvCxnSpPr>
        <p:spPr bwMode="auto">
          <a:xfrm rot="5400000">
            <a:off x="-304800" y="4000500"/>
            <a:ext cx="31242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110" idx="4"/>
            <a:endCxn id="115" idx="0"/>
          </p:cNvCxnSpPr>
          <p:nvPr/>
        </p:nvCxnSpPr>
        <p:spPr bwMode="auto">
          <a:xfrm rot="5400000">
            <a:off x="228600" y="3467100"/>
            <a:ext cx="3124200" cy="106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>
            <a:stCxn id="110" idx="4"/>
            <a:endCxn id="116" idx="1"/>
          </p:cNvCxnSpPr>
          <p:nvPr/>
        </p:nvCxnSpPr>
        <p:spPr bwMode="auto">
          <a:xfrm rot="16200000" flipH="1">
            <a:off x="2495550" y="2266950"/>
            <a:ext cx="6653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>
            <a:stCxn id="108" idx="4"/>
            <a:endCxn id="109" idx="0"/>
          </p:cNvCxnSpPr>
          <p:nvPr/>
        </p:nvCxnSpPr>
        <p:spPr bwMode="auto">
          <a:xfrm rot="5400000">
            <a:off x="1181100" y="1524000"/>
            <a:ext cx="609600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108" idx="4"/>
            <a:endCxn id="110" idx="0"/>
          </p:cNvCxnSpPr>
          <p:nvPr/>
        </p:nvCxnSpPr>
        <p:spPr bwMode="auto">
          <a:xfrm rot="16200000" flipH="1">
            <a:off x="1714500" y="1447800"/>
            <a:ext cx="6096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7239000" y="1066800"/>
            <a:ext cx="10668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11 nodes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62200" y="1066800"/>
            <a:ext cx="10668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8 nodes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019800" y="6172200"/>
            <a:ext cx="18288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&lt;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lang="en-US" sz="1600" baseline="-25000" dirty="0">
              <a:latin typeface="Arial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371600" y="6172200"/>
            <a:ext cx="18288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/>
              <a:t> &lt;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lang="en-US" sz="1600" baseline="-25000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  <p:bldP spid="112" grpId="0" animBg="1"/>
      <p:bldP spid="115" grpId="0" animBg="1"/>
      <p:bldP spid="116" grpId="0" animBg="1"/>
      <p:bldP spid="117" grpId="0" animBg="1"/>
      <p:bldP spid="128" grpId="0" animBg="1"/>
      <p:bldP spid="129" grpId="0" animBg="1"/>
      <p:bldP spid="1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(1)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99160"/>
          <a:ext cx="6248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  <a:gridCol w="1249680"/>
                <a:gridCol w="1249680"/>
              </a:tblGrid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3124200" y="5638800"/>
            <a:ext cx="3200400" cy="4572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Still Not Canonical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65532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0960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10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5626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2484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181600" y="3886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5181600" y="4457700"/>
            <a:ext cx="1295400" cy="914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5867400" y="3771900"/>
            <a:ext cx="1295400" cy="228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181600" y="3314700"/>
            <a:ext cx="7620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49" idx="0"/>
          </p:cNvCxnSpPr>
          <p:nvPr/>
        </p:nvCxnSpPr>
        <p:spPr bwMode="auto">
          <a:xfrm rot="16200000" flipH="1">
            <a:off x="5486400" y="3390900"/>
            <a:ext cx="2438400" cy="1905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6096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4676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4" name="Straight Arrow Connector 53"/>
          <p:cNvCxnSpPr>
            <a:stCxn id="28" idx="4"/>
            <a:endCxn id="82" idx="0"/>
          </p:cNvCxnSpPr>
          <p:nvPr/>
        </p:nvCxnSpPr>
        <p:spPr bwMode="auto">
          <a:xfrm rot="16200000" flipH="1">
            <a:off x="7048500" y="2514600"/>
            <a:ext cx="762000" cy="1981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9" idx="0"/>
          </p:cNvCxnSpPr>
          <p:nvPr/>
        </p:nvCxnSpPr>
        <p:spPr bwMode="auto">
          <a:xfrm rot="16200000" flipH="1">
            <a:off x="5829300" y="3733800"/>
            <a:ext cx="2438400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68580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6200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7" name="Straight Arrow Connector 76"/>
          <p:cNvCxnSpPr>
            <a:stCxn id="56" idx="4"/>
            <a:endCxn id="49" idx="0"/>
          </p:cNvCxnSpPr>
          <p:nvPr/>
        </p:nvCxnSpPr>
        <p:spPr bwMode="auto">
          <a:xfrm rot="16200000" flipH="1">
            <a:off x="6134100" y="4038600"/>
            <a:ext cx="24384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29" idx="0"/>
          </p:cNvCxnSpPr>
          <p:nvPr/>
        </p:nvCxnSpPr>
        <p:spPr bwMode="auto">
          <a:xfrm rot="5400000">
            <a:off x="5829300" y="2667000"/>
            <a:ext cx="762000" cy="1676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8229600" y="3886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7391400" y="4533900"/>
            <a:ext cx="12954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6705600" y="3848100"/>
            <a:ext cx="1295400" cy="2133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49" idx="0"/>
          </p:cNvCxnSpPr>
          <p:nvPr/>
        </p:nvCxnSpPr>
        <p:spPr bwMode="auto">
          <a:xfrm rot="5400000">
            <a:off x="6515100" y="4267200"/>
            <a:ext cx="2438400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734300" y="3200400"/>
            <a:ext cx="7620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5792554" y="2305050"/>
            <a:ext cx="589196" cy="398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6000750" y="2495550"/>
            <a:ext cx="589196" cy="17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26" idx="4"/>
            <a:endCxn id="56" idx="7"/>
          </p:cNvCxnSpPr>
          <p:nvPr/>
        </p:nvCxnSpPr>
        <p:spPr bwMode="auto">
          <a:xfrm rot="5400000">
            <a:off x="6897454" y="2495550"/>
            <a:ext cx="589196" cy="17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stCxn id="26" idx="4"/>
            <a:endCxn id="58" idx="1"/>
          </p:cNvCxnSpPr>
          <p:nvPr/>
        </p:nvCxnSpPr>
        <p:spPr bwMode="auto">
          <a:xfrm rot="16200000" flipH="1">
            <a:off x="7143750" y="2266950"/>
            <a:ext cx="589196" cy="4748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6324600" y="1600200"/>
            <a:ext cx="571500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6591300" y="1600200"/>
            <a:ext cx="571500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8" name="Oval 107"/>
          <p:cNvSpPr/>
          <p:nvPr/>
        </p:nvSpPr>
        <p:spPr bwMode="auto">
          <a:xfrm>
            <a:off x="1524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09" name="Oval 108"/>
          <p:cNvSpPr/>
          <p:nvPr/>
        </p:nvSpPr>
        <p:spPr bwMode="auto">
          <a:xfrm>
            <a:off x="1066800" y="2057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10" name="Oval 109"/>
          <p:cNvSpPr/>
          <p:nvPr/>
        </p:nvSpPr>
        <p:spPr bwMode="auto">
          <a:xfrm>
            <a:off x="2133600" y="2057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11" name="Oval 110"/>
          <p:cNvSpPr/>
          <p:nvPr/>
        </p:nvSpPr>
        <p:spPr bwMode="auto">
          <a:xfrm>
            <a:off x="3048000" y="3810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2362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13" name="Straight Arrow Connector 112"/>
          <p:cNvCxnSpPr>
            <a:stCxn id="111" idx="4"/>
            <a:endCxn id="115" idx="0"/>
          </p:cNvCxnSpPr>
          <p:nvPr/>
        </p:nvCxnSpPr>
        <p:spPr bwMode="auto">
          <a:xfrm rot="5400000">
            <a:off x="1562100" y="3886200"/>
            <a:ext cx="1371600" cy="1981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111" idx="4"/>
            <a:endCxn id="112" idx="0"/>
          </p:cNvCxnSpPr>
          <p:nvPr/>
        </p:nvCxnSpPr>
        <p:spPr bwMode="auto">
          <a:xfrm rot="5400000">
            <a:off x="2209800" y="4533900"/>
            <a:ext cx="1371600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Oval 114"/>
          <p:cNvSpPr/>
          <p:nvPr/>
        </p:nvSpPr>
        <p:spPr bwMode="auto">
          <a:xfrm>
            <a:off x="1066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3276600" y="3048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3810000" y="3810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18" name="Straight Arrow Connector 117"/>
          <p:cNvCxnSpPr>
            <a:stCxn id="117" idx="4"/>
            <a:endCxn id="112" idx="0"/>
          </p:cNvCxnSpPr>
          <p:nvPr/>
        </p:nvCxnSpPr>
        <p:spPr bwMode="auto">
          <a:xfrm rot="5400000">
            <a:off x="2590800" y="4152900"/>
            <a:ext cx="1371600" cy="1447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>
            <a:stCxn id="117" idx="4"/>
            <a:endCxn id="115" idx="0"/>
          </p:cNvCxnSpPr>
          <p:nvPr/>
        </p:nvCxnSpPr>
        <p:spPr bwMode="auto">
          <a:xfrm rot="5400000">
            <a:off x="1943100" y="3505200"/>
            <a:ext cx="1371600" cy="2743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116" idx="4"/>
            <a:endCxn id="117" idx="0"/>
          </p:cNvCxnSpPr>
          <p:nvPr/>
        </p:nvCxnSpPr>
        <p:spPr bwMode="auto">
          <a:xfrm rot="16200000" flipH="1">
            <a:off x="3543300" y="3352800"/>
            <a:ext cx="3810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116" idx="4"/>
            <a:endCxn id="111" idx="0"/>
          </p:cNvCxnSpPr>
          <p:nvPr/>
        </p:nvCxnSpPr>
        <p:spPr bwMode="auto">
          <a:xfrm rot="5400000">
            <a:off x="3162300" y="35052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109" idx="4"/>
            <a:endCxn id="116" idx="1"/>
          </p:cNvCxnSpPr>
          <p:nvPr/>
        </p:nvCxnSpPr>
        <p:spPr bwMode="auto">
          <a:xfrm rot="16200000" flipH="1">
            <a:off x="1962150" y="1733550"/>
            <a:ext cx="665396" cy="20750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>
            <a:stCxn id="109" idx="4"/>
            <a:endCxn id="115" idx="0"/>
          </p:cNvCxnSpPr>
          <p:nvPr/>
        </p:nvCxnSpPr>
        <p:spPr bwMode="auto">
          <a:xfrm rot="5400000">
            <a:off x="-304800" y="4000500"/>
            <a:ext cx="31242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110" idx="4"/>
            <a:endCxn id="115" idx="0"/>
          </p:cNvCxnSpPr>
          <p:nvPr/>
        </p:nvCxnSpPr>
        <p:spPr bwMode="auto">
          <a:xfrm rot="5400000">
            <a:off x="228600" y="3467100"/>
            <a:ext cx="3124200" cy="106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>
            <a:stCxn id="110" idx="4"/>
            <a:endCxn id="116" idx="1"/>
          </p:cNvCxnSpPr>
          <p:nvPr/>
        </p:nvCxnSpPr>
        <p:spPr bwMode="auto">
          <a:xfrm rot="16200000" flipH="1">
            <a:off x="2495550" y="2266950"/>
            <a:ext cx="6653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>
            <a:stCxn id="108" idx="4"/>
            <a:endCxn id="109" idx="0"/>
          </p:cNvCxnSpPr>
          <p:nvPr/>
        </p:nvCxnSpPr>
        <p:spPr bwMode="auto">
          <a:xfrm rot="5400000">
            <a:off x="1181100" y="1524000"/>
            <a:ext cx="609600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108" idx="4"/>
            <a:endCxn id="110" idx="0"/>
          </p:cNvCxnSpPr>
          <p:nvPr/>
        </p:nvCxnSpPr>
        <p:spPr bwMode="auto">
          <a:xfrm rot="16200000" flipH="1">
            <a:off x="1714500" y="1447800"/>
            <a:ext cx="6096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7239000" y="1066801"/>
            <a:ext cx="12192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? </a:t>
            </a:r>
            <a:r>
              <a:rPr lang="en-US" sz="1600" dirty="0" smtClean="0">
                <a:latin typeface="cmsy10"/>
              </a:rPr>
              <a:t>£</a:t>
            </a:r>
            <a:r>
              <a:rPr lang="en-US" sz="1600" dirty="0" smtClean="0"/>
              <a:t> </a:t>
            </a:r>
            <a:r>
              <a:rPr lang="en-US" sz="1600" b="0" dirty="0" smtClean="0">
                <a:latin typeface="Arial"/>
              </a:rPr>
              <a:t>2</a:t>
            </a:r>
            <a:r>
              <a:rPr lang="en-US" sz="1600" baseline="30000" dirty="0" smtClean="0">
                <a:latin typeface="Arial"/>
              </a:rPr>
              <a:t>n</a:t>
            </a:r>
            <a:r>
              <a:rPr lang="en-US" sz="1600" dirty="0" smtClean="0"/>
              <a:t> – 1 nodes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62200" y="1066800"/>
            <a:ext cx="10668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? </a:t>
            </a:r>
            <a:r>
              <a:rPr lang="en-US" sz="1600" dirty="0" smtClean="0">
                <a:latin typeface="cmsy10"/>
              </a:rPr>
              <a:t>£</a:t>
            </a:r>
            <a:r>
              <a:rPr lang="en-US" sz="1600" dirty="0" smtClean="0"/>
              <a:t> n + 2 nodes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562600" y="6172201"/>
            <a:ext cx="27432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… &lt;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n</a:t>
            </a:r>
            <a:r>
              <a:rPr lang="en-US" sz="1600" dirty="0" smtClean="0"/>
              <a:t> &lt;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… &lt; </a:t>
            </a: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lang="en-US" sz="1600" baseline="-25000" dirty="0"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1600" y="6172200"/>
            <a:ext cx="22860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… &lt;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n</a:t>
            </a:r>
            <a:r>
              <a:rPr lang="en-US" sz="1600" dirty="0" smtClean="0"/>
              <a:t> &lt; </a:t>
            </a: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lang="en-US" sz="1600" baseline="-25000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ROBDD and variable ordering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65532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0960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10400" y="1828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5626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2484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181600" y="3886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>
            <a:stCxn id="29" idx="4"/>
            <a:endCxn id="46" idx="0"/>
          </p:cNvCxnSpPr>
          <p:nvPr/>
        </p:nvCxnSpPr>
        <p:spPr bwMode="auto">
          <a:xfrm rot="16200000" flipH="1">
            <a:off x="5181600" y="4457700"/>
            <a:ext cx="1295400" cy="914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4"/>
            <a:endCxn id="49" idx="0"/>
          </p:cNvCxnSpPr>
          <p:nvPr/>
        </p:nvCxnSpPr>
        <p:spPr bwMode="auto">
          <a:xfrm rot="16200000" flipH="1">
            <a:off x="5867400" y="3771900"/>
            <a:ext cx="1295400" cy="2286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7" idx="4"/>
            <a:endCxn id="29" idx="0"/>
          </p:cNvCxnSpPr>
          <p:nvPr/>
        </p:nvCxnSpPr>
        <p:spPr bwMode="auto">
          <a:xfrm rot="5400000">
            <a:off x="5181600" y="3314700"/>
            <a:ext cx="7620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7" idx="4"/>
            <a:endCxn id="49" idx="0"/>
          </p:cNvCxnSpPr>
          <p:nvPr/>
        </p:nvCxnSpPr>
        <p:spPr bwMode="auto">
          <a:xfrm rot="16200000" flipH="1">
            <a:off x="5486400" y="3390900"/>
            <a:ext cx="2438400" cy="1905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60960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4676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4" name="Straight Arrow Connector 53"/>
          <p:cNvCxnSpPr>
            <a:stCxn id="28" idx="4"/>
            <a:endCxn id="82" idx="0"/>
          </p:cNvCxnSpPr>
          <p:nvPr/>
        </p:nvCxnSpPr>
        <p:spPr bwMode="auto">
          <a:xfrm rot="16200000" flipH="1">
            <a:off x="7048500" y="2514600"/>
            <a:ext cx="762000" cy="1981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8" idx="4"/>
            <a:endCxn id="49" idx="0"/>
          </p:cNvCxnSpPr>
          <p:nvPr/>
        </p:nvCxnSpPr>
        <p:spPr bwMode="auto">
          <a:xfrm rot="16200000" flipH="1">
            <a:off x="5829300" y="3733800"/>
            <a:ext cx="2438400" cy="1219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68580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620000" y="2743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77" name="Straight Arrow Connector 76"/>
          <p:cNvCxnSpPr>
            <a:stCxn id="56" idx="4"/>
            <a:endCxn id="49" idx="0"/>
          </p:cNvCxnSpPr>
          <p:nvPr/>
        </p:nvCxnSpPr>
        <p:spPr bwMode="auto">
          <a:xfrm rot="16200000" flipH="1">
            <a:off x="6134100" y="4038600"/>
            <a:ext cx="24384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6" idx="4"/>
            <a:endCxn id="29" idx="0"/>
          </p:cNvCxnSpPr>
          <p:nvPr/>
        </p:nvCxnSpPr>
        <p:spPr bwMode="auto">
          <a:xfrm rot="5400000">
            <a:off x="5829300" y="2667000"/>
            <a:ext cx="762000" cy="1676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8229600" y="38862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89" name="Straight Arrow Connector 88"/>
          <p:cNvCxnSpPr>
            <a:stCxn id="82" idx="4"/>
            <a:endCxn id="49" idx="0"/>
          </p:cNvCxnSpPr>
          <p:nvPr/>
        </p:nvCxnSpPr>
        <p:spPr bwMode="auto">
          <a:xfrm rot="5400000">
            <a:off x="7391400" y="4533900"/>
            <a:ext cx="12954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4"/>
            <a:endCxn id="46" idx="0"/>
          </p:cNvCxnSpPr>
          <p:nvPr/>
        </p:nvCxnSpPr>
        <p:spPr bwMode="auto">
          <a:xfrm rot="5400000">
            <a:off x="6705600" y="3848100"/>
            <a:ext cx="1295400" cy="2133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58" idx="4"/>
            <a:endCxn id="49" idx="0"/>
          </p:cNvCxnSpPr>
          <p:nvPr/>
        </p:nvCxnSpPr>
        <p:spPr bwMode="auto">
          <a:xfrm rot="5400000">
            <a:off x="6515100" y="4267200"/>
            <a:ext cx="2438400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58" idx="4"/>
            <a:endCxn id="82" idx="0"/>
          </p:cNvCxnSpPr>
          <p:nvPr/>
        </p:nvCxnSpPr>
        <p:spPr bwMode="auto">
          <a:xfrm rot="16200000" flipH="1">
            <a:off x="7734300" y="3200400"/>
            <a:ext cx="7620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25" idx="4"/>
            <a:endCxn id="27" idx="7"/>
          </p:cNvCxnSpPr>
          <p:nvPr/>
        </p:nvCxnSpPr>
        <p:spPr bwMode="auto">
          <a:xfrm rot="5400000">
            <a:off x="5792554" y="2305050"/>
            <a:ext cx="589196" cy="398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25" idx="4"/>
            <a:endCxn id="28" idx="1"/>
          </p:cNvCxnSpPr>
          <p:nvPr/>
        </p:nvCxnSpPr>
        <p:spPr bwMode="auto">
          <a:xfrm rot="16200000" flipH="1">
            <a:off x="6000750" y="2495550"/>
            <a:ext cx="589196" cy="17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26" idx="4"/>
            <a:endCxn id="56" idx="7"/>
          </p:cNvCxnSpPr>
          <p:nvPr/>
        </p:nvCxnSpPr>
        <p:spPr bwMode="auto">
          <a:xfrm rot="5400000">
            <a:off x="6897454" y="2495550"/>
            <a:ext cx="589196" cy="176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stCxn id="26" idx="4"/>
            <a:endCxn id="58" idx="1"/>
          </p:cNvCxnSpPr>
          <p:nvPr/>
        </p:nvCxnSpPr>
        <p:spPr bwMode="auto">
          <a:xfrm rot="16200000" flipH="1">
            <a:off x="7143750" y="2266950"/>
            <a:ext cx="589196" cy="4748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24" idx="4"/>
            <a:endCxn id="25" idx="6"/>
          </p:cNvCxnSpPr>
          <p:nvPr/>
        </p:nvCxnSpPr>
        <p:spPr bwMode="auto">
          <a:xfrm rot="5400000">
            <a:off x="6324600" y="1600200"/>
            <a:ext cx="571500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4" idx="4"/>
            <a:endCxn id="26" idx="2"/>
          </p:cNvCxnSpPr>
          <p:nvPr/>
        </p:nvCxnSpPr>
        <p:spPr bwMode="auto">
          <a:xfrm rot="16200000" flipH="1">
            <a:off x="6591300" y="1600200"/>
            <a:ext cx="571500" cy="266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8" name="Oval 107"/>
          <p:cNvSpPr/>
          <p:nvPr/>
        </p:nvSpPr>
        <p:spPr bwMode="auto">
          <a:xfrm>
            <a:off x="1524000" y="10668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09" name="Oval 108"/>
          <p:cNvSpPr/>
          <p:nvPr/>
        </p:nvSpPr>
        <p:spPr bwMode="auto">
          <a:xfrm>
            <a:off x="1066800" y="2057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10" name="Oval 109"/>
          <p:cNvSpPr/>
          <p:nvPr/>
        </p:nvSpPr>
        <p:spPr bwMode="auto">
          <a:xfrm>
            <a:off x="2133600" y="2057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111" name="Oval 110"/>
          <p:cNvSpPr/>
          <p:nvPr/>
        </p:nvSpPr>
        <p:spPr bwMode="auto">
          <a:xfrm>
            <a:off x="3048000" y="3810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23622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13" name="Straight Arrow Connector 112"/>
          <p:cNvCxnSpPr>
            <a:stCxn id="111" idx="4"/>
            <a:endCxn id="115" idx="0"/>
          </p:cNvCxnSpPr>
          <p:nvPr/>
        </p:nvCxnSpPr>
        <p:spPr bwMode="auto">
          <a:xfrm rot="5400000">
            <a:off x="1562100" y="3886200"/>
            <a:ext cx="1371600" cy="1981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111" idx="4"/>
            <a:endCxn id="112" idx="0"/>
          </p:cNvCxnSpPr>
          <p:nvPr/>
        </p:nvCxnSpPr>
        <p:spPr bwMode="auto">
          <a:xfrm rot="5400000">
            <a:off x="2209800" y="4533900"/>
            <a:ext cx="1371600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Oval 114"/>
          <p:cNvSpPr/>
          <p:nvPr/>
        </p:nvSpPr>
        <p:spPr bwMode="auto">
          <a:xfrm>
            <a:off x="1066800" y="5562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3276600" y="3048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3810000" y="3810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18" name="Straight Arrow Connector 117"/>
          <p:cNvCxnSpPr>
            <a:stCxn id="117" idx="4"/>
            <a:endCxn id="112" idx="0"/>
          </p:cNvCxnSpPr>
          <p:nvPr/>
        </p:nvCxnSpPr>
        <p:spPr bwMode="auto">
          <a:xfrm rot="5400000">
            <a:off x="2590800" y="4152900"/>
            <a:ext cx="1371600" cy="1447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>
            <a:stCxn id="117" idx="4"/>
            <a:endCxn id="115" idx="0"/>
          </p:cNvCxnSpPr>
          <p:nvPr/>
        </p:nvCxnSpPr>
        <p:spPr bwMode="auto">
          <a:xfrm rot="5400000">
            <a:off x="1943100" y="3505200"/>
            <a:ext cx="1371600" cy="2743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116" idx="4"/>
            <a:endCxn id="117" idx="0"/>
          </p:cNvCxnSpPr>
          <p:nvPr/>
        </p:nvCxnSpPr>
        <p:spPr bwMode="auto">
          <a:xfrm rot="16200000" flipH="1">
            <a:off x="3543300" y="3352800"/>
            <a:ext cx="381000" cy="533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116" idx="4"/>
            <a:endCxn id="111" idx="0"/>
          </p:cNvCxnSpPr>
          <p:nvPr/>
        </p:nvCxnSpPr>
        <p:spPr bwMode="auto">
          <a:xfrm rot="5400000">
            <a:off x="3162300" y="35052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109" idx="4"/>
            <a:endCxn id="116" idx="1"/>
          </p:cNvCxnSpPr>
          <p:nvPr/>
        </p:nvCxnSpPr>
        <p:spPr bwMode="auto">
          <a:xfrm rot="16200000" flipH="1">
            <a:off x="1962150" y="1733550"/>
            <a:ext cx="665396" cy="20750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>
            <a:stCxn id="109" idx="4"/>
            <a:endCxn id="115" idx="0"/>
          </p:cNvCxnSpPr>
          <p:nvPr/>
        </p:nvCxnSpPr>
        <p:spPr bwMode="auto">
          <a:xfrm rot="5400000">
            <a:off x="-304800" y="4000500"/>
            <a:ext cx="31242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110" idx="4"/>
            <a:endCxn id="115" idx="0"/>
          </p:cNvCxnSpPr>
          <p:nvPr/>
        </p:nvCxnSpPr>
        <p:spPr bwMode="auto">
          <a:xfrm rot="5400000">
            <a:off x="228600" y="3467100"/>
            <a:ext cx="3124200" cy="1066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>
            <a:stCxn id="110" idx="4"/>
            <a:endCxn id="116" idx="1"/>
          </p:cNvCxnSpPr>
          <p:nvPr/>
        </p:nvCxnSpPr>
        <p:spPr bwMode="auto">
          <a:xfrm rot="16200000" flipH="1">
            <a:off x="2495550" y="2266950"/>
            <a:ext cx="6653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>
            <a:stCxn id="108" idx="4"/>
            <a:endCxn id="109" idx="0"/>
          </p:cNvCxnSpPr>
          <p:nvPr/>
        </p:nvCxnSpPr>
        <p:spPr bwMode="auto">
          <a:xfrm rot="5400000">
            <a:off x="1181100" y="1524000"/>
            <a:ext cx="609600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108" idx="4"/>
            <a:endCxn id="110" idx="0"/>
          </p:cNvCxnSpPr>
          <p:nvPr/>
        </p:nvCxnSpPr>
        <p:spPr bwMode="auto">
          <a:xfrm rot="16200000" flipH="1">
            <a:off x="1714500" y="1447800"/>
            <a:ext cx="6096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7239000" y="1066801"/>
            <a:ext cx="12192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3 </a:t>
            </a:r>
            <a:r>
              <a:rPr lang="en-US" sz="1600" dirty="0" smtClean="0">
                <a:latin typeface="cmsy10"/>
              </a:rPr>
              <a:t>£</a:t>
            </a:r>
            <a:r>
              <a:rPr lang="en-US" sz="1600" dirty="0" smtClean="0"/>
              <a:t> </a:t>
            </a:r>
            <a:r>
              <a:rPr lang="en-US" sz="1600" b="0" dirty="0" smtClean="0">
                <a:latin typeface="Arial"/>
              </a:rPr>
              <a:t>2</a:t>
            </a:r>
            <a:r>
              <a:rPr lang="en-US" sz="1600" baseline="30000" dirty="0" smtClean="0">
                <a:latin typeface="Arial"/>
              </a:rPr>
              <a:t>n</a:t>
            </a:r>
            <a:r>
              <a:rPr lang="en-US" sz="1600" dirty="0" smtClean="0"/>
              <a:t> – 1 nodes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62200" y="1066800"/>
            <a:ext cx="10668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3 </a:t>
            </a:r>
            <a:r>
              <a:rPr lang="en-US" sz="1600" dirty="0" smtClean="0">
                <a:latin typeface="cmsy10"/>
              </a:rPr>
              <a:t>£</a:t>
            </a:r>
            <a:r>
              <a:rPr lang="en-US" sz="1600" dirty="0" smtClean="0"/>
              <a:t> n + 2 nodes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562600" y="6172201"/>
            <a:ext cx="27432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… &lt;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n</a:t>
            </a:r>
            <a:r>
              <a:rPr lang="en-US" sz="1600" dirty="0" smtClean="0"/>
              <a:t> &lt;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… &lt; </a:t>
            </a: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lang="en-US" sz="1600" baseline="-25000" dirty="0"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1600" y="6172200"/>
            <a:ext cx="22860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</a:t>
            </a: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&lt; … &lt; </a:t>
            </a: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n</a:t>
            </a:r>
            <a:r>
              <a:rPr lang="en-US" sz="1600" dirty="0" smtClean="0"/>
              <a:t> &lt; </a:t>
            </a:r>
            <a:r>
              <a:rPr lang="en-US" sz="1600" b="0" dirty="0" err="1" smtClean="0">
                <a:latin typeface="Arial"/>
              </a:rPr>
              <a:t>b</a:t>
            </a:r>
            <a:r>
              <a:rPr lang="en-US" sz="1600" baseline="-25000" dirty="0" err="1" smtClean="0">
                <a:latin typeface="Arial"/>
              </a:rPr>
              <a:t>n</a:t>
            </a:r>
            <a:endParaRPr lang="en-US" sz="1600" baseline="-25000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BDD recap</a:t>
            </a:r>
          </a:p>
          <a:p>
            <a:endParaRPr lang="en-US" dirty="0" smtClean="0"/>
          </a:p>
          <a:p>
            <a:r>
              <a:rPr lang="en-US" dirty="0" smtClean="0"/>
              <a:t>BDD operations</a:t>
            </a:r>
          </a:p>
          <a:p>
            <a:endParaRPr lang="en-US" dirty="0" smtClean="0"/>
          </a:p>
          <a:p>
            <a:r>
              <a:rPr lang="en-US" dirty="0" smtClean="0"/>
              <a:t>BDD applications</a:t>
            </a:r>
          </a:p>
          <a:p>
            <a:endParaRPr lang="en-US" dirty="0" smtClean="0"/>
          </a:p>
          <a:p>
            <a:r>
              <a:rPr lang="en-US" dirty="0" smtClean="0"/>
              <a:t>Next homework</a:t>
            </a:r>
          </a:p>
          <a:p>
            <a:endParaRPr lang="en-US" dirty="0" smtClean="0"/>
          </a:p>
          <a:p>
            <a:r>
              <a:rPr lang="en-US" dirty="0" smtClean="0"/>
              <a:t>See you then 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graphicFrame>
        <p:nvGraphicFramePr>
          <p:cNvPr id="922648" name="Group 24"/>
          <p:cNvGraphicFramePr>
            <a:graphicFrameLocks noGrp="1"/>
          </p:cNvGraphicFramePr>
          <p:nvPr>
            <p:ph idx="1"/>
          </p:nvPr>
        </p:nvGraphicFramePr>
        <p:xfrm>
          <a:off x="533400" y="1303338"/>
          <a:ext cx="8120317" cy="4541520"/>
        </p:xfrm>
        <a:graphic>
          <a:graphicData uri="http://schemas.openxmlformats.org/drawingml/2006/table">
            <a:tbl>
              <a:tblPr/>
              <a:tblGrid>
                <a:gridCol w="4043617"/>
                <a:gridCol w="4076700"/>
              </a:tblGrid>
              <a:tr h="240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Sagar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Chaki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Senior Member of Technical Staff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RTSS Program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Telephone:  +1 412-268-1436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Email: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3"/>
                        </a:rPr>
                        <a:t>chaki@sei.cmu.edu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U.S. Mail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 Engineering Institute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 Relations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4500 Fifth Avenue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Pittsburgh, PA 15213-2612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Web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www.sei.cmu.edu/staff/chaki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 Relations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Email: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info@sei.cmu.edu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Telephone: 	+1 412-268-5800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SEI Phone: 	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+1 412-268-5800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70000"/>
                        <a:buFontTx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SEI Fax:  		+1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412-268-6257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(2)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899160"/>
          <a:ext cx="6248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  <a:gridCol w="1249680"/>
                <a:gridCol w="1249680"/>
              </a:tblGrid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aseline="-25000" dirty="0" smtClean="0">
                          <a:latin typeface="+mn-lt"/>
                        </a:rPr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a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latin typeface="+mn-lt"/>
                        </a:rPr>
                        <a:t>b</a:t>
                      </a:r>
                      <a:r>
                        <a:rPr lang="en-US" sz="1200" b="1" baseline="-25000" dirty="0" smtClean="0">
                          <a:latin typeface="+mn-lt"/>
                        </a:rPr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1840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2362200" y="5638800"/>
            <a:ext cx="4724400" cy="4572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Canonical if you fix variable order.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38200" y="6172200"/>
            <a:ext cx="7391400" cy="4572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But always exponential in # of variables. Let’s try to fix this.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Representing a Truth Table using a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3429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5715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1371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16002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6957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8100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43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2766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24003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1" idx="0"/>
          </p:cNvCxnSpPr>
          <p:nvPr/>
        </p:nvCxnSpPr>
        <p:spPr bwMode="auto">
          <a:xfrm rot="16200000" flipH="1">
            <a:off x="26289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>
            <a:off x="34290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16200000" flipH="1">
            <a:off x="36576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5814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9243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9149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51435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5943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6200000" flipH="1">
            <a:off x="61722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8862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6195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9723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72009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81534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16200000" flipH="1">
            <a:off x="83820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7719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6576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6670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6670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12954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12573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3254066" y="1809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00200" y="2571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9600" y="3714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62000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5266" y="3733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06266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96666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5867400"/>
            <a:ext cx="5867400" cy="4572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Binary Decision Tree (in this case ordered)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85" grpId="0"/>
      <p:bldP spid="70" grpId="0"/>
      <p:bldP spid="71" grpId="0"/>
      <p:bldP spid="73" grpId="0"/>
      <p:bldP spid="74" grpId="0"/>
      <p:bldP spid="77" grpId="0"/>
      <p:bldP spid="78" grpId="0"/>
      <p:bldP spid="81" grpId="0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Decision Tree: 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Balanced binary tree. Length of each path = # of variables</a:t>
            </a:r>
          </a:p>
          <a:p>
            <a:endParaRPr lang="en-US" dirty="0" smtClean="0"/>
          </a:p>
          <a:p>
            <a:r>
              <a:rPr lang="en-US" dirty="0" smtClean="0"/>
              <a:t>Leaf nodes labeled with either 0 or 1</a:t>
            </a:r>
          </a:p>
          <a:p>
            <a:endParaRPr lang="en-US" dirty="0" smtClean="0"/>
          </a:p>
          <a:p>
            <a:r>
              <a:rPr lang="en-US" dirty="0" smtClean="0"/>
              <a:t>Internal node v labeled with a Boolean variable </a:t>
            </a:r>
            <a:r>
              <a:rPr lang="en-US" dirty="0" err="1" smtClean="0"/>
              <a:t>var</a:t>
            </a:r>
            <a:r>
              <a:rPr lang="en-US" dirty="0" smtClean="0"/>
              <a:t>(v)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Every node on a path labeled with a different variable</a:t>
            </a:r>
          </a:p>
          <a:p>
            <a:endParaRPr lang="en-US" dirty="0" smtClean="0"/>
          </a:p>
          <a:p>
            <a:r>
              <a:rPr lang="en-US" dirty="0" smtClean="0"/>
              <a:t>Internal node v has two children: low(v) and high(v)</a:t>
            </a:r>
          </a:p>
          <a:p>
            <a:endParaRPr lang="en-US" dirty="0" smtClean="0"/>
          </a:p>
          <a:p>
            <a:r>
              <a:rPr lang="en-US" dirty="0" smtClean="0"/>
              <a:t>Each path corresponds to a (partial) truth assignment to variables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Assign 0 to </a:t>
            </a:r>
            <a:r>
              <a:rPr lang="en-US" dirty="0" err="1" smtClean="0"/>
              <a:t>var</a:t>
            </a:r>
            <a:r>
              <a:rPr lang="en-US" dirty="0" smtClean="0"/>
              <a:t>(v) if low(v) is in the path, and 1 if high(v) is in the path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Value of a leaf is determined 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Constructing the truth assignment for the path leading to it from the root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Looking up the truth table with this truth assignment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Binary Decision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191000" y="1524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098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22860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kumimoji="0" lang="en-US" sz="16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52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72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447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58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 bwMode="auto">
          <a:xfrm rot="5400000">
            <a:off x="3429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2" idx="0"/>
          </p:cNvCxnSpPr>
          <p:nvPr/>
        </p:nvCxnSpPr>
        <p:spPr bwMode="auto">
          <a:xfrm rot="16200000" flipH="1">
            <a:off x="5715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1371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16002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 bwMode="auto">
          <a:xfrm rot="5400000">
            <a:off x="533400" y="3695700"/>
            <a:ext cx="838200" cy="609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 bwMode="auto">
          <a:xfrm rot="16200000" flipH="1">
            <a:off x="1028700" y="3810000"/>
            <a:ext cx="838200" cy="381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14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5052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286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743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2766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7338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34" name="Straight Arrow Connector 33"/>
          <p:cNvCxnSpPr>
            <a:stCxn id="28" idx="4"/>
            <a:endCxn id="30" idx="0"/>
          </p:cNvCxnSpPr>
          <p:nvPr/>
        </p:nvCxnSpPr>
        <p:spPr bwMode="auto">
          <a:xfrm rot="5400000">
            <a:off x="24003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4"/>
            <a:endCxn id="31" idx="0"/>
          </p:cNvCxnSpPr>
          <p:nvPr/>
        </p:nvCxnSpPr>
        <p:spPr bwMode="auto">
          <a:xfrm rot="16200000" flipH="1">
            <a:off x="26289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>
            <a:off x="34290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16200000" flipH="1">
            <a:off x="36576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4"/>
            <a:endCxn id="28" idx="0"/>
          </p:cNvCxnSpPr>
          <p:nvPr/>
        </p:nvCxnSpPr>
        <p:spPr bwMode="auto">
          <a:xfrm rot="5400000">
            <a:off x="2705100" y="3581400"/>
            <a:ext cx="838201" cy="838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8" idx="4"/>
            <a:endCxn id="29" idx="0"/>
          </p:cNvCxnSpPr>
          <p:nvPr/>
        </p:nvCxnSpPr>
        <p:spPr bwMode="auto">
          <a:xfrm rot="16200000" flipH="1">
            <a:off x="3200400" y="3924300"/>
            <a:ext cx="838201" cy="1524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257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543800" y="32004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a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292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19800" y="4419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006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578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2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248400" y="5181600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51" name="Straight Arrow Connector 50"/>
          <p:cNvCxnSpPr>
            <a:stCxn id="45" idx="4"/>
            <a:endCxn id="47" idx="0"/>
          </p:cNvCxnSpPr>
          <p:nvPr/>
        </p:nvCxnSpPr>
        <p:spPr bwMode="auto">
          <a:xfrm rot="5400000">
            <a:off x="49149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 bwMode="auto">
          <a:xfrm rot="16200000" flipH="1">
            <a:off x="51435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59436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6200000" flipH="1">
            <a:off x="6172200" y="4876800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4"/>
            <a:endCxn id="45" idx="0"/>
          </p:cNvCxnSpPr>
          <p:nvPr/>
        </p:nvCxnSpPr>
        <p:spPr bwMode="auto">
          <a:xfrm rot="5400000">
            <a:off x="4914900" y="3886200"/>
            <a:ext cx="8382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3" idx="4"/>
            <a:endCxn id="46" idx="0"/>
          </p:cNvCxnSpPr>
          <p:nvPr/>
        </p:nvCxnSpPr>
        <p:spPr bwMode="auto">
          <a:xfrm rot="16200000" flipH="1">
            <a:off x="5410200" y="3619500"/>
            <a:ext cx="838200" cy="7620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86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8229600" y="4419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b</a:t>
            </a:r>
            <a:r>
              <a:rPr lang="en-US" sz="1600" baseline="-25000" dirty="0" smtClean="0">
                <a:latin typeface="Arial"/>
              </a:rPr>
              <a:t>2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15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010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0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458200" y="5181601"/>
            <a:ext cx="381000" cy="381000"/>
          </a:xfrm>
          <a:prstGeom prst="ellipse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latin typeface="Arial"/>
              </a:rPr>
              <a:t>1</a:t>
            </a:r>
            <a:endParaRPr kumimoji="0" lang="en-US" sz="1600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pitchFamily="1" charset="-128"/>
            </a:endParaRPr>
          </a:p>
        </p:txBody>
      </p:sp>
      <p:cxnSp>
        <p:nvCxnSpPr>
          <p:cNvPr id="63" name="Straight Arrow Connector 62"/>
          <p:cNvCxnSpPr>
            <a:stCxn id="57" idx="4"/>
            <a:endCxn id="59" idx="0"/>
          </p:cNvCxnSpPr>
          <p:nvPr/>
        </p:nvCxnSpPr>
        <p:spPr bwMode="auto">
          <a:xfrm rot="5400000">
            <a:off x="69723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7" idx="4"/>
            <a:endCxn id="60" idx="0"/>
          </p:cNvCxnSpPr>
          <p:nvPr/>
        </p:nvCxnSpPr>
        <p:spPr bwMode="auto">
          <a:xfrm rot="16200000" flipH="1">
            <a:off x="72009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81534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16200000" flipH="1">
            <a:off x="8382000" y="4876801"/>
            <a:ext cx="381000" cy="2286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4"/>
            <a:endCxn id="57" idx="0"/>
          </p:cNvCxnSpPr>
          <p:nvPr/>
        </p:nvCxnSpPr>
        <p:spPr bwMode="auto">
          <a:xfrm rot="5400000">
            <a:off x="7086600" y="3771900"/>
            <a:ext cx="838201" cy="4572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44" idx="4"/>
            <a:endCxn id="58" idx="0"/>
          </p:cNvCxnSpPr>
          <p:nvPr/>
        </p:nvCxnSpPr>
        <p:spPr bwMode="auto">
          <a:xfrm rot="16200000" flipH="1">
            <a:off x="7658100" y="3657600"/>
            <a:ext cx="838201" cy="6858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" idx="4"/>
            <a:endCxn id="7" idx="7"/>
          </p:cNvCxnSpPr>
          <p:nvPr/>
        </p:nvCxnSpPr>
        <p:spPr bwMode="auto">
          <a:xfrm rot="5400000">
            <a:off x="1601554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" idx="4"/>
            <a:endCxn id="8" idx="1"/>
          </p:cNvCxnSpPr>
          <p:nvPr/>
        </p:nvCxnSpPr>
        <p:spPr bwMode="auto">
          <a:xfrm rot="16200000" flipH="1">
            <a:off x="2609850" y="2457450"/>
            <a:ext cx="589196" cy="10082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43" idx="7"/>
          </p:cNvCxnSpPr>
          <p:nvPr/>
        </p:nvCxnSpPr>
        <p:spPr bwMode="auto">
          <a:xfrm rot="10800000" flipV="1">
            <a:off x="5583004" y="2667000"/>
            <a:ext cx="8939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endCxn id="44" idx="1"/>
          </p:cNvCxnSpPr>
          <p:nvPr/>
        </p:nvCxnSpPr>
        <p:spPr bwMode="auto">
          <a:xfrm>
            <a:off x="6477000" y="2667000"/>
            <a:ext cx="1122596" cy="589196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4" idx="4"/>
            <a:endCxn id="5" idx="6"/>
          </p:cNvCxnSpPr>
          <p:nvPr/>
        </p:nvCxnSpPr>
        <p:spPr bwMode="auto">
          <a:xfrm rot="5400000">
            <a:off x="3200400" y="1295400"/>
            <a:ext cx="571500" cy="17907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" idx="4"/>
            <a:endCxn id="6" idx="2"/>
          </p:cNvCxnSpPr>
          <p:nvPr/>
        </p:nvCxnSpPr>
        <p:spPr bwMode="auto">
          <a:xfrm rot="16200000" flipH="1">
            <a:off x="5029200" y="1257300"/>
            <a:ext cx="571500" cy="1866900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3254066" y="1809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00200" y="2571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9600" y="3714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62000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5266" y="3733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06266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96666" y="4724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ounded Rectangular Callout 81"/>
          <p:cNvSpPr/>
          <p:nvPr/>
        </p:nvSpPr>
        <p:spPr bwMode="auto">
          <a:xfrm>
            <a:off x="2286000" y="1143000"/>
            <a:ext cx="457200" cy="457200"/>
          </a:xfrm>
          <a:prstGeom prst="wedgeRoundRectCallout">
            <a:avLst>
              <a:gd name="adj1" fmla="val 360501"/>
              <a:gd name="adj2" fmla="val 72888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v</a:t>
            </a: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381000" y="1600200"/>
            <a:ext cx="990600" cy="533400"/>
          </a:xfrm>
          <a:prstGeom prst="wedgeRoundRectCallout">
            <a:avLst>
              <a:gd name="adj1" fmla="val 134040"/>
              <a:gd name="adj2" fmla="val 88888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ow(v)</a:t>
            </a:r>
          </a:p>
        </p:txBody>
      </p:sp>
      <p:sp>
        <p:nvSpPr>
          <p:cNvPr id="84" name="Rounded Rectangular Callout 83"/>
          <p:cNvSpPr/>
          <p:nvPr/>
        </p:nvSpPr>
        <p:spPr bwMode="auto">
          <a:xfrm>
            <a:off x="7620000" y="1371600"/>
            <a:ext cx="990600" cy="533400"/>
          </a:xfrm>
          <a:prstGeom prst="wedgeRoundRectCallout">
            <a:avLst>
              <a:gd name="adj1" fmla="val -153960"/>
              <a:gd name="adj2" fmla="val 132317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high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(v)</a:t>
            </a:r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5867400" y="914400"/>
            <a:ext cx="1371600" cy="457200"/>
          </a:xfrm>
          <a:prstGeom prst="wedgeRoundRectCallout">
            <a:avLst>
              <a:gd name="adj1" fmla="val -139943"/>
              <a:gd name="adj2" fmla="val 110221"/>
              <a:gd name="adj3" fmla="val 16667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v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(v) = </a:t>
            </a:r>
            <a:r>
              <a:rPr kumimoji="0" lang="en-US" sz="2000" b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a</a:t>
            </a:r>
            <a:r>
              <a:rPr kumimoji="0" lang="en-US" sz="2000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CHAKI@GPOQGTZZRCIJINPU" val="4256"/>
  <p:tag name="FIRSTCHAKI@BJPTXTYZTFGJKKTU" val="4268"/>
</p:tagLst>
</file>

<file path=ppt/theme/theme1.xml><?xml version="1.0" encoding="utf-8"?>
<a:theme xmlns:a="http://schemas.openxmlformats.org/drawingml/2006/main" name="presentation-full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2DE7"/>
      </a:accent6>
      <a:hlink>
        <a:srgbClr val="3C4F82"/>
      </a:hlink>
      <a:folHlink>
        <a:srgbClr val="33CC3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presentation-fullcolor</Template>
  <TotalTime>2392</TotalTime>
  <Words>2409</Words>
  <Application>Microsoft Office PowerPoint</Application>
  <PresentationFormat>On-screen Show (4:3)</PresentationFormat>
  <Paragraphs>1450</Paragraphs>
  <Slides>53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ＭＳ Ｐゴシック</vt:lpstr>
      <vt:lpstr>cmsy10</vt:lpstr>
      <vt:lpstr>Times</vt:lpstr>
      <vt:lpstr>Calibri</vt:lpstr>
      <vt:lpstr>Times New Roman</vt:lpstr>
      <vt:lpstr>presentation-fullcolor</vt:lpstr>
      <vt:lpstr>Custom Design</vt:lpstr>
      <vt:lpstr>Binary Decision Diagrams Part 1</vt:lpstr>
      <vt:lpstr>BDDs in a nutshell</vt:lpstr>
      <vt:lpstr>Running Example: Comparator</vt:lpstr>
      <vt:lpstr>Conjunctive Normal Form</vt:lpstr>
      <vt:lpstr>Truth Table (1)</vt:lpstr>
      <vt:lpstr>Truth Table (2)</vt:lpstr>
      <vt:lpstr>Representing a Truth Table using a Graph</vt:lpstr>
      <vt:lpstr>Binary Decision Tree: Formal Definition</vt:lpstr>
      <vt:lpstr>Binary Decision Tree</vt:lpstr>
      <vt:lpstr>Binary Decision Tree</vt:lpstr>
      <vt:lpstr>Binary Decision Tree</vt:lpstr>
      <vt:lpstr>Binary Decision Tree</vt:lpstr>
      <vt:lpstr>Binary Decision Tree</vt:lpstr>
      <vt:lpstr>Binary Decision Tree (BDT)</vt:lpstr>
      <vt:lpstr>Reduced Ordered 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OBDT to ROBDD</vt:lpstr>
      <vt:lpstr>ROBDD (a.k.a. BDD) Summary</vt:lpstr>
      <vt:lpstr>ROBDD (a.k.a. BDD) Summary</vt:lpstr>
      <vt:lpstr>ROBDD (a.k.a. BDD) Summary</vt:lpstr>
      <vt:lpstr>ROBDD (a.k.a. BDD) Summary</vt:lpstr>
      <vt:lpstr>ROBDD and variable ordering</vt:lpstr>
      <vt:lpstr>ROBDD and variable ordering</vt:lpstr>
      <vt:lpstr>ROBDD and variable ordering</vt:lpstr>
      <vt:lpstr>ROBDD and variable ordering</vt:lpstr>
      <vt:lpstr>ROBDD and variable ordering</vt:lpstr>
      <vt:lpstr>ROBDD and variable ordering</vt:lpstr>
      <vt:lpstr>ROBDD and variable ordering</vt:lpstr>
      <vt:lpstr>ROBDD and variable ordering</vt:lpstr>
      <vt:lpstr>ROBDD and variable ordering</vt:lpstr>
      <vt:lpstr>ROBDD and variable ordering</vt:lpstr>
      <vt:lpstr>Next Class</vt:lpstr>
      <vt:lpstr>Questions?</vt:lpstr>
    </vt:vector>
  </TitlesOfParts>
  <Company>Software Engineering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 Presentation (Full Color): Preformatted Design and Template Items </dc:title>
  <dc:creator>Sagar Chaki</dc:creator>
  <cp:lastModifiedBy>Sagar Chaki</cp:lastModifiedBy>
  <cp:revision>498</cp:revision>
  <cp:lastPrinted>2006-06-21T20:45:34Z</cp:lastPrinted>
  <dcterms:created xsi:type="dcterms:W3CDTF">2011-08-15T14:20:31Z</dcterms:created>
  <dcterms:modified xsi:type="dcterms:W3CDTF">2011-09-14T20:48:35Z</dcterms:modified>
</cp:coreProperties>
</file>