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slideLayouts/slideLayout15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48" r:id="rId1"/>
    <p:sldMasterId id="2147483661" r:id="rId2"/>
  </p:sldMasterIdLst>
  <p:notesMasterIdLst>
    <p:notesMasterId r:id="rId62"/>
  </p:notesMasterIdLst>
  <p:handoutMasterIdLst>
    <p:handoutMasterId r:id="rId63"/>
  </p:handoutMasterIdLst>
  <p:sldIdLst>
    <p:sldId id="256" r:id="rId3"/>
    <p:sldId id="280" r:id="rId4"/>
    <p:sldId id="283" r:id="rId5"/>
    <p:sldId id="282" r:id="rId6"/>
    <p:sldId id="284" r:id="rId7"/>
    <p:sldId id="336" r:id="rId8"/>
    <p:sldId id="286" r:id="rId9"/>
    <p:sldId id="313" r:id="rId10"/>
    <p:sldId id="319" r:id="rId11"/>
    <p:sldId id="339" r:id="rId12"/>
    <p:sldId id="332" r:id="rId13"/>
    <p:sldId id="326" r:id="rId14"/>
    <p:sldId id="328" r:id="rId15"/>
    <p:sldId id="337" r:id="rId16"/>
    <p:sldId id="338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356" r:id="rId34"/>
    <p:sldId id="357" r:id="rId35"/>
    <p:sldId id="359" r:id="rId36"/>
    <p:sldId id="360" r:id="rId37"/>
    <p:sldId id="361" r:id="rId38"/>
    <p:sldId id="362" r:id="rId39"/>
    <p:sldId id="363" r:id="rId40"/>
    <p:sldId id="364" r:id="rId41"/>
    <p:sldId id="365" r:id="rId42"/>
    <p:sldId id="366" r:id="rId43"/>
    <p:sldId id="367" r:id="rId44"/>
    <p:sldId id="368" r:id="rId45"/>
    <p:sldId id="369" r:id="rId46"/>
    <p:sldId id="370" r:id="rId47"/>
    <p:sldId id="371" r:id="rId48"/>
    <p:sldId id="372" r:id="rId49"/>
    <p:sldId id="373" r:id="rId50"/>
    <p:sldId id="374" r:id="rId51"/>
    <p:sldId id="375" r:id="rId52"/>
    <p:sldId id="376" r:id="rId53"/>
    <p:sldId id="377" r:id="rId54"/>
    <p:sldId id="378" r:id="rId55"/>
    <p:sldId id="379" r:id="rId56"/>
    <p:sldId id="380" r:id="rId57"/>
    <p:sldId id="381" r:id="rId58"/>
    <p:sldId id="382" r:id="rId59"/>
    <p:sldId id="383" r:id="rId60"/>
    <p:sldId id="279" r:id="rId61"/>
  </p:sldIdLst>
  <p:sldSz cx="9144000" cy="6858000" type="screen4x3"/>
  <p:notesSz cx="7315200" cy="9601200"/>
  <p:embeddedFontLst>
    <p:embeddedFont>
      <p:font typeface="cmsy10" pitchFamily="34" charset="0"/>
      <p:regular r:id="rId64"/>
    </p:embeddedFont>
    <p:embeddedFont>
      <p:font typeface="MT Extra" pitchFamily="18" charset="2"/>
      <p:regular r:id="rId65"/>
    </p:embeddedFont>
    <p:embeddedFont>
      <p:font typeface="cmmi10" pitchFamily="34" charset="0"/>
      <p:regular r:id="rId66"/>
    </p:embeddedFont>
    <p:embeddedFont>
      <p:font typeface="Lucida Sans Typewriter" pitchFamily="49" charset="0"/>
      <p:regular r:id="rId67"/>
      <p:bold r:id="rId68"/>
      <p:italic r:id="rId69"/>
      <p:boldItalic r:id="rId70"/>
    </p:embeddedFont>
    <p:embeddedFont>
      <p:font typeface="Calibri" pitchFamily="34" charset="0"/>
      <p:regular r:id="rId71"/>
      <p:bold r:id="rId72"/>
      <p:italic r:id="rId73"/>
      <p:boldItalic r:id="rId74"/>
    </p:embeddedFont>
  </p:embeddedFontLst>
  <p:custDataLst>
    <p:tags r:id="rId75"/>
  </p:custDataLst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A1FB"/>
    <a:srgbClr val="B2CCE5"/>
    <a:srgbClr val="3C4F82"/>
    <a:srgbClr val="777777"/>
    <a:srgbClr val="8BADE5"/>
    <a:srgbClr val="B3C2D7"/>
    <a:srgbClr val="333399"/>
    <a:srgbClr val="CC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40543" autoAdjust="0"/>
    <p:restoredTop sz="92282" autoAdjust="0"/>
  </p:normalViewPr>
  <p:slideViewPr>
    <p:cSldViewPr>
      <p:cViewPr varScale="1">
        <p:scale>
          <a:sx n="87" d="100"/>
          <a:sy n="87" d="100"/>
        </p:scale>
        <p:origin x="-96" y="-126"/>
      </p:cViewPr>
      <p:guideLst>
        <p:guide orient="horz" pos="288"/>
        <p:guide orient="horz" pos="3744"/>
        <p:guide orient="horz" pos="960"/>
        <p:guide orient="horz" pos="720"/>
        <p:guide pos="336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1938" y="-108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68" Type="http://schemas.openxmlformats.org/officeDocument/2006/relationships/font" Target="fonts/font5.fntdata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font" Target="fonts/font3.fntdata"/><Relationship Id="rId74" Type="http://schemas.openxmlformats.org/officeDocument/2006/relationships/font" Target="fonts/font11.fntdata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font" Target="fonts/font2.fntdata"/><Relationship Id="rId73" Type="http://schemas.openxmlformats.org/officeDocument/2006/relationships/font" Target="fonts/font10.fntdata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font" Target="fonts/font1.fntdata"/><Relationship Id="rId69" Type="http://schemas.openxmlformats.org/officeDocument/2006/relationships/font" Target="fonts/font6.fntdata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9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font" Target="fonts/font4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70" Type="http://schemas.openxmlformats.org/officeDocument/2006/relationships/font" Target="fonts/font7.fntdata"/><Relationship Id="rId75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4293995" y="9018460"/>
            <a:ext cx="2250831" cy="483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796" tIns="0" rIns="19796" bIns="0" anchor="b"/>
          <a:lstStyle/>
          <a:p>
            <a:pPr algn="r" defTabSz="994038">
              <a:lnSpc>
                <a:spcPct val="89000"/>
              </a:lnSpc>
              <a:spcBef>
                <a:spcPct val="40000"/>
              </a:spcBef>
            </a:pPr>
            <a:r>
              <a:rPr lang="en-US" sz="900" b="0" dirty="0"/>
              <a:t>© </a:t>
            </a:r>
            <a:r>
              <a:rPr lang="en-US" sz="900" b="0" dirty="0" smtClean="0"/>
              <a:t>2011 Carnegie </a:t>
            </a:r>
            <a:r>
              <a:rPr lang="en-US" sz="900" b="0" dirty="0"/>
              <a:t>Mellon University</a:t>
            </a:r>
          </a:p>
          <a:p>
            <a:pPr algn="l" defTabSz="994038">
              <a:lnSpc>
                <a:spcPct val="89000"/>
              </a:lnSpc>
              <a:spcBef>
                <a:spcPct val="40000"/>
              </a:spcBef>
            </a:pPr>
            <a:r>
              <a:rPr lang="en-US" sz="800" b="0" i="1" dirty="0">
                <a:latin typeface="Times New Roman" pitchFamily="18" charset="0"/>
              </a:rPr>
              <a:t>  </a:t>
            </a:r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6801737" y="9165383"/>
            <a:ext cx="353690" cy="236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381" tIns="46190" rIns="92381" bIns="46190">
            <a:spAutoFit/>
          </a:bodyPr>
          <a:lstStyle/>
          <a:p>
            <a:pPr defTabSz="944170" eaLnBrk="0" hangingPunct="0">
              <a:lnSpc>
                <a:spcPct val="90000"/>
              </a:lnSpc>
              <a:spcBef>
                <a:spcPct val="0"/>
              </a:spcBef>
            </a:pPr>
            <a:fld id="{AC363E17-291A-4AC6-942A-2CC827AAF43E}" type="slidenum">
              <a:rPr lang="en-US" sz="1000"/>
              <a:pPr defTabSz="944170" eaLnBrk="0" hangingPunct="0"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sz="1000" dirty="0"/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 flipH="1">
            <a:off x="241161" y="9046523"/>
            <a:ext cx="6832879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5747" tIns="47873" rIns="95747" bIns="47873" anchor="ctr">
            <a:spAutoFit/>
          </a:bodyPr>
          <a:lstStyle/>
          <a:p>
            <a:endParaRPr lang="en-US"/>
          </a:p>
        </p:txBody>
      </p:sp>
      <p:pic>
        <p:nvPicPr>
          <p:cNvPr id="46103" name="Picture 23" descr="SEI_CMU_1Line_Bl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655" y="9145573"/>
            <a:ext cx="3932255" cy="231115"/>
          </a:xfrm>
          <a:prstGeom prst="rect">
            <a:avLst/>
          </a:prstGeom>
          <a:noFill/>
        </p:spPr>
      </p:pic>
      <p:sp>
        <p:nvSpPr>
          <p:cNvPr id="46104" name="Rectangle 2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04576" y="308706"/>
            <a:ext cx="2852057" cy="485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94038">
              <a:lnSpc>
                <a:spcPct val="90000"/>
              </a:lnSpc>
              <a:defRPr sz="900"/>
            </a:lvl1pPr>
          </a:lstStyle>
          <a:p>
            <a:r>
              <a:rPr lang="en-US" dirty="0" smtClean="0"/>
              <a:t>Author</a:t>
            </a:r>
          </a:p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46105" name="Rectangle 25"/>
          <p:cNvSpPr>
            <a:spLocks noGrp="1" noChangeArrowheads="1"/>
          </p:cNvSpPr>
          <p:nvPr>
            <p:ph type="dt" idx="1"/>
          </p:nvPr>
        </p:nvSpPr>
        <p:spPr bwMode="auto">
          <a:xfrm>
            <a:off x="3938955" y="308706"/>
            <a:ext cx="2852058" cy="485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96" tIns="0" rIns="19796" bIns="0" numCol="1" anchor="t" anchorCtr="0" compatLnSpc="1">
            <a:prstTxWarp prst="textNoShape">
              <a:avLst/>
            </a:prstTxWarp>
          </a:bodyPr>
          <a:lstStyle>
            <a:lvl1pPr algn="r" defTabSz="994038" eaLnBrk="0" hangingPunct="0">
              <a:spcBef>
                <a:spcPct val="0"/>
              </a:spcBef>
              <a:defRPr sz="1000" b="0"/>
            </a:lvl1pPr>
          </a:lstStyle>
          <a:p>
            <a:fld id="{CAB69371-DCFD-464A-8AB5-7F64F0E06424}" type="datetime1">
              <a:rPr lang="en-US"/>
              <a:pPr/>
              <a:t>9/14/2011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690" y="4561230"/>
            <a:ext cx="5365820" cy="4318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4293995" y="9018460"/>
            <a:ext cx="2250831" cy="483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796" tIns="0" rIns="19796" bIns="0" anchor="b"/>
          <a:lstStyle/>
          <a:p>
            <a:pPr algn="r" defTabSz="994038">
              <a:lnSpc>
                <a:spcPct val="89000"/>
              </a:lnSpc>
              <a:spcBef>
                <a:spcPct val="40000"/>
              </a:spcBef>
            </a:pPr>
            <a:r>
              <a:rPr lang="en-US" sz="900" b="0" dirty="0"/>
              <a:t>© </a:t>
            </a:r>
            <a:r>
              <a:rPr lang="en-US" sz="900" b="0" dirty="0" smtClean="0"/>
              <a:t>2011 Carnegie </a:t>
            </a:r>
            <a:r>
              <a:rPr lang="en-US" sz="900" b="0" dirty="0"/>
              <a:t>Mellon University</a:t>
            </a:r>
          </a:p>
          <a:p>
            <a:pPr algn="l" defTabSz="994038">
              <a:lnSpc>
                <a:spcPct val="89000"/>
              </a:lnSpc>
              <a:spcBef>
                <a:spcPct val="40000"/>
              </a:spcBef>
            </a:pPr>
            <a:r>
              <a:rPr lang="en-US" sz="800" b="0" i="1" dirty="0">
                <a:latin typeface="Times New Roman" pitchFamily="18" charset="0"/>
              </a:rPr>
              <a:t>  </a:t>
            </a:r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6801737" y="9165383"/>
            <a:ext cx="353690" cy="236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381" tIns="46190" rIns="92381" bIns="46190">
            <a:spAutoFit/>
          </a:bodyPr>
          <a:lstStyle/>
          <a:p>
            <a:pPr defTabSz="944170" eaLnBrk="0" hangingPunct="0">
              <a:lnSpc>
                <a:spcPct val="90000"/>
              </a:lnSpc>
              <a:spcBef>
                <a:spcPct val="0"/>
              </a:spcBef>
            </a:pPr>
            <a:fld id="{96682DAF-BC0D-4CE6-B4F0-24EEC6997256}" type="slidenum">
              <a:rPr lang="en-US" sz="1000"/>
              <a:pPr defTabSz="944170" eaLnBrk="0" hangingPunct="0"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sz="1000" dirty="0"/>
          </a:p>
        </p:txBody>
      </p:sp>
      <p:sp>
        <p:nvSpPr>
          <p:cNvPr id="7190" name="Line 22"/>
          <p:cNvSpPr>
            <a:spLocks noChangeShapeType="1"/>
          </p:cNvSpPr>
          <p:nvPr/>
        </p:nvSpPr>
        <p:spPr bwMode="auto">
          <a:xfrm flipH="1">
            <a:off x="241161" y="9046523"/>
            <a:ext cx="6832879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5747" tIns="47873" rIns="95747" bIns="47873" anchor="ctr">
            <a:spAutoFit/>
          </a:bodyPr>
          <a:lstStyle/>
          <a:p>
            <a:endParaRPr lang="en-US"/>
          </a:p>
        </p:txBody>
      </p:sp>
      <p:pic>
        <p:nvPicPr>
          <p:cNvPr id="7191" name="Picture 23" descr="SEI_CMU_1Line_Bl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655" y="9145573"/>
            <a:ext cx="3932255" cy="231115"/>
          </a:xfrm>
          <a:prstGeom prst="rect">
            <a:avLst/>
          </a:prstGeom>
          <a:noFill/>
        </p:spPr>
      </p:pic>
      <p:sp>
        <p:nvSpPr>
          <p:cNvPr id="7192" name="Rectangle 2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04576" y="308706"/>
            <a:ext cx="2852057" cy="485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94038">
              <a:lnSpc>
                <a:spcPct val="90000"/>
              </a:lnSpc>
              <a:defRPr sz="900"/>
            </a:lvl1pPr>
          </a:lstStyle>
          <a:p>
            <a:r>
              <a:rPr lang="en-US" dirty="0" smtClean="0"/>
              <a:t>Author</a:t>
            </a:r>
          </a:p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7193" name="Rectangle 25"/>
          <p:cNvSpPr>
            <a:spLocks noGrp="1" noChangeArrowheads="1"/>
          </p:cNvSpPr>
          <p:nvPr>
            <p:ph type="dt" idx="1"/>
          </p:nvPr>
        </p:nvSpPr>
        <p:spPr bwMode="auto">
          <a:xfrm>
            <a:off x="3938955" y="308706"/>
            <a:ext cx="2852058" cy="485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96" tIns="0" rIns="19796" bIns="0" numCol="1" anchor="t" anchorCtr="0" compatLnSpc="1">
            <a:prstTxWarp prst="textNoShape">
              <a:avLst/>
            </a:prstTxWarp>
          </a:bodyPr>
          <a:lstStyle>
            <a:lvl1pPr algn="r" defTabSz="994038" eaLnBrk="0" hangingPunct="0">
              <a:spcBef>
                <a:spcPct val="0"/>
              </a:spcBef>
              <a:defRPr sz="1000" b="0"/>
            </a:lvl1pPr>
          </a:lstStyle>
          <a:p>
            <a:fld id="{454AB770-A45E-4881-B684-B36680350C26}" type="datetime1">
              <a:rPr lang="en-US"/>
              <a:pPr/>
              <a:t>9/14/2011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fontAlgn="base">
      <a:spcBef>
        <a:spcPct val="30000"/>
      </a:spcBef>
      <a:spcAft>
        <a:spcPct val="0"/>
      </a:spcAft>
      <a:tabLst>
        <a:tab pos="292100" algn="l"/>
        <a:tab pos="571500" algn="l"/>
      </a:tabLst>
      <a:defRPr sz="10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342900" algn="l" rtl="0" fontAlgn="base">
      <a:spcBef>
        <a:spcPct val="30000"/>
      </a:spcBef>
      <a:spcAft>
        <a:spcPct val="0"/>
      </a:spcAft>
      <a:tabLst>
        <a:tab pos="292100" algn="l"/>
        <a:tab pos="571500" algn="l"/>
      </a:tabLst>
      <a:defRPr sz="10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635000" algn="l" rtl="0" fontAlgn="base">
      <a:spcBef>
        <a:spcPct val="30000"/>
      </a:spcBef>
      <a:spcAft>
        <a:spcPct val="0"/>
      </a:spcAft>
      <a:tabLst>
        <a:tab pos="292100" algn="l"/>
        <a:tab pos="571500" algn="l"/>
      </a:tabLst>
      <a:defRPr sz="10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914400" algn="l" rtl="0" fontAlgn="base">
      <a:spcBef>
        <a:spcPct val="30000"/>
      </a:spcBef>
      <a:spcAft>
        <a:spcPct val="0"/>
      </a:spcAft>
      <a:buChar char="•"/>
      <a:tabLst>
        <a:tab pos="292100" algn="l"/>
        <a:tab pos="571500" algn="l"/>
      </a:tabLst>
      <a:defRPr sz="10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tabLst>
        <a:tab pos="292100" algn="l"/>
        <a:tab pos="571500" algn="l"/>
      </a:tabLst>
      <a:defRPr sz="10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Author</a:t>
            </a:r>
            <a:endParaRPr lang="en-US" dirty="0"/>
          </a:p>
          <a:p>
            <a:r>
              <a:rPr lang="en-US" dirty="0" smtClean="0"/>
              <a:t>Software Engineering Institute</a:t>
            </a:r>
            <a:endParaRPr lang="en-US" dirty="0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8F348F5-97A1-4309-ADC6-A00DD72A5AB8}" type="datetime1">
              <a:rPr lang="en-US"/>
              <a:pPr/>
              <a:t>9/14/2011</a:t>
            </a:fld>
            <a:endParaRPr lang="en-US"/>
          </a:p>
        </p:txBody>
      </p:sp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9367" indent="-239367"/>
            <a:r>
              <a:rPr lang="en-US" b="1" dirty="0"/>
              <a:t>Title Slide</a:t>
            </a:r>
          </a:p>
          <a:p>
            <a:pPr marL="718101" lvl="1" indent="-359051"/>
            <a:r>
              <a:rPr lang="en-US" dirty="0"/>
              <a:t>Title and Subtitle text blocks should not be moved from their position if at all possible.</a:t>
            </a:r>
          </a:p>
          <a:p>
            <a:pPr marL="239367" indent="-239367"/>
            <a:endParaRPr lang="en-US" dirty="0"/>
          </a:p>
          <a:p>
            <a:pPr marL="239367" indent="-239367"/>
            <a:endParaRPr lang="en-US" dirty="0"/>
          </a:p>
          <a:p>
            <a:pPr marL="239367" indent="-239367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Author</a:t>
            </a:r>
          </a:p>
          <a:p>
            <a:r>
              <a:rPr lang="en-US" smtClean="0"/>
              <a:t>Program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54AB770-A45E-4881-B684-B36680350C26}" type="datetime1">
              <a:rPr lang="en-US" smtClean="0"/>
              <a:pPr/>
              <a:t>9/14/2011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Author</a:t>
            </a:r>
          </a:p>
          <a:p>
            <a:r>
              <a:rPr lang="en-US" smtClean="0"/>
              <a:t>Program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54AB770-A45E-4881-B684-B36680350C26}" type="datetime1">
              <a:rPr lang="en-US" smtClean="0"/>
              <a:pPr/>
              <a:t>9/14/2011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Author</a:t>
            </a:r>
          </a:p>
          <a:p>
            <a:r>
              <a:rPr lang="en-US" smtClean="0"/>
              <a:t>Program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54AB770-A45E-4881-B684-B36680350C26}" type="datetime1">
              <a:rPr lang="en-US" smtClean="0"/>
              <a:pPr/>
              <a:t>9/14/2011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Author</a:t>
            </a:r>
          </a:p>
          <a:p>
            <a:r>
              <a:rPr lang="en-US" smtClean="0"/>
              <a:t>Program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54AB770-A45E-4881-B684-B36680350C26}" type="datetime1">
              <a:rPr lang="en-US" smtClean="0"/>
              <a:pPr/>
              <a:t>9/14/2011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Author</a:t>
            </a:r>
          </a:p>
          <a:p>
            <a:r>
              <a:rPr lang="en-US" smtClean="0"/>
              <a:t>Program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54AB770-A45E-4881-B684-B36680350C26}" type="datetime1">
              <a:rPr lang="en-US" smtClean="0"/>
              <a:pPr/>
              <a:t>9/14/2011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Author</a:t>
            </a:r>
          </a:p>
          <a:p>
            <a:r>
              <a:rPr lang="en-US" smtClean="0"/>
              <a:t>Program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54AB770-A45E-4881-B684-B36680350C26}" type="datetime1">
              <a:rPr lang="en-US" smtClean="0"/>
              <a:pPr/>
              <a:t>9/14/2011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Author</a:t>
            </a:r>
          </a:p>
          <a:p>
            <a:r>
              <a:rPr lang="en-US" smtClean="0"/>
              <a:t>Program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54AB770-A45E-4881-B684-B36680350C26}" type="datetime1">
              <a:rPr lang="en-US" smtClean="0"/>
              <a:pPr/>
              <a:t>9/14/2011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Author</a:t>
            </a:r>
            <a:endParaRPr lang="en-US" dirty="0"/>
          </a:p>
          <a:p>
            <a:r>
              <a:rPr lang="en-US" dirty="0" smtClean="0"/>
              <a:t>Software Engineering Institute</a:t>
            </a:r>
            <a:endParaRPr lang="en-US" dirty="0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714C061-06BC-4B45-90DB-3968B0D850B7}" type="datetime1">
              <a:rPr lang="en-US"/>
              <a:pPr/>
              <a:t>9/14/2011</a:t>
            </a:fld>
            <a:endParaRPr lang="en-US"/>
          </a:p>
        </p:txBody>
      </p:sp>
      <p:sp>
        <p:nvSpPr>
          <p:cNvPr id="92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rgbClr val="3C4F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ChangeArrowheads="1"/>
          </p:cNvSpPr>
          <p:nvPr userDrawn="1"/>
        </p:nvSpPr>
        <p:spPr bwMode="auto">
          <a:xfrm>
            <a:off x="0" y="6151563"/>
            <a:ext cx="9144000" cy="7064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ctrTitle"/>
          </p:nvPr>
        </p:nvSpPr>
        <p:spPr bwMode="white">
          <a:xfrm>
            <a:off x="4267200" y="2293938"/>
            <a:ext cx="4267200" cy="1143000"/>
          </a:xfrm>
        </p:spPr>
        <p:txBody>
          <a:bodyPr lIns="91428" tIns="45714" rIns="91428" bIns="45714"/>
          <a:lstStyle>
            <a:lvl1pPr>
              <a:lnSpc>
                <a:spcPct val="1000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267200" y="3894138"/>
            <a:ext cx="4267200" cy="1751012"/>
          </a:xfrm>
        </p:spPr>
        <p:txBody>
          <a:bodyPr lIns="91428" tIns="45714" rIns="91428" bIns="45714"/>
          <a:lstStyle>
            <a:lvl1pPr>
              <a:spcAft>
                <a:spcPct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97" name="Rectangle 25"/>
          <p:cNvSpPr>
            <a:spLocks noChangeArrowheads="1"/>
          </p:cNvSpPr>
          <p:nvPr userDrawn="1"/>
        </p:nvSpPr>
        <p:spPr bwMode="white">
          <a:xfrm>
            <a:off x="7210425" y="6408738"/>
            <a:ext cx="1665288" cy="212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91428" bIns="45714">
            <a:spAutoFit/>
          </a:bodyPr>
          <a:lstStyle/>
          <a:p>
            <a:pPr algn="l" eaLnBrk="0" hangingPunct="0">
              <a:lnSpc>
                <a:spcPts val="1300"/>
              </a:lnSpc>
              <a:spcBef>
                <a:spcPct val="0"/>
              </a:spcBef>
            </a:pPr>
            <a:r>
              <a:rPr lang="en-US" sz="700" dirty="0">
                <a:solidFill>
                  <a:schemeClr val="bg1"/>
                </a:solidFill>
              </a:rPr>
              <a:t>© </a:t>
            </a:r>
            <a:r>
              <a:rPr lang="en-US" sz="700" dirty="0" smtClean="0">
                <a:solidFill>
                  <a:schemeClr val="bg1"/>
                </a:solidFill>
              </a:rPr>
              <a:t>2011 </a:t>
            </a:r>
            <a:r>
              <a:rPr lang="en-US" sz="700" dirty="0">
                <a:solidFill>
                  <a:schemeClr val="bg1"/>
                </a:solidFill>
              </a:rPr>
              <a:t>Carnegie Mellon University</a:t>
            </a:r>
          </a:p>
        </p:txBody>
      </p:sp>
      <p:grpSp>
        <p:nvGrpSpPr>
          <p:cNvPr id="3121" name="Group 49"/>
          <p:cNvGrpSpPr>
            <a:grpSpLocks/>
          </p:cNvGrpSpPr>
          <p:nvPr userDrawn="1"/>
        </p:nvGrpSpPr>
        <p:grpSpPr bwMode="auto">
          <a:xfrm>
            <a:off x="26988" y="23813"/>
            <a:ext cx="4057650" cy="6094412"/>
            <a:chOff x="17" y="15"/>
            <a:chExt cx="2728" cy="3839"/>
          </a:xfrm>
        </p:grpSpPr>
        <p:sp>
          <p:nvSpPr>
            <p:cNvPr id="3110" name="Freeform 38"/>
            <p:cNvSpPr>
              <a:spLocks/>
            </p:cNvSpPr>
            <p:nvPr userDrawn="1"/>
          </p:nvSpPr>
          <p:spPr bwMode="auto">
            <a:xfrm>
              <a:off x="17" y="2179"/>
              <a:ext cx="1004" cy="98"/>
            </a:xfrm>
            <a:custGeom>
              <a:avLst/>
              <a:gdLst/>
              <a:ahLst/>
              <a:cxnLst>
                <a:cxn ang="0">
                  <a:pos x="1004" y="0"/>
                </a:cxn>
                <a:cxn ang="0">
                  <a:pos x="0" y="0"/>
                </a:cxn>
                <a:cxn ang="0">
                  <a:pos x="0" y="98"/>
                </a:cxn>
                <a:cxn ang="0">
                  <a:pos x="906" y="98"/>
                </a:cxn>
                <a:cxn ang="0">
                  <a:pos x="1004" y="0"/>
                </a:cxn>
              </a:cxnLst>
              <a:rect l="0" t="0" r="r" b="b"/>
              <a:pathLst>
                <a:path w="1004" h="98">
                  <a:moveTo>
                    <a:pt x="1004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906" y="98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1" name="Freeform 39"/>
            <p:cNvSpPr>
              <a:spLocks/>
            </p:cNvSpPr>
            <p:nvPr userDrawn="1"/>
          </p:nvSpPr>
          <p:spPr bwMode="auto">
            <a:xfrm>
              <a:off x="17" y="1011"/>
              <a:ext cx="409" cy="98"/>
            </a:xfrm>
            <a:custGeom>
              <a:avLst/>
              <a:gdLst/>
              <a:ahLst/>
              <a:cxnLst>
                <a:cxn ang="0">
                  <a:pos x="311" y="0"/>
                </a:cxn>
                <a:cxn ang="0">
                  <a:pos x="0" y="0"/>
                </a:cxn>
                <a:cxn ang="0">
                  <a:pos x="0" y="98"/>
                </a:cxn>
                <a:cxn ang="0">
                  <a:pos x="409" y="98"/>
                </a:cxn>
                <a:cxn ang="0">
                  <a:pos x="311" y="0"/>
                </a:cxn>
              </a:cxnLst>
              <a:rect l="0" t="0" r="r" b="b"/>
              <a:pathLst>
                <a:path w="409" h="98">
                  <a:moveTo>
                    <a:pt x="311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409" y="98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2" name="Freeform 40"/>
            <p:cNvSpPr>
              <a:spLocks/>
            </p:cNvSpPr>
            <p:nvPr userDrawn="1"/>
          </p:nvSpPr>
          <p:spPr bwMode="auto">
            <a:xfrm>
              <a:off x="17" y="2775"/>
              <a:ext cx="418" cy="107"/>
            </a:xfrm>
            <a:custGeom>
              <a:avLst/>
              <a:gdLst/>
              <a:ahLst/>
              <a:cxnLst>
                <a:cxn ang="0">
                  <a:pos x="418" y="0"/>
                </a:cxn>
                <a:cxn ang="0">
                  <a:pos x="0" y="0"/>
                </a:cxn>
                <a:cxn ang="0">
                  <a:pos x="0" y="107"/>
                </a:cxn>
                <a:cxn ang="0">
                  <a:pos x="311" y="107"/>
                </a:cxn>
                <a:cxn ang="0">
                  <a:pos x="418" y="0"/>
                </a:cxn>
              </a:cxnLst>
              <a:rect l="0" t="0" r="r" b="b"/>
              <a:pathLst>
                <a:path w="418" h="107">
                  <a:moveTo>
                    <a:pt x="418" y="0"/>
                  </a:moveTo>
                  <a:lnTo>
                    <a:pt x="0" y="0"/>
                  </a:lnTo>
                  <a:lnTo>
                    <a:pt x="0" y="107"/>
                  </a:lnTo>
                  <a:lnTo>
                    <a:pt x="311" y="107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3" name="Freeform 41"/>
            <p:cNvSpPr>
              <a:spLocks/>
            </p:cNvSpPr>
            <p:nvPr userDrawn="1"/>
          </p:nvSpPr>
          <p:spPr bwMode="auto">
            <a:xfrm>
              <a:off x="17" y="1591"/>
              <a:ext cx="1004" cy="98"/>
            </a:xfrm>
            <a:custGeom>
              <a:avLst/>
              <a:gdLst/>
              <a:ahLst/>
              <a:cxnLst>
                <a:cxn ang="0">
                  <a:pos x="906" y="0"/>
                </a:cxn>
                <a:cxn ang="0">
                  <a:pos x="0" y="0"/>
                </a:cxn>
                <a:cxn ang="0">
                  <a:pos x="0" y="98"/>
                </a:cxn>
                <a:cxn ang="0">
                  <a:pos x="1004" y="98"/>
                </a:cxn>
                <a:cxn ang="0">
                  <a:pos x="906" y="0"/>
                </a:cxn>
              </a:cxnLst>
              <a:rect l="0" t="0" r="r" b="b"/>
              <a:pathLst>
                <a:path w="1004" h="98">
                  <a:moveTo>
                    <a:pt x="906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1004" y="98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4" name="Freeform 42"/>
            <p:cNvSpPr>
              <a:spLocks/>
            </p:cNvSpPr>
            <p:nvPr userDrawn="1"/>
          </p:nvSpPr>
          <p:spPr bwMode="auto">
            <a:xfrm>
              <a:off x="17" y="1216"/>
              <a:ext cx="2266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2266" y="285"/>
                </a:cxn>
                <a:cxn ang="0">
                  <a:pos x="1982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2266" h="285">
                  <a:moveTo>
                    <a:pt x="0" y="285"/>
                  </a:moveTo>
                  <a:lnTo>
                    <a:pt x="2266" y="285"/>
                  </a:lnTo>
                  <a:lnTo>
                    <a:pt x="1982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5" name="Freeform 43"/>
            <p:cNvSpPr>
              <a:spLocks/>
            </p:cNvSpPr>
            <p:nvPr userDrawn="1"/>
          </p:nvSpPr>
          <p:spPr bwMode="auto">
            <a:xfrm>
              <a:off x="17" y="2383"/>
              <a:ext cx="2275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1991" y="285"/>
                </a:cxn>
                <a:cxn ang="0">
                  <a:pos x="2275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2275" h="285">
                  <a:moveTo>
                    <a:pt x="0" y="285"/>
                  </a:moveTo>
                  <a:lnTo>
                    <a:pt x="1991" y="285"/>
                  </a:lnTo>
                  <a:lnTo>
                    <a:pt x="2275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6" name="Freeform 44"/>
            <p:cNvSpPr>
              <a:spLocks/>
            </p:cNvSpPr>
            <p:nvPr userDrawn="1"/>
          </p:nvSpPr>
          <p:spPr bwMode="auto">
            <a:xfrm>
              <a:off x="17" y="1796"/>
              <a:ext cx="2728" cy="285"/>
            </a:xfrm>
            <a:custGeom>
              <a:avLst/>
              <a:gdLst/>
              <a:ahLst/>
              <a:cxnLst>
                <a:cxn ang="0">
                  <a:pos x="2586" y="0"/>
                </a:cxn>
                <a:cxn ang="0">
                  <a:pos x="0" y="0"/>
                </a:cxn>
                <a:cxn ang="0">
                  <a:pos x="0" y="285"/>
                </a:cxn>
                <a:cxn ang="0">
                  <a:pos x="2586" y="285"/>
                </a:cxn>
                <a:cxn ang="0">
                  <a:pos x="2728" y="142"/>
                </a:cxn>
                <a:cxn ang="0">
                  <a:pos x="2586" y="0"/>
                </a:cxn>
              </a:cxnLst>
              <a:rect l="0" t="0" r="r" b="b"/>
              <a:pathLst>
                <a:path w="2728" h="285">
                  <a:moveTo>
                    <a:pt x="2586" y="0"/>
                  </a:moveTo>
                  <a:lnTo>
                    <a:pt x="0" y="0"/>
                  </a:lnTo>
                  <a:lnTo>
                    <a:pt x="0" y="285"/>
                  </a:lnTo>
                  <a:lnTo>
                    <a:pt x="2586" y="285"/>
                  </a:lnTo>
                  <a:lnTo>
                    <a:pt x="2728" y="142"/>
                  </a:lnTo>
                  <a:lnTo>
                    <a:pt x="2586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7" name="Freeform 45"/>
            <p:cNvSpPr>
              <a:spLocks/>
            </p:cNvSpPr>
            <p:nvPr userDrawn="1"/>
          </p:nvSpPr>
          <p:spPr bwMode="auto">
            <a:xfrm>
              <a:off x="17" y="2979"/>
              <a:ext cx="1671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1386" y="285"/>
                </a:cxn>
                <a:cxn ang="0">
                  <a:pos x="1671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1671" h="285">
                  <a:moveTo>
                    <a:pt x="0" y="285"/>
                  </a:moveTo>
                  <a:lnTo>
                    <a:pt x="1386" y="285"/>
                  </a:lnTo>
                  <a:lnTo>
                    <a:pt x="1671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8" name="Freeform 46"/>
            <p:cNvSpPr>
              <a:spLocks/>
            </p:cNvSpPr>
            <p:nvPr userDrawn="1"/>
          </p:nvSpPr>
          <p:spPr bwMode="auto">
            <a:xfrm>
              <a:off x="17" y="3570"/>
              <a:ext cx="1066" cy="284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782" y="284"/>
                </a:cxn>
                <a:cxn ang="0">
                  <a:pos x="1066" y="0"/>
                </a:cxn>
                <a:cxn ang="0">
                  <a:pos x="0" y="0"/>
                </a:cxn>
                <a:cxn ang="0">
                  <a:pos x="0" y="284"/>
                </a:cxn>
              </a:cxnLst>
              <a:rect l="0" t="0" r="r" b="b"/>
              <a:pathLst>
                <a:path w="1066" h="284">
                  <a:moveTo>
                    <a:pt x="0" y="284"/>
                  </a:moveTo>
                  <a:lnTo>
                    <a:pt x="782" y="284"/>
                  </a:lnTo>
                  <a:lnTo>
                    <a:pt x="1066" y="0"/>
                  </a:lnTo>
                  <a:lnTo>
                    <a:pt x="0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9" name="Freeform 47"/>
            <p:cNvSpPr>
              <a:spLocks/>
            </p:cNvSpPr>
            <p:nvPr userDrawn="1"/>
          </p:nvSpPr>
          <p:spPr bwMode="auto">
            <a:xfrm>
              <a:off x="17" y="15"/>
              <a:ext cx="1084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1084" y="285"/>
                </a:cxn>
                <a:cxn ang="0">
                  <a:pos x="800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1084" h="285">
                  <a:moveTo>
                    <a:pt x="0" y="285"/>
                  </a:moveTo>
                  <a:lnTo>
                    <a:pt x="1084" y="285"/>
                  </a:lnTo>
                  <a:lnTo>
                    <a:pt x="800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0" name="Freeform 48"/>
            <p:cNvSpPr>
              <a:spLocks/>
            </p:cNvSpPr>
            <p:nvPr userDrawn="1"/>
          </p:nvSpPr>
          <p:spPr bwMode="auto">
            <a:xfrm>
              <a:off x="17" y="611"/>
              <a:ext cx="1680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1680" y="285"/>
                </a:cxn>
                <a:cxn ang="0">
                  <a:pos x="1395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1680" h="285">
                  <a:moveTo>
                    <a:pt x="0" y="285"/>
                  </a:moveTo>
                  <a:lnTo>
                    <a:pt x="1680" y="285"/>
                  </a:lnTo>
                  <a:lnTo>
                    <a:pt x="1395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122" name="Picture 50" descr="SEI_CMU_1Line_Whit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50" y="6338888"/>
            <a:ext cx="5581650" cy="346075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422275"/>
            <a:ext cx="2038350" cy="5673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422275"/>
            <a:ext cx="5962650" cy="5673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2275"/>
            <a:ext cx="8153400" cy="384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533400" y="1295400"/>
            <a:ext cx="4000500" cy="48006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6300" y="1295400"/>
            <a:ext cx="40005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9988"/>
            <a:ext cx="1905000" cy="455612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78642-760A-4B53-8053-9172DFD4EBAF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765085-A61B-42D0-8BA3-BC579C2115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78642-760A-4B53-8053-9172DFD4EBAF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765085-A61B-42D0-8BA3-BC579C2115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78642-760A-4B53-8053-9172DFD4EBAF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765085-A61B-42D0-8BA3-BC579C2115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78642-760A-4B53-8053-9172DFD4EBAF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765085-A61B-42D0-8BA3-BC579C2115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78642-760A-4B53-8053-9172DFD4EBAF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765085-A61B-42D0-8BA3-BC579C2115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78642-760A-4B53-8053-9172DFD4EBAF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765085-A61B-42D0-8BA3-BC579C2115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78642-760A-4B53-8053-9172DFD4EBAF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765085-A61B-42D0-8BA3-BC579C2115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78642-760A-4B53-8053-9172DFD4EBAF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765085-A61B-42D0-8BA3-BC579C2115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78642-760A-4B53-8053-9172DFD4EBAF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765085-A61B-42D0-8BA3-BC579C2115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78642-760A-4B53-8053-9172DFD4EBAF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765085-A61B-42D0-8BA3-BC579C2115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78642-760A-4B53-8053-9172DFD4EBAF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765085-A61B-42D0-8BA3-BC579C2115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005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95400"/>
            <a:ext cx="40005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9988"/>
            <a:ext cx="19050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300" b="0">
                <a:latin typeface="Times" pitchFamily="1" charset="0"/>
              </a:defRPr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151563"/>
            <a:ext cx="9144000" cy="7064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gray">
          <a:xfrm>
            <a:off x="533400" y="1295400"/>
            <a:ext cx="8153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22275"/>
            <a:ext cx="81534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ltGray">
          <a:xfrm>
            <a:off x="7823200" y="6430963"/>
            <a:ext cx="838200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r" eaLnBrk="0" hangingPunct="0">
              <a:lnSpc>
                <a:spcPts val="1300"/>
              </a:lnSpc>
              <a:spcBef>
                <a:spcPct val="0"/>
              </a:spcBef>
            </a:pPr>
            <a:fld id="{5AA1AC9C-678F-4F94-BEAA-24498E25E435}" type="slidenum">
              <a:rPr lang="en-US" sz="800">
                <a:solidFill>
                  <a:schemeClr val="bg1"/>
                </a:solidFill>
              </a:rPr>
              <a:pPr algn="r" eaLnBrk="0" hangingPunct="0">
                <a:lnSpc>
                  <a:spcPts val="1300"/>
                </a:lnSpc>
                <a:spcBef>
                  <a:spcPct val="0"/>
                </a:spcBef>
              </a:pPr>
              <a:t>‹#›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1097" name="Rectangle 73"/>
          <p:cNvSpPr>
            <a:spLocks noChangeArrowheads="1"/>
          </p:cNvSpPr>
          <p:nvPr/>
        </p:nvSpPr>
        <p:spPr bwMode="ltGray">
          <a:xfrm>
            <a:off x="6172200" y="6247268"/>
            <a:ext cx="2286000" cy="53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14" tIns="45714" rIns="45714" bIns="45714" anchor="ctr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900" b="1" dirty="0" smtClean="0">
                <a:solidFill>
                  <a:schemeClr val="bg1"/>
                </a:solidFill>
              </a:rPr>
              <a:t>Binary</a:t>
            </a:r>
            <a:r>
              <a:rPr lang="en-US" sz="900" b="1" baseline="0" dirty="0" smtClean="0">
                <a:solidFill>
                  <a:schemeClr val="bg1"/>
                </a:solidFill>
              </a:rPr>
              <a:t> Decision Diagrams – Part 2</a:t>
            </a:r>
            <a:endParaRPr lang="en-US" sz="900" b="0" dirty="0" smtClean="0">
              <a:solidFill>
                <a:schemeClr val="bg1"/>
              </a:solidFill>
            </a:endParaRPr>
          </a:p>
          <a:p>
            <a:pPr algn="l" eaLnBrk="0" hangingPunct="0">
              <a:spcBef>
                <a:spcPct val="0"/>
              </a:spcBef>
            </a:pPr>
            <a:r>
              <a:rPr lang="en-US" sz="900" dirty="0" err="1" smtClean="0">
                <a:solidFill>
                  <a:schemeClr val="bg1"/>
                </a:solidFill>
              </a:rPr>
              <a:t>Sagar</a:t>
            </a: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n-US" sz="900" dirty="0" err="1" smtClean="0">
                <a:solidFill>
                  <a:schemeClr val="bg1"/>
                </a:solidFill>
              </a:rPr>
              <a:t>Chaki</a:t>
            </a:r>
            <a:r>
              <a:rPr lang="en-US" sz="900" dirty="0" smtClean="0">
                <a:solidFill>
                  <a:schemeClr val="bg1"/>
                </a:solidFill>
              </a:rPr>
              <a:t>, Sep</a:t>
            </a:r>
            <a:r>
              <a:rPr lang="en-US" sz="900" baseline="0" dirty="0" smtClean="0">
                <a:solidFill>
                  <a:schemeClr val="bg1"/>
                </a:solidFill>
              </a:rPr>
              <a:t> 14, </a:t>
            </a:r>
            <a:r>
              <a:rPr lang="en-US" sz="900" baseline="0" dirty="0" smtClean="0">
                <a:solidFill>
                  <a:schemeClr val="bg1"/>
                </a:solidFill>
              </a:rPr>
              <a:t>2011</a:t>
            </a:r>
            <a:endParaRPr lang="en-US" sz="700" dirty="0" smtClean="0">
              <a:solidFill>
                <a:schemeClr val="bg1"/>
              </a:solidFill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sz="700" b="1" spc="0" dirty="0" smtClean="0">
                <a:solidFill>
                  <a:schemeClr val="bg1"/>
                </a:solidFill>
              </a:rPr>
              <a:t>©</a:t>
            </a:r>
            <a:r>
              <a:rPr lang="en-US" sz="700" b="1" spc="0" baseline="0" dirty="0" smtClean="0">
                <a:solidFill>
                  <a:schemeClr val="bg1"/>
                </a:solidFill>
              </a:rPr>
              <a:t> 2011 Carnegie Mellon University</a:t>
            </a:r>
            <a:endParaRPr lang="en-US" sz="700" b="0" spc="0" dirty="0">
              <a:solidFill>
                <a:schemeClr val="bg1"/>
              </a:solidFill>
            </a:endParaRPr>
          </a:p>
        </p:txBody>
      </p:sp>
      <p:pic>
        <p:nvPicPr>
          <p:cNvPr id="1099" name="Picture 75" descr="SEI_CMU_1Line_Whit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38150" y="6338888"/>
            <a:ext cx="5581650" cy="3460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SzPct val="7000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84163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•"/>
        <a:defRPr>
          <a:solidFill>
            <a:srgbClr val="3C4F82"/>
          </a:solidFill>
          <a:latin typeface="+mn-lt"/>
        </a:defRPr>
      </a:lvl2pPr>
      <a:lvl3pPr marL="576263" indent="-179388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3C4F82"/>
          </a:solidFill>
          <a:latin typeface="+mn-lt"/>
        </a:defRPr>
      </a:lvl3pPr>
      <a:lvl4pPr marL="858838" indent="-16827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>
          <a:solidFill>
            <a:srgbClr val="727272"/>
          </a:solidFill>
          <a:latin typeface="+mn-lt"/>
        </a:defRPr>
      </a:lvl4pPr>
      <a:lvl5pPr marL="1143000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727272"/>
          </a:solidFill>
          <a:latin typeface="+mn-lt"/>
        </a:defRPr>
      </a:lvl5pPr>
      <a:lvl6pPr marL="1600200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727272"/>
          </a:solidFill>
          <a:latin typeface="+mn-lt"/>
        </a:defRPr>
      </a:lvl6pPr>
      <a:lvl7pPr marL="2057400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727272"/>
          </a:solidFill>
          <a:latin typeface="+mn-lt"/>
        </a:defRPr>
      </a:lvl7pPr>
      <a:lvl8pPr marL="2514600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727272"/>
          </a:solidFill>
          <a:latin typeface="+mn-lt"/>
        </a:defRPr>
      </a:lvl8pPr>
      <a:lvl9pPr marL="2971800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72727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9988"/>
            <a:ext cx="19050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300" b="0">
                <a:latin typeface="Times" pitchFamily="1" charset="0"/>
              </a:defRPr>
            </a:lvl1pPr>
          </a:lstStyle>
          <a:p>
            <a:endParaRPr lang="en-US"/>
          </a:p>
        </p:txBody>
      </p:sp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0" y="6151563"/>
            <a:ext cx="9144000" cy="7064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 userDrawn="1"/>
        </p:nvSpPr>
        <p:spPr bwMode="ltGray">
          <a:xfrm>
            <a:off x="7823200" y="6430963"/>
            <a:ext cx="838200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r" eaLnBrk="0" hangingPunct="0">
              <a:lnSpc>
                <a:spcPts val="1300"/>
              </a:lnSpc>
              <a:spcBef>
                <a:spcPct val="0"/>
              </a:spcBef>
            </a:pPr>
            <a:fld id="{5AA1AC9C-678F-4F94-BEAA-24498E25E435}" type="slidenum">
              <a:rPr lang="en-US" sz="800">
                <a:solidFill>
                  <a:schemeClr val="bg1"/>
                </a:solidFill>
              </a:rPr>
              <a:pPr algn="r" eaLnBrk="0" hangingPunct="0">
                <a:lnSpc>
                  <a:spcPts val="1300"/>
                </a:lnSpc>
                <a:spcBef>
                  <a:spcPct val="0"/>
                </a:spcBef>
              </a:pPr>
              <a:t>‹#›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14" name="Rectangle 73"/>
          <p:cNvSpPr>
            <a:spLocks noChangeArrowheads="1"/>
          </p:cNvSpPr>
          <p:nvPr userDrawn="1"/>
        </p:nvSpPr>
        <p:spPr bwMode="ltGray">
          <a:xfrm>
            <a:off x="6172200" y="6247268"/>
            <a:ext cx="2286000" cy="53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14" tIns="45714" rIns="45714" bIns="45714" anchor="ctr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900" b="1" dirty="0" smtClean="0">
                <a:solidFill>
                  <a:schemeClr val="bg1"/>
                </a:solidFill>
              </a:rPr>
              <a:t>Supervised</a:t>
            </a:r>
            <a:r>
              <a:rPr lang="en-US" sz="900" b="1" baseline="0" dirty="0" smtClean="0">
                <a:solidFill>
                  <a:schemeClr val="bg1"/>
                </a:solidFill>
              </a:rPr>
              <a:t> Learning for Provenance</a:t>
            </a:r>
            <a:endParaRPr lang="en-US" sz="900" b="0" dirty="0" smtClean="0">
              <a:solidFill>
                <a:schemeClr val="bg1"/>
              </a:solidFill>
            </a:endParaRPr>
          </a:p>
          <a:p>
            <a:pPr algn="l" eaLnBrk="0" hangingPunct="0">
              <a:spcBef>
                <a:spcPct val="0"/>
              </a:spcBef>
            </a:pPr>
            <a:r>
              <a:rPr lang="en-US" sz="900" dirty="0" smtClean="0">
                <a:solidFill>
                  <a:schemeClr val="bg1"/>
                </a:solidFill>
              </a:rPr>
              <a:t>Chaki,</a:t>
            </a:r>
            <a:r>
              <a:rPr lang="en-US" sz="900" baseline="0" dirty="0" smtClean="0">
                <a:solidFill>
                  <a:schemeClr val="bg1"/>
                </a:solidFill>
              </a:rPr>
              <a:t> Cohen, Gurfinkel</a:t>
            </a:r>
            <a:r>
              <a:rPr lang="en-US" sz="900" dirty="0" smtClean="0">
                <a:solidFill>
                  <a:schemeClr val="bg1"/>
                </a:solidFill>
              </a:rPr>
              <a:t>, Aug</a:t>
            </a:r>
            <a:r>
              <a:rPr lang="en-US" sz="900" baseline="0" dirty="0" smtClean="0">
                <a:solidFill>
                  <a:schemeClr val="bg1"/>
                </a:solidFill>
              </a:rPr>
              <a:t> 22, 2011</a:t>
            </a:r>
            <a:endParaRPr lang="en-US" sz="700" dirty="0" smtClean="0">
              <a:solidFill>
                <a:schemeClr val="bg1"/>
              </a:solidFill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sz="700" b="1" spc="0" dirty="0" smtClean="0">
                <a:solidFill>
                  <a:schemeClr val="bg1"/>
                </a:solidFill>
              </a:rPr>
              <a:t>©</a:t>
            </a:r>
            <a:r>
              <a:rPr lang="en-US" sz="700" b="1" spc="0" baseline="0" dirty="0" smtClean="0">
                <a:solidFill>
                  <a:schemeClr val="bg1"/>
                </a:solidFill>
              </a:rPr>
              <a:t> 2011 Carnegie Mellon University</a:t>
            </a:r>
            <a:endParaRPr lang="en-US" sz="700" b="0" spc="0" dirty="0">
              <a:solidFill>
                <a:schemeClr val="bg1"/>
              </a:solidFill>
            </a:endParaRPr>
          </a:p>
        </p:txBody>
      </p:sp>
      <p:pic>
        <p:nvPicPr>
          <p:cNvPr id="15" name="Picture 75" descr="SEI_CMU_1Line_Whit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38150" y="6338888"/>
            <a:ext cx="5581650" cy="3460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mailto:chaki@sei.cmu.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ChangeArrowheads="1"/>
          </p:cNvSpPr>
          <p:nvPr/>
        </p:nvSpPr>
        <p:spPr bwMode="auto">
          <a:xfrm>
            <a:off x="4181475" y="5726113"/>
            <a:ext cx="1841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b="0"/>
          </a:p>
        </p:txBody>
      </p:sp>
      <p:sp>
        <p:nvSpPr>
          <p:cNvPr id="8755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67200" y="2293938"/>
            <a:ext cx="4267200" cy="769429"/>
          </a:xfrm>
        </p:spPr>
        <p:txBody>
          <a:bodyPr/>
          <a:lstStyle/>
          <a:p>
            <a:r>
              <a:rPr lang="en-US" dirty="0" smtClean="0"/>
              <a:t>Binary Decision </a:t>
            </a:r>
            <a:r>
              <a:rPr lang="en-US" dirty="0" smtClean="0"/>
              <a:t>Diagrams Part 2</a:t>
            </a:r>
            <a:endParaRPr lang="en-US" dirty="0"/>
          </a:p>
        </p:txBody>
      </p:sp>
      <p:sp>
        <p:nvSpPr>
          <p:cNvPr id="8755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267200" y="3894138"/>
            <a:ext cx="4495800" cy="1744662"/>
          </a:xfrm>
        </p:spPr>
        <p:txBody>
          <a:bodyPr/>
          <a:lstStyle/>
          <a:p>
            <a:r>
              <a:rPr lang="en-US" sz="2000" dirty="0" smtClean="0"/>
              <a:t>15-414 Bug Catching: Automated Program Verification and Testing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Sagar</a:t>
            </a:r>
            <a:r>
              <a:rPr lang="en-US" sz="2000" dirty="0" smtClean="0"/>
              <a:t> </a:t>
            </a:r>
            <a:r>
              <a:rPr lang="en-US" sz="2000" dirty="0" err="1" smtClean="0"/>
              <a:t>Chaki</a:t>
            </a:r>
            <a:endParaRPr lang="en-US" sz="2000" dirty="0" smtClean="0"/>
          </a:p>
          <a:p>
            <a:r>
              <a:rPr lang="en-US" sz="2000" dirty="0" smtClean="0"/>
              <a:t>September  14, 2011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2275"/>
            <a:ext cx="8153400" cy="387798"/>
          </a:xfrm>
        </p:spPr>
        <p:txBody>
          <a:bodyPr/>
          <a:lstStyle/>
          <a:p>
            <a:r>
              <a:rPr lang="en-US" dirty="0" smtClean="0"/>
              <a:t>OBDT to ROBDD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191000" y="1066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2098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2484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14478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0292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19" name="Straight Arrow Connector 18"/>
          <p:cNvCxnSpPr>
            <a:endCxn id="33" idx="0"/>
          </p:cNvCxnSpPr>
          <p:nvPr/>
        </p:nvCxnSpPr>
        <p:spPr bwMode="auto">
          <a:xfrm>
            <a:off x="1676401" y="4343399"/>
            <a:ext cx="2247899" cy="1219201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14" idx="0"/>
          </p:cNvCxnSpPr>
          <p:nvPr/>
        </p:nvCxnSpPr>
        <p:spPr bwMode="auto">
          <a:xfrm rot="16200000" flipH="1">
            <a:off x="2819400" y="3162300"/>
            <a:ext cx="1219200" cy="3581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Oval 32"/>
          <p:cNvSpPr/>
          <p:nvPr/>
        </p:nvSpPr>
        <p:spPr bwMode="auto">
          <a:xfrm>
            <a:off x="37338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7543800" y="2743200"/>
            <a:ext cx="381000" cy="381000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70866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63" name="Straight Arrow Connector 62"/>
          <p:cNvCxnSpPr>
            <a:stCxn id="57" idx="4"/>
            <a:endCxn id="14" idx="0"/>
          </p:cNvCxnSpPr>
          <p:nvPr/>
        </p:nvCxnSpPr>
        <p:spPr bwMode="auto">
          <a:xfrm rot="5400000">
            <a:off x="5638801" y="3924300"/>
            <a:ext cx="1219199" cy="2057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>
            <a:stCxn id="57" idx="4"/>
            <a:endCxn id="33" idx="0"/>
          </p:cNvCxnSpPr>
          <p:nvPr/>
        </p:nvCxnSpPr>
        <p:spPr bwMode="auto">
          <a:xfrm rot="5400000">
            <a:off x="4991101" y="3276600"/>
            <a:ext cx="1219199" cy="3352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>
            <a:stCxn id="44" idx="4"/>
            <a:endCxn id="57" idx="0"/>
          </p:cNvCxnSpPr>
          <p:nvPr/>
        </p:nvCxnSpPr>
        <p:spPr bwMode="auto">
          <a:xfrm rot="5400000">
            <a:off x="7086600" y="3314700"/>
            <a:ext cx="838201" cy="457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>
            <a:stCxn id="44" idx="4"/>
            <a:endCxn id="10" idx="0"/>
          </p:cNvCxnSpPr>
          <p:nvPr/>
        </p:nvCxnSpPr>
        <p:spPr bwMode="auto">
          <a:xfrm rot="5400000">
            <a:off x="4267200" y="495300"/>
            <a:ext cx="838200" cy="6096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5" idx="4"/>
            <a:endCxn id="44" idx="1"/>
          </p:cNvCxnSpPr>
          <p:nvPr/>
        </p:nvCxnSpPr>
        <p:spPr bwMode="auto">
          <a:xfrm rot="16200000" flipH="1">
            <a:off x="4705350" y="-95250"/>
            <a:ext cx="589196" cy="5199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>
            <a:stCxn id="5" idx="4"/>
            <a:endCxn id="33" idx="0"/>
          </p:cNvCxnSpPr>
          <p:nvPr/>
        </p:nvCxnSpPr>
        <p:spPr bwMode="auto">
          <a:xfrm rot="16200000" flipH="1">
            <a:off x="1485900" y="3124200"/>
            <a:ext cx="3352800" cy="1524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>
            <a:endCxn id="33" idx="0"/>
          </p:cNvCxnSpPr>
          <p:nvPr/>
        </p:nvCxnSpPr>
        <p:spPr bwMode="auto">
          <a:xfrm rot="5400000">
            <a:off x="3524250" y="2609850"/>
            <a:ext cx="3352800" cy="2552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endCxn id="44" idx="1"/>
          </p:cNvCxnSpPr>
          <p:nvPr/>
        </p:nvCxnSpPr>
        <p:spPr bwMode="auto">
          <a:xfrm>
            <a:off x="6477000" y="2209800"/>
            <a:ext cx="11225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stCxn id="4" idx="4"/>
            <a:endCxn id="5" idx="6"/>
          </p:cNvCxnSpPr>
          <p:nvPr/>
        </p:nvCxnSpPr>
        <p:spPr bwMode="auto">
          <a:xfrm rot="5400000">
            <a:off x="3200400" y="838200"/>
            <a:ext cx="571500" cy="1790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4" idx="4"/>
            <a:endCxn id="6" idx="2"/>
          </p:cNvCxnSpPr>
          <p:nvPr/>
        </p:nvCxnSpPr>
        <p:spPr bwMode="auto">
          <a:xfrm rot="16200000" flipH="1">
            <a:off x="5029200" y="800100"/>
            <a:ext cx="571500" cy="18669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304800" y="990600"/>
            <a:ext cx="4876800" cy="22467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What function does X represent?</a:t>
            </a:r>
          </a:p>
          <a:p>
            <a:pPr marL="342900" indent="-342900" algn="l"/>
            <a:r>
              <a:rPr lang="en-US" b="0" dirty="0" smtClean="0">
                <a:latin typeface="Arial"/>
              </a:rPr>
              <a:t>(1) a</a:t>
            </a:r>
            <a:r>
              <a:rPr lang="en-US" baseline="-25000" dirty="0" smtClean="0">
                <a:latin typeface="Arial"/>
              </a:rPr>
              <a:t>2</a:t>
            </a:r>
            <a:r>
              <a:rPr lang="en-US" dirty="0" smtClean="0"/>
              <a:t> = </a:t>
            </a:r>
            <a:r>
              <a:rPr lang="en-US" b="0" dirty="0" smtClean="0">
                <a:latin typeface="Arial"/>
              </a:rPr>
              <a:t>b</a:t>
            </a:r>
            <a:r>
              <a:rPr lang="en-US" baseline="-25000" dirty="0" smtClean="0">
                <a:latin typeface="Arial"/>
              </a:rPr>
              <a:t>2</a:t>
            </a:r>
            <a:r>
              <a:rPr lang="en-US" dirty="0" smtClean="0">
                <a:latin typeface="Arial"/>
              </a:rPr>
              <a:t>        (2) </a:t>
            </a:r>
            <a:r>
              <a:rPr lang="en-US" b="0" dirty="0" smtClean="0">
                <a:latin typeface="Arial"/>
              </a:rPr>
              <a:t>a</a:t>
            </a:r>
            <a:r>
              <a:rPr lang="en-US" baseline="-25000" dirty="0" smtClean="0">
                <a:latin typeface="Arial"/>
              </a:rPr>
              <a:t>2</a:t>
            </a:r>
            <a:r>
              <a:rPr lang="en-US" dirty="0" smtClean="0"/>
              <a:t> = (</a:t>
            </a:r>
            <a:r>
              <a:rPr lang="en-US" dirty="0" smtClean="0">
                <a:latin typeface="cmsy10"/>
              </a:rPr>
              <a:t>:</a:t>
            </a:r>
            <a:r>
              <a:rPr lang="en-US" dirty="0" smtClean="0"/>
              <a:t> </a:t>
            </a:r>
            <a:r>
              <a:rPr lang="en-US" b="0" dirty="0" smtClean="0">
                <a:latin typeface="Arial"/>
              </a:rPr>
              <a:t>b</a:t>
            </a:r>
            <a:r>
              <a:rPr lang="en-US" baseline="-25000" dirty="0" smtClean="0">
                <a:latin typeface="Arial"/>
              </a:rPr>
              <a:t>2</a:t>
            </a:r>
            <a:r>
              <a:rPr lang="en-US" dirty="0" smtClean="0"/>
              <a:t>)</a:t>
            </a:r>
          </a:p>
          <a:p>
            <a:pPr marL="342900" indent="-342900" algn="l"/>
            <a:r>
              <a:rPr lang="en-US" b="0" dirty="0" smtClean="0">
                <a:latin typeface="Arial"/>
              </a:rPr>
              <a:t>(3) a</a:t>
            </a:r>
            <a:r>
              <a:rPr lang="en-US" baseline="-25000" dirty="0" smtClean="0">
                <a:latin typeface="Arial"/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)</a:t>
            </a:r>
            <a:r>
              <a:rPr lang="en-US" dirty="0" smtClean="0"/>
              <a:t> </a:t>
            </a:r>
            <a:r>
              <a:rPr lang="en-US" b="0" dirty="0" smtClean="0">
                <a:latin typeface="Arial"/>
              </a:rPr>
              <a:t>b</a:t>
            </a:r>
            <a:r>
              <a:rPr lang="en-US" baseline="-25000" dirty="0" smtClean="0">
                <a:latin typeface="Arial"/>
              </a:rPr>
              <a:t>2</a:t>
            </a:r>
            <a:r>
              <a:rPr lang="en-US" dirty="0" smtClean="0">
                <a:latin typeface="Arial"/>
              </a:rPr>
              <a:t>      </a:t>
            </a:r>
            <a:r>
              <a:rPr lang="en-US" b="0" dirty="0" smtClean="0">
                <a:latin typeface="Arial"/>
              </a:rPr>
              <a:t>(4) a</a:t>
            </a:r>
            <a:r>
              <a:rPr lang="en-US" baseline="-25000" dirty="0" smtClean="0">
                <a:latin typeface="Arial"/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©</a:t>
            </a:r>
            <a:r>
              <a:rPr lang="en-US" dirty="0" smtClean="0"/>
              <a:t> </a:t>
            </a:r>
            <a:r>
              <a:rPr lang="en-US" b="0" dirty="0" smtClean="0">
                <a:latin typeface="Arial"/>
              </a:rPr>
              <a:t>b</a:t>
            </a:r>
            <a:r>
              <a:rPr lang="en-US" baseline="-25000" dirty="0" smtClean="0">
                <a:latin typeface="Arial"/>
              </a:rPr>
              <a:t>2</a:t>
            </a:r>
          </a:p>
          <a:p>
            <a:pPr marL="342900" indent="-342900" algn="l"/>
            <a:r>
              <a:rPr lang="en-US" b="0" dirty="0" smtClean="0"/>
              <a:t>(5) </a:t>
            </a:r>
            <a:r>
              <a:rPr lang="en-US" b="0" dirty="0" smtClean="0">
                <a:latin typeface="cmsy10"/>
              </a:rPr>
              <a:t>:</a:t>
            </a:r>
            <a:r>
              <a:rPr lang="en-US" b="0" dirty="0" smtClean="0"/>
              <a:t>(a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©</a:t>
            </a:r>
            <a:r>
              <a:rPr lang="en-US" dirty="0" smtClean="0"/>
              <a:t> </a:t>
            </a:r>
            <a:r>
              <a:rPr lang="en-US" b="0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b="0" dirty="0" smtClean="0">
              <a:latin typeface="Arial"/>
            </a:endParaRPr>
          </a:p>
          <a:p>
            <a:pPr marL="342900" indent="-342900" algn="l"/>
            <a:r>
              <a:rPr lang="en-US" b="0" dirty="0" smtClean="0">
                <a:latin typeface="Arial"/>
              </a:rPr>
              <a:t>(6) (a</a:t>
            </a:r>
            <a:r>
              <a:rPr lang="en-US" baseline="-25000" dirty="0" smtClean="0">
                <a:latin typeface="Arial"/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Æ</a:t>
            </a:r>
            <a:r>
              <a:rPr lang="en-US" dirty="0" smtClean="0"/>
              <a:t> </a:t>
            </a:r>
            <a:r>
              <a:rPr lang="en-US" b="0" dirty="0" smtClean="0">
                <a:latin typeface="Arial"/>
              </a:rPr>
              <a:t>b</a:t>
            </a:r>
            <a:r>
              <a:rPr lang="en-US" baseline="-25000" dirty="0" smtClean="0">
                <a:latin typeface="Arial"/>
              </a:rPr>
              <a:t>2</a:t>
            </a:r>
            <a:r>
              <a:rPr lang="en-US" dirty="0" smtClean="0">
                <a:latin typeface="Arial"/>
              </a:rPr>
              <a:t>)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Ç</a:t>
            </a:r>
            <a:r>
              <a:rPr lang="en-US" dirty="0" smtClean="0"/>
              <a:t> (</a:t>
            </a:r>
            <a:r>
              <a:rPr lang="en-US" dirty="0" smtClean="0">
                <a:latin typeface="cmsy10"/>
              </a:rPr>
              <a:t>:</a:t>
            </a:r>
            <a:r>
              <a:rPr lang="en-US" dirty="0" smtClean="0"/>
              <a:t> </a:t>
            </a:r>
            <a:r>
              <a:rPr lang="en-US" b="0" dirty="0" smtClean="0">
                <a:latin typeface="Arial"/>
              </a:rPr>
              <a:t>a</a:t>
            </a:r>
            <a:r>
              <a:rPr lang="en-US" baseline="-25000" dirty="0" smtClean="0">
                <a:latin typeface="Arial"/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Æ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:</a:t>
            </a:r>
            <a:r>
              <a:rPr lang="en-US" dirty="0" smtClean="0"/>
              <a:t> </a:t>
            </a:r>
            <a:r>
              <a:rPr lang="en-US" b="0" dirty="0" smtClean="0">
                <a:latin typeface="Arial"/>
              </a:rPr>
              <a:t>b</a:t>
            </a:r>
            <a:r>
              <a:rPr lang="en-US" baseline="-25000" dirty="0" smtClean="0">
                <a:latin typeface="Arial"/>
              </a:rPr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779613" y="228600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6" name="Explosion 2 25"/>
          <p:cNvSpPr/>
          <p:nvPr/>
        </p:nvSpPr>
        <p:spPr bwMode="auto">
          <a:xfrm>
            <a:off x="3505200" y="1828800"/>
            <a:ext cx="1600200" cy="990600"/>
          </a:xfrm>
          <a:prstGeom prst="irregularSeal2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1,5,6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ROBDD (a.k.a. BDD) 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If BDD(f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/>
              <a:t>) and </a:t>
            </a:r>
            <a:r>
              <a:rPr lang="en-US" dirty="0" smtClean="0">
                <a:latin typeface="Arial"/>
              </a:rPr>
              <a:t>BDD(f</a:t>
            </a:r>
            <a:r>
              <a:rPr lang="en-US" baseline="-25000" dirty="0" smtClean="0">
                <a:latin typeface="Arial"/>
              </a:rPr>
              <a:t>2</a:t>
            </a:r>
            <a:r>
              <a:rPr lang="en-US" dirty="0" smtClean="0"/>
              <a:t>) are isomorphic then:</a:t>
            </a:r>
          </a:p>
          <a:p>
            <a:pPr marL="447675" lvl="1" indent="-342900">
              <a:buFont typeface="+mj-lt"/>
              <a:buAutoNum type="arabicPeriod"/>
            </a:pPr>
            <a:r>
              <a:rPr lang="en-US" dirty="0" smtClean="0">
                <a:latin typeface="Arial"/>
              </a:rPr>
              <a:t>f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/>
              <a:t> = </a:t>
            </a:r>
            <a:r>
              <a:rPr lang="en-US" dirty="0" smtClean="0">
                <a:latin typeface="Arial"/>
              </a:rPr>
              <a:t>f</a:t>
            </a:r>
            <a:r>
              <a:rPr lang="en-US" baseline="-25000" dirty="0" smtClean="0">
                <a:latin typeface="Arial"/>
              </a:rPr>
              <a:t>2</a:t>
            </a:r>
          </a:p>
          <a:p>
            <a:pPr marL="447675" lvl="1" indent="-342900">
              <a:buFont typeface="+mj-lt"/>
              <a:buAutoNum type="arabicPeriod"/>
            </a:pPr>
            <a:r>
              <a:rPr lang="en-US" dirty="0" smtClean="0">
                <a:latin typeface="Arial"/>
              </a:rPr>
              <a:t>f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>
                <a:latin typeface="Arial"/>
              </a:rPr>
              <a:t> and f</a:t>
            </a:r>
            <a:r>
              <a:rPr lang="en-US" baseline="-25000" dirty="0" smtClean="0">
                <a:latin typeface="Arial"/>
              </a:rPr>
              <a:t>2</a:t>
            </a:r>
            <a:r>
              <a:rPr lang="en-US" dirty="0" smtClean="0">
                <a:latin typeface="Arial"/>
              </a:rPr>
              <a:t> have the same variables</a:t>
            </a:r>
          </a:p>
          <a:p>
            <a:pPr marL="447675" lvl="1" indent="-342900">
              <a:buFont typeface="+mj-lt"/>
              <a:buAutoNum type="arabicPeriod"/>
            </a:pPr>
            <a:r>
              <a:rPr lang="en-US" dirty="0" smtClean="0">
                <a:latin typeface="Arial"/>
              </a:rPr>
              <a:t>BDD(f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/>
              <a:t>) and </a:t>
            </a:r>
            <a:r>
              <a:rPr lang="en-US" dirty="0" smtClean="0">
                <a:latin typeface="Arial"/>
              </a:rPr>
              <a:t>BDD(f</a:t>
            </a:r>
            <a:r>
              <a:rPr lang="en-US" baseline="-25000" dirty="0" smtClean="0">
                <a:latin typeface="Arial"/>
              </a:rPr>
              <a:t>2</a:t>
            </a:r>
            <a:r>
              <a:rPr lang="en-US" dirty="0" smtClean="0"/>
              <a:t>) have the same variable ordering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If BDD(f) is the leaf node “1” then f is: </a:t>
            </a:r>
          </a:p>
          <a:p>
            <a:pPr marL="447675" lvl="1" indent="-342900">
              <a:buFont typeface="+mj-lt"/>
              <a:buAutoNum type="arabicPeriod"/>
            </a:pPr>
            <a:r>
              <a:rPr lang="en-US" dirty="0" err="1" smtClean="0"/>
              <a:t>Satisfiable</a:t>
            </a:r>
            <a:endParaRPr lang="en-US" dirty="0" smtClean="0"/>
          </a:p>
          <a:p>
            <a:pPr marL="447675" lvl="1" indent="-342900">
              <a:buFont typeface="+mj-lt"/>
              <a:buAutoNum type="arabicPeriod"/>
            </a:pPr>
            <a:r>
              <a:rPr lang="en-US" dirty="0" err="1" smtClean="0"/>
              <a:t>Unsatisfiable</a:t>
            </a:r>
            <a:endParaRPr lang="en-US" dirty="0" smtClean="0"/>
          </a:p>
          <a:p>
            <a:pPr marL="447675" lvl="1" indent="-342900">
              <a:buFont typeface="+mj-lt"/>
              <a:buAutoNum type="arabicPeriod"/>
            </a:pPr>
            <a:r>
              <a:rPr lang="en-US" dirty="0" smtClean="0"/>
              <a:t>Valid</a:t>
            </a:r>
          </a:p>
        </p:txBody>
      </p:sp>
      <p:pic>
        <p:nvPicPr>
          <p:cNvPr id="5" name="Picture 2" descr="C:\Documents and Settings\chaki\Local Settings\Temporary Internet Files\Content.IE5\6YCTXHI2\MC90043471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312738" cy="327810"/>
          </a:xfrm>
          <a:prstGeom prst="rect">
            <a:avLst/>
          </a:prstGeom>
          <a:noFill/>
        </p:spPr>
      </p:pic>
      <p:pic>
        <p:nvPicPr>
          <p:cNvPr id="6" name="Picture 2" descr="C:\Documents and Settings\chaki\Local Settings\Temporary Internet Files\Content.IE5\6YCTXHI2\MC90043471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81200"/>
            <a:ext cx="312738" cy="327810"/>
          </a:xfrm>
          <a:prstGeom prst="rect">
            <a:avLst/>
          </a:prstGeom>
          <a:noFill/>
        </p:spPr>
      </p:pic>
      <p:pic>
        <p:nvPicPr>
          <p:cNvPr id="7" name="Picture 2" descr="C:\Documents and Settings\chaki\Local Settings\Temporary Internet Files\Content.IE5\6YCTXHI2\MC90043471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362200"/>
            <a:ext cx="312738" cy="327810"/>
          </a:xfrm>
          <a:prstGeom prst="rect">
            <a:avLst/>
          </a:prstGeom>
          <a:noFill/>
        </p:spPr>
      </p:pic>
      <p:pic>
        <p:nvPicPr>
          <p:cNvPr id="8" name="Picture 2" descr="C:\Documents and Settings\chaki\Local Settings\Temporary Internet Files\Content.IE5\6YCTXHI2\MC90043471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962400"/>
            <a:ext cx="312738" cy="32781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2275"/>
            <a:ext cx="8153400" cy="387798"/>
          </a:xfrm>
        </p:spPr>
        <p:txBody>
          <a:bodyPr/>
          <a:lstStyle/>
          <a:p>
            <a:r>
              <a:rPr lang="en-US" dirty="0" smtClean="0"/>
              <a:t>ROBDD and variable ordering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4191000" y="1066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22098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62484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066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3352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4572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36" name="Straight Arrow Connector 35"/>
          <p:cNvCxnSpPr>
            <a:stCxn id="29" idx="4"/>
            <a:endCxn id="46" idx="0"/>
          </p:cNvCxnSpPr>
          <p:nvPr/>
        </p:nvCxnSpPr>
        <p:spPr bwMode="auto">
          <a:xfrm rot="16200000" flipH="1">
            <a:off x="1485900" y="3505200"/>
            <a:ext cx="1219200" cy="2895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29" idx="4"/>
            <a:endCxn id="49" idx="0"/>
          </p:cNvCxnSpPr>
          <p:nvPr/>
        </p:nvCxnSpPr>
        <p:spPr bwMode="auto">
          <a:xfrm rot="16200000" flipH="1">
            <a:off x="2171700" y="2819400"/>
            <a:ext cx="1219200" cy="4267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>
            <a:stCxn id="27" idx="4"/>
            <a:endCxn id="29" idx="0"/>
          </p:cNvCxnSpPr>
          <p:nvPr/>
        </p:nvCxnSpPr>
        <p:spPr bwMode="auto">
          <a:xfrm rot="5400000">
            <a:off x="533400" y="3238500"/>
            <a:ext cx="838200" cy="609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27" idx="4"/>
            <a:endCxn id="49" idx="0"/>
          </p:cNvCxnSpPr>
          <p:nvPr/>
        </p:nvCxnSpPr>
        <p:spPr bwMode="auto">
          <a:xfrm rot="16200000" flipH="1">
            <a:off x="1866900" y="2514600"/>
            <a:ext cx="2438400" cy="3657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Oval 45"/>
          <p:cNvSpPr/>
          <p:nvPr/>
        </p:nvSpPr>
        <p:spPr bwMode="auto">
          <a:xfrm>
            <a:off x="33528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47244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54" name="Straight Arrow Connector 53"/>
          <p:cNvCxnSpPr>
            <a:stCxn id="28" idx="4"/>
            <a:endCxn id="82" idx="0"/>
          </p:cNvCxnSpPr>
          <p:nvPr/>
        </p:nvCxnSpPr>
        <p:spPr bwMode="auto">
          <a:xfrm rot="16200000" flipH="1">
            <a:off x="5562600" y="1104900"/>
            <a:ext cx="838201" cy="4876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>
            <a:stCxn id="28" idx="4"/>
            <a:endCxn id="49" idx="0"/>
          </p:cNvCxnSpPr>
          <p:nvPr/>
        </p:nvCxnSpPr>
        <p:spPr bwMode="auto">
          <a:xfrm rot="16200000" flipH="1">
            <a:off x="3009900" y="3657600"/>
            <a:ext cx="2438400" cy="1371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Oval 55"/>
          <p:cNvSpPr/>
          <p:nvPr/>
        </p:nvSpPr>
        <p:spPr bwMode="auto">
          <a:xfrm>
            <a:off x="5257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7543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60198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73" name="Straight Arrow Connector 72"/>
          <p:cNvCxnSpPr>
            <a:stCxn id="60" idx="4"/>
            <a:endCxn id="46" idx="0"/>
          </p:cNvCxnSpPr>
          <p:nvPr/>
        </p:nvCxnSpPr>
        <p:spPr bwMode="auto">
          <a:xfrm rot="5400000">
            <a:off x="4267200" y="3619500"/>
            <a:ext cx="1219200" cy="2667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60" idx="4"/>
            <a:endCxn id="49" idx="0"/>
          </p:cNvCxnSpPr>
          <p:nvPr/>
        </p:nvCxnSpPr>
        <p:spPr bwMode="auto">
          <a:xfrm rot="5400000">
            <a:off x="4953000" y="4305300"/>
            <a:ext cx="1219200" cy="1295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stCxn id="56" idx="4"/>
            <a:endCxn id="49" idx="0"/>
          </p:cNvCxnSpPr>
          <p:nvPr/>
        </p:nvCxnSpPr>
        <p:spPr bwMode="auto">
          <a:xfrm rot="5400000">
            <a:off x="3962400" y="4076700"/>
            <a:ext cx="2438400" cy="533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56" idx="4"/>
            <a:endCxn id="60" idx="0"/>
          </p:cNvCxnSpPr>
          <p:nvPr/>
        </p:nvCxnSpPr>
        <p:spPr bwMode="auto">
          <a:xfrm rot="16200000" flipH="1">
            <a:off x="5410200" y="3162300"/>
            <a:ext cx="838200" cy="762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Oval 81"/>
          <p:cNvSpPr/>
          <p:nvPr/>
        </p:nvSpPr>
        <p:spPr bwMode="auto">
          <a:xfrm>
            <a:off x="82296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89" name="Straight Arrow Connector 88"/>
          <p:cNvCxnSpPr>
            <a:stCxn id="82" idx="4"/>
            <a:endCxn id="49" idx="0"/>
          </p:cNvCxnSpPr>
          <p:nvPr/>
        </p:nvCxnSpPr>
        <p:spPr bwMode="auto">
          <a:xfrm rot="5400000">
            <a:off x="6057901" y="3200400"/>
            <a:ext cx="1219199" cy="3505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>
            <a:stCxn id="82" idx="4"/>
            <a:endCxn id="46" idx="0"/>
          </p:cNvCxnSpPr>
          <p:nvPr/>
        </p:nvCxnSpPr>
        <p:spPr bwMode="auto">
          <a:xfrm rot="5400000">
            <a:off x="5372101" y="2514600"/>
            <a:ext cx="1219199" cy="4876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>
            <a:stCxn id="58" idx="4"/>
            <a:endCxn id="49" idx="0"/>
          </p:cNvCxnSpPr>
          <p:nvPr/>
        </p:nvCxnSpPr>
        <p:spPr bwMode="auto">
          <a:xfrm rot="5400000">
            <a:off x="5105400" y="2933700"/>
            <a:ext cx="2438400" cy="2819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58" idx="4"/>
            <a:endCxn id="82" idx="0"/>
          </p:cNvCxnSpPr>
          <p:nvPr/>
        </p:nvCxnSpPr>
        <p:spPr bwMode="auto">
          <a:xfrm rot="16200000" flipH="1">
            <a:off x="7658100" y="3200400"/>
            <a:ext cx="838201" cy="685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Straight Arrow Connector 92"/>
          <p:cNvCxnSpPr>
            <a:stCxn id="25" idx="4"/>
            <a:endCxn id="27" idx="7"/>
          </p:cNvCxnSpPr>
          <p:nvPr/>
        </p:nvCxnSpPr>
        <p:spPr bwMode="auto">
          <a:xfrm rot="5400000">
            <a:off x="1601554" y="20002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Straight Arrow Connector 93"/>
          <p:cNvCxnSpPr>
            <a:stCxn id="25" idx="4"/>
            <a:endCxn id="28" idx="1"/>
          </p:cNvCxnSpPr>
          <p:nvPr/>
        </p:nvCxnSpPr>
        <p:spPr bwMode="auto">
          <a:xfrm rot="16200000" flipH="1">
            <a:off x="2609850" y="20002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Straight Arrow Connector 94"/>
          <p:cNvCxnSpPr>
            <a:endCxn id="56" idx="7"/>
          </p:cNvCxnSpPr>
          <p:nvPr/>
        </p:nvCxnSpPr>
        <p:spPr bwMode="auto">
          <a:xfrm rot="10800000" flipV="1">
            <a:off x="5583004" y="2209800"/>
            <a:ext cx="8939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Straight Arrow Connector 95"/>
          <p:cNvCxnSpPr>
            <a:endCxn id="58" idx="1"/>
          </p:cNvCxnSpPr>
          <p:nvPr/>
        </p:nvCxnSpPr>
        <p:spPr bwMode="auto">
          <a:xfrm>
            <a:off x="6477000" y="2209800"/>
            <a:ext cx="11225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7" name="Straight Arrow Connector 96"/>
          <p:cNvCxnSpPr>
            <a:stCxn id="24" idx="4"/>
            <a:endCxn id="25" idx="6"/>
          </p:cNvCxnSpPr>
          <p:nvPr/>
        </p:nvCxnSpPr>
        <p:spPr bwMode="auto">
          <a:xfrm rot="5400000">
            <a:off x="3200400" y="838200"/>
            <a:ext cx="571500" cy="1790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Straight Arrow Connector 97"/>
          <p:cNvCxnSpPr>
            <a:stCxn id="24" idx="4"/>
            <a:endCxn id="26" idx="2"/>
          </p:cNvCxnSpPr>
          <p:nvPr/>
        </p:nvCxnSpPr>
        <p:spPr bwMode="auto">
          <a:xfrm rot="16200000" flipH="1">
            <a:off x="5029200" y="800100"/>
            <a:ext cx="571500" cy="18669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6324600" y="228600"/>
            <a:ext cx="2438400" cy="1323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Is this a ROBDD?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(1) YES</a:t>
            </a:r>
          </a:p>
          <a:p>
            <a:r>
              <a:rPr lang="en-US" sz="1600" dirty="0" smtClean="0"/>
              <a:t>(2) NO</a:t>
            </a:r>
            <a:endParaRPr lang="en-US" sz="1600" dirty="0"/>
          </a:p>
        </p:txBody>
      </p:sp>
      <p:pic>
        <p:nvPicPr>
          <p:cNvPr id="38" name="Picture 2" descr="C:\Documents and Settings\chaki\Local Settings\Temporary Internet Files\Content.IE5\6YCTXHI2\MC900434713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4800" y="1219200"/>
            <a:ext cx="312738" cy="32781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2275"/>
            <a:ext cx="8153400" cy="387798"/>
          </a:xfrm>
        </p:spPr>
        <p:txBody>
          <a:bodyPr/>
          <a:lstStyle/>
          <a:p>
            <a:r>
              <a:rPr lang="en-US" dirty="0" smtClean="0"/>
              <a:t>ROBDD and variable ordering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4191000" y="1066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22098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62484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066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3352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4572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36" name="Straight Arrow Connector 35"/>
          <p:cNvCxnSpPr>
            <a:stCxn id="29" idx="4"/>
            <a:endCxn id="46" idx="0"/>
          </p:cNvCxnSpPr>
          <p:nvPr/>
        </p:nvCxnSpPr>
        <p:spPr bwMode="auto">
          <a:xfrm rot="16200000" flipH="1">
            <a:off x="1485900" y="3505200"/>
            <a:ext cx="1219200" cy="2895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29" idx="4"/>
            <a:endCxn id="49" idx="0"/>
          </p:cNvCxnSpPr>
          <p:nvPr/>
        </p:nvCxnSpPr>
        <p:spPr bwMode="auto">
          <a:xfrm rot="16200000" flipH="1">
            <a:off x="2171700" y="2819400"/>
            <a:ext cx="1219200" cy="4267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>
            <a:stCxn id="27" idx="4"/>
            <a:endCxn id="29" idx="0"/>
          </p:cNvCxnSpPr>
          <p:nvPr/>
        </p:nvCxnSpPr>
        <p:spPr bwMode="auto">
          <a:xfrm rot="5400000">
            <a:off x="533400" y="3238500"/>
            <a:ext cx="838200" cy="609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27" idx="4"/>
            <a:endCxn id="49" idx="0"/>
          </p:cNvCxnSpPr>
          <p:nvPr/>
        </p:nvCxnSpPr>
        <p:spPr bwMode="auto">
          <a:xfrm rot="16200000" flipH="1">
            <a:off x="1866900" y="2514600"/>
            <a:ext cx="2438400" cy="3657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Oval 45"/>
          <p:cNvSpPr/>
          <p:nvPr/>
        </p:nvSpPr>
        <p:spPr bwMode="auto">
          <a:xfrm>
            <a:off x="33528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47244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54" name="Straight Arrow Connector 53"/>
          <p:cNvCxnSpPr>
            <a:stCxn id="28" idx="4"/>
            <a:endCxn id="82" idx="0"/>
          </p:cNvCxnSpPr>
          <p:nvPr/>
        </p:nvCxnSpPr>
        <p:spPr bwMode="auto">
          <a:xfrm rot="16200000" flipH="1">
            <a:off x="5562600" y="1104900"/>
            <a:ext cx="838201" cy="4876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>
            <a:stCxn id="28" idx="4"/>
            <a:endCxn id="49" idx="0"/>
          </p:cNvCxnSpPr>
          <p:nvPr/>
        </p:nvCxnSpPr>
        <p:spPr bwMode="auto">
          <a:xfrm rot="16200000" flipH="1">
            <a:off x="3009900" y="3657600"/>
            <a:ext cx="2438400" cy="1371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Oval 55"/>
          <p:cNvSpPr/>
          <p:nvPr/>
        </p:nvSpPr>
        <p:spPr bwMode="auto">
          <a:xfrm>
            <a:off x="5257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7543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77" name="Straight Arrow Connector 76"/>
          <p:cNvCxnSpPr>
            <a:stCxn id="56" idx="4"/>
            <a:endCxn id="49" idx="0"/>
          </p:cNvCxnSpPr>
          <p:nvPr/>
        </p:nvCxnSpPr>
        <p:spPr bwMode="auto">
          <a:xfrm rot="5400000">
            <a:off x="3962400" y="4076700"/>
            <a:ext cx="2438400" cy="533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56" idx="4"/>
            <a:endCxn id="29" idx="0"/>
          </p:cNvCxnSpPr>
          <p:nvPr/>
        </p:nvCxnSpPr>
        <p:spPr bwMode="auto">
          <a:xfrm rot="5400000">
            <a:off x="2628900" y="1143000"/>
            <a:ext cx="838200" cy="4800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Oval 81"/>
          <p:cNvSpPr/>
          <p:nvPr/>
        </p:nvSpPr>
        <p:spPr bwMode="auto">
          <a:xfrm>
            <a:off x="82296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89" name="Straight Arrow Connector 88"/>
          <p:cNvCxnSpPr>
            <a:stCxn id="82" idx="4"/>
            <a:endCxn id="49" idx="0"/>
          </p:cNvCxnSpPr>
          <p:nvPr/>
        </p:nvCxnSpPr>
        <p:spPr bwMode="auto">
          <a:xfrm rot="5400000">
            <a:off x="6057901" y="3200400"/>
            <a:ext cx="1219199" cy="3505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>
            <a:stCxn id="82" idx="4"/>
            <a:endCxn id="46" idx="0"/>
          </p:cNvCxnSpPr>
          <p:nvPr/>
        </p:nvCxnSpPr>
        <p:spPr bwMode="auto">
          <a:xfrm rot="5400000">
            <a:off x="5372101" y="2514600"/>
            <a:ext cx="1219199" cy="4876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>
            <a:stCxn id="58" idx="4"/>
            <a:endCxn id="49" idx="0"/>
          </p:cNvCxnSpPr>
          <p:nvPr/>
        </p:nvCxnSpPr>
        <p:spPr bwMode="auto">
          <a:xfrm rot="5400000">
            <a:off x="5105400" y="2933700"/>
            <a:ext cx="2438400" cy="2819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58" idx="4"/>
            <a:endCxn id="82" idx="0"/>
          </p:cNvCxnSpPr>
          <p:nvPr/>
        </p:nvCxnSpPr>
        <p:spPr bwMode="auto">
          <a:xfrm rot="16200000" flipH="1">
            <a:off x="7658100" y="3200400"/>
            <a:ext cx="838201" cy="685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Straight Arrow Connector 92"/>
          <p:cNvCxnSpPr>
            <a:stCxn id="25" idx="4"/>
            <a:endCxn id="27" idx="7"/>
          </p:cNvCxnSpPr>
          <p:nvPr/>
        </p:nvCxnSpPr>
        <p:spPr bwMode="auto">
          <a:xfrm rot="5400000">
            <a:off x="1601554" y="20002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Straight Arrow Connector 93"/>
          <p:cNvCxnSpPr>
            <a:stCxn id="25" idx="4"/>
            <a:endCxn id="28" idx="1"/>
          </p:cNvCxnSpPr>
          <p:nvPr/>
        </p:nvCxnSpPr>
        <p:spPr bwMode="auto">
          <a:xfrm rot="16200000" flipH="1">
            <a:off x="2609850" y="20002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Straight Arrow Connector 94"/>
          <p:cNvCxnSpPr>
            <a:endCxn id="56" idx="7"/>
          </p:cNvCxnSpPr>
          <p:nvPr/>
        </p:nvCxnSpPr>
        <p:spPr bwMode="auto">
          <a:xfrm rot="10800000" flipV="1">
            <a:off x="5583004" y="2209800"/>
            <a:ext cx="8939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Straight Arrow Connector 95"/>
          <p:cNvCxnSpPr>
            <a:endCxn id="58" idx="1"/>
          </p:cNvCxnSpPr>
          <p:nvPr/>
        </p:nvCxnSpPr>
        <p:spPr bwMode="auto">
          <a:xfrm>
            <a:off x="6477000" y="2209800"/>
            <a:ext cx="11225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7" name="Straight Arrow Connector 96"/>
          <p:cNvCxnSpPr>
            <a:stCxn id="24" idx="4"/>
            <a:endCxn id="25" idx="6"/>
          </p:cNvCxnSpPr>
          <p:nvPr/>
        </p:nvCxnSpPr>
        <p:spPr bwMode="auto">
          <a:xfrm rot="5400000">
            <a:off x="3200400" y="838200"/>
            <a:ext cx="571500" cy="1790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Straight Arrow Connector 97"/>
          <p:cNvCxnSpPr>
            <a:stCxn id="24" idx="4"/>
            <a:endCxn id="26" idx="2"/>
          </p:cNvCxnSpPr>
          <p:nvPr/>
        </p:nvCxnSpPr>
        <p:spPr bwMode="auto">
          <a:xfrm rot="16200000" flipH="1">
            <a:off x="5029200" y="800100"/>
            <a:ext cx="571500" cy="18669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6324600" y="228600"/>
            <a:ext cx="2438400" cy="1323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Is this a ROBDD?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(1) YES</a:t>
            </a:r>
          </a:p>
          <a:p>
            <a:r>
              <a:rPr lang="en-US" sz="1600" dirty="0" smtClean="0"/>
              <a:t>(2) NO</a:t>
            </a:r>
            <a:endParaRPr lang="en-US" sz="1600" dirty="0"/>
          </a:p>
        </p:txBody>
      </p:sp>
      <p:pic>
        <p:nvPicPr>
          <p:cNvPr id="34" name="Picture 2" descr="C:\Documents and Settings\chaki\Local Settings\Temporary Internet Files\Content.IE5\6YCTXHI2\MC900434713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838200"/>
            <a:ext cx="312738" cy="32781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ROBDD and variable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exists a function whose BDD grows </a:t>
            </a:r>
            <a:r>
              <a:rPr lang="en-US" dirty="0" err="1" smtClean="0"/>
              <a:t>polynomially</a:t>
            </a:r>
            <a:r>
              <a:rPr lang="en-US" dirty="0" smtClean="0"/>
              <a:t> in the number of variables for some ordering and exponentially for others?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TRUE</a:t>
            </a:r>
          </a:p>
          <a:p>
            <a:endParaRPr lang="en-US" dirty="0" smtClean="0"/>
          </a:p>
          <a:p>
            <a:r>
              <a:rPr lang="en-US" dirty="0" smtClean="0"/>
              <a:t>There exists a function whose BDD grows exponentially for all variable orderings?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TRUE</a:t>
            </a:r>
          </a:p>
          <a:p>
            <a:endParaRPr lang="en-US" dirty="0" smtClean="0"/>
          </a:p>
          <a:p>
            <a:r>
              <a:rPr lang="en-US" dirty="0" smtClean="0"/>
              <a:t>There exists a function whose BDD grows linearly for all variable orderings?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TRUE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True : BDD(TRUE)			</a:t>
            </a:r>
          </a:p>
          <a:p>
            <a:endParaRPr lang="en-US" dirty="0" smtClean="0"/>
          </a:p>
          <a:p>
            <a:r>
              <a:rPr lang="en-US" dirty="0" smtClean="0"/>
              <a:t>False: BDD(FALSE)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: v </a:t>
            </a:r>
            <a:r>
              <a:rPr lang="en-US" dirty="0" smtClean="0">
                <a:latin typeface="MT Extra"/>
                <a:sym typeface="MT Extra"/>
              </a:rPr>
              <a:t></a:t>
            </a:r>
            <a:r>
              <a:rPr lang="en-US" dirty="0" smtClean="0"/>
              <a:t> BDD(v)</a:t>
            </a:r>
          </a:p>
          <a:p>
            <a:endParaRPr lang="en-US" dirty="0" smtClean="0"/>
          </a:p>
          <a:p>
            <a:r>
              <a:rPr lang="en-US" dirty="0" smtClean="0"/>
              <a:t>Not : BDD(f) </a:t>
            </a:r>
            <a:r>
              <a:rPr lang="en-US" dirty="0" smtClean="0">
                <a:latin typeface="MT Extra"/>
                <a:sym typeface="MT Extra"/>
              </a:rPr>
              <a:t></a:t>
            </a:r>
            <a:r>
              <a:rPr lang="en-US" dirty="0" smtClean="0"/>
              <a:t> BDD(</a:t>
            </a:r>
            <a:r>
              <a:rPr lang="en-US" dirty="0" smtClean="0">
                <a:latin typeface="cmsy10"/>
              </a:rPr>
              <a:t>:</a:t>
            </a:r>
            <a:r>
              <a:rPr lang="en-US" dirty="0" smtClean="0"/>
              <a:t>f)</a:t>
            </a:r>
          </a:p>
          <a:p>
            <a:endParaRPr lang="en-US" dirty="0" smtClean="0"/>
          </a:p>
          <a:p>
            <a:r>
              <a:rPr lang="en-US" dirty="0" smtClean="0"/>
              <a:t>And : </a:t>
            </a:r>
            <a:r>
              <a:rPr lang="en-US" dirty="0" smtClean="0">
                <a:latin typeface="Arial"/>
              </a:rPr>
              <a:t>BDD(f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/>
              <a:t>) </a:t>
            </a:r>
            <a:r>
              <a:rPr lang="en-US" dirty="0" smtClean="0">
                <a:latin typeface="cmsy10"/>
              </a:rPr>
              <a:t>£</a:t>
            </a:r>
            <a:r>
              <a:rPr lang="en-US" dirty="0" smtClean="0"/>
              <a:t> </a:t>
            </a:r>
            <a:r>
              <a:rPr lang="en-US" dirty="0" smtClean="0">
                <a:latin typeface="Arial"/>
              </a:rPr>
              <a:t>BDD(f</a:t>
            </a:r>
            <a:r>
              <a:rPr lang="en-US" baseline="-25000" dirty="0" smtClean="0">
                <a:latin typeface="Arial"/>
              </a:rPr>
              <a:t>2</a:t>
            </a:r>
            <a:r>
              <a:rPr lang="en-US" dirty="0" smtClean="0"/>
              <a:t>) </a:t>
            </a:r>
            <a:r>
              <a:rPr lang="en-US" dirty="0" smtClean="0">
                <a:latin typeface="MT Extra"/>
                <a:sym typeface="MT Extra"/>
              </a:rPr>
              <a:t></a:t>
            </a:r>
            <a:r>
              <a:rPr lang="en-US" dirty="0" smtClean="0"/>
              <a:t> </a:t>
            </a:r>
            <a:r>
              <a:rPr lang="en-US" dirty="0" smtClean="0">
                <a:latin typeface="Arial"/>
              </a:rPr>
              <a:t>BDD(f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Æ</a:t>
            </a:r>
            <a:r>
              <a:rPr lang="en-US" dirty="0" smtClean="0"/>
              <a:t> </a:t>
            </a:r>
            <a:r>
              <a:rPr lang="en-US" dirty="0" smtClean="0">
                <a:latin typeface="Arial"/>
              </a:rPr>
              <a:t>f</a:t>
            </a:r>
            <a:r>
              <a:rPr lang="en-US" baseline="-25000" dirty="0" smtClean="0">
                <a:latin typeface="Arial"/>
              </a:rPr>
              <a:t>2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Or : BDD(f</a:t>
            </a:r>
            <a:r>
              <a:rPr lang="en-US" baseline="-25000" dirty="0" smtClean="0"/>
              <a:t>1</a:t>
            </a:r>
            <a:r>
              <a:rPr lang="en-US" dirty="0" smtClean="0"/>
              <a:t>) </a:t>
            </a:r>
            <a:r>
              <a:rPr lang="en-US" dirty="0" smtClean="0">
                <a:latin typeface="cmsy10"/>
              </a:rPr>
              <a:t>£</a:t>
            </a:r>
            <a:r>
              <a:rPr lang="en-US" dirty="0" smtClean="0"/>
              <a:t> BDD(f</a:t>
            </a:r>
            <a:r>
              <a:rPr lang="en-US" baseline="-25000" dirty="0" smtClean="0"/>
              <a:t>2</a:t>
            </a:r>
            <a:r>
              <a:rPr lang="en-US" dirty="0" smtClean="0"/>
              <a:t>) </a:t>
            </a:r>
            <a:r>
              <a:rPr lang="en-US" dirty="0" smtClean="0">
                <a:latin typeface="MT Extra"/>
                <a:sym typeface="MT Extra"/>
              </a:rPr>
              <a:t></a:t>
            </a:r>
            <a:r>
              <a:rPr lang="en-US" dirty="0" smtClean="0"/>
              <a:t> BDD(f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Ç</a:t>
            </a:r>
            <a:r>
              <a:rPr lang="en-US" dirty="0" smtClean="0"/>
              <a:t> f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Exist : BDD(f) </a:t>
            </a:r>
            <a:r>
              <a:rPr lang="en-US" dirty="0" smtClean="0">
                <a:latin typeface="cmsy10"/>
              </a:rPr>
              <a:t>£</a:t>
            </a:r>
            <a:r>
              <a:rPr lang="en-US" dirty="0" smtClean="0"/>
              <a:t> v </a:t>
            </a:r>
            <a:r>
              <a:rPr lang="en-US" dirty="0" smtClean="0">
                <a:latin typeface="MT Extra"/>
                <a:sym typeface="MT Extra"/>
              </a:rPr>
              <a:t></a:t>
            </a:r>
            <a:r>
              <a:rPr lang="en-US" dirty="0" smtClean="0"/>
              <a:t> BDD(</a:t>
            </a:r>
            <a:r>
              <a:rPr lang="en-US" dirty="0" smtClean="0">
                <a:latin typeface="cmsy10"/>
              </a:rPr>
              <a:t>9</a:t>
            </a:r>
            <a:r>
              <a:rPr lang="en-US" dirty="0" smtClean="0"/>
              <a:t> v. f)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BDD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	True			False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			</a:t>
            </a:r>
            <a:r>
              <a:rPr lang="en-US" dirty="0" err="1" smtClean="0"/>
              <a:t>Var</a:t>
            </a:r>
            <a:r>
              <a:rPr lang="en-US" dirty="0" smtClean="0"/>
              <a:t>(v)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2438400" y="19050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5257800" y="1981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038600" y="4038600"/>
            <a:ext cx="1066800" cy="1143000"/>
            <a:chOff x="4572000" y="2133600"/>
            <a:chExt cx="1066800" cy="1143000"/>
          </a:xfrm>
        </p:grpSpPr>
        <p:sp>
          <p:nvSpPr>
            <p:cNvPr id="7" name="Oval 6"/>
            <p:cNvSpPr/>
            <p:nvPr/>
          </p:nvSpPr>
          <p:spPr bwMode="auto">
            <a:xfrm>
              <a:off x="5257800" y="2895600"/>
              <a:ext cx="381000" cy="381000"/>
            </a:xfrm>
            <a:prstGeom prst="ellipse">
              <a:avLst/>
            </a:prstGeom>
            <a:solidFill>
              <a:srgbClr val="5CA1FB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0" dirty="0" smtClean="0">
                  <a:latin typeface="Arial"/>
                </a:rPr>
                <a:t>1</a:t>
              </a:r>
              <a:endPara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4572000" y="2895600"/>
              <a:ext cx="381000" cy="381000"/>
            </a:xfrm>
            <a:prstGeom prst="ellipse">
              <a:avLst/>
            </a:prstGeom>
            <a:solidFill>
              <a:srgbClr val="5CA1FB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0" dirty="0" smtClean="0">
                  <a:latin typeface="Arial"/>
                </a:rPr>
                <a:t>0</a:t>
              </a:r>
              <a:endPara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4953000" y="2133600"/>
              <a:ext cx="381000" cy="381000"/>
            </a:xfrm>
            <a:prstGeom prst="ellipse">
              <a:avLst/>
            </a:prstGeom>
            <a:solidFill>
              <a:srgbClr val="5CA1FB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0" dirty="0" smtClean="0">
                  <a:latin typeface="Arial"/>
                </a:rPr>
                <a:t>v</a:t>
              </a:r>
              <a:endPara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endParaRPr>
            </a:p>
          </p:txBody>
        </p:sp>
        <p:cxnSp>
          <p:nvCxnSpPr>
            <p:cNvPr id="10" name="Straight Arrow Connector 9"/>
            <p:cNvCxnSpPr>
              <a:stCxn id="9" idx="4"/>
              <a:endCxn id="8" idx="0"/>
            </p:cNvCxnSpPr>
            <p:nvPr/>
          </p:nvCxnSpPr>
          <p:spPr bwMode="auto">
            <a:xfrm rot="5400000">
              <a:off x="4762500" y="2514600"/>
              <a:ext cx="381000" cy="381000"/>
            </a:xfrm>
            <a:prstGeom prst="straightConnector1">
              <a:avLst/>
            </a:prstGeom>
            <a:solidFill>
              <a:srgbClr val="5CA1FB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Straight Arrow Connector 10"/>
            <p:cNvCxnSpPr>
              <a:stCxn id="9" idx="4"/>
              <a:endCxn id="7" idx="0"/>
            </p:cNvCxnSpPr>
            <p:nvPr/>
          </p:nvCxnSpPr>
          <p:spPr bwMode="auto">
            <a:xfrm rot="16200000" flipH="1">
              <a:off x="5105400" y="2552700"/>
              <a:ext cx="381000" cy="304800"/>
            </a:xfrm>
            <a:prstGeom prst="straightConnector1">
              <a:avLst/>
            </a:prstGeom>
            <a:solidFill>
              <a:srgbClr val="5CA1FB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 Operations: Not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219200" y="1600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5410200" y="1600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1905000" y="1828800"/>
            <a:ext cx="11430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Oval 7"/>
          <p:cNvSpPr/>
          <p:nvPr/>
        </p:nvSpPr>
        <p:spPr bwMode="auto">
          <a:xfrm>
            <a:off x="3200400" y="1600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6096000" y="1752600"/>
            <a:ext cx="11430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Oval 9"/>
          <p:cNvSpPr/>
          <p:nvPr/>
        </p:nvSpPr>
        <p:spPr bwMode="auto">
          <a:xfrm>
            <a:off x="7391400" y="15240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029200" y="5181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124200" y="5181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4114800" y="26670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v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17" name="Straight Arrow Connector 16"/>
          <p:cNvCxnSpPr>
            <a:stCxn id="16" idx="4"/>
            <a:endCxn id="25" idx="0"/>
          </p:cNvCxnSpPr>
          <p:nvPr/>
        </p:nvCxnSpPr>
        <p:spPr bwMode="auto">
          <a:xfrm rot="5400000">
            <a:off x="3789426" y="3217926"/>
            <a:ext cx="685800" cy="34594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6" idx="4"/>
            <a:endCxn id="26" idx="0"/>
          </p:cNvCxnSpPr>
          <p:nvPr/>
        </p:nvCxnSpPr>
        <p:spPr bwMode="auto">
          <a:xfrm rot="16200000" flipH="1">
            <a:off x="4094226" y="3259074"/>
            <a:ext cx="685800" cy="263652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Isosceles Triangle 24"/>
          <p:cNvSpPr/>
          <p:nvPr/>
        </p:nvSpPr>
        <p:spPr bwMode="auto">
          <a:xfrm>
            <a:off x="3429000" y="3733800"/>
            <a:ext cx="1060704" cy="914400"/>
          </a:xfrm>
          <a:prstGeom prst="triangl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6" name="Isosceles Triangle 25"/>
          <p:cNvSpPr/>
          <p:nvPr/>
        </p:nvSpPr>
        <p:spPr bwMode="auto">
          <a:xfrm>
            <a:off x="4038600" y="3733800"/>
            <a:ext cx="1060704" cy="914400"/>
          </a:xfrm>
          <a:prstGeom prst="triangle">
            <a:avLst/>
          </a:prstGeom>
          <a:solidFill>
            <a:srgbClr val="92D050">
              <a:alpha val="44000"/>
            </a:srgb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31" name="Straight Arrow Connector 30"/>
          <p:cNvCxnSpPr>
            <a:stCxn id="25" idx="3"/>
            <a:endCxn id="15" idx="0"/>
          </p:cNvCxnSpPr>
          <p:nvPr/>
        </p:nvCxnSpPr>
        <p:spPr bwMode="auto">
          <a:xfrm rot="5400000">
            <a:off x="3370326" y="4592574"/>
            <a:ext cx="533400" cy="644652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25" idx="3"/>
            <a:endCxn id="14" idx="0"/>
          </p:cNvCxnSpPr>
          <p:nvPr/>
        </p:nvCxnSpPr>
        <p:spPr bwMode="auto">
          <a:xfrm rot="16200000" flipH="1">
            <a:off x="4322826" y="4284726"/>
            <a:ext cx="533400" cy="126034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26" idx="3"/>
            <a:endCxn id="14" idx="0"/>
          </p:cNvCxnSpPr>
          <p:nvPr/>
        </p:nvCxnSpPr>
        <p:spPr bwMode="auto">
          <a:xfrm rot="16200000" flipH="1">
            <a:off x="4627626" y="4589526"/>
            <a:ext cx="533400" cy="65074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26" idx="3"/>
            <a:endCxn id="15" idx="0"/>
          </p:cNvCxnSpPr>
          <p:nvPr/>
        </p:nvCxnSpPr>
        <p:spPr bwMode="auto">
          <a:xfrm rot="5400000">
            <a:off x="3675126" y="4287774"/>
            <a:ext cx="533400" cy="1254252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2057400" y="2209800"/>
            <a:ext cx="6960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msy10"/>
              </a:rPr>
              <a:t>O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324600" y="2133600"/>
            <a:ext cx="6960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msy10"/>
              </a:rPr>
              <a:t>O</a:t>
            </a:r>
            <a:r>
              <a:rPr lang="en-US" dirty="0" smtClean="0"/>
              <a:t>(1)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4" grpId="0" animBg="1"/>
      <p:bldP spid="15" grpId="0" animBg="1"/>
      <p:bldP spid="16" grpId="0" animBg="1"/>
      <p:bldP spid="25" grpId="0" animBg="1"/>
      <p:bldP spid="26" grpId="0" animBg="1"/>
      <p:bldP spid="46" grpId="0" animBg="1"/>
      <p:bldP spid="4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 Operations: Not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219200" y="1600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5410200" y="1600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1905000" y="1828800"/>
            <a:ext cx="11430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Oval 7"/>
          <p:cNvSpPr/>
          <p:nvPr/>
        </p:nvSpPr>
        <p:spPr bwMode="auto">
          <a:xfrm>
            <a:off x="3200400" y="1600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6096000" y="1752600"/>
            <a:ext cx="11430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Oval 9"/>
          <p:cNvSpPr/>
          <p:nvPr/>
        </p:nvSpPr>
        <p:spPr bwMode="auto">
          <a:xfrm>
            <a:off x="7391400" y="15240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029200" y="5181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124200" y="5181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4114800" y="26670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v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17" name="Straight Arrow Connector 16"/>
          <p:cNvCxnSpPr>
            <a:stCxn id="16" idx="4"/>
            <a:endCxn id="25" idx="0"/>
          </p:cNvCxnSpPr>
          <p:nvPr/>
        </p:nvCxnSpPr>
        <p:spPr bwMode="auto">
          <a:xfrm rot="5400000">
            <a:off x="3789426" y="3217926"/>
            <a:ext cx="685800" cy="34594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6" idx="4"/>
            <a:endCxn id="26" idx="0"/>
          </p:cNvCxnSpPr>
          <p:nvPr/>
        </p:nvCxnSpPr>
        <p:spPr bwMode="auto">
          <a:xfrm rot="16200000" flipH="1">
            <a:off x="4094226" y="3259074"/>
            <a:ext cx="685800" cy="263652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Isosceles Triangle 24"/>
          <p:cNvSpPr/>
          <p:nvPr/>
        </p:nvSpPr>
        <p:spPr bwMode="auto">
          <a:xfrm>
            <a:off x="3429000" y="3733800"/>
            <a:ext cx="1060704" cy="914400"/>
          </a:xfrm>
          <a:prstGeom prst="triangl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6" name="Isosceles Triangle 25"/>
          <p:cNvSpPr/>
          <p:nvPr/>
        </p:nvSpPr>
        <p:spPr bwMode="auto">
          <a:xfrm>
            <a:off x="4038600" y="3733800"/>
            <a:ext cx="1060704" cy="914400"/>
          </a:xfrm>
          <a:prstGeom prst="triangle">
            <a:avLst/>
          </a:prstGeom>
          <a:solidFill>
            <a:srgbClr val="92D050">
              <a:alpha val="44000"/>
            </a:srgb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31" name="Straight Arrow Connector 30"/>
          <p:cNvCxnSpPr>
            <a:stCxn id="25" idx="3"/>
            <a:endCxn id="15" idx="0"/>
          </p:cNvCxnSpPr>
          <p:nvPr/>
        </p:nvCxnSpPr>
        <p:spPr bwMode="auto">
          <a:xfrm rot="5400000">
            <a:off x="3370326" y="4592574"/>
            <a:ext cx="533400" cy="644652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25" idx="3"/>
            <a:endCxn id="14" idx="0"/>
          </p:cNvCxnSpPr>
          <p:nvPr/>
        </p:nvCxnSpPr>
        <p:spPr bwMode="auto">
          <a:xfrm rot="16200000" flipH="1">
            <a:off x="4322826" y="4284726"/>
            <a:ext cx="533400" cy="126034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26" idx="3"/>
            <a:endCxn id="14" idx="0"/>
          </p:cNvCxnSpPr>
          <p:nvPr/>
        </p:nvCxnSpPr>
        <p:spPr bwMode="auto">
          <a:xfrm rot="16200000" flipH="1">
            <a:off x="4627626" y="4589526"/>
            <a:ext cx="533400" cy="65074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26" idx="3"/>
            <a:endCxn id="15" idx="0"/>
          </p:cNvCxnSpPr>
          <p:nvPr/>
        </p:nvCxnSpPr>
        <p:spPr bwMode="auto">
          <a:xfrm rot="5400000">
            <a:off x="3675126" y="4287774"/>
            <a:ext cx="533400" cy="1254252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Explosion 2 19"/>
          <p:cNvSpPr/>
          <p:nvPr/>
        </p:nvSpPr>
        <p:spPr bwMode="auto">
          <a:xfrm>
            <a:off x="5257800" y="4114800"/>
            <a:ext cx="3886200" cy="1066800"/>
          </a:xfrm>
          <a:prstGeom prst="irregularSeal2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Swap “0” and “1”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57400" y="2209800"/>
            <a:ext cx="6960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msy10"/>
              </a:rPr>
              <a:t>O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324600" y="2133600"/>
            <a:ext cx="6960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msy10"/>
              </a:rPr>
              <a:t>O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42982" y="3810000"/>
            <a:ext cx="71526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msy10"/>
              </a:rPr>
              <a:t>O</a:t>
            </a:r>
            <a:r>
              <a:rPr lang="en-US" dirty="0" smtClean="0"/>
              <a:t>(n)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 Operations: And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4114800" y="1981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v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17" name="Straight Arrow Connector 16"/>
          <p:cNvCxnSpPr>
            <a:stCxn id="16" idx="4"/>
            <a:endCxn id="25" idx="0"/>
          </p:cNvCxnSpPr>
          <p:nvPr/>
        </p:nvCxnSpPr>
        <p:spPr bwMode="auto">
          <a:xfrm rot="5400000">
            <a:off x="3789426" y="2532126"/>
            <a:ext cx="685800" cy="34594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6" idx="4"/>
            <a:endCxn id="26" idx="0"/>
          </p:cNvCxnSpPr>
          <p:nvPr/>
        </p:nvCxnSpPr>
        <p:spPr bwMode="auto">
          <a:xfrm rot="16200000" flipH="1">
            <a:off x="4094226" y="2573274"/>
            <a:ext cx="685800" cy="263652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Isosceles Triangle 24"/>
          <p:cNvSpPr/>
          <p:nvPr/>
        </p:nvSpPr>
        <p:spPr bwMode="auto">
          <a:xfrm>
            <a:off x="3429000" y="3048000"/>
            <a:ext cx="1060704" cy="914400"/>
          </a:xfrm>
          <a:prstGeom prst="triangl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6" name="Isosceles Triangle 25"/>
          <p:cNvSpPr/>
          <p:nvPr/>
        </p:nvSpPr>
        <p:spPr bwMode="auto">
          <a:xfrm>
            <a:off x="4038600" y="3048000"/>
            <a:ext cx="1060704" cy="914400"/>
          </a:xfrm>
          <a:prstGeom prst="triangle">
            <a:avLst/>
          </a:prstGeom>
          <a:solidFill>
            <a:srgbClr val="92D050">
              <a:alpha val="44000"/>
            </a:srgb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4" name="Rounded Rectangular Callout 23"/>
          <p:cNvSpPr/>
          <p:nvPr/>
        </p:nvSpPr>
        <p:spPr bwMode="auto">
          <a:xfrm>
            <a:off x="457200" y="2057400"/>
            <a:ext cx="1657161" cy="919401"/>
          </a:xfrm>
          <a:prstGeom prst="wedgeRoundRectCallout">
            <a:avLst>
              <a:gd name="adj1" fmla="val 145068"/>
              <a:gd name="adj2" fmla="val 96742"/>
              <a:gd name="adj3" fmla="val 16667"/>
            </a:avLst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What formula does this represent?</a:t>
            </a:r>
          </a:p>
        </p:txBody>
      </p:sp>
      <p:sp>
        <p:nvSpPr>
          <p:cNvPr id="27" name="Rounded Rectangular Callout 26"/>
          <p:cNvSpPr/>
          <p:nvPr/>
        </p:nvSpPr>
        <p:spPr bwMode="auto">
          <a:xfrm>
            <a:off x="5791200" y="2057400"/>
            <a:ext cx="1657161" cy="919401"/>
          </a:xfrm>
          <a:prstGeom prst="wedgeRoundRectCallout">
            <a:avLst>
              <a:gd name="adj1" fmla="val -111830"/>
              <a:gd name="adj2" fmla="val 86959"/>
              <a:gd name="adj3" fmla="val 16667"/>
            </a:avLst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What formula does this represent?</a:t>
            </a:r>
          </a:p>
        </p:txBody>
      </p:sp>
      <p:sp>
        <p:nvSpPr>
          <p:cNvPr id="28" name="Rounded Rectangular Callout 27"/>
          <p:cNvSpPr/>
          <p:nvPr/>
        </p:nvSpPr>
        <p:spPr bwMode="auto">
          <a:xfrm>
            <a:off x="4800600" y="1179433"/>
            <a:ext cx="1981200" cy="612934"/>
          </a:xfrm>
          <a:prstGeom prst="wedgeRoundRectCallout">
            <a:avLst>
              <a:gd name="adj1" fmla="val -66715"/>
              <a:gd name="adj2" fmla="val 86960"/>
              <a:gd name="adj3" fmla="val 16667"/>
            </a:avLst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Suppose this is the BDD for f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BDDs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 mean Reduced Ordered Binary Decision Diagrams (ROBDDs)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Can be viewed as reduced forms of Ordered Binary Decision Trees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Obtained by eliminating duplicate nodes and redundant nodes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Often substantially smaller than the OBDT</a:t>
            </a:r>
          </a:p>
          <a:p>
            <a:endParaRPr lang="en-US" dirty="0" smtClean="0"/>
          </a:p>
          <a:p>
            <a:r>
              <a:rPr lang="en-US" dirty="0" smtClean="0"/>
              <a:t>Canonical representation of Boolean formulas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Unlike other normal forms like CNF and DNF</a:t>
            </a:r>
          </a:p>
          <a:p>
            <a:endParaRPr lang="en-US" dirty="0" smtClean="0"/>
          </a:p>
          <a:p>
            <a:r>
              <a:rPr lang="en-US" dirty="0" smtClean="0"/>
              <a:t>Size of BDD depends critically on variable ordering</a:t>
            </a:r>
          </a:p>
          <a:p>
            <a:endParaRPr lang="en-US" dirty="0" smtClean="0"/>
          </a:p>
          <a:p>
            <a:r>
              <a:rPr lang="en-US" dirty="0" smtClean="0"/>
              <a:t>In practice, BDDs are built up from their components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Via (efficient) Boolean operations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Dynamic variable ordering used to manage BDD size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 Operations: And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4114800" y="1981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v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17" name="Straight Arrow Connector 16"/>
          <p:cNvCxnSpPr>
            <a:stCxn id="16" idx="4"/>
            <a:endCxn id="25" idx="0"/>
          </p:cNvCxnSpPr>
          <p:nvPr/>
        </p:nvCxnSpPr>
        <p:spPr bwMode="auto">
          <a:xfrm rot="5400000">
            <a:off x="3789426" y="2532126"/>
            <a:ext cx="685800" cy="34594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6" idx="4"/>
            <a:endCxn id="26" idx="0"/>
          </p:cNvCxnSpPr>
          <p:nvPr/>
        </p:nvCxnSpPr>
        <p:spPr bwMode="auto">
          <a:xfrm rot="16200000" flipH="1">
            <a:off x="4094226" y="2573274"/>
            <a:ext cx="685800" cy="263652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Isosceles Triangle 24"/>
          <p:cNvSpPr/>
          <p:nvPr/>
        </p:nvSpPr>
        <p:spPr bwMode="auto">
          <a:xfrm>
            <a:off x="3429000" y="3048000"/>
            <a:ext cx="1060704" cy="914400"/>
          </a:xfrm>
          <a:prstGeom prst="triangl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6" name="Isosceles Triangle 25"/>
          <p:cNvSpPr/>
          <p:nvPr/>
        </p:nvSpPr>
        <p:spPr bwMode="auto">
          <a:xfrm>
            <a:off x="4038600" y="3048000"/>
            <a:ext cx="1060704" cy="914400"/>
          </a:xfrm>
          <a:prstGeom prst="triangle">
            <a:avLst/>
          </a:prstGeom>
          <a:solidFill>
            <a:srgbClr val="92D050">
              <a:alpha val="44000"/>
            </a:srgb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4" name="Rounded Rectangular Callout 23"/>
          <p:cNvSpPr/>
          <p:nvPr/>
        </p:nvSpPr>
        <p:spPr bwMode="auto">
          <a:xfrm>
            <a:off x="914400" y="2121457"/>
            <a:ext cx="1199961" cy="408623"/>
          </a:xfrm>
          <a:prstGeom prst="wedgeRoundRectCallout">
            <a:avLst>
              <a:gd name="adj1" fmla="val 173800"/>
              <a:gd name="adj2" fmla="val 298507"/>
              <a:gd name="adj3" fmla="val 16667"/>
            </a:avLst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latin typeface="Arial"/>
              </a:rPr>
              <a:t>f</a:t>
            </a:r>
            <a:r>
              <a:rPr lang="en-US" sz="2400" baseline="-25000" dirty="0" smtClean="0">
                <a:latin typeface="Arial"/>
              </a:rPr>
              <a:t>v=0</a:t>
            </a:r>
            <a:endParaRPr kumimoji="0" lang="en-US" sz="24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8" name="Rounded Rectangular Callout 27"/>
          <p:cNvSpPr/>
          <p:nvPr/>
        </p:nvSpPr>
        <p:spPr bwMode="auto">
          <a:xfrm>
            <a:off x="4800600" y="1179433"/>
            <a:ext cx="1981200" cy="612934"/>
          </a:xfrm>
          <a:prstGeom prst="wedgeRoundRectCallout">
            <a:avLst>
              <a:gd name="adj1" fmla="val -66715"/>
              <a:gd name="adj2" fmla="val 86960"/>
              <a:gd name="adj3" fmla="val 16667"/>
            </a:avLst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Suppose this is the BDD for f </a:t>
            </a: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6172200" y="2133600"/>
            <a:ext cx="1199961" cy="408623"/>
          </a:xfrm>
          <a:prstGeom prst="wedgeRoundRectCallout">
            <a:avLst>
              <a:gd name="adj1" fmla="val -159742"/>
              <a:gd name="adj2" fmla="val 269160"/>
              <a:gd name="adj3" fmla="val 16667"/>
            </a:avLst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latin typeface="Arial"/>
              </a:rPr>
              <a:t>f</a:t>
            </a:r>
            <a:r>
              <a:rPr lang="en-US" sz="2400" baseline="-25000" dirty="0" smtClean="0">
                <a:latin typeface="Arial"/>
              </a:rPr>
              <a:t>v=1</a:t>
            </a:r>
            <a:endParaRPr kumimoji="0" lang="en-US" sz="24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49009" y="5029200"/>
            <a:ext cx="64014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0" dirty="0" smtClean="0">
                <a:latin typeface="Arial"/>
              </a:rPr>
              <a:t>f</a:t>
            </a:r>
            <a:r>
              <a:rPr lang="en-US" baseline="-25000" dirty="0" smtClean="0">
                <a:latin typeface="Arial"/>
              </a:rPr>
              <a:t>v=0</a:t>
            </a:r>
            <a:r>
              <a:rPr lang="en-US" dirty="0" smtClean="0"/>
              <a:t> and </a:t>
            </a:r>
            <a:r>
              <a:rPr lang="en-US" b="0" dirty="0" smtClean="0">
                <a:latin typeface="Arial"/>
              </a:rPr>
              <a:t>f</a:t>
            </a:r>
            <a:r>
              <a:rPr lang="en-US" baseline="-25000" dirty="0" smtClean="0">
                <a:latin typeface="Arial"/>
              </a:rPr>
              <a:t>v=1 </a:t>
            </a:r>
            <a:r>
              <a:rPr lang="en-US" dirty="0" smtClean="0">
                <a:latin typeface="Arial"/>
              </a:rPr>
              <a:t> are known as the co-factors of f </a:t>
            </a:r>
            <a:r>
              <a:rPr lang="en-US" dirty="0" err="1" smtClean="0">
                <a:latin typeface="Arial"/>
              </a:rPr>
              <a:t>w.r.t</a:t>
            </a:r>
            <a:r>
              <a:rPr lang="en-US" dirty="0" smtClean="0">
                <a:latin typeface="Arial"/>
              </a:rPr>
              <a:t>. v </a:t>
            </a:r>
            <a:endParaRPr lang="en-US" baseline="-25000" dirty="0" smtClean="0">
              <a:latin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67522" y="5562600"/>
            <a:ext cx="296446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0" dirty="0" smtClean="0">
                <a:latin typeface="Arial"/>
              </a:rPr>
              <a:t>f = (X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f</a:t>
            </a:r>
            <a:r>
              <a:rPr lang="en-US" baseline="-25000" dirty="0" smtClean="0">
                <a:latin typeface="Arial"/>
              </a:rPr>
              <a:t>v=0</a:t>
            </a:r>
            <a:r>
              <a:rPr lang="en-US" dirty="0" smtClean="0"/>
              <a:t>) </a:t>
            </a:r>
            <a:r>
              <a:rPr lang="en-US" dirty="0" smtClean="0">
                <a:latin typeface="cmsy10"/>
              </a:rPr>
              <a:t>Ç</a:t>
            </a:r>
            <a:r>
              <a:rPr lang="en-US" dirty="0" smtClean="0"/>
              <a:t> (Y </a:t>
            </a:r>
            <a:r>
              <a:rPr lang="en-US" dirty="0" smtClean="0">
                <a:latin typeface="cmsy10"/>
              </a:rPr>
              <a:t>Æ</a:t>
            </a:r>
            <a:r>
              <a:rPr lang="en-US" dirty="0" smtClean="0"/>
              <a:t> </a:t>
            </a:r>
            <a:r>
              <a:rPr lang="en-US" b="0" dirty="0" smtClean="0">
                <a:latin typeface="Arial"/>
              </a:rPr>
              <a:t>f</a:t>
            </a:r>
            <a:r>
              <a:rPr lang="en-US" baseline="-25000" dirty="0" smtClean="0">
                <a:latin typeface="Arial"/>
              </a:rPr>
              <a:t>v=1</a:t>
            </a:r>
            <a:r>
              <a:rPr lang="en-US" dirty="0" smtClean="0">
                <a:latin typeface="Arial"/>
              </a:rPr>
              <a:t>)</a:t>
            </a:r>
            <a:endParaRPr lang="en-US" baseline="-25000" dirty="0" smtClean="0"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 Operations: And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4114800" y="1981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v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17" name="Straight Arrow Connector 16"/>
          <p:cNvCxnSpPr>
            <a:stCxn id="16" idx="4"/>
            <a:endCxn id="25" idx="0"/>
          </p:cNvCxnSpPr>
          <p:nvPr/>
        </p:nvCxnSpPr>
        <p:spPr bwMode="auto">
          <a:xfrm rot="5400000">
            <a:off x="3789426" y="2532126"/>
            <a:ext cx="685800" cy="34594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6" idx="4"/>
            <a:endCxn id="26" idx="0"/>
          </p:cNvCxnSpPr>
          <p:nvPr/>
        </p:nvCxnSpPr>
        <p:spPr bwMode="auto">
          <a:xfrm rot="16200000" flipH="1">
            <a:off x="4094226" y="2573274"/>
            <a:ext cx="685800" cy="263652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Isosceles Triangle 24"/>
          <p:cNvSpPr/>
          <p:nvPr/>
        </p:nvSpPr>
        <p:spPr bwMode="auto">
          <a:xfrm>
            <a:off x="3429000" y="3048000"/>
            <a:ext cx="1060704" cy="914400"/>
          </a:xfrm>
          <a:prstGeom prst="triangl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6" name="Isosceles Triangle 25"/>
          <p:cNvSpPr/>
          <p:nvPr/>
        </p:nvSpPr>
        <p:spPr bwMode="auto">
          <a:xfrm>
            <a:off x="4038600" y="3048000"/>
            <a:ext cx="1060704" cy="914400"/>
          </a:xfrm>
          <a:prstGeom prst="triangle">
            <a:avLst/>
          </a:prstGeom>
          <a:solidFill>
            <a:srgbClr val="92D050">
              <a:alpha val="44000"/>
            </a:srgb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4" name="Rounded Rectangular Callout 23"/>
          <p:cNvSpPr/>
          <p:nvPr/>
        </p:nvSpPr>
        <p:spPr bwMode="auto">
          <a:xfrm>
            <a:off x="914400" y="2121457"/>
            <a:ext cx="1199961" cy="408623"/>
          </a:xfrm>
          <a:prstGeom prst="wedgeRoundRectCallout">
            <a:avLst>
              <a:gd name="adj1" fmla="val 173800"/>
              <a:gd name="adj2" fmla="val 298507"/>
              <a:gd name="adj3" fmla="val 16667"/>
            </a:avLst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latin typeface="Arial"/>
              </a:rPr>
              <a:t>f</a:t>
            </a:r>
            <a:r>
              <a:rPr lang="en-US" sz="2400" baseline="-25000" dirty="0" smtClean="0">
                <a:latin typeface="Arial"/>
              </a:rPr>
              <a:t>v=0</a:t>
            </a:r>
            <a:endParaRPr kumimoji="0" lang="en-US" sz="24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8" name="Rounded Rectangular Callout 27"/>
          <p:cNvSpPr/>
          <p:nvPr/>
        </p:nvSpPr>
        <p:spPr bwMode="auto">
          <a:xfrm>
            <a:off x="4800600" y="1179433"/>
            <a:ext cx="1981200" cy="612934"/>
          </a:xfrm>
          <a:prstGeom prst="wedgeRoundRectCallout">
            <a:avLst>
              <a:gd name="adj1" fmla="val -66715"/>
              <a:gd name="adj2" fmla="val 86960"/>
              <a:gd name="adj3" fmla="val 16667"/>
            </a:avLst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Suppose this is the BDD for f </a:t>
            </a: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6172200" y="2133600"/>
            <a:ext cx="1199961" cy="408623"/>
          </a:xfrm>
          <a:prstGeom prst="wedgeRoundRectCallout">
            <a:avLst>
              <a:gd name="adj1" fmla="val -159742"/>
              <a:gd name="adj2" fmla="val 269160"/>
              <a:gd name="adj3" fmla="val 16667"/>
            </a:avLst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latin typeface="Arial"/>
              </a:rPr>
              <a:t>f</a:t>
            </a:r>
            <a:r>
              <a:rPr lang="en-US" sz="2400" baseline="-25000" dirty="0" smtClean="0">
                <a:latin typeface="Arial"/>
              </a:rPr>
              <a:t>v=1</a:t>
            </a:r>
            <a:endParaRPr kumimoji="0" lang="en-US" sz="24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84274" y="5029200"/>
            <a:ext cx="6330965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0" dirty="0" smtClean="0">
                <a:latin typeface="Arial"/>
              </a:rPr>
              <a:t>f</a:t>
            </a:r>
            <a:r>
              <a:rPr lang="en-US" baseline="-25000" dirty="0" smtClean="0">
                <a:latin typeface="Arial"/>
              </a:rPr>
              <a:t>v=0</a:t>
            </a:r>
            <a:r>
              <a:rPr lang="en-US" dirty="0" smtClean="0"/>
              <a:t> and </a:t>
            </a:r>
            <a:r>
              <a:rPr lang="en-US" b="0" dirty="0" smtClean="0">
                <a:latin typeface="Arial"/>
              </a:rPr>
              <a:t>f</a:t>
            </a:r>
            <a:r>
              <a:rPr lang="en-US" baseline="-25000" dirty="0" smtClean="0">
                <a:latin typeface="Arial"/>
              </a:rPr>
              <a:t>v=1 </a:t>
            </a:r>
            <a:r>
              <a:rPr lang="en-US" dirty="0" smtClean="0">
                <a:latin typeface="Arial"/>
              </a:rPr>
              <a:t> are known as the co-factors of f </a:t>
            </a:r>
            <a:r>
              <a:rPr lang="en-US" dirty="0" err="1" smtClean="0">
                <a:latin typeface="Arial"/>
              </a:rPr>
              <a:t>w.r.t</a:t>
            </a:r>
            <a:r>
              <a:rPr lang="en-US" dirty="0" smtClean="0">
                <a:latin typeface="Arial"/>
              </a:rPr>
              <a:t>. v</a:t>
            </a:r>
            <a:endParaRPr lang="en-US" baseline="-25000" dirty="0" smtClean="0">
              <a:latin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22737" y="5562600"/>
            <a:ext cx="305404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0" dirty="0" smtClean="0">
                <a:latin typeface="Arial"/>
              </a:rPr>
              <a:t>f = (</a:t>
            </a:r>
            <a:r>
              <a:rPr lang="en-US" b="0" dirty="0" smtClean="0">
                <a:latin typeface="cmsy10"/>
              </a:rPr>
              <a:t>:</a:t>
            </a:r>
            <a:r>
              <a:rPr lang="en-US" b="0" dirty="0" smtClean="0">
                <a:latin typeface="Arial"/>
              </a:rPr>
              <a:t> v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f</a:t>
            </a:r>
            <a:r>
              <a:rPr lang="en-US" baseline="-25000" dirty="0" smtClean="0">
                <a:latin typeface="Arial"/>
              </a:rPr>
              <a:t>v=0</a:t>
            </a:r>
            <a:r>
              <a:rPr lang="en-US" dirty="0" smtClean="0"/>
              <a:t>) </a:t>
            </a:r>
            <a:r>
              <a:rPr lang="en-US" dirty="0" smtClean="0">
                <a:latin typeface="cmsy10"/>
              </a:rPr>
              <a:t>Ç</a:t>
            </a:r>
            <a:r>
              <a:rPr lang="en-US" dirty="0" smtClean="0"/>
              <a:t> (v </a:t>
            </a:r>
            <a:r>
              <a:rPr lang="en-US" dirty="0" smtClean="0">
                <a:latin typeface="cmsy10"/>
              </a:rPr>
              <a:t>Æ</a:t>
            </a:r>
            <a:r>
              <a:rPr lang="en-US" dirty="0" smtClean="0"/>
              <a:t> </a:t>
            </a:r>
            <a:r>
              <a:rPr lang="en-US" b="0" dirty="0" smtClean="0">
                <a:latin typeface="Arial"/>
              </a:rPr>
              <a:t>f</a:t>
            </a:r>
            <a:r>
              <a:rPr lang="en-US" baseline="-25000" dirty="0" smtClean="0">
                <a:latin typeface="Arial"/>
              </a:rPr>
              <a:t>v=1</a:t>
            </a:r>
            <a:r>
              <a:rPr lang="en-US" dirty="0" smtClean="0">
                <a:latin typeface="Arial"/>
              </a:rPr>
              <a:t>)</a:t>
            </a:r>
            <a:endParaRPr lang="en-US" baseline="-25000" dirty="0" smtClean="0"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 Operations: And (Simple Cases)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00400" y="1752600"/>
            <a:ext cx="2005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(f,        ) =  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4187068" y="175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5025268" y="175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00400" y="2857380"/>
            <a:ext cx="2005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(f,        ) =  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 bwMode="auto">
          <a:xfrm>
            <a:off x="4187068" y="285738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29200" y="2876490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200307" y="3771780"/>
            <a:ext cx="2076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(        ,f ) =  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 bwMode="auto">
          <a:xfrm>
            <a:off x="3997574" y="377178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64374" y="3790890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200400" y="4838580"/>
            <a:ext cx="2076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(        ,f ) =  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 bwMode="auto">
          <a:xfrm>
            <a:off x="3997667" y="483858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5105400" y="4876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4" grpId="0"/>
      <p:bldP spid="39" grpId="0"/>
      <p:bldP spid="4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 Operations: And (Complex Case)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2438400" y="2133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v</a:t>
            </a:r>
            <a:r>
              <a:rPr lang="en-US" sz="1600" b="0" baseline="-25000" dirty="0" smtClean="0">
                <a:latin typeface="Arial"/>
              </a:rPr>
              <a:t>1</a:t>
            </a:r>
            <a:endParaRPr kumimoji="0" lang="en-US" sz="1600" b="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17" name="Straight Arrow Connector 16"/>
          <p:cNvCxnSpPr>
            <a:stCxn id="16" idx="4"/>
            <a:endCxn id="25" idx="0"/>
          </p:cNvCxnSpPr>
          <p:nvPr/>
        </p:nvCxnSpPr>
        <p:spPr bwMode="auto">
          <a:xfrm rot="5400000">
            <a:off x="2113026" y="2684526"/>
            <a:ext cx="685800" cy="34594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6" idx="4"/>
            <a:endCxn id="26" idx="0"/>
          </p:cNvCxnSpPr>
          <p:nvPr/>
        </p:nvCxnSpPr>
        <p:spPr bwMode="auto">
          <a:xfrm rot="16200000" flipH="1">
            <a:off x="2417826" y="2725674"/>
            <a:ext cx="685800" cy="263652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Isosceles Triangle 24"/>
          <p:cNvSpPr/>
          <p:nvPr/>
        </p:nvSpPr>
        <p:spPr bwMode="auto">
          <a:xfrm>
            <a:off x="1752600" y="3200400"/>
            <a:ext cx="1060704" cy="914400"/>
          </a:xfrm>
          <a:prstGeom prst="triangl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latin typeface="Arial"/>
              </a:rPr>
              <a:t>f</a:t>
            </a:r>
            <a:r>
              <a:rPr lang="en-US" baseline="-25000" dirty="0" smtClean="0">
                <a:latin typeface="Arial"/>
              </a:rPr>
              <a:t>1</a:t>
            </a:r>
            <a:endParaRPr kumimoji="0" lang="en-US" sz="20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6" name="Isosceles Triangle 25"/>
          <p:cNvSpPr/>
          <p:nvPr/>
        </p:nvSpPr>
        <p:spPr bwMode="auto">
          <a:xfrm>
            <a:off x="2362200" y="3200400"/>
            <a:ext cx="1060704" cy="914400"/>
          </a:xfrm>
          <a:prstGeom prst="triangle">
            <a:avLst/>
          </a:prstGeom>
          <a:solidFill>
            <a:srgbClr val="92D050">
              <a:alpha val="44000"/>
            </a:srgb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latin typeface="Arial"/>
              </a:rPr>
              <a:t>g</a:t>
            </a:r>
            <a:r>
              <a:rPr kumimoji="0" lang="en-US" sz="20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5949696" y="2133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v</a:t>
            </a:r>
            <a:r>
              <a:rPr lang="en-US" sz="1600" b="0" baseline="-25000" dirty="0" smtClean="0">
                <a:latin typeface="Arial"/>
              </a:rPr>
              <a:t>2</a:t>
            </a:r>
            <a:endParaRPr kumimoji="0" lang="en-US" sz="1600" b="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34" name="Straight Arrow Connector 33"/>
          <p:cNvCxnSpPr>
            <a:stCxn id="32" idx="4"/>
            <a:endCxn id="38" idx="0"/>
          </p:cNvCxnSpPr>
          <p:nvPr/>
        </p:nvCxnSpPr>
        <p:spPr bwMode="auto">
          <a:xfrm rot="5400000">
            <a:off x="5624322" y="2684526"/>
            <a:ext cx="685800" cy="34594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>
            <a:stCxn id="32" idx="4"/>
            <a:endCxn id="39" idx="0"/>
          </p:cNvCxnSpPr>
          <p:nvPr/>
        </p:nvCxnSpPr>
        <p:spPr bwMode="auto">
          <a:xfrm rot="16200000" flipH="1">
            <a:off x="5929122" y="2725674"/>
            <a:ext cx="685800" cy="263652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Isosceles Triangle 37"/>
          <p:cNvSpPr/>
          <p:nvPr/>
        </p:nvSpPr>
        <p:spPr bwMode="auto">
          <a:xfrm>
            <a:off x="5263896" y="3200400"/>
            <a:ext cx="1060704" cy="914400"/>
          </a:xfrm>
          <a:prstGeom prst="triangl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latin typeface="Arial"/>
              </a:rPr>
              <a:t>f</a:t>
            </a:r>
            <a:r>
              <a:rPr lang="en-US" baseline="-25000" dirty="0" smtClean="0">
                <a:latin typeface="Arial"/>
              </a:rPr>
              <a:t>2</a:t>
            </a:r>
            <a:endParaRPr kumimoji="0" lang="en-US" sz="20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39" name="Isosceles Triangle 38"/>
          <p:cNvSpPr/>
          <p:nvPr/>
        </p:nvSpPr>
        <p:spPr bwMode="auto">
          <a:xfrm>
            <a:off x="5873496" y="3200400"/>
            <a:ext cx="1060704" cy="914400"/>
          </a:xfrm>
          <a:prstGeom prst="triangle">
            <a:avLst/>
          </a:prstGeom>
          <a:solidFill>
            <a:srgbClr val="92D050">
              <a:alpha val="44000"/>
            </a:srgb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latin typeface="Arial"/>
              </a:rPr>
              <a:t>g</a:t>
            </a:r>
            <a:r>
              <a:rPr lang="en-US" baseline="-25000" dirty="0" smtClean="0">
                <a:latin typeface="Arial"/>
              </a:rPr>
              <a:t>2</a:t>
            </a:r>
            <a:endParaRPr kumimoji="0" lang="en-US" sz="20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71600" y="5105400"/>
            <a:ext cx="255230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0" dirty="0" smtClean="0">
                <a:latin typeface="Arial"/>
              </a:rPr>
              <a:t>(</a:t>
            </a:r>
            <a:r>
              <a:rPr lang="en-US" b="0" dirty="0" smtClean="0">
                <a:latin typeface="cmsy10"/>
              </a:rPr>
              <a:t>:</a:t>
            </a:r>
            <a:r>
              <a:rPr lang="en-US" b="0" dirty="0" smtClean="0">
                <a:latin typeface="Arial"/>
              </a:rPr>
              <a:t> v</a:t>
            </a:r>
            <a:r>
              <a:rPr lang="en-US" baseline="-50000" dirty="0" smtClean="0">
                <a:latin typeface="Arial"/>
              </a:rPr>
              <a:t>1</a:t>
            </a:r>
            <a:r>
              <a:rPr lang="en-US" b="0" dirty="0" smtClean="0">
                <a:latin typeface="Arial"/>
              </a:rPr>
              <a:t>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f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/>
              <a:t>) </a:t>
            </a:r>
            <a:r>
              <a:rPr lang="en-US" dirty="0" smtClean="0">
                <a:latin typeface="cmsy10"/>
              </a:rPr>
              <a:t>Ç</a:t>
            </a:r>
            <a:r>
              <a:rPr lang="en-US" dirty="0" smtClean="0"/>
              <a:t> (</a:t>
            </a:r>
            <a:r>
              <a:rPr lang="en-US" b="0" dirty="0" smtClean="0">
                <a:latin typeface="Arial"/>
              </a:rPr>
              <a:t>v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Æ</a:t>
            </a:r>
            <a:r>
              <a:rPr lang="en-US" dirty="0" smtClean="0"/>
              <a:t> </a:t>
            </a:r>
            <a:r>
              <a:rPr lang="en-US" b="0" dirty="0" smtClean="0">
                <a:latin typeface="Arial"/>
              </a:rPr>
              <a:t>g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>
                <a:latin typeface="Arial"/>
              </a:rPr>
              <a:t>)</a:t>
            </a:r>
            <a:endParaRPr lang="en-US" baseline="-25000" dirty="0" smtClean="0">
              <a:latin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15298" y="5105400"/>
            <a:ext cx="255230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0" dirty="0" smtClean="0">
                <a:latin typeface="Arial"/>
              </a:rPr>
              <a:t>(</a:t>
            </a:r>
            <a:r>
              <a:rPr lang="en-US" b="0" dirty="0" smtClean="0">
                <a:latin typeface="cmsy10"/>
              </a:rPr>
              <a:t>:</a:t>
            </a:r>
            <a:r>
              <a:rPr lang="en-US" b="0" dirty="0" smtClean="0">
                <a:latin typeface="Arial"/>
              </a:rPr>
              <a:t> v</a:t>
            </a:r>
            <a:r>
              <a:rPr lang="en-US" baseline="-50000" dirty="0" smtClean="0">
                <a:latin typeface="Arial"/>
              </a:rPr>
              <a:t>2</a:t>
            </a:r>
            <a:r>
              <a:rPr lang="en-US" b="0" dirty="0" smtClean="0">
                <a:latin typeface="Arial"/>
              </a:rPr>
              <a:t>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f</a:t>
            </a:r>
            <a:r>
              <a:rPr lang="en-US" baseline="-25000" dirty="0" smtClean="0">
                <a:latin typeface="Arial"/>
              </a:rPr>
              <a:t>2</a:t>
            </a:r>
            <a:r>
              <a:rPr lang="en-US" dirty="0" smtClean="0"/>
              <a:t>) </a:t>
            </a:r>
            <a:r>
              <a:rPr lang="en-US" dirty="0" smtClean="0">
                <a:latin typeface="cmsy10"/>
              </a:rPr>
              <a:t>Ç</a:t>
            </a:r>
            <a:r>
              <a:rPr lang="en-US" dirty="0" smtClean="0"/>
              <a:t> (</a:t>
            </a:r>
            <a:r>
              <a:rPr lang="en-US" b="0" dirty="0" smtClean="0">
                <a:latin typeface="Arial"/>
              </a:rPr>
              <a:t>v</a:t>
            </a:r>
            <a:r>
              <a:rPr lang="en-US" baseline="-25000" dirty="0" smtClean="0">
                <a:latin typeface="Arial"/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Æ</a:t>
            </a:r>
            <a:r>
              <a:rPr lang="en-US" dirty="0" smtClean="0"/>
              <a:t> </a:t>
            </a:r>
            <a:r>
              <a:rPr lang="en-US" b="0" dirty="0" smtClean="0">
                <a:latin typeface="Arial"/>
              </a:rPr>
              <a:t>g</a:t>
            </a:r>
            <a:r>
              <a:rPr lang="en-US" baseline="-25000" dirty="0" smtClean="0">
                <a:latin typeface="Arial"/>
              </a:rPr>
              <a:t>2</a:t>
            </a:r>
            <a:r>
              <a:rPr lang="en-US" dirty="0" smtClean="0">
                <a:latin typeface="Arial"/>
              </a:rPr>
              <a:t>)</a:t>
            </a:r>
            <a:endParaRPr lang="en-US" baseline="-25000" dirty="0" smtClean="0">
              <a:latin typeface="Aria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10000" y="2057400"/>
            <a:ext cx="116730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latin typeface="cmsy10"/>
              </a:rPr>
              <a:t>Æ</a:t>
            </a:r>
            <a:endParaRPr lang="en-US" sz="11500" dirty="0">
              <a:latin typeface="cmsy1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14800" y="4867870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msy10"/>
              </a:rPr>
              <a:t>Æ</a:t>
            </a:r>
            <a:endParaRPr lang="en-US" sz="5400" dirty="0">
              <a:latin typeface="cmsy10"/>
            </a:endParaRPr>
          </a:p>
        </p:txBody>
      </p:sp>
      <p:sp>
        <p:nvSpPr>
          <p:cNvPr id="45" name="Down Arrow 44"/>
          <p:cNvSpPr/>
          <p:nvPr/>
        </p:nvSpPr>
        <p:spPr bwMode="auto">
          <a:xfrm>
            <a:off x="2362200" y="4267200"/>
            <a:ext cx="533400" cy="673608"/>
          </a:xfrm>
          <a:prstGeom prst="downArrow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6" name="Down Arrow 45"/>
          <p:cNvSpPr/>
          <p:nvPr/>
        </p:nvSpPr>
        <p:spPr bwMode="auto">
          <a:xfrm>
            <a:off x="5867400" y="4267200"/>
            <a:ext cx="533400" cy="673608"/>
          </a:xfrm>
          <a:prstGeom prst="downArrow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  <p:bldP spid="44" grpId="0"/>
      <p:bldP spid="45" grpId="0" animBg="1"/>
      <p:bldP spid="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 Operations: And (Complex Case 1)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2438400" y="2133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v</a:t>
            </a:r>
            <a:r>
              <a:rPr lang="en-US" sz="1600" b="0" baseline="-25000" dirty="0" smtClean="0">
                <a:latin typeface="Arial"/>
              </a:rPr>
              <a:t>1</a:t>
            </a:r>
            <a:endParaRPr kumimoji="0" lang="en-US" sz="1600" b="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17" name="Straight Arrow Connector 16"/>
          <p:cNvCxnSpPr>
            <a:stCxn id="16" idx="4"/>
            <a:endCxn id="25" idx="0"/>
          </p:cNvCxnSpPr>
          <p:nvPr/>
        </p:nvCxnSpPr>
        <p:spPr bwMode="auto">
          <a:xfrm rot="5400000">
            <a:off x="2113026" y="2684526"/>
            <a:ext cx="685800" cy="34594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6" idx="4"/>
            <a:endCxn id="26" idx="0"/>
          </p:cNvCxnSpPr>
          <p:nvPr/>
        </p:nvCxnSpPr>
        <p:spPr bwMode="auto">
          <a:xfrm rot="16200000" flipH="1">
            <a:off x="2417826" y="2725674"/>
            <a:ext cx="685800" cy="263652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Isosceles Triangle 24"/>
          <p:cNvSpPr/>
          <p:nvPr/>
        </p:nvSpPr>
        <p:spPr bwMode="auto">
          <a:xfrm>
            <a:off x="1752600" y="3200400"/>
            <a:ext cx="1060704" cy="914400"/>
          </a:xfrm>
          <a:prstGeom prst="triangl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latin typeface="Arial"/>
              </a:rPr>
              <a:t>f</a:t>
            </a:r>
            <a:r>
              <a:rPr lang="en-US" baseline="-25000" dirty="0" smtClean="0">
                <a:latin typeface="Arial"/>
              </a:rPr>
              <a:t>1</a:t>
            </a:r>
            <a:endParaRPr kumimoji="0" lang="en-US" sz="20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6" name="Isosceles Triangle 25"/>
          <p:cNvSpPr/>
          <p:nvPr/>
        </p:nvSpPr>
        <p:spPr bwMode="auto">
          <a:xfrm>
            <a:off x="2362200" y="3200400"/>
            <a:ext cx="1060704" cy="914400"/>
          </a:xfrm>
          <a:prstGeom prst="triangle">
            <a:avLst/>
          </a:prstGeom>
          <a:solidFill>
            <a:srgbClr val="92D050">
              <a:alpha val="44000"/>
            </a:srgb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latin typeface="Arial"/>
              </a:rPr>
              <a:t>g</a:t>
            </a:r>
            <a:r>
              <a:rPr kumimoji="0" lang="en-US" sz="20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5949696" y="2133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v</a:t>
            </a:r>
            <a:r>
              <a:rPr lang="en-US" sz="1600" b="0" baseline="-25000" dirty="0" smtClean="0">
                <a:latin typeface="Arial"/>
              </a:rPr>
              <a:t>1</a:t>
            </a:r>
            <a:endParaRPr kumimoji="0" lang="en-US" sz="1600" b="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34" name="Straight Arrow Connector 33"/>
          <p:cNvCxnSpPr>
            <a:stCxn id="32" idx="4"/>
            <a:endCxn id="38" idx="0"/>
          </p:cNvCxnSpPr>
          <p:nvPr/>
        </p:nvCxnSpPr>
        <p:spPr bwMode="auto">
          <a:xfrm rot="5400000">
            <a:off x="5624322" y="2684526"/>
            <a:ext cx="685800" cy="34594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>
            <a:stCxn id="32" idx="4"/>
            <a:endCxn id="39" idx="0"/>
          </p:cNvCxnSpPr>
          <p:nvPr/>
        </p:nvCxnSpPr>
        <p:spPr bwMode="auto">
          <a:xfrm rot="16200000" flipH="1">
            <a:off x="5929122" y="2725674"/>
            <a:ext cx="685800" cy="263652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Isosceles Triangle 37"/>
          <p:cNvSpPr/>
          <p:nvPr/>
        </p:nvSpPr>
        <p:spPr bwMode="auto">
          <a:xfrm>
            <a:off x="5263896" y="3200400"/>
            <a:ext cx="1060704" cy="914400"/>
          </a:xfrm>
          <a:prstGeom prst="triangl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latin typeface="Arial"/>
              </a:rPr>
              <a:t>f</a:t>
            </a:r>
            <a:r>
              <a:rPr lang="en-US" baseline="-25000" dirty="0" smtClean="0">
                <a:latin typeface="Arial"/>
              </a:rPr>
              <a:t>2</a:t>
            </a:r>
            <a:endParaRPr kumimoji="0" lang="en-US" sz="20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39" name="Isosceles Triangle 38"/>
          <p:cNvSpPr/>
          <p:nvPr/>
        </p:nvSpPr>
        <p:spPr bwMode="auto">
          <a:xfrm>
            <a:off x="5873496" y="3200400"/>
            <a:ext cx="1060704" cy="914400"/>
          </a:xfrm>
          <a:prstGeom prst="triangle">
            <a:avLst/>
          </a:prstGeom>
          <a:solidFill>
            <a:srgbClr val="92D050">
              <a:alpha val="44000"/>
            </a:srgb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latin typeface="Arial"/>
              </a:rPr>
              <a:t>g</a:t>
            </a:r>
            <a:r>
              <a:rPr lang="en-US" baseline="-25000" dirty="0" smtClean="0">
                <a:latin typeface="Arial"/>
              </a:rPr>
              <a:t>2</a:t>
            </a:r>
            <a:endParaRPr kumimoji="0" lang="en-US" sz="20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71600" y="5105400"/>
            <a:ext cx="255230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0" dirty="0" smtClean="0">
                <a:latin typeface="Arial"/>
              </a:rPr>
              <a:t>(</a:t>
            </a:r>
            <a:r>
              <a:rPr lang="en-US" b="0" dirty="0" smtClean="0">
                <a:latin typeface="cmsy10"/>
              </a:rPr>
              <a:t>:</a:t>
            </a:r>
            <a:r>
              <a:rPr lang="en-US" b="0" dirty="0" smtClean="0">
                <a:latin typeface="Arial"/>
              </a:rPr>
              <a:t> v</a:t>
            </a:r>
            <a:r>
              <a:rPr lang="en-US" baseline="-50000" dirty="0" smtClean="0">
                <a:latin typeface="Arial"/>
              </a:rPr>
              <a:t>1</a:t>
            </a:r>
            <a:r>
              <a:rPr lang="en-US" b="0" dirty="0" smtClean="0">
                <a:latin typeface="Arial"/>
              </a:rPr>
              <a:t>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f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/>
              <a:t>) </a:t>
            </a:r>
            <a:r>
              <a:rPr lang="en-US" dirty="0" smtClean="0">
                <a:latin typeface="cmsy10"/>
              </a:rPr>
              <a:t>Ç</a:t>
            </a:r>
            <a:r>
              <a:rPr lang="en-US" dirty="0" smtClean="0"/>
              <a:t> (</a:t>
            </a:r>
            <a:r>
              <a:rPr lang="en-US" b="0" dirty="0" smtClean="0">
                <a:latin typeface="Arial"/>
              </a:rPr>
              <a:t>v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Æ</a:t>
            </a:r>
            <a:r>
              <a:rPr lang="en-US" dirty="0" smtClean="0"/>
              <a:t> </a:t>
            </a:r>
            <a:r>
              <a:rPr lang="en-US" b="0" dirty="0" smtClean="0">
                <a:latin typeface="Arial"/>
              </a:rPr>
              <a:t>g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>
                <a:latin typeface="Arial"/>
              </a:rPr>
              <a:t>)</a:t>
            </a:r>
            <a:endParaRPr lang="en-US" baseline="-25000" dirty="0" smtClean="0">
              <a:latin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15298" y="5105400"/>
            <a:ext cx="255230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0" dirty="0" smtClean="0">
                <a:latin typeface="Arial"/>
              </a:rPr>
              <a:t>(</a:t>
            </a:r>
            <a:r>
              <a:rPr lang="en-US" b="0" dirty="0" smtClean="0">
                <a:latin typeface="cmsy10"/>
              </a:rPr>
              <a:t>:</a:t>
            </a:r>
            <a:r>
              <a:rPr lang="en-US" b="0" dirty="0" smtClean="0">
                <a:latin typeface="Arial"/>
              </a:rPr>
              <a:t> v</a:t>
            </a:r>
            <a:r>
              <a:rPr lang="en-US" baseline="-50000" dirty="0" smtClean="0">
                <a:latin typeface="Arial"/>
              </a:rPr>
              <a:t>1</a:t>
            </a:r>
            <a:r>
              <a:rPr lang="en-US" b="0" dirty="0" smtClean="0">
                <a:latin typeface="Arial"/>
              </a:rPr>
              <a:t>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f</a:t>
            </a:r>
            <a:r>
              <a:rPr lang="en-US" baseline="-25000" dirty="0" smtClean="0">
                <a:latin typeface="Arial"/>
              </a:rPr>
              <a:t>2</a:t>
            </a:r>
            <a:r>
              <a:rPr lang="en-US" dirty="0" smtClean="0"/>
              <a:t>) </a:t>
            </a:r>
            <a:r>
              <a:rPr lang="en-US" dirty="0" smtClean="0">
                <a:latin typeface="cmsy10"/>
              </a:rPr>
              <a:t>Ç</a:t>
            </a:r>
            <a:r>
              <a:rPr lang="en-US" dirty="0" smtClean="0"/>
              <a:t> (</a:t>
            </a:r>
            <a:r>
              <a:rPr lang="en-US" b="0" dirty="0" smtClean="0">
                <a:latin typeface="Arial"/>
              </a:rPr>
              <a:t>v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Æ</a:t>
            </a:r>
            <a:r>
              <a:rPr lang="en-US" dirty="0" smtClean="0"/>
              <a:t> </a:t>
            </a:r>
            <a:r>
              <a:rPr lang="en-US" b="0" dirty="0" smtClean="0">
                <a:latin typeface="Arial"/>
              </a:rPr>
              <a:t>g</a:t>
            </a:r>
            <a:r>
              <a:rPr lang="en-US" baseline="-25000" dirty="0" smtClean="0">
                <a:latin typeface="Arial"/>
              </a:rPr>
              <a:t>2</a:t>
            </a:r>
            <a:r>
              <a:rPr lang="en-US" dirty="0" smtClean="0">
                <a:latin typeface="Arial"/>
              </a:rPr>
              <a:t>)</a:t>
            </a:r>
            <a:endParaRPr lang="en-US" baseline="-25000" dirty="0" smtClean="0">
              <a:latin typeface="Aria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10000" y="2057400"/>
            <a:ext cx="116730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latin typeface="cmsy10"/>
              </a:rPr>
              <a:t>Æ</a:t>
            </a:r>
            <a:endParaRPr lang="en-US" sz="11500" dirty="0">
              <a:latin typeface="cmsy1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14800" y="4867870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msy10"/>
              </a:rPr>
              <a:t>Æ</a:t>
            </a:r>
            <a:endParaRPr lang="en-US" sz="5400" dirty="0">
              <a:latin typeface="cmsy10"/>
            </a:endParaRPr>
          </a:p>
        </p:txBody>
      </p:sp>
      <p:sp>
        <p:nvSpPr>
          <p:cNvPr id="45" name="Down Arrow 44"/>
          <p:cNvSpPr/>
          <p:nvPr/>
        </p:nvSpPr>
        <p:spPr bwMode="auto">
          <a:xfrm>
            <a:off x="2362200" y="4267200"/>
            <a:ext cx="533400" cy="673608"/>
          </a:xfrm>
          <a:prstGeom prst="downArrow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6" name="Down Arrow 45"/>
          <p:cNvSpPr/>
          <p:nvPr/>
        </p:nvSpPr>
        <p:spPr bwMode="auto">
          <a:xfrm>
            <a:off x="5867400" y="4267200"/>
            <a:ext cx="533400" cy="673608"/>
          </a:xfrm>
          <a:prstGeom prst="downArrow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6200" y="1295400"/>
            <a:ext cx="920445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0" dirty="0" smtClean="0">
                <a:latin typeface="Arial"/>
              </a:rPr>
              <a:t>v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/>
              <a:t> = </a:t>
            </a:r>
            <a:r>
              <a:rPr lang="en-US" b="0" dirty="0" smtClean="0">
                <a:latin typeface="Arial"/>
              </a:rPr>
              <a:t>v</a:t>
            </a:r>
            <a:r>
              <a:rPr lang="en-US" baseline="-25000" dirty="0" smtClean="0">
                <a:latin typeface="Arial"/>
              </a:rPr>
              <a:t>2</a:t>
            </a:r>
            <a:endParaRPr lang="en-US" baseline="-25000" dirty="0"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  <p:bldP spid="44" grpId="0"/>
      <p:bldP spid="45" grpId="0" animBg="1"/>
      <p:bldP spid="4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 Operations: And (Complex Case 1)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71600" y="5638800"/>
            <a:ext cx="255230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0" dirty="0" smtClean="0">
                <a:latin typeface="Arial"/>
              </a:rPr>
              <a:t>(</a:t>
            </a:r>
            <a:r>
              <a:rPr lang="en-US" b="0" dirty="0" smtClean="0">
                <a:latin typeface="cmsy10"/>
              </a:rPr>
              <a:t>:</a:t>
            </a:r>
            <a:r>
              <a:rPr lang="en-US" b="0" dirty="0" smtClean="0">
                <a:latin typeface="Arial"/>
              </a:rPr>
              <a:t> v</a:t>
            </a:r>
            <a:r>
              <a:rPr lang="en-US" baseline="-50000" dirty="0" smtClean="0">
                <a:latin typeface="Arial"/>
              </a:rPr>
              <a:t>1</a:t>
            </a:r>
            <a:r>
              <a:rPr lang="en-US" b="0" dirty="0" smtClean="0">
                <a:latin typeface="Arial"/>
              </a:rPr>
              <a:t>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f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/>
              <a:t>) </a:t>
            </a:r>
            <a:r>
              <a:rPr lang="en-US" dirty="0" smtClean="0">
                <a:latin typeface="cmsy10"/>
              </a:rPr>
              <a:t>Ç</a:t>
            </a:r>
            <a:r>
              <a:rPr lang="en-US" dirty="0" smtClean="0"/>
              <a:t> (</a:t>
            </a:r>
            <a:r>
              <a:rPr lang="en-US" b="0" dirty="0" smtClean="0">
                <a:latin typeface="Arial"/>
              </a:rPr>
              <a:t>v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Æ</a:t>
            </a:r>
            <a:r>
              <a:rPr lang="en-US" dirty="0" smtClean="0"/>
              <a:t> </a:t>
            </a:r>
            <a:r>
              <a:rPr lang="en-US" b="0" dirty="0" smtClean="0">
                <a:latin typeface="Arial"/>
              </a:rPr>
              <a:t>g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>
                <a:latin typeface="Arial"/>
              </a:rPr>
              <a:t>)</a:t>
            </a:r>
            <a:endParaRPr lang="en-US" baseline="-25000" dirty="0" smtClean="0">
              <a:latin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15298" y="5638800"/>
            <a:ext cx="255230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0" dirty="0" smtClean="0">
                <a:latin typeface="Arial"/>
              </a:rPr>
              <a:t>(</a:t>
            </a:r>
            <a:r>
              <a:rPr lang="en-US" b="0" dirty="0" smtClean="0">
                <a:latin typeface="cmsy10"/>
              </a:rPr>
              <a:t>:</a:t>
            </a:r>
            <a:r>
              <a:rPr lang="en-US" b="0" dirty="0" smtClean="0">
                <a:latin typeface="Arial"/>
              </a:rPr>
              <a:t> v</a:t>
            </a:r>
            <a:r>
              <a:rPr lang="en-US" baseline="-50000" dirty="0" smtClean="0">
                <a:latin typeface="Arial"/>
              </a:rPr>
              <a:t>1</a:t>
            </a:r>
            <a:r>
              <a:rPr lang="en-US" b="0" dirty="0" smtClean="0">
                <a:latin typeface="Arial"/>
              </a:rPr>
              <a:t>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f</a:t>
            </a:r>
            <a:r>
              <a:rPr lang="en-US" baseline="-25000" dirty="0" smtClean="0">
                <a:latin typeface="Arial"/>
              </a:rPr>
              <a:t>2</a:t>
            </a:r>
            <a:r>
              <a:rPr lang="en-US" dirty="0" smtClean="0"/>
              <a:t>) </a:t>
            </a:r>
            <a:r>
              <a:rPr lang="en-US" dirty="0" smtClean="0">
                <a:latin typeface="cmsy10"/>
              </a:rPr>
              <a:t>Ç</a:t>
            </a:r>
            <a:r>
              <a:rPr lang="en-US" dirty="0" smtClean="0"/>
              <a:t> (</a:t>
            </a:r>
            <a:r>
              <a:rPr lang="en-US" b="0" dirty="0" smtClean="0">
                <a:latin typeface="Arial"/>
              </a:rPr>
              <a:t>v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Æ</a:t>
            </a:r>
            <a:r>
              <a:rPr lang="en-US" dirty="0" smtClean="0"/>
              <a:t> </a:t>
            </a:r>
            <a:r>
              <a:rPr lang="en-US" b="0" dirty="0" smtClean="0">
                <a:latin typeface="Arial"/>
              </a:rPr>
              <a:t>g</a:t>
            </a:r>
            <a:r>
              <a:rPr lang="en-US" baseline="-25000" dirty="0" smtClean="0">
                <a:latin typeface="Arial"/>
              </a:rPr>
              <a:t>2</a:t>
            </a:r>
            <a:r>
              <a:rPr lang="en-US" dirty="0" smtClean="0">
                <a:latin typeface="Arial"/>
              </a:rPr>
              <a:t>)</a:t>
            </a:r>
            <a:endParaRPr lang="en-US" baseline="-25000" dirty="0" smtClean="0">
              <a:latin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14800" y="5401270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msy10"/>
              </a:rPr>
              <a:t>Æ</a:t>
            </a:r>
            <a:endParaRPr lang="en-US" sz="5400" dirty="0">
              <a:latin typeface="cmsy1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6200" y="1295400"/>
            <a:ext cx="920445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0" dirty="0" smtClean="0">
                <a:latin typeface="Arial"/>
              </a:rPr>
              <a:t>v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/>
              <a:t> = </a:t>
            </a:r>
            <a:r>
              <a:rPr lang="en-US" b="0" dirty="0" smtClean="0">
                <a:latin typeface="Arial"/>
              </a:rPr>
              <a:t>v</a:t>
            </a:r>
            <a:r>
              <a:rPr lang="en-US" baseline="-25000" dirty="0" smtClean="0">
                <a:latin typeface="Arial"/>
              </a:rPr>
              <a:t>2</a:t>
            </a:r>
            <a:endParaRPr lang="en-US" baseline="-25000" dirty="0">
              <a:latin typeface="Arial"/>
            </a:endParaRPr>
          </a:p>
        </p:txBody>
      </p:sp>
      <p:sp>
        <p:nvSpPr>
          <p:cNvPr id="20" name="Up Arrow 19"/>
          <p:cNvSpPr/>
          <p:nvPr/>
        </p:nvSpPr>
        <p:spPr bwMode="auto">
          <a:xfrm>
            <a:off x="4038600" y="4800600"/>
            <a:ext cx="762000" cy="597408"/>
          </a:xfrm>
          <a:prstGeom prst="upArrow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24200" y="4267200"/>
            <a:ext cx="249299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0" dirty="0" smtClean="0">
                <a:latin typeface="Arial"/>
              </a:rPr>
              <a:t>(</a:t>
            </a:r>
            <a:r>
              <a:rPr lang="en-US" b="0" dirty="0" smtClean="0">
                <a:latin typeface="cmsy10"/>
              </a:rPr>
              <a:t>:</a:t>
            </a:r>
            <a:r>
              <a:rPr lang="en-US" b="0" dirty="0" smtClean="0">
                <a:latin typeface="Arial"/>
              </a:rPr>
              <a:t> v</a:t>
            </a:r>
            <a:r>
              <a:rPr lang="en-US" baseline="-50000" dirty="0" smtClean="0">
                <a:latin typeface="Arial"/>
              </a:rPr>
              <a:t>1</a:t>
            </a:r>
            <a:r>
              <a:rPr lang="en-US" b="0" dirty="0" smtClean="0">
                <a:latin typeface="Arial"/>
              </a:rPr>
              <a:t>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X</a:t>
            </a:r>
            <a:r>
              <a:rPr lang="en-US" dirty="0" smtClean="0"/>
              <a:t>) </a:t>
            </a:r>
            <a:r>
              <a:rPr lang="en-US" dirty="0" smtClean="0">
                <a:latin typeface="cmsy10"/>
              </a:rPr>
              <a:t>Ç</a:t>
            </a:r>
            <a:r>
              <a:rPr lang="en-US" dirty="0" smtClean="0"/>
              <a:t> (</a:t>
            </a:r>
            <a:r>
              <a:rPr lang="en-US" b="0" dirty="0" smtClean="0">
                <a:latin typeface="Arial"/>
              </a:rPr>
              <a:t>v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Æ</a:t>
            </a:r>
            <a:r>
              <a:rPr lang="en-US" dirty="0" smtClean="0"/>
              <a:t> </a:t>
            </a:r>
            <a:r>
              <a:rPr lang="en-US" b="0" dirty="0" smtClean="0">
                <a:latin typeface="Arial"/>
              </a:rPr>
              <a:t>Y</a:t>
            </a:r>
            <a:r>
              <a:rPr lang="en-US" dirty="0" smtClean="0">
                <a:latin typeface="Arial"/>
              </a:rPr>
              <a:t>)</a:t>
            </a:r>
            <a:endParaRPr lang="en-US" baseline="-25000" dirty="0" smtClean="0"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 Operations: And (Complex Case 1)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71600" y="5638800"/>
            <a:ext cx="255230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0" dirty="0" smtClean="0">
                <a:latin typeface="Arial"/>
              </a:rPr>
              <a:t>(</a:t>
            </a:r>
            <a:r>
              <a:rPr lang="en-US" b="0" dirty="0" smtClean="0">
                <a:latin typeface="cmsy10"/>
              </a:rPr>
              <a:t>:</a:t>
            </a:r>
            <a:r>
              <a:rPr lang="en-US" b="0" dirty="0" smtClean="0">
                <a:latin typeface="Arial"/>
              </a:rPr>
              <a:t> v</a:t>
            </a:r>
            <a:r>
              <a:rPr lang="en-US" baseline="-50000" dirty="0" smtClean="0">
                <a:latin typeface="Arial"/>
              </a:rPr>
              <a:t>1</a:t>
            </a:r>
            <a:r>
              <a:rPr lang="en-US" b="0" dirty="0" smtClean="0">
                <a:latin typeface="Arial"/>
              </a:rPr>
              <a:t>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f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/>
              <a:t>) </a:t>
            </a:r>
            <a:r>
              <a:rPr lang="en-US" dirty="0" smtClean="0">
                <a:latin typeface="cmsy10"/>
              </a:rPr>
              <a:t>Ç</a:t>
            </a:r>
            <a:r>
              <a:rPr lang="en-US" dirty="0" smtClean="0"/>
              <a:t> (</a:t>
            </a:r>
            <a:r>
              <a:rPr lang="en-US" b="0" dirty="0" smtClean="0">
                <a:latin typeface="Arial"/>
              </a:rPr>
              <a:t>v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Æ</a:t>
            </a:r>
            <a:r>
              <a:rPr lang="en-US" dirty="0" smtClean="0"/>
              <a:t> </a:t>
            </a:r>
            <a:r>
              <a:rPr lang="en-US" b="0" dirty="0" smtClean="0">
                <a:latin typeface="Arial"/>
              </a:rPr>
              <a:t>g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>
                <a:latin typeface="Arial"/>
              </a:rPr>
              <a:t>)</a:t>
            </a:r>
            <a:endParaRPr lang="en-US" baseline="-25000" dirty="0" smtClean="0">
              <a:latin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15298" y="5638800"/>
            <a:ext cx="255230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0" dirty="0" smtClean="0">
                <a:latin typeface="Arial"/>
              </a:rPr>
              <a:t>(</a:t>
            </a:r>
            <a:r>
              <a:rPr lang="en-US" b="0" dirty="0" smtClean="0">
                <a:latin typeface="cmsy10"/>
              </a:rPr>
              <a:t>:</a:t>
            </a:r>
            <a:r>
              <a:rPr lang="en-US" b="0" dirty="0" smtClean="0">
                <a:latin typeface="Arial"/>
              </a:rPr>
              <a:t> v</a:t>
            </a:r>
            <a:r>
              <a:rPr lang="en-US" baseline="-50000" dirty="0" smtClean="0">
                <a:latin typeface="Arial"/>
              </a:rPr>
              <a:t>1</a:t>
            </a:r>
            <a:r>
              <a:rPr lang="en-US" b="0" dirty="0" smtClean="0">
                <a:latin typeface="Arial"/>
              </a:rPr>
              <a:t>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f</a:t>
            </a:r>
            <a:r>
              <a:rPr lang="en-US" baseline="-25000" dirty="0" smtClean="0">
                <a:latin typeface="Arial"/>
              </a:rPr>
              <a:t>2</a:t>
            </a:r>
            <a:r>
              <a:rPr lang="en-US" dirty="0" smtClean="0"/>
              <a:t>) </a:t>
            </a:r>
            <a:r>
              <a:rPr lang="en-US" dirty="0" smtClean="0">
                <a:latin typeface="cmsy10"/>
              </a:rPr>
              <a:t>Ç</a:t>
            </a:r>
            <a:r>
              <a:rPr lang="en-US" dirty="0" smtClean="0"/>
              <a:t> (</a:t>
            </a:r>
            <a:r>
              <a:rPr lang="en-US" b="0" dirty="0" smtClean="0">
                <a:latin typeface="Arial"/>
              </a:rPr>
              <a:t>v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Æ</a:t>
            </a:r>
            <a:r>
              <a:rPr lang="en-US" dirty="0" smtClean="0"/>
              <a:t> </a:t>
            </a:r>
            <a:r>
              <a:rPr lang="en-US" b="0" dirty="0" smtClean="0">
                <a:latin typeface="Arial"/>
              </a:rPr>
              <a:t>g</a:t>
            </a:r>
            <a:r>
              <a:rPr lang="en-US" baseline="-25000" dirty="0" smtClean="0">
                <a:latin typeface="Arial"/>
              </a:rPr>
              <a:t>2</a:t>
            </a:r>
            <a:r>
              <a:rPr lang="en-US" dirty="0" smtClean="0">
                <a:latin typeface="Arial"/>
              </a:rPr>
              <a:t>)</a:t>
            </a:r>
            <a:endParaRPr lang="en-US" baseline="-25000" dirty="0" smtClean="0">
              <a:latin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14800" y="5401270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msy10"/>
              </a:rPr>
              <a:t>Æ</a:t>
            </a:r>
            <a:endParaRPr lang="en-US" sz="5400" dirty="0">
              <a:latin typeface="cmsy1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6200" y="1295400"/>
            <a:ext cx="920445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0" dirty="0" smtClean="0">
                <a:latin typeface="Arial"/>
              </a:rPr>
              <a:t>v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/>
              <a:t> = </a:t>
            </a:r>
            <a:r>
              <a:rPr lang="en-US" b="0" dirty="0" smtClean="0">
                <a:latin typeface="Arial"/>
              </a:rPr>
              <a:t>v</a:t>
            </a:r>
            <a:r>
              <a:rPr lang="en-US" baseline="-25000" dirty="0" smtClean="0">
                <a:latin typeface="Arial"/>
              </a:rPr>
              <a:t>2</a:t>
            </a:r>
            <a:endParaRPr lang="en-US" baseline="-25000" dirty="0">
              <a:latin typeface="Arial"/>
            </a:endParaRPr>
          </a:p>
        </p:txBody>
      </p:sp>
      <p:sp>
        <p:nvSpPr>
          <p:cNvPr id="20" name="Up Arrow 19"/>
          <p:cNvSpPr/>
          <p:nvPr/>
        </p:nvSpPr>
        <p:spPr bwMode="auto">
          <a:xfrm>
            <a:off x="4038600" y="4800600"/>
            <a:ext cx="762000" cy="597408"/>
          </a:xfrm>
          <a:prstGeom prst="upArrow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10869" y="4267200"/>
            <a:ext cx="3919663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0" dirty="0" smtClean="0">
                <a:latin typeface="Arial"/>
              </a:rPr>
              <a:t>(</a:t>
            </a:r>
            <a:r>
              <a:rPr lang="en-US" b="0" dirty="0" smtClean="0">
                <a:latin typeface="cmsy10"/>
              </a:rPr>
              <a:t>:</a:t>
            </a:r>
            <a:r>
              <a:rPr lang="en-US" b="0" dirty="0" smtClean="0">
                <a:latin typeface="Arial"/>
              </a:rPr>
              <a:t> v</a:t>
            </a:r>
            <a:r>
              <a:rPr lang="en-US" baseline="-50000" dirty="0" smtClean="0">
                <a:latin typeface="Arial"/>
              </a:rPr>
              <a:t>1</a:t>
            </a:r>
            <a:r>
              <a:rPr lang="en-US" b="0" dirty="0" smtClean="0">
                <a:latin typeface="Arial"/>
              </a:rPr>
              <a:t>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(f</a:t>
            </a:r>
            <a:r>
              <a:rPr lang="en-US" b="0" baseline="-25000" dirty="0" smtClean="0">
                <a:latin typeface="Arial"/>
              </a:rPr>
              <a:t>1</a:t>
            </a:r>
            <a:r>
              <a:rPr lang="en-US" b="0" dirty="0" smtClean="0">
                <a:latin typeface="Arial"/>
              </a:rPr>
              <a:t>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f</a:t>
            </a:r>
            <a:r>
              <a:rPr lang="en-US" baseline="-25000" dirty="0" smtClean="0">
                <a:latin typeface="Arial"/>
              </a:rPr>
              <a:t>2</a:t>
            </a:r>
            <a:r>
              <a:rPr lang="en-US" b="0" dirty="0" smtClean="0">
                <a:latin typeface="Arial"/>
              </a:rPr>
              <a:t>)</a:t>
            </a:r>
            <a:r>
              <a:rPr lang="en-US" dirty="0" smtClean="0"/>
              <a:t>) </a:t>
            </a:r>
            <a:r>
              <a:rPr lang="en-US" dirty="0" smtClean="0">
                <a:latin typeface="cmsy10"/>
              </a:rPr>
              <a:t>Ç</a:t>
            </a:r>
            <a:r>
              <a:rPr lang="en-US" dirty="0" smtClean="0"/>
              <a:t> (</a:t>
            </a:r>
            <a:r>
              <a:rPr lang="en-US" b="0" dirty="0" smtClean="0">
                <a:latin typeface="Arial"/>
              </a:rPr>
              <a:t>v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Æ</a:t>
            </a:r>
            <a:r>
              <a:rPr lang="en-US" dirty="0" smtClean="0"/>
              <a:t> </a:t>
            </a:r>
            <a:r>
              <a:rPr lang="en-US" b="0" dirty="0" smtClean="0">
                <a:latin typeface="Arial"/>
              </a:rPr>
              <a:t>(g</a:t>
            </a:r>
            <a:r>
              <a:rPr lang="en-US" b="0" baseline="-25000" dirty="0" smtClean="0">
                <a:latin typeface="Arial"/>
              </a:rPr>
              <a:t>1</a:t>
            </a:r>
            <a:r>
              <a:rPr lang="en-US" b="0" dirty="0" smtClean="0">
                <a:latin typeface="Arial"/>
              </a:rPr>
              <a:t>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g</a:t>
            </a:r>
            <a:r>
              <a:rPr lang="en-US" baseline="-25000" dirty="0" smtClean="0">
                <a:latin typeface="Arial"/>
              </a:rPr>
              <a:t>2</a:t>
            </a:r>
            <a:r>
              <a:rPr lang="en-US" b="0" dirty="0" smtClean="0">
                <a:latin typeface="Arial"/>
              </a:rPr>
              <a:t>)</a:t>
            </a:r>
            <a:r>
              <a:rPr lang="en-US" dirty="0" smtClean="0">
                <a:latin typeface="Arial"/>
              </a:rPr>
              <a:t>)</a:t>
            </a:r>
            <a:endParaRPr lang="en-US" baseline="-25000" dirty="0" smtClean="0">
              <a:latin typeface="Arial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048000" y="2438400"/>
            <a:ext cx="2743200" cy="609600"/>
          </a:xfrm>
          <a:prstGeom prst="wedgeRoundRectCallout">
            <a:avLst>
              <a:gd name="adj1" fmla="val -23277"/>
              <a:gd name="adj2" fmla="val 251826"/>
              <a:gd name="adj3" fmla="val 16667"/>
            </a:avLst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Compute recursively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3048000" y="2438400"/>
            <a:ext cx="2743200" cy="609600"/>
          </a:xfrm>
          <a:prstGeom prst="wedgeRoundRectCallout">
            <a:avLst>
              <a:gd name="adj1" fmla="val 43390"/>
              <a:gd name="adj2" fmla="val 254065"/>
              <a:gd name="adj3" fmla="val 16667"/>
            </a:avLst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Compute recursively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 Operations: And (Complex Case 1)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71600" y="5638800"/>
            <a:ext cx="255230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0" dirty="0" smtClean="0">
                <a:latin typeface="Arial"/>
              </a:rPr>
              <a:t>(</a:t>
            </a:r>
            <a:r>
              <a:rPr lang="en-US" b="0" dirty="0" smtClean="0">
                <a:latin typeface="cmsy10"/>
              </a:rPr>
              <a:t>:</a:t>
            </a:r>
            <a:r>
              <a:rPr lang="en-US" b="0" dirty="0" smtClean="0">
                <a:latin typeface="Arial"/>
              </a:rPr>
              <a:t> v</a:t>
            </a:r>
            <a:r>
              <a:rPr lang="en-US" baseline="-50000" dirty="0" smtClean="0">
                <a:latin typeface="Arial"/>
              </a:rPr>
              <a:t>1</a:t>
            </a:r>
            <a:r>
              <a:rPr lang="en-US" b="0" dirty="0" smtClean="0">
                <a:latin typeface="Arial"/>
              </a:rPr>
              <a:t>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f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/>
              <a:t>) </a:t>
            </a:r>
            <a:r>
              <a:rPr lang="en-US" dirty="0" smtClean="0">
                <a:latin typeface="cmsy10"/>
              </a:rPr>
              <a:t>Ç</a:t>
            </a:r>
            <a:r>
              <a:rPr lang="en-US" dirty="0" smtClean="0"/>
              <a:t> (</a:t>
            </a:r>
            <a:r>
              <a:rPr lang="en-US" b="0" dirty="0" smtClean="0">
                <a:latin typeface="Arial"/>
              </a:rPr>
              <a:t>v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Æ</a:t>
            </a:r>
            <a:r>
              <a:rPr lang="en-US" dirty="0" smtClean="0"/>
              <a:t> </a:t>
            </a:r>
            <a:r>
              <a:rPr lang="en-US" b="0" dirty="0" smtClean="0">
                <a:latin typeface="Arial"/>
              </a:rPr>
              <a:t>g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>
                <a:latin typeface="Arial"/>
              </a:rPr>
              <a:t>)</a:t>
            </a:r>
            <a:endParaRPr lang="en-US" baseline="-25000" dirty="0" smtClean="0">
              <a:latin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15298" y="5638800"/>
            <a:ext cx="255230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0" dirty="0" smtClean="0">
                <a:latin typeface="Arial"/>
              </a:rPr>
              <a:t>(</a:t>
            </a:r>
            <a:r>
              <a:rPr lang="en-US" b="0" dirty="0" smtClean="0">
                <a:latin typeface="cmsy10"/>
              </a:rPr>
              <a:t>:</a:t>
            </a:r>
            <a:r>
              <a:rPr lang="en-US" b="0" dirty="0" smtClean="0">
                <a:latin typeface="Arial"/>
              </a:rPr>
              <a:t> v</a:t>
            </a:r>
            <a:r>
              <a:rPr lang="en-US" baseline="-50000" dirty="0" smtClean="0">
                <a:latin typeface="Arial"/>
              </a:rPr>
              <a:t>1</a:t>
            </a:r>
            <a:r>
              <a:rPr lang="en-US" b="0" dirty="0" smtClean="0">
                <a:latin typeface="Arial"/>
              </a:rPr>
              <a:t>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f</a:t>
            </a:r>
            <a:r>
              <a:rPr lang="en-US" baseline="-25000" dirty="0" smtClean="0">
                <a:latin typeface="Arial"/>
              </a:rPr>
              <a:t>2</a:t>
            </a:r>
            <a:r>
              <a:rPr lang="en-US" dirty="0" smtClean="0"/>
              <a:t>) </a:t>
            </a:r>
            <a:r>
              <a:rPr lang="en-US" dirty="0" smtClean="0">
                <a:latin typeface="cmsy10"/>
              </a:rPr>
              <a:t>Ç</a:t>
            </a:r>
            <a:r>
              <a:rPr lang="en-US" dirty="0" smtClean="0"/>
              <a:t> (</a:t>
            </a:r>
            <a:r>
              <a:rPr lang="en-US" b="0" dirty="0" smtClean="0">
                <a:latin typeface="Arial"/>
              </a:rPr>
              <a:t>v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Æ</a:t>
            </a:r>
            <a:r>
              <a:rPr lang="en-US" dirty="0" smtClean="0"/>
              <a:t> </a:t>
            </a:r>
            <a:r>
              <a:rPr lang="en-US" b="0" dirty="0" smtClean="0">
                <a:latin typeface="Arial"/>
              </a:rPr>
              <a:t>g</a:t>
            </a:r>
            <a:r>
              <a:rPr lang="en-US" baseline="-25000" dirty="0" smtClean="0">
                <a:latin typeface="Arial"/>
              </a:rPr>
              <a:t>2</a:t>
            </a:r>
            <a:r>
              <a:rPr lang="en-US" dirty="0" smtClean="0">
                <a:latin typeface="Arial"/>
              </a:rPr>
              <a:t>)</a:t>
            </a:r>
            <a:endParaRPr lang="en-US" baseline="-25000" dirty="0" smtClean="0">
              <a:latin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14800" y="5401270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msy10"/>
              </a:rPr>
              <a:t>Æ</a:t>
            </a:r>
            <a:endParaRPr lang="en-US" sz="5400" dirty="0">
              <a:latin typeface="cmsy1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6200" y="1295400"/>
            <a:ext cx="920445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0" dirty="0" smtClean="0">
                <a:latin typeface="Arial"/>
              </a:rPr>
              <a:t>v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/>
              <a:t> = </a:t>
            </a:r>
            <a:r>
              <a:rPr lang="en-US" b="0" dirty="0" smtClean="0">
                <a:latin typeface="Arial"/>
              </a:rPr>
              <a:t>v</a:t>
            </a:r>
            <a:r>
              <a:rPr lang="en-US" baseline="-25000" dirty="0" smtClean="0">
                <a:latin typeface="Arial"/>
              </a:rPr>
              <a:t>2</a:t>
            </a:r>
            <a:endParaRPr lang="en-US" baseline="-25000" dirty="0">
              <a:latin typeface="Arial"/>
            </a:endParaRPr>
          </a:p>
        </p:txBody>
      </p:sp>
      <p:sp>
        <p:nvSpPr>
          <p:cNvPr id="20" name="Up Arrow 19"/>
          <p:cNvSpPr/>
          <p:nvPr/>
        </p:nvSpPr>
        <p:spPr bwMode="auto">
          <a:xfrm>
            <a:off x="4038600" y="4800600"/>
            <a:ext cx="762000" cy="597408"/>
          </a:xfrm>
          <a:prstGeom prst="upArrow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10869" y="4267200"/>
            <a:ext cx="391966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0" dirty="0" smtClean="0">
                <a:latin typeface="Arial"/>
              </a:rPr>
              <a:t>(</a:t>
            </a:r>
            <a:r>
              <a:rPr lang="en-US" b="0" dirty="0" smtClean="0">
                <a:latin typeface="cmsy10"/>
              </a:rPr>
              <a:t>:</a:t>
            </a:r>
            <a:r>
              <a:rPr lang="en-US" b="0" dirty="0" smtClean="0">
                <a:latin typeface="Arial"/>
              </a:rPr>
              <a:t> v</a:t>
            </a:r>
            <a:r>
              <a:rPr lang="en-US" baseline="-50000" dirty="0" smtClean="0">
                <a:latin typeface="Arial"/>
              </a:rPr>
              <a:t>1</a:t>
            </a:r>
            <a:r>
              <a:rPr lang="en-US" b="0" dirty="0" smtClean="0">
                <a:latin typeface="Arial"/>
              </a:rPr>
              <a:t>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(f</a:t>
            </a:r>
            <a:r>
              <a:rPr lang="en-US" b="0" baseline="-25000" dirty="0" smtClean="0">
                <a:latin typeface="Arial"/>
              </a:rPr>
              <a:t>1</a:t>
            </a:r>
            <a:r>
              <a:rPr lang="en-US" b="0" dirty="0" smtClean="0">
                <a:latin typeface="Arial"/>
              </a:rPr>
              <a:t>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f</a:t>
            </a:r>
            <a:r>
              <a:rPr lang="en-US" baseline="-25000" dirty="0" smtClean="0">
                <a:latin typeface="Arial"/>
              </a:rPr>
              <a:t>2</a:t>
            </a:r>
            <a:r>
              <a:rPr lang="en-US" b="0" dirty="0" smtClean="0">
                <a:latin typeface="Arial"/>
              </a:rPr>
              <a:t>)</a:t>
            </a:r>
            <a:r>
              <a:rPr lang="en-US" dirty="0" smtClean="0"/>
              <a:t>) </a:t>
            </a:r>
            <a:r>
              <a:rPr lang="en-US" dirty="0" smtClean="0">
                <a:latin typeface="cmsy10"/>
              </a:rPr>
              <a:t>Ç</a:t>
            </a:r>
            <a:r>
              <a:rPr lang="en-US" dirty="0" smtClean="0"/>
              <a:t> (</a:t>
            </a:r>
            <a:r>
              <a:rPr lang="en-US" b="0" dirty="0" smtClean="0">
                <a:latin typeface="Arial"/>
              </a:rPr>
              <a:t>v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Æ</a:t>
            </a:r>
            <a:r>
              <a:rPr lang="en-US" dirty="0" smtClean="0"/>
              <a:t> </a:t>
            </a:r>
            <a:r>
              <a:rPr lang="en-US" b="0" dirty="0" smtClean="0">
                <a:latin typeface="Arial"/>
              </a:rPr>
              <a:t>(g</a:t>
            </a:r>
            <a:r>
              <a:rPr lang="en-US" b="0" baseline="-25000" dirty="0" smtClean="0">
                <a:latin typeface="Arial"/>
              </a:rPr>
              <a:t>1</a:t>
            </a:r>
            <a:r>
              <a:rPr lang="en-US" b="0" dirty="0" smtClean="0">
                <a:latin typeface="Arial"/>
              </a:rPr>
              <a:t>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g</a:t>
            </a:r>
            <a:r>
              <a:rPr lang="en-US" baseline="-25000" dirty="0" smtClean="0">
                <a:latin typeface="Arial"/>
              </a:rPr>
              <a:t>2</a:t>
            </a:r>
            <a:r>
              <a:rPr lang="en-US" b="0" dirty="0" smtClean="0">
                <a:latin typeface="Arial"/>
              </a:rPr>
              <a:t>)</a:t>
            </a:r>
            <a:r>
              <a:rPr lang="en-US" dirty="0" smtClean="0">
                <a:latin typeface="Arial"/>
              </a:rPr>
              <a:t>)</a:t>
            </a:r>
            <a:endParaRPr lang="en-US" baseline="-25000" dirty="0" smtClean="0">
              <a:latin typeface="Arial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2672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v</a:t>
            </a:r>
            <a:r>
              <a:rPr lang="en-US" sz="1600" b="0" baseline="-25000" dirty="0" smtClean="0">
                <a:latin typeface="Arial"/>
              </a:rPr>
              <a:t>1</a:t>
            </a:r>
            <a:endParaRPr kumimoji="0" lang="en-US" sz="1600" b="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12" name="Straight Arrow Connector 11"/>
          <p:cNvCxnSpPr>
            <a:stCxn id="11" idx="4"/>
            <a:endCxn id="14" idx="0"/>
          </p:cNvCxnSpPr>
          <p:nvPr/>
        </p:nvCxnSpPr>
        <p:spPr bwMode="auto">
          <a:xfrm rot="5400000">
            <a:off x="3467100" y="1905000"/>
            <a:ext cx="685800" cy="1295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11" idx="4"/>
            <a:endCxn id="15" idx="0"/>
          </p:cNvCxnSpPr>
          <p:nvPr/>
        </p:nvCxnSpPr>
        <p:spPr bwMode="auto">
          <a:xfrm rot="16200000" flipH="1">
            <a:off x="4781550" y="1885950"/>
            <a:ext cx="685800" cy="13335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Isosceles Triangle 13"/>
          <p:cNvSpPr/>
          <p:nvPr/>
        </p:nvSpPr>
        <p:spPr bwMode="auto">
          <a:xfrm>
            <a:off x="1676400" y="2895600"/>
            <a:ext cx="2971800" cy="685800"/>
          </a:xfrm>
          <a:prstGeom prst="triangl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latin typeface="Arial"/>
              </a:rPr>
              <a:t>f</a:t>
            </a:r>
            <a:r>
              <a:rPr lang="en-US" b="0" baseline="-25000" dirty="0" smtClean="0">
                <a:latin typeface="Arial"/>
              </a:rPr>
              <a:t>1</a:t>
            </a:r>
            <a:r>
              <a:rPr lang="en-US" b="0" dirty="0" smtClean="0">
                <a:latin typeface="Arial"/>
              </a:rPr>
              <a:t>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f</a:t>
            </a:r>
            <a:r>
              <a:rPr lang="en-US" b="0" baseline="-25000" dirty="0" smtClean="0">
                <a:latin typeface="Arial"/>
              </a:rPr>
              <a:t>2</a:t>
            </a:r>
            <a:endParaRPr kumimoji="0" lang="en-US" sz="2000" b="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5" name="Isosceles Triangle 14"/>
          <p:cNvSpPr/>
          <p:nvPr/>
        </p:nvSpPr>
        <p:spPr bwMode="auto">
          <a:xfrm>
            <a:off x="4191000" y="2895600"/>
            <a:ext cx="3200400" cy="685800"/>
          </a:xfrm>
          <a:prstGeom prst="triangle">
            <a:avLst/>
          </a:prstGeom>
          <a:solidFill>
            <a:srgbClr val="92D050">
              <a:alpha val="44000"/>
            </a:srgb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latin typeface="Arial"/>
              </a:rPr>
              <a:t>g</a:t>
            </a:r>
            <a:r>
              <a:rPr lang="en-US" b="0" baseline="-25000" dirty="0" smtClean="0">
                <a:latin typeface="Arial"/>
              </a:rPr>
              <a:t>1</a:t>
            </a:r>
            <a:r>
              <a:rPr lang="en-US" b="0" dirty="0" smtClean="0">
                <a:latin typeface="Arial"/>
              </a:rPr>
              <a:t>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g</a:t>
            </a:r>
            <a:r>
              <a:rPr lang="en-US" baseline="-25000" dirty="0" smtClean="0">
                <a:latin typeface="Arial"/>
              </a:rPr>
              <a:t>2</a:t>
            </a:r>
            <a:endParaRPr kumimoji="0" lang="en-US" sz="20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2" name="Up Arrow 21"/>
          <p:cNvSpPr/>
          <p:nvPr/>
        </p:nvSpPr>
        <p:spPr bwMode="auto">
          <a:xfrm rot="19676933">
            <a:off x="3314524" y="3641272"/>
            <a:ext cx="381352" cy="539642"/>
          </a:xfrm>
          <a:prstGeom prst="upArrow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3" name="Up Arrow 22"/>
          <p:cNvSpPr/>
          <p:nvPr/>
        </p:nvSpPr>
        <p:spPr bwMode="auto">
          <a:xfrm rot="2081261">
            <a:off x="5694719" y="3635329"/>
            <a:ext cx="370018" cy="577941"/>
          </a:xfrm>
          <a:prstGeom prst="upArrow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00266" y="1371600"/>
            <a:ext cx="2988319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0" dirty="0" smtClean="0">
                <a:latin typeface="Arial"/>
              </a:rPr>
              <a:t>What if </a:t>
            </a:r>
            <a:r>
              <a:rPr lang="en-US" b="0" dirty="0" smtClean="0"/>
              <a:t>f</a:t>
            </a:r>
            <a:r>
              <a:rPr lang="en-US" b="0" baseline="-25000" dirty="0" smtClean="0"/>
              <a:t>1</a:t>
            </a:r>
            <a:r>
              <a:rPr lang="en-US" b="0" dirty="0" smtClean="0"/>
              <a:t>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/>
              <a:t> f</a:t>
            </a:r>
            <a:r>
              <a:rPr lang="en-US" b="0" baseline="-25000" dirty="0" smtClean="0"/>
              <a:t>2</a:t>
            </a:r>
            <a:r>
              <a:rPr lang="en-US" b="0" baseline="-25000" dirty="0" smtClean="0">
                <a:solidFill>
                  <a:schemeClr val="tx1"/>
                </a:solidFill>
                <a:ea typeface="ＭＳ Ｐゴシック" pitchFamily="1" charset="-128"/>
              </a:rPr>
              <a:t> </a:t>
            </a:r>
            <a:r>
              <a:rPr lang="en-US" b="0" dirty="0" smtClean="0">
                <a:latin typeface="Arial"/>
              </a:rPr>
              <a:t>= </a:t>
            </a:r>
            <a:r>
              <a:rPr lang="en-US" b="0" dirty="0" smtClean="0"/>
              <a:t>g</a:t>
            </a:r>
            <a:r>
              <a:rPr lang="en-US" b="0" baseline="-25000" dirty="0" smtClean="0"/>
              <a:t>1</a:t>
            </a:r>
            <a:r>
              <a:rPr lang="en-US" b="0" dirty="0" smtClean="0"/>
              <a:t>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/>
              <a:t> g</a:t>
            </a:r>
            <a:r>
              <a:rPr lang="en-US" baseline="-25000" dirty="0" smtClean="0"/>
              <a:t>2</a:t>
            </a:r>
            <a:r>
              <a:rPr lang="en-US" baseline="-25000" dirty="0" smtClean="0">
                <a:solidFill>
                  <a:schemeClr val="tx1"/>
                </a:solidFill>
                <a:ea typeface="ＭＳ Ｐゴシック" pitchFamily="1" charset="-128"/>
              </a:rPr>
              <a:t> </a:t>
            </a:r>
            <a:r>
              <a:rPr lang="en-US" b="0" dirty="0" smtClean="0">
                <a:latin typeface="Arial"/>
              </a:rPr>
              <a:t>?</a:t>
            </a:r>
            <a:r>
              <a:rPr lang="en-US" b="0" baseline="-25000" dirty="0" smtClean="0"/>
              <a:t>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04037" y="1981200"/>
            <a:ext cx="166744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0" dirty="0" smtClean="0">
                <a:latin typeface="Arial"/>
              </a:rPr>
              <a:t>Return </a:t>
            </a:r>
            <a:r>
              <a:rPr lang="en-US" b="0" dirty="0" smtClean="0"/>
              <a:t>f</a:t>
            </a:r>
            <a:r>
              <a:rPr lang="en-US" b="0" baseline="-25000" dirty="0" smtClean="0"/>
              <a:t>1</a:t>
            </a:r>
            <a:r>
              <a:rPr lang="en-US" b="0" dirty="0" smtClean="0"/>
              <a:t>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/>
              <a:t> f</a:t>
            </a:r>
            <a:r>
              <a:rPr lang="en-US" b="0" baseline="-25000" dirty="0" smtClean="0"/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22" grpId="0" animBg="1"/>
      <p:bldP spid="23" grpId="0" animBg="1"/>
      <p:bldP spid="28" grpId="0" animBg="1"/>
      <p:bldP spid="2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 Operations: And (Complex Case 2)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2438400" y="2133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v</a:t>
            </a:r>
            <a:r>
              <a:rPr lang="en-US" sz="1600" b="0" baseline="-25000" dirty="0" smtClean="0">
                <a:latin typeface="Arial"/>
              </a:rPr>
              <a:t>1</a:t>
            </a:r>
            <a:endParaRPr kumimoji="0" lang="en-US" sz="1600" b="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17" name="Straight Arrow Connector 16"/>
          <p:cNvCxnSpPr>
            <a:stCxn id="16" idx="4"/>
            <a:endCxn id="25" idx="0"/>
          </p:cNvCxnSpPr>
          <p:nvPr/>
        </p:nvCxnSpPr>
        <p:spPr bwMode="auto">
          <a:xfrm rot="5400000">
            <a:off x="2113026" y="2684526"/>
            <a:ext cx="685800" cy="34594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6" idx="4"/>
            <a:endCxn id="26" idx="0"/>
          </p:cNvCxnSpPr>
          <p:nvPr/>
        </p:nvCxnSpPr>
        <p:spPr bwMode="auto">
          <a:xfrm rot="16200000" flipH="1">
            <a:off x="2417826" y="2725674"/>
            <a:ext cx="685800" cy="263652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Isosceles Triangle 24"/>
          <p:cNvSpPr/>
          <p:nvPr/>
        </p:nvSpPr>
        <p:spPr bwMode="auto">
          <a:xfrm>
            <a:off x="1752600" y="3200400"/>
            <a:ext cx="1060704" cy="914400"/>
          </a:xfrm>
          <a:prstGeom prst="triangl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latin typeface="Arial"/>
              </a:rPr>
              <a:t>f</a:t>
            </a:r>
            <a:r>
              <a:rPr lang="en-US" baseline="-25000" dirty="0" smtClean="0">
                <a:latin typeface="Arial"/>
              </a:rPr>
              <a:t>1</a:t>
            </a:r>
            <a:endParaRPr kumimoji="0" lang="en-US" sz="20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6" name="Isosceles Triangle 25"/>
          <p:cNvSpPr/>
          <p:nvPr/>
        </p:nvSpPr>
        <p:spPr bwMode="auto">
          <a:xfrm>
            <a:off x="2362200" y="3200400"/>
            <a:ext cx="1060704" cy="914400"/>
          </a:xfrm>
          <a:prstGeom prst="triangle">
            <a:avLst/>
          </a:prstGeom>
          <a:solidFill>
            <a:srgbClr val="92D050">
              <a:alpha val="44000"/>
            </a:srgb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latin typeface="Arial"/>
              </a:rPr>
              <a:t>g</a:t>
            </a:r>
            <a:r>
              <a:rPr kumimoji="0" lang="en-US" sz="20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5949696" y="2133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v</a:t>
            </a:r>
            <a:r>
              <a:rPr lang="en-US" sz="1600" b="0" baseline="-25000" dirty="0" smtClean="0">
                <a:latin typeface="Arial"/>
              </a:rPr>
              <a:t>2</a:t>
            </a:r>
            <a:endParaRPr kumimoji="0" lang="en-US" sz="1600" b="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34" name="Straight Arrow Connector 33"/>
          <p:cNvCxnSpPr>
            <a:stCxn id="32" idx="4"/>
            <a:endCxn id="38" idx="0"/>
          </p:cNvCxnSpPr>
          <p:nvPr/>
        </p:nvCxnSpPr>
        <p:spPr bwMode="auto">
          <a:xfrm rot="5400000">
            <a:off x="5624322" y="2684526"/>
            <a:ext cx="685800" cy="34594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>
            <a:stCxn id="32" idx="4"/>
            <a:endCxn id="39" idx="0"/>
          </p:cNvCxnSpPr>
          <p:nvPr/>
        </p:nvCxnSpPr>
        <p:spPr bwMode="auto">
          <a:xfrm rot="16200000" flipH="1">
            <a:off x="5929122" y="2725674"/>
            <a:ext cx="685800" cy="263652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Isosceles Triangle 37"/>
          <p:cNvSpPr/>
          <p:nvPr/>
        </p:nvSpPr>
        <p:spPr bwMode="auto">
          <a:xfrm>
            <a:off x="5263896" y="3200400"/>
            <a:ext cx="1060704" cy="914400"/>
          </a:xfrm>
          <a:prstGeom prst="triangl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latin typeface="Arial"/>
              </a:rPr>
              <a:t>f</a:t>
            </a:r>
            <a:r>
              <a:rPr lang="en-US" baseline="-25000" dirty="0" smtClean="0">
                <a:latin typeface="Arial"/>
              </a:rPr>
              <a:t>2</a:t>
            </a:r>
            <a:endParaRPr kumimoji="0" lang="en-US" sz="20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39" name="Isosceles Triangle 38"/>
          <p:cNvSpPr/>
          <p:nvPr/>
        </p:nvSpPr>
        <p:spPr bwMode="auto">
          <a:xfrm>
            <a:off x="5873496" y="3200400"/>
            <a:ext cx="1060704" cy="914400"/>
          </a:xfrm>
          <a:prstGeom prst="triangle">
            <a:avLst/>
          </a:prstGeom>
          <a:solidFill>
            <a:srgbClr val="92D050">
              <a:alpha val="44000"/>
            </a:srgb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latin typeface="Arial"/>
              </a:rPr>
              <a:t>g</a:t>
            </a:r>
            <a:r>
              <a:rPr lang="en-US" baseline="-25000" dirty="0" smtClean="0">
                <a:latin typeface="Arial"/>
              </a:rPr>
              <a:t>2</a:t>
            </a:r>
            <a:endParaRPr kumimoji="0" lang="en-US" sz="20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71600" y="5105400"/>
            <a:ext cx="255230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0" dirty="0" smtClean="0">
                <a:latin typeface="Arial"/>
              </a:rPr>
              <a:t>(</a:t>
            </a:r>
            <a:r>
              <a:rPr lang="en-US" b="0" dirty="0" smtClean="0">
                <a:latin typeface="cmsy10"/>
              </a:rPr>
              <a:t>:</a:t>
            </a:r>
            <a:r>
              <a:rPr lang="en-US" b="0" dirty="0" smtClean="0">
                <a:latin typeface="Arial"/>
              </a:rPr>
              <a:t> v</a:t>
            </a:r>
            <a:r>
              <a:rPr lang="en-US" baseline="-50000" dirty="0" smtClean="0">
                <a:latin typeface="Arial"/>
              </a:rPr>
              <a:t>1</a:t>
            </a:r>
            <a:r>
              <a:rPr lang="en-US" b="0" dirty="0" smtClean="0">
                <a:latin typeface="Arial"/>
              </a:rPr>
              <a:t>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f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/>
              <a:t>) </a:t>
            </a:r>
            <a:r>
              <a:rPr lang="en-US" dirty="0" smtClean="0">
                <a:latin typeface="cmsy10"/>
              </a:rPr>
              <a:t>Ç</a:t>
            </a:r>
            <a:r>
              <a:rPr lang="en-US" dirty="0" smtClean="0"/>
              <a:t> (</a:t>
            </a:r>
            <a:r>
              <a:rPr lang="en-US" b="0" dirty="0" smtClean="0">
                <a:latin typeface="Arial"/>
              </a:rPr>
              <a:t>v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Æ</a:t>
            </a:r>
            <a:r>
              <a:rPr lang="en-US" dirty="0" smtClean="0"/>
              <a:t> </a:t>
            </a:r>
            <a:r>
              <a:rPr lang="en-US" b="0" dirty="0" smtClean="0">
                <a:latin typeface="Arial"/>
              </a:rPr>
              <a:t>g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>
                <a:latin typeface="Arial"/>
              </a:rPr>
              <a:t>)</a:t>
            </a:r>
            <a:endParaRPr lang="en-US" baseline="-25000" dirty="0" smtClean="0">
              <a:latin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15298" y="5105400"/>
            <a:ext cx="255230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0" dirty="0" smtClean="0">
                <a:latin typeface="Arial"/>
              </a:rPr>
              <a:t>(</a:t>
            </a:r>
            <a:r>
              <a:rPr lang="en-US" b="0" dirty="0" smtClean="0">
                <a:latin typeface="cmsy10"/>
              </a:rPr>
              <a:t>:</a:t>
            </a:r>
            <a:r>
              <a:rPr lang="en-US" b="0" dirty="0" smtClean="0">
                <a:latin typeface="Arial"/>
              </a:rPr>
              <a:t> v</a:t>
            </a:r>
            <a:r>
              <a:rPr lang="en-US" baseline="-50000" dirty="0" smtClean="0">
                <a:latin typeface="Arial"/>
              </a:rPr>
              <a:t>2</a:t>
            </a:r>
            <a:r>
              <a:rPr lang="en-US" b="0" dirty="0" smtClean="0">
                <a:latin typeface="Arial"/>
              </a:rPr>
              <a:t>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f</a:t>
            </a:r>
            <a:r>
              <a:rPr lang="en-US" baseline="-25000" dirty="0" smtClean="0">
                <a:latin typeface="Arial"/>
              </a:rPr>
              <a:t>2</a:t>
            </a:r>
            <a:r>
              <a:rPr lang="en-US" dirty="0" smtClean="0"/>
              <a:t>) </a:t>
            </a:r>
            <a:r>
              <a:rPr lang="en-US" dirty="0" smtClean="0">
                <a:latin typeface="cmsy10"/>
              </a:rPr>
              <a:t>Ç</a:t>
            </a:r>
            <a:r>
              <a:rPr lang="en-US" dirty="0" smtClean="0"/>
              <a:t> (</a:t>
            </a:r>
            <a:r>
              <a:rPr lang="en-US" b="0" dirty="0" smtClean="0">
                <a:latin typeface="Arial"/>
              </a:rPr>
              <a:t>v</a:t>
            </a:r>
            <a:r>
              <a:rPr lang="en-US" baseline="-25000" dirty="0" smtClean="0">
                <a:latin typeface="Arial"/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Æ</a:t>
            </a:r>
            <a:r>
              <a:rPr lang="en-US" dirty="0" smtClean="0"/>
              <a:t> </a:t>
            </a:r>
            <a:r>
              <a:rPr lang="en-US" b="0" dirty="0" smtClean="0">
                <a:latin typeface="Arial"/>
              </a:rPr>
              <a:t>g</a:t>
            </a:r>
            <a:r>
              <a:rPr lang="en-US" baseline="-25000" dirty="0" smtClean="0">
                <a:latin typeface="Arial"/>
              </a:rPr>
              <a:t>2</a:t>
            </a:r>
            <a:r>
              <a:rPr lang="en-US" dirty="0" smtClean="0">
                <a:latin typeface="Arial"/>
              </a:rPr>
              <a:t>)</a:t>
            </a:r>
            <a:endParaRPr lang="en-US" baseline="-25000" dirty="0" smtClean="0">
              <a:latin typeface="Aria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10000" y="2057400"/>
            <a:ext cx="116730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latin typeface="cmsy10"/>
              </a:rPr>
              <a:t>Æ</a:t>
            </a:r>
            <a:endParaRPr lang="en-US" sz="11500" dirty="0">
              <a:latin typeface="cmsy1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14800" y="4867870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msy10"/>
              </a:rPr>
              <a:t>Æ</a:t>
            </a:r>
            <a:endParaRPr lang="en-US" sz="5400" dirty="0">
              <a:latin typeface="cmsy10"/>
            </a:endParaRPr>
          </a:p>
        </p:txBody>
      </p:sp>
      <p:sp>
        <p:nvSpPr>
          <p:cNvPr id="45" name="Down Arrow 44"/>
          <p:cNvSpPr/>
          <p:nvPr/>
        </p:nvSpPr>
        <p:spPr bwMode="auto">
          <a:xfrm>
            <a:off x="2362200" y="4267200"/>
            <a:ext cx="533400" cy="673608"/>
          </a:xfrm>
          <a:prstGeom prst="downArrow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6" name="Down Arrow 45"/>
          <p:cNvSpPr/>
          <p:nvPr/>
        </p:nvSpPr>
        <p:spPr bwMode="auto">
          <a:xfrm>
            <a:off x="5867400" y="4267200"/>
            <a:ext cx="533400" cy="673608"/>
          </a:xfrm>
          <a:prstGeom prst="downArrow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6203" y="1295400"/>
            <a:ext cx="92044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0" dirty="0" smtClean="0">
                <a:latin typeface="Arial"/>
              </a:rPr>
              <a:t>v</a:t>
            </a:r>
            <a:r>
              <a:rPr lang="en-US" b="0" baseline="-25000" dirty="0" smtClean="0">
                <a:latin typeface="Arial"/>
              </a:rPr>
              <a:t>1</a:t>
            </a:r>
            <a:r>
              <a:rPr lang="en-US" b="0" dirty="0" smtClean="0">
                <a:latin typeface="Arial"/>
              </a:rPr>
              <a:t> &lt; v</a:t>
            </a:r>
            <a:r>
              <a:rPr lang="en-US" b="0" baseline="-25000" dirty="0" smtClean="0">
                <a:latin typeface="Arial"/>
              </a:rPr>
              <a:t>2</a:t>
            </a:r>
            <a:endParaRPr lang="en-US" b="0" baseline="-25000" dirty="0">
              <a:latin typeface="Arial"/>
            </a:endParaRP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6477000" y="990600"/>
            <a:ext cx="2426602" cy="1021556"/>
          </a:xfrm>
          <a:prstGeom prst="wedgeRoundRectCallout">
            <a:avLst>
              <a:gd name="adj1" fmla="val -117914"/>
              <a:gd name="adj2" fmla="val 3391"/>
              <a:gd name="adj3" fmla="val 16667"/>
            </a:avLst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latin typeface="Arial"/>
              </a:rPr>
              <a:t>v</a:t>
            </a:r>
            <a:r>
              <a:rPr kumimoji="0" lang="en-US" sz="20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 appears before </a:t>
            </a:r>
            <a:r>
              <a:rPr kumimoji="0" lang="en-US" sz="2000" b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v</a:t>
            </a:r>
            <a:r>
              <a:rPr kumimoji="0" lang="en-US" sz="20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2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 in the variable ordering</a:t>
            </a:r>
          </a:p>
        </p:txBody>
      </p:sp>
      <p:sp>
        <p:nvSpPr>
          <p:cNvPr id="21" name="Right Brace 20"/>
          <p:cNvSpPr/>
          <p:nvPr/>
        </p:nvSpPr>
        <p:spPr bwMode="auto">
          <a:xfrm>
            <a:off x="7086600" y="2133600"/>
            <a:ext cx="533400" cy="19812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96200" y="2895600"/>
            <a:ext cx="42191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0" dirty="0" smtClean="0">
                <a:latin typeface="Arial"/>
              </a:rPr>
              <a:t>d</a:t>
            </a:r>
            <a:r>
              <a:rPr lang="en-US" baseline="-25000" dirty="0" smtClean="0">
                <a:latin typeface="Arial"/>
              </a:rPr>
              <a:t>2</a:t>
            </a:r>
            <a:endParaRPr lang="en-US" baseline="-25000" dirty="0"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 Operations: And (Complex Case 2)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71600" y="5562600"/>
            <a:ext cx="255230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0" dirty="0" smtClean="0">
                <a:latin typeface="Arial"/>
              </a:rPr>
              <a:t>(</a:t>
            </a:r>
            <a:r>
              <a:rPr lang="en-US" b="0" dirty="0" smtClean="0">
                <a:latin typeface="cmsy10"/>
              </a:rPr>
              <a:t>:</a:t>
            </a:r>
            <a:r>
              <a:rPr lang="en-US" b="0" dirty="0" smtClean="0">
                <a:latin typeface="Arial"/>
              </a:rPr>
              <a:t> v</a:t>
            </a:r>
            <a:r>
              <a:rPr lang="en-US" baseline="-50000" dirty="0" smtClean="0">
                <a:latin typeface="Arial"/>
              </a:rPr>
              <a:t>1</a:t>
            </a:r>
            <a:r>
              <a:rPr lang="en-US" b="0" dirty="0" smtClean="0">
                <a:latin typeface="Arial"/>
              </a:rPr>
              <a:t>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f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/>
              <a:t>) </a:t>
            </a:r>
            <a:r>
              <a:rPr lang="en-US" dirty="0" smtClean="0">
                <a:latin typeface="cmsy10"/>
              </a:rPr>
              <a:t>Ç</a:t>
            </a:r>
            <a:r>
              <a:rPr lang="en-US" dirty="0" smtClean="0"/>
              <a:t> (</a:t>
            </a:r>
            <a:r>
              <a:rPr lang="en-US" b="0" dirty="0" smtClean="0">
                <a:latin typeface="Arial"/>
              </a:rPr>
              <a:t>v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Æ</a:t>
            </a:r>
            <a:r>
              <a:rPr lang="en-US" dirty="0" smtClean="0"/>
              <a:t> </a:t>
            </a:r>
            <a:r>
              <a:rPr lang="en-US" b="0" dirty="0" smtClean="0">
                <a:latin typeface="Arial"/>
              </a:rPr>
              <a:t>g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>
                <a:latin typeface="Arial"/>
              </a:rPr>
              <a:t>)</a:t>
            </a:r>
            <a:endParaRPr lang="en-US" baseline="-25000" dirty="0" smtClean="0">
              <a:latin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76800" y="5562600"/>
            <a:ext cx="42191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0" dirty="0" smtClean="0">
                <a:latin typeface="Arial"/>
              </a:rPr>
              <a:t>d</a:t>
            </a:r>
            <a:r>
              <a:rPr lang="en-US" b="0" baseline="-25000" dirty="0" smtClean="0">
                <a:latin typeface="Arial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114800" y="5325070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msy10"/>
              </a:rPr>
              <a:t>Æ</a:t>
            </a:r>
            <a:endParaRPr lang="en-US" sz="5400" dirty="0">
              <a:latin typeface="cmsy1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6203" y="1295400"/>
            <a:ext cx="92044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0" dirty="0" smtClean="0">
                <a:latin typeface="Arial"/>
              </a:rPr>
              <a:t>v</a:t>
            </a:r>
            <a:r>
              <a:rPr lang="en-US" b="0" baseline="-25000" dirty="0" smtClean="0">
                <a:latin typeface="Arial"/>
              </a:rPr>
              <a:t>1</a:t>
            </a:r>
            <a:r>
              <a:rPr lang="en-US" b="0" dirty="0" smtClean="0">
                <a:latin typeface="Arial"/>
              </a:rPr>
              <a:t> &lt; v</a:t>
            </a:r>
            <a:r>
              <a:rPr lang="en-US" b="0" baseline="-25000" dirty="0" smtClean="0">
                <a:latin typeface="Arial"/>
              </a:rPr>
              <a:t>2</a:t>
            </a:r>
            <a:endParaRPr lang="en-US" b="0" baseline="-25000" dirty="0">
              <a:latin typeface="Arial"/>
            </a:endParaRPr>
          </a:p>
        </p:txBody>
      </p:sp>
      <p:sp>
        <p:nvSpPr>
          <p:cNvPr id="28" name="Up Arrow 27"/>
          <p:cNvSpPr/>
          <p:nvPr/>
        </p:nvSpPr>
        <p:spPr bwMode="auto">
          <a:xfrm>
            <a:off x="4038600" y="4800600"/>
            <a:ext cx="762000" cy="597408"/>
          </a:xfrm>
          <a:prstGeom prst="upArrow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74803" y="4267200"/>
            <a:ext cx="399179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0" dirty="0" smtClean="0">
                <a:latin typeface="Arial"/>
              </a:rPr>
              <a:t>(</a:t>
            </a:r>
            <a:r>
              <a:rPr lang="en-US" b="0" dirty="0" smtClean="0">
                <a:latin typeface="cmsy10"/>
              </a:rPr>
              <a:t>:</a:t>
            </a:r>
            <a:r>
              <a:rPr lang="en-US" b="0" dirty="0" smtClean="0">
                <a:latin typeface="Arial"/>
              </a:rPr>
              <a:t> v</a:t>
            </a:r>
            <a:r>
              <a:rPr lang="en-US" baseline="-50000" dirty="0" smtClean="0">
                <a:latin typeface="Arial"/>
              </a:rPr>
              <a:t>1</a:t>
            </a:r>
            <a:r>
              <a:rPr lang="en-US" b="0" dirty="0" smtClean="0">
                <a:latin typeface="Arial"/>
              </a:rPr>
              <a:t>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(f</a:t>
            </a:r>
            <a:r>
              <a:rPr lang="en-US" b="0" baseline="-25000" dirty="0" smtClean="0">
                <a:latin typeface="Arial"/>
              </a:rPr>
              <a:t>1</a:t>
            </a:r>
            <a:r>
              <a:rPr lang="en-US" b="0" dirty="0" smtClean="0">
                <a:latin typeface="Arial"/>
              </a:rPr>
              <a:t>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d</a:t>
            </a:r>
            <a:r>
              <a:rPr lang="en-US" b="0" baseline="-25000" dirty="0" smtClean="0">
                <a:latin typeface="Arial"/>
              </a:rPr>
              <a:t>2</a:t>
            </a:r>
            <a:r>
              <a:rPr lang="en-US" b="0" dirty="0" smtClean="0">
                <a:latin typeface="Arial"/>
              </a:rPr>
              <a:t>)</a:t>
            </a:r>
            <a:r>
              <a:rPr lang="en-US" dirty="0" smtClean="0"/>
              <a:t>) </a:t>
            </a:r>
            <a:r>
              <a:rPr lang="en-US" dirty="0" smtClean="0">
                <a:latin typeface="cmsy10"/>
              </a:rPr>
              <a:t>Ç</a:t>
            </a:r>
            <a:r>
              <a:rPr lang="en-US" dirty="0" smtClean="0"/>
              <a:t> (</a:t>
            </a:r>
            <a:r>
              <a:rPr lang="en-US" b="0" dirty="0" smtClean="0">
                <a:latin typeface="Arial"/>
              </a:rPr>
              <a:t>v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Æ</a:t>
            </a:r>
            <a:r>
              <a:rPr lang="en-US" dirty="0" smtClean="0"/>
              <a:t> </a:t>
            </a:r>
            <a:r>
              <a:rPr lang="en-US" b="0" dirty="0" smtClean="0">
                <a:latin typeface="Arial"/>
              </a:rPr>
              <a:t>(g</a:t>
            </a:r>
            <a:r>
              <a:rPr lang="en-US" b="0" baseline="-25000" dirty="0" smtClean="0">
                <a:latin typeface="Arial"/>
              </a:rPr>
              <a:t>1</a:t>
            </a:r>
            <a:r>
              <a:rPr lang="en-US" b="0" dirty="0" smtClean="0">
                <a:latin typeface="Arial"/>
              </a:rPr>
              <a:t>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d</a:t>
            </a:r>
            <a:r>
              <a:rPr lang="en-US" baseline="-25000" dirty="0" smtClean="0">
                <a:latin typeface="Arial"/>
              </a:rPr>
              <a:t>2</a:t>
            </a:r>
            <a:r>
              <a:rPr lang="en-US" b="0" dirty="0" smtClean="0">
                <a:latin typeface="Arial"/>
              </a:rPr>
              <a:t>)</a:t>
            </a:r>
            <a:r>
              <a:rPr lang="en-US" dirty="0" smtClean="0">
                <a:latin typeface="Arial"/>
              </a:rPr>
              <a:t>)</a:t>
            </a:r>
            <a:endParaRPr lang="en-US" baseline="-25000" dirty="0" smtClean="0">
              <a:latin typeface="Arial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42672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v</a:t>
            </a:r>
            <a:r>
              <a:rPr lang="en-US" sz="1600" b="0" baseline="-25000" dirty="0" smtClean="0">
                <a:latin typeface="Arial"/>
              </a:rPr>
              <a:t>1</a:t>
            </a:r>
            <a:endParaRPr kumimoji="0" lang="en-US" sz="1600" b="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31" name="Straight Arrow Connector 30"/>
          <p:cNvCxnSpPr>
            <a:stCxn id="30" idx="4"/>
            <a:endCxn id="35" idx="0"/>
          </p:cNvCxnSpPr>
          <p:nvPr/>
        </p:nvCxnSpPr>
        <p:spPr bwMode="auto">
          <a:xfrm rot="5400000">
            <a:off x="3467100" y="1905000"/>
            <a:ext cx="685800" cy="1295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30" idx="4"/>
            <a:endCxn id="37" idx="0"/>
          </p:cNvCxnSpPr>
          <p:nvPr/>
        </p:nvCxnSpPr>
        <p:spPr bwMode="auto">
          <a:xfrm rot="16200000" flipH="1">
            <a:off x="4781550" y="1885950"/>
            <a:ext cx="685800" cy="13335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Isosceles Triangle 34"/>
          <p:cNvSpPr/>
          <p:nvPr/>
        </p:nvSpPr>
        <p:spPr bwMode="auto">
          <a:xfrm>
            <a:off x="1676400" y="2895600"/>
            <a:ext cx="2971800" cy="685800"/>
          </a:xfrm>
          <a:prstGeom prst="triangl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latin typeface="Arial"/>
              </a:rPr>
              <a:t>f</a:t>
            </a:r>
            <a:r>
              <a:rPr lang="en-US" b="0" baseline="-25000" dirty="0" smtClean="0">
                <a:latin typeface="Arial"/>
              </a:rPr>
              <a:t>1</a:t>
            </a:r>
            <a:r>
              <a:rPr lang="en-US" b="0" dirty="0" smtClean="0">
                <a:latin typeface="Arial"/>
              </a:rPr>
              <a:t>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d</a:t>
            </a:r>
            <a:r>
              <a:rPr lang="en-US" b="0" baseline="-25000" dirty="0" smtClean="0">
                <a:latin typeface="Arial"/>
              </a:rPr>
              <a:t>2</a:t>
            </a:r>
            <a:endParaRPr kumimoji="0" lang="en-US" sz="2000" b="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37" name="Isosceles Triangle 36"/>
          <p:cNvSpPr/>
          <p:nvPr/>
        </p:nvSpPr>
        <p:spPr bwMode="auto">
          <a:xfrm>
            <a:off x="4191000" y="2895600"/>
            <a:ext cx="3200400" cy="685800"/>
          </a:xfrm>
          <a:prstGeom prst="triangle">
            <a:avLst/>
          </a:prstGeom>
          <a:solidFill>
            <a:srgbClr val="92D050">
              <a:alpha val="44000"/>
            </a:srgb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latin typeface="Arial"/>
              </a:rPr>
              <a:t>g</a:t>
            </a:r>
            <a:r>
              <a:rPr lang="en-US" b="0" baseline="-25000" dirty="0" smtClean="0">
                <a:latin typeface="Arial"/>
              </a:rPr>
              <a:t>1</a:t>
            </a:r>
            <a:r>
              <a:rPr lang="en-US" b="0" dirty="0" smtClean="0">
                <a:latin typeface="Arial"/>
              </a:rPr>
              <a:t>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d</a:t>
            </a:r>
            <a:r>
              <a:rPr lang="en-US" baseline="-25000" dirty="0" smtClean="0">
                <a:latin typeface="Arial"/>
              </a:rPr>
              <a:t>2</a:t>
            </a:r>
            <a:endParaRPr kumimoji="0" lang="en-US" sz="20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1" name="Up Arrow 40"/>
          <p:cNvSpPr/>
          <p:nvPr/>
        </p:nvSpPr>
        <p:spPr bwMode="auto">
          <a:xfrm rot="19676933">
            <a:off x="3314524" y="3641272"/>
            <a:ext cx="381352" cy="539642"/>
          </a:xfrm>
          <a:prstGeom prst="upArrow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7" name="Up Arrow 46"/>
          <p:cNvSpPr/>
          <p:nvPr/>
        </p:nvSpPr>
        <p:spPr bwMode="auto">
          <a:xfrm rot="2081261">
            <a:off x="5694719" y="3635329"/>
            <a:ext cx="370018" cy="577941"/>
          </a:xfrm>
          <a:prstGeom prst="upArrow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864198" y="1371600"/>
            <a:ext cx="3060453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0" dirty="0" smtClean="0">
                <a:latin typeface="Arial"/>
              </a:rPr>
              <a:t>What if </a:t>
            </a:r>
            <a:r>
              <a:rPr lang="en-US" b="0" dirty="0" smtClean="0"/>
              <a:t>f</a:t>
            </a:r>
            <a:r>
              <a:rPr lang="en-US" b="0" baseline="-25000" dirty="0" smtClean="0"/>
              <a:t>1</a:t>
            </a:r>
            <a:r>
              <a:rPr lang="en-US" b="0" dirty="0" smtClean="0"/>
              <a:t>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/>
              <a:t> d</a:t>
            </a:r>
            <a:r>
              <a:rPr lang="en-US" b="0" baseline="-25000" dirty="0" smtClean="0"/>
              <a:t>2</a:t>
            </a:r>
            <a:r>
              <a:rPr lang="en-US" b="0" baseline="-25000" dirty="0" smtClean="0">
                <a:solidFill>
                  <a:schemeClr val="tx1"/>
                </a:solidFill>
                <a:ea typeface="ＭＳ Ｐゴシック" pitchFamily="1" charset="-128"/>
              </a:rPr>
              <a:t> </a:t>
            </a:r>
            <a:r>
              <a:rPr lang="en-US" b="0" dirty="0" smtClean="0">
                <a:latin typeface="Arial"/>
              </a:rPr>
              <a:t>= </a:t>
            </a:r>
            <a:r>
              <a:rPr lang="en-US" b="0" dirty="0" smtClean="0"/>
              <a:t>g</a:t>
            </a:r>
            <a:r>
              <a:rPr lang="en-US" b="0" baseline="-25000" dirty="0" smtClean="0"/>
              <a:t>1</a:t>
            </a:r>
            <a:r>
              <a:rPr lang="en-US" b="0" dirty="0" smtClean="0"/>
              <a:t>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/>
              <a:t> d</a:t>
            </a:r>
            <a:r>
              <a:rPr lang="en-US" baseline="-25000" dirty="0" smtClean="0"/>
              <a:t>2</a:t>
            </a:r>
            <a:r>
              <a:rPr lang="en-US" baseline="-25000" dirty="0" smtClean="0">
                <a:solidFill>
                  <a:schemeClr val="tx1"/>
                </a:solidFill>
                <a:ea typeface="ＭＳ Ｐゴシック" pitchFamily="1" charset="-128"/>
              </a:rPr>
              <a:t> </a:t>
            </a:r>
            <a:r>
              <a:rPr lang="en-US" b="0" dirty="0" smtClean="0">
                <a:latin typeface="Arial"/>
              </a:rPr>
              <a:t>?</a:t>
            </a:r>
            <a:r>
              <a:rPr lang="en-US" b="0" baseline="-25000" dirty="0" smtClean="0"/>
              <a:t>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567969" y="1981200"/>
            <a:ext cx="1739579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0" dirty="0" smtClean="0">
                <a:latin typeface="Arial"/>
              </a:rPr>
              <a:t>Return </a:t>
            </a:r>
            <a:r>
              <a:rPr lang="en-US" b="0" dirty="0" smtClean="0"/>
              <a:t>f</a:t>
            </a:r>
            <a:r>
              <a:rPr lang="en-US" b="0" baseline="-25000" dirty="0" smtClean="0"/>
              <a:t>1</a:t>
            </a:r>
            <a:r>
              <a:rPr lang="en-US" b="0" dirty="0" smtClean="0"/>
              <a:t>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/>
              <a:t> d</a:t>
            </a:r>
            <a:r>
              <a:rPr lang="en-US" b="0" baseline="-25000" dirty="0" smtClean="0"/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496523" y="5105400"/>
            <a:ext cx="2090637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0" dirty="0" smtClean="0">
                <a:latin typeface="cmsy10"/>
              </a:rPr>
              <a:t>O</a:t>
            </a:r>
            <a:r>
              <a:rPr lang="en-US" sz="3200" b="0" dirty="0" smtClean="0">
                <a:latin typeface="Arial"/>
              </a:rPr>
              <a:t>(n</a:t>
            </a:r>
            <a:r>
              <a:rPr lang="en-US" sz="3200" baseline="-25000" dirty="0" smtClean="0">
                <a:latin typeface="Arial"/>
              </a:rPr>
              <a:t>1</a:t>
            </a:r>
            <a:r>
              <a:rPr lang="en-US" sz="3200" dirty="0" smtClean="0"/>
              <a:t> </a:t>
            </a:r>
            <a:r>
              <a:rPr lang="en-US" sz="3200" dirty="0" smtClean="0">
                <a:latin typeface="cmsy10"/>
              </a:rPr>
              <a:t>£</a:t>
            </a:r>
            <a:r>
              <a:rPr lang="en-US" sz="3200" dirty="0" smtClean="0"/>
              <a:t> </a:t>
            </a:r>
            <a:r>
              <a:rPr lang="en-US" sz="3200" b="0" dirty="0" smtClean="0">
                <a:latin typeface="Arial"/>
              </a:rPr>
              <a:t>n</a:t>
            </a:r>
            <a:r>
              <a:rPr lang="en-US" sz="3200" baseline="-25000" dirty="0" smtClean="0">
                <a:latin typeface="Arial"/>
              </a:rPr>
              <a:t>2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5" grpId="0" animBg="1"/>
      <p:bldP spid="37" grpId="0" animBg="1"/>
      <p:bldP spid="41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Example: Comparator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590800" y="2362200"/>
            <a:ext cx="3657600" cy="1828800"/>
          </a:xfrm>
          <a:prstGeom prst="rect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Comparator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rot="5400000">
            <a:off x="2781300" y="2019300"/>
            <a:ext cx="6858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rot="5400000">
            <a:off x="3466305" y="2018506"/>
            <a:ext cx="6858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rot="5400000">
            <a:off x="4686301" y="2019300"/>
            <a:ext cx="6858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5400000">
            <a:off x="5371306" y="2018506"/>
            <a:ext cx="6858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2971800" y="1295400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/>
              </a:rPr>
              <a:t>a</a:t>
            </a:r>
            <a:r>
              <a:rPr lang="en-US" baseline="-25000" dirty="0" smtClean="0">
                <a:latin typeface="Arial"/>
              </a:rPr>
              <a:t>1</a:t>
            </a:r>
            <a:endParaRPr lang="en-US" baseline="-25000" dirty="0"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16689" y="1295400"/>
            <a:ext cx="421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/>
              </a:rPr>
              <a:t>a</a:t>
            </a:r>
            <a:r>
              <a:rPr lang="en-US" baseline="-25000" dirty="0" smtClean="0">
                <a:latin typeface="Arial"/>
              </a:rPr>
              <a:t>2</a:t>
            </a:r>
            <a:endParaRPr lang="en-US" baseline="-25000" dirty="0"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76800" y="1295400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/>
              </a:rPr>
              <a:t>b</a:t>
            </a:r>
            <a:r>
              <a:rPr lang="en-US" baseline="-25000" dirty="0" smtClean="0">
                <a:latin typeface="Arial"/>
              </a:rPr>
              <a:t>1</a:t>
            </a:r>
            <a:endParaRPr lang="en-US" baseline="-25000" dirty="0"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21690" y="1295400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/>
              </a:rPr>
              <a:t>b</a:t>
            </a:r>
            <a:r>
              <a:rPr lang="en-US" baseline="-25000" dirty="0" smtClean="0">
                <a:latin typeface="Arial"/>
              </a:rPr>
              <a:t>2</a:t>
            </a:r>
            <a:endParaRPr lang="en-US" baseline="-25000" dirty="0">
              <a:latin typeface="Arial"/>
            </a:endParaRPr>
          </a:p>
        </p:txBody>
      </p:sp>
      <p:cxnSp>
        <p:nvCxnSpPr>
          <p:cNvPr id="15" name="Straight Arrow Connector 14"/>
          <p:cNvCxnSpPr>
            <a:stCxn id="4" idx="2"/>
          </p:cNvCxnSpPr>
          <p:nvPr/>
        </p:nvCxnSpPr>
        <p:spPr bwMode="auto">
          <a:xfrm rot="5400000">
            <a:off x="4152900" y="4457700"/>
            <a:ext cx="5334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789860" y="4876800"/>
            <a:ext cx="3368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f = 1 </a:t>
            </a:r>
            <a:r>
              <a:rPr lang="en-US" dirty="0" smtClean="0">
                <a:latin typeface="cmsy10"/>
              </a:rPr>
              <a:t>,</a:t>
            </a:r>
            <a:r>
              <a:rPr lang="en-US" dirty="0" smtClean="0"/>
              <a:t> </a:t>
            </a:r>
            <a:r>
              <a:rPr lang="en-US" b="0" dirty="0" smtClean="0">
                <a:latin typeface="Arial"/>
              </a:rPr>
              <a:t>a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/>
              <a:t> = </a:t>
            </a:r>
            <a:r>
              <a:rPr lang="en-US" b="0" dirty="0" smtClean="0">
                <a:latin typeface="Arial"/>
              </a:rPr>
              <a:t>b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Æ</a:t>
            </a:r>
            <a:r>
              <a:rPr lang="en-US" dirty="0" smtClean="0"/>
              <a:t> </a:t>
            </a:r>
            <a:r>
              <a:rPr lang="en-US" b="0" dirty="0" smtClean="0">
                <a:latin typeface="Arial"/>
              </a:rPr>
              <a:t>a</a:t>
            </a:r>
            <a:r>
              <a:rPr lang="en-US" baseline="-25000" dirty="0" smtClean="0">
                <a:latin typeface="Arial"/>
              </a:rPr>
              <a:t>2</a:t>
            </a:r>
            <a:r>
              <a:rPr lang="en-US" dirty="0" smtClean="0"/>
              <a:t> = </a:t>
            </a:r>
            <a:r>
              <a:rPr lang="en-US" b="0" dirty="0" smtClean="0">
                <a:latin typeface="Arial"/>
              </a:rPr>
              <a:t>b</a:t>
            </a:r>
            <a:r>
              <a:rPr lang="en-US" baseline="-25000" dirty="0" smtClean="0">
                <a:latin typeface="Arial"/>
              </a:rPr>
              <a:t>2</a:t>
            </a:r>
            <a:endParaRPr lang="en-US" baseline="-25000" dirty="0"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82647" y="5543490"/>
            <a:ext cx="3382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f = 1 </a:t>
            </a:r>
            <a:r>
              <a:rPr lang="en-US" dirty="0" smtClean="0">
                <a:latin typeface="cmsy10"/>
              </a:rPr>
              <a:t>,</a:t>
            </a:r>
            <a:r>
              <a:rPr lang="en-US" dirty="0" smtClean="0"/>
              <a:t> </a:t>
            </a:r>
            <a:r>
              <a:rPr lang="en-US" b="0" dirty="0" smtClean="0">
                <a:latin typeface="Arial"/>
              </a:rPr>
              <a:t>a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/>
              <a:t> = </a:t>
            </a:r>
            <a:r>
              <a:rPr lang="en-US" b="0" dirty="0" smtClean="0">
                <a:latin typeface="Arial"/>
              </a:rPr>
              <a:t>b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Ç</a:t>
            </a:r>
            <a:r>
              <a:rPr lang="en-US" dirty="0" smtClean="0"/>
              <a:t> </a:t>
            </a:r>
            <a:r>
              <a:rPr lang="en-US" b="0" dirty="0" smtClean="0">
                <a:latin typeface="Arial"/>
              </a:rPr>
              <a:t>a</a:t>
            </a:r>
            <a:r>
              <a:rPr lang="en-US" baseline="-25000" dirty="0" smtClean="0">
                <a:latin typeface="Arial"/>
              </a:rPr>
              <a:t>2</a:t>
            </a:r>
            <a:r>
              <a:rPr lang="en-US" dirty="0" smtClean="0"/>
              <a:t> = </a:t>
            </a:r>
            <a:r>
              <a:rPr lang="en-US" b="0" dirty="0" smtClean="0">
                <a:latin typeface="Arial"/>
              </a:rPr>
              <a:t>b</a:t>
            </a:r>
            <a:r>
              <a:rPr lang="en-US" baseline="-25000" dirty="0" smtClean="0">
                <a:latin typeface="Arial"/>
              </a:rPr>
              <a:t>2</a:t>
            </a:r>
            <a:endParaRPr lang="en-US" baseline="-25000" dirty="0">
              <a:latin typeface="Arial"/>
            </a:endParaRPr>
          </a:p>
        </p:txBody>
      </p:sp>
      <p:pic>
        <p:nvPicPr>
          <p:cNvPr id="1026" name="Picture 2" descr="C:\Documents and Settings\chaki\Local Settings\Temporary Internet Files\Content.IE5\6YCTXHI2\MC90043471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64262" y="4800600"/>
            <a:ext cx="465138" cy="48755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 Operations: Or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51831" y="1981200"/>
            <a:ext cx="6545896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b="0" dirty="0" smtClean="0">
                <a:latin typeface="Arial"/>
              </a:rPr>
              <a:t>Or(d1,d</a:t>
            </a:r>
            <a:r>
              <a:rPr lang="en-US" sz="3600" baseline="-25000" dirty="0" smtClean="0">
                <a:latin typeface="Arial"/>
              </a:rPr>
              <a:t>2</a:t>
            </a:r>
            <a:r>
              <a:rPr lang="en-US" sz="3600" dirty="0" smtClean="0"/>
              <a:t>)</a:t>
            </a:r>
          </a:p>
          <a:p>
            <a:r>
              <a:rPr lang="en-US" sz="3600" dirty="0" smtClean="0"/>
              <a:t>=</a:t>
            </a:r>
          </a:p>
          <a:p>
            <a:r>
              <a:rPr lang="en-US" sz="3600" dirty="0" smtClean="0"/>
              <a:t>Not ( And ( </a:t>
            </a:r>
            <a:r>
              <a:rPr lang="en-US" sz="3600" b="0" dirty="0" smtClean="0">
                <a:latin typeface="Arial"/>
              </a:rPr>
              <a:t>Not(d</a:t>
            </a:r>
            <a:r>
              <a:rPr lang="en-US" sz="3600" baseline="-25000" dirty="0" smtClean="0">
                <a:latin typeface="Arial"/>
              </a:rPr>
              <a:t>1</a:t>
            </a:r>
            <a:r>
              <a:rPr lang="en-US" sz="3600" dirty="0" smtClean="0"/>
              <a:t>), </a:t>
            </a:r>
            <a:r>
              <a:rPr lang="en-US" sz="3600" b="0" dirty="0" smtClean="0">
                <a:latin typeface="Arial"/>
              </a:rPr>
              <a:t>Not(d</a:t>
            </a:r>
            <a:r>
              <a:rPr lang="en-US" sz="3600" baseline="-25000" dirty="0" smtClean="0">
                <a:latin typeface="Arial"/>
              </a:rPr>
              <a:t>2</a:t>
            </a:r>
            <a:r>
              <a:rPr lang="en-US" sz="3600" dirty="0" smtClean="0"/>
              <a:t>) ) )</a:t>
            </a:r>
            <a:endParaRPr lang="en-US" sz="3600" dirty="0"/>
          </a:p>
        </p:txBody>
      </p:sp>
      <p:sp>
        <p:nvSpPr>
          <p:cNvPr id="20" name="TextBox 19"/>
          <p:cNvSpPr txBox="1"/>
          <p:nvPr/>
        </p:nvSpPr>
        <p:spPr>
          <a:xfrm>
            <a:off x="3657600" y="4876800"/>
            <a:ext cx="2090637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0" dirty="0" smtClean="0">
                <a:latin typeface="cmsy10"/>
              </a:rPr>
              <a:t>O</a:t>
            </a:r>
            <a:r>
              <a:rPr lang="en-US" sz="3200" b="0" dirty="0" smtClean="0">
                <a:latin typeface="Arial"/>
              </a:rPr>
              <a:t>(n</a:t>
            </a:r>
            <a:r>
              <a:rPr lang="en-US" sz="3200" baseline="-25000" dirty="0" smtClean="0">
                <a:latin typeface="Arial"/>
              </a:rPr>
              <a:t>1</a:t>
            </a:r>
            <a:r>
              <a:rPr lang="en-US" sz="3200" dirty="0" smtClean="0"/>
              <a:t> </a:t>
            </a:r>
            <a:r>
              <a:rPr lang="en-US" sz="3200" dirty="0" smtClean="0">
                <a:latin typeface="cmsy10"/>
              </a:rPr>
              <a:t>£</a:t>
            </a:r>
            <a:r>
              <a:rPr lang="en-US" sz="3200" dirty="0" smtClean="0"/>
              <a:t> </a:t>
            </a:r>
            <a:r>
              <a:rPr lang="en-US" sz="3200" b="0" dirty="0" smtClean="0">
                <a:latin typeface="Arial"/>
              </a:rPr>
              <a:t>n</a:t>
            </a:r>
            <a:r>
              <a:rPr lang="en-US" sz="3200" baseline="-25000" dirty="0" smtClean="0">
                <a:latin typeface="Arial"/>
              </a:rPr>
              <a:t>2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 Operations: Exist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09955" y="1639669"/>
            <a:ext cx="3494867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/>
              <a:t>Exist(“0”,v) = 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 Operations: Exist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91947" y="1494472"/>
            <a:ext cx="3930884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/>
              <a:t>Exist(“0”,v) = “0”</a:t>
            </a:r>
          </a:p>
          <a:p>
            <a:r>
              <a:rPr lang="en-US" sz="3600" dirty="0" smtClean="0"/>
              <a:t>Exist(“1”,v) = 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 Operations: Exist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24407" y="1501676"/>
            <a:ext cx="6865982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/>
              <a:t>Exist(“0”,v) = “0”</a:t>
            </a:r>
          </a:p>
          <a:p>
            <a:r>
              <a:rPr lang="en-US" sz="3600" dirty="0" smtClean="0"/>
              <a:t>Exist(“1”,v) = “1”</a:t>
            </a:r>
          </a:p>
          <a:p>
            <a:r>
              <a:rPr lang="en-US" sz="3600" dirty="0" smtClean="0"/>
              <a:t>Exist((</a:t>
            </a:r>
            <a:r>
              <a:rPr lang="en-US" sz="3600" dirty="0" smtClean="0">
                <a:latin typeface="cmsy10"/>
              </a:rPr>
              <a:t>:</a:t>
            </a:r>
            <a:r>
              <a:rPr lang="en-US" sz="3600" dirty="0" smtClean="0"/>
              <a:t> v </a:t>
            </a:r>
            <a:r>
              <a:rPr lang="en-US" sz="3600" dirty="0" smtClean="0">
                <a:latin typeface="cmsy10"/>
              </a:rPr>
              <a:t>Æ</a:t>
            </a:r>
            <a:r>
              <a:rPr lang="en-US" sz="3600" dirty="0" smtClean="0"/>
              <a:t> f) </a:t>
            </a:r>
            <a:r>
              <a:rPr lang="en-US" sz="3600" dirty="0" smtClean="0">
                <a:latin typeface="cmsy10"/>
              </a:rPr>
              <a:t>Ç</a:t>
            </a:r>
            <a:r>
              <a:rPr lang="en-US" sz="3600" dirty="0" smtClean="0"/>
              <a:t> (v </a:t>
            </a:r>
            <a:r>
              <a:rPr lang="en-US" sz="3600" dirty="0" smtClean="0">
                <a:latin typeface="cmsy10"/>
              </a:rPr>
              <a:t>Æ</a:t>
            </a:r>
            <a:r>
              <a:rPr lang="en-US" sz="3600" dirty="0" smtClean="0"/>
              <a:t> g) , v) = ?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 Operations: Exist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4272" y="1501676"/>
            <a:ext cx="7866256" cy="31393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/>
              <a:t>Exist(“0”,v) = “0”</a:t>
            </a:r>
          </a:p>
          <a:p>
            <a:r>
              <a:rPr lang="en-US" sz="3600" dirty="0" smtClean="0"/>
              <a:t>Exist(“1”,v) = “1”</a:t>
            </a:r>
          </a:p>
          <a:p>
            <a:r>
              <a:rPr lang="en-US" sz="3600" dirty="0" smtClean="0"/>
              <a:t>Exist((</a:t>
            </a:r>
            <a:r>
              <a:rPr lang="en-US" sz="3600" dirty="0" smtClean="0">
                <a:latin typeface="cmsy10"/>
              </a:rPr>
              <a:t>:</a:t>
            </a:r>
            <a:r>
              <a:rPr lang="en-US" sz="3600" dirty="0" smtClean="0"/>
              <a:t> v </a:t>
            </a:r>
            <a:r>
              <a:rPr lang="en-US" sz="3600" dirty="0" smtClean="0">
                <a:latin typeface="cmsy10"/>
              </a:rPr>
              <a:t>Æ</a:t>
            </a:r>
            <a:r>
              <a:rPr lang="en-US" sz="3600" dirty="0" smtClean="0"/>
              <a:t> f) </a:t>
            </a:r>
            <a:r>
              <a:rPr lang="en-US" sz="3600" dirty="0" smtClean="0">
                <a:latin typeface="cmsy10"/>
              </a:rPr>
              <a:t>Ç</a:t>
            </a:r>
            <a:r>
              <a:rPr lang="en-US" sz="3600" dirty="0" smtClean="0"/>
              <a:t> (v </a:t>
            </a:r>
            <a:r>
              <a:rPr lang="en-US" sz="3600" dirty="0" smtClean="0">
                <a:latin typeface="cmsy10"/>
              </a:rPr>
              <a:t>Æ</a:t>
            </a:r>
            <a:r>
              <a:rPr lang="en-US" sz="3600" dirty="0" smtClean="0"/>
              <a:t> g) , v) = Or(</a:t>
            </a:r>
            <a:r>
              <a:rPr lang="en-US" sz="3600" dirty="0" err="1" smtClean="0"/>
              <a:t>f,g</a:t>
            </a:r>
            <a:r>
              <a:rPr lang="en-US" sz="3600" dirty="0" smtClean="0"/>
              <a:t>)</a:t>
            </a:r>
          </a:p>
          <a:p>
            <a:r>
              <a:rPr lang="en-US" sz="3600" dirty="0" smtClean="0"/>
              <a:t>Exist((</a:t>
            </a:r>
            <a:r>
              <a:rPr lang="en-US" sz="3600" dirty="0" smtClean="0">
                <a:latin typeface="cmsy10"/>
              </a:rPr>
              <a:t>:</a:t>
            </a:r>
            <a:r>
              <a:rPr lang="en-US" sz="3600" dirty="0" smtClean="0"/>
              <a:t> v’ </a:t>
            </a:r>
            <a:r>
              <a:rPr lang="en-US" sz="3600" dirty="0" smtClean="0">
                <a:latin typeface="cmsy10"/>
              </a:rPr>
              <a:t>Æ</a:t>
            </a:r>
            <a:r>
              <a:rPr lang="en-US" sz="3600" dirty="0" smtClean="0"/>
              <a:t> f) </a:t>
            </a:r>
            <a:r>
              <a:rPr lang="en-US" sz="3600" dirty="0" smtClean="0">
                <a:latin typeface="cmsy10"/>
              </a:rPr>
              <a:t>Ç</a:t>
            </a:r>
            <a:r>
              <a:rPr lang="en-US" sz="3600" dirty="0" smtClean="0"/>
              <a:t> (v’ </a:t>
            </a:r>
            <a:r>
              <a:rPr lang="en-US" sz="3600" dirty="0" smtClean="0">
                <a:latin typeface="cmsy10"/>
              </a:rPr>
              <a:t>Æ</a:t>
            </a:r>
            <a:r>
              <a:rPr lang="en-US" sz="3600" dirty="0" smtClean="0"/>
              <a:t> g) , v) = ?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 Operations: Exist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4272" y="1501676"/>
            <a:ext cx="7866256" cy="39703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/>
              <a:t>Exist(“0”,v) = “0”</a:t>
            </a:r>
          </a:p>
          <a:p>
            <a:r>
              <a:rPr lang="en-US" sz="3600" dirty="0" smtClean="0"/>
              <a:t>Exist(“1”,v) = “1”</a:t>
            </a:r>
          </a:p>
          <a:p>
            <a:r>
              <a:rPr lang="en-US" sz="3600" dirty="0" smtClean="0"/>
              <a:t>Exist((</a:t>
            </a:r>
            <a:r>
              <a:rPr lang="en-US" sz="3600" dirty="0" smtClean="0">
                <a:latin typeface="cmsy10"/>
              </a:rPr>
              <a:t>:</a:t>
            </a:r>
            <a:r>
              <a:rPr lang="en-US" sz="3600" dirty="0" smtClean="0"/>
              <a:t> v </a:t>
            </a:r>
            <a:r>
              <a:rPr lang="en-US" sz="3600" dirty="0" smtClean="0">
                <a:latin typeface="cmsy10"/>
              </a:rPr>
              <a:t>Æ</a:t>
            </a:r>
            <a:r>
              <a:rPr lang="en-US" sz="3600" dirty="0" smtClean="0"/>
              <a:t> f) </a:t>
            </a:r>
            <a:r>
              <a:rPr lang="en-US" sz="3600" dirty="0" smtClean="0">
                <a:latin typeface="cmsy10"/>
              </a:rPr>
              <a:t>Ç</a:t>
            </a:r>
            <a:r>
              <a:rPr lang="en-US" sz="3600" dirty="0" smtClean="0"/>
              <a:t> (v </a:t>
            </a:r>
            <a:r>
              <a:rPr lang="en-US" sz="3600" dirty="0" smtClean="0">
                <a:latin typeface="cmsy10"/>
              </a:rPr>
              <a:t>Æ</a:t>
            </a:r>
            <a:r>
              <a:rPr lang="en-US" sz="3600" dirty="0" smtClean="0"/>
              <a:t> g) , v) = Or(</a:t>
            </a:r>
            <a:r>
              <a:rPr lang="en-US" sz="3600" dirty="0" err="1" smtClean="0"/>
              <a:t>f,g</a:t>
            </a:r>
            <a:r>
              <a:rPr lang="en-US" sz="3600" dirty="0" smtClean="0"/>
              <a:t>)</a:t>
            </a:r>
          </a:p>
          <a:p>
            <a:r>
              <a:rPr lang="en-US" sz="3600" dirty="0" smtClean="0"/>
              <a:t>Exist((</a:t>
            </a:r>
            <a:r>
              <a:rPr lang="en-US" sz="3600" dirty="0" smtClean="0">
                <a:latin typeface="cmsy10"/>
              </a:rPr>
              <a:t>:</a:t>
            </a:r>
            <a:r>
              <a:rPr lang="en-US" sz="3600" dirty="0" smtClean="0"/>
              <a:t> v’ </a:t>
            </a:r>
            <a:r>
              <a:rPr lang="en-US" sz="3600" dirty="0" smtClean="0">
                <a:latin typeface="cmsy10"/>
              </a:rPr>
              <a:t>Æ</a:t>
            </a:r>
            <a:r>
              <a:rPr lang="en-US" sz="3600" dirty="0" smtClean="0"/>
              <a:t> f) </a:t>
            </a:r>
            <a:r>
              <a:rPr lang="en-US" sz="3600" dirty="0" smtClean="0">
                <a:latin typeface="cmsy10"/>
              </a:rPr>
              <a:t>Ç</a:t>
            </a:r>
            <a:r>
              <a:rPr lang="en-US" sz="3600" dirty="0" smtClean="0"/>
              <a:t> (v’ </a:t>
            </a:r>
            <a:r>
              <a:rPr lang="en-US" sz="3600" dirty="0" smtClean="0">
                <a:latin typeface="cmsy10"/>
              </a:rPr>
              <a:t>Æ</a:t>
            </a:r>
            <a:r>
              <a:rPr lang="en-US" sz="3600" dirty="0" smtClean="0"/>
              <a:t> g) , v) =</a:t>
            </a:r>
          </a:p>
          <a:p>
            <a:r>
              <a:rPr lang="en-US" sz="3600" dirty="0" smtClean="0"/>
              <a:t> (</a:t>
            </a:r>
            <a:r>
              <a:rPr lang="en-US" sz="3600" dirty="0" smtClean="0">
                <a:latin typeface="cmsy10"/>
              </a:rPr>
              <a:t>:</a:t>
            </a:r>
            <a:r>
              <a:rPr lang="en-US" sz="3600" dirty="0" smtClean="0"/>
              <a:t> v’ </a:t>
            </a:r>
            <a:r>
              <a:rPr lang="en-US" sz="3600" dirty="0" smtClean="0">
                <a:latin typeface="cmsy10"/>
              </a:rPr>
              <a:t>Æ</a:t>
            </a:r>
            <a:r>
              <a:rPr lang="en-US" sz="3600" dirty="0" smtClean="0"/>
              <a:t> Exist(</a:t>
            </a:r>
            <a:r>
              <a:rPr lang="en-US" sz="3600" dirty="0" err="1" smtClean="0"/>
              <a:t>f,v</a:t>
            </a:r>
            <a:r>
              <a:rPr lang="en-US" sz="3600" dirty="0" smtClean="0"/>
              <a:t>)) </a:t>
            </a:r>
            <a:r>
              <a:rPr lang="en-US" sz="3600" dirty="0" smtClean="0">
                <a:latin typeface="cmsy10"/>
              </a:rPr>
              <a:t>Ç</a:t>
            </a:r>
            <a:r>
              <a:rPr lang="en-US" sz="3600" dirty="0" smtClean="0"/>
              <a:t> (v’ </a:t>
            </a:r>
            <a:r>
              <a:rPr lang="en-US" sz="3600" dirty="0" smtClean="0">
                <a:latin typeface="cmsy10"/>
              </a:rPr>
              <a:t>Æ</a:t>
            </a:r>
            <a:r>
              <a:rPr lang="en-US" sz="3600" dirty="0" smtClean="0"/>
              <a:t> Exist(</a:t>
            </a:r>
            <a:r>
              <a:rPr lang="en-US" sz="3600" dirty="0" err="1" smtClean="0"/>
              <a:t>g,v</a:t>
            </a:r>
            <a:r>
              <a:rPr lang="en-US" sz="3600" dirty="0" smtClean="0"/>
              <a:t>))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62800" y="533400"/>
            <a:ext cx="1156087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0" dirty="0" smtClean="0">
                <a:latin typeface="cmsy10"/>
              </a:rPr>
              <a:t>O</a:t>
            </a:r>
            <a:r>
              <a:rPr lang="en-US" sz="3200" b="0" dirty="0" smtClean="0">
                <a:latin typeface="Arial"/>
              </a:rPr>
              <a:t>(n</a:t>
            </a:r>
            <a:r>
              <a:rPr lang="en-US" sz="3200" b="0" baseline="30000" dirty="0" smtClean="0">
                <a:latin typeface="Arial"/>
              </a:rPr>
              <a:t>2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86247" y="5562600"/>
            <a:ext cx="820859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But f is SAT </a:t>
            </a:r>
            <a:r>
              <a:rPr lang="en-US" dirty="0" err="1" smtClean="0"/>
              <a:t>iff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9</a:t>
            </a:r>
            <a:r>
              <a:rPr lang="en-US" dirty="0" smtClean="0"/>
              <a:t> V. f is not “0”. So why doesn’t this imply P = NP?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6096000"/>
            <a:ext cx="4076757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Because the BDD size changes!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SAT is great if you are interested to know if a solution exists</a:t>
            </a:r>
          </a:p>
          <a:p>
            <a:endParaRPr lang="en-US" dirty="0" smtClean="0"/>
          </a:p>
          <a:p>
            <a:r>
              <a:rPr lang="en-US" dirty="0" smtClean="0"/>
              <a:t>BDDs are great if you are interested in the set of all solutions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How many solutions are there?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How do you do this on a BDD?</a:t>
            </a:r>
          </a:p>
          <a:p>
            <a:endParaRPr lang="en-US" dirty="0" smtClean="0"/>
          </a:p>
          <a:p>
            <a:r>
              <a:rPr lang="en-US" dirty="0" smtClean="0"/>
              <a:t>Or if your problem involves computing a fixed point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Set of nodes reachable from a given node in a graph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 Application: Counting Sudoku Solutions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28532" y="2610556"/>
          <a:ext cx="2167468" cy="18852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7"/>
                <a:gridCol w="541867"/>
                <a:gridCol w="541867"/>
                <a:gridCol w="541867"/>
              </a:tblGrid>
              <a:tr h="471311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  <a:tr h="471311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</a:tr>
              <a:tr h="47131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  <a:tr h="471311"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28532" y="2077156"/>
          <a:ext cx="2167468" cy="4713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7"/>
                <a:gridCol w="541867"/>
                <a:gridCol w="541867"/>
                <a:gridCol w="541867"/>
              </a:tblGrid>
              <a:tr h="4713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318932" y="2585155"/>
          <a:ext cx="541867" cy="18852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7"/>
              </a:tblGrid>
              <a:tr h="4713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713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713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713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57400" y="5410200"/>
            <a:ext cx="5468165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How many ways can you solve this puzzle?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 Application: Counting Sudoku Solutions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28532" y="2610556"/>
          <a:ext cx="2167468" cy="18852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7"/>
                <a:gridCol w="541867"/>
                <a:gridCol w="541867"/>
                <a:gridCol w="541867"/>
              </a:tblGrid>
              <a:tr h="47131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</a:tr>
              <a:tr h="47131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</a:tr>
              <a:tr h="47131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</a:tr>
              <a:tr h="47131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28532" y="2077156"/>
          <a:ext cx="2167468" cy="4713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7"/>
                <a:gridCol w="541867"/>
                <a:gridCol w="541867"/>
                <a:gridCol w="541867"/>
              </a:tblGrid>
              <a:tr h="4713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318932" y="2585155"/>
          <a:ext cx="541867" cy="18852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7"/>
              </a:tblGrid>
              <a:tr h="4713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713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713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713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22550" y="5410200"/>
            <a:ext cx="6737871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How many ways can you solve this puzzle? At least 2.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 Application: Counting Sudoku Solutions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28532" y="2610556"/>
          <a:ext cx="2167468" cy="18852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7"/>
                <a:gridCol w="541867"/>
                <a:gridCol w="541867"/>
                <a:gridCol w="541867"/>
              </a:tblGrid>
              <a:tr h="47131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</a:tr>
              <a:tr h="47131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</a:tr>
              <a:tr h="47131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</a:tr>
              <a:tr h="47131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28532" y="2077156"/>
          <a:ext cx="2167468" cy="4713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7"/>
                <a:gridCol w="541867"/>
                <a:gridCol w="541867"/>
                <a:gridCol w="541867"/>
              </a:tblGrid>
              <a:tr h="4713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318932" y="2585155"/>
          <a:ext cx="541867" cy="18852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7"/>
              </a:tblGrid>
              <a:tr h="4713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713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713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713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22550" y="5410200"/>
            <a:ext cx="6737871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How many ways can you solve this puzzle? At least 2.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Conjunctive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3505200"/>
            <a:ext cx="8001000" cy="304800"/>
          </a:xfrm>
        </p:spPr>
        <p:txBody>
          <a:bodyPr/>
          <a:lstStyle/>
          <a:p>
            <a:pPr algn="ctr"/>
            <a:r>
              <a:rPr lang="en-US" dirty="0" smtClean="0"/>
              <a:t>(</a:t>
            </a:r>
            <a:r>
              <a:rPr lang="en-US" dirty="0" smtClean="0">
                <a:latin typeface="cmsy10"/>
              </a:rPr>
              <a:t>:</a:t>
            </a:r>
            <a:r>
              <a:rPr lang="en-US" dirty="0" smtClean="0"/>
              <a:t> </a:t>
            </a:r>
            <a:r>
              <a:rPr lang="en-US" dirty="0" smtClean="0">
                <a:latin typeface="Arial"/>
              </a:rPr>
              <a:t>a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Ç</a:t>
            </a:r>
            <a:r>
              <a:rPr lang="en-US" dirty="0" smtClean="0"/>
              <a:t> </a:t>
            </a:r>
            <a:r>
              <a:rPr lang="en-US" dirty="0" smtClean="0">
                <a:latin typeface="Arial"/>
              </a:rPr>
              <a:t>b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/>
              <a:t> ) </a:t>
            </a:r>
            <a:r>
              <a:rPr lang="en-US" dirty="0" smtClean="0">
                <a:latin typeface="cmsy10"/>
              </a:rPr>
              <a:t>Æ</a:t>
            </a:r>
            <a:r>
              <a:rPr lang="en-US" dirty="0" smtClean="0"/>
              <a:t> (</a:t>
            </a:r>
            <a:r>
              <a:rPr lang="en-US" dirty="0" smtClean="0">
                <a:latin typeface="cmsy10"/>
              </a:rPr>
              <a:t>:</a:t>
            </a:r>
            <a:r>
              <a:rPr lang="en-US" dirty="0" smtClean="0"/>
              <a:t> </a:t>
            </a:r>
            <a:r>
              <a:rPr lang="en-US" dirty="0" smtClean="0">
                <a:latin typeface="Arial"/>
              </a:rPr>
              <a:t>b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Ç</a:t>
            </a:r>
            <a:r>
              <a:rPr lang="en-US" dirty="0" smtClean="0"/>
              <a:t> </a:t>
            </a:r>
            <a:r>
              <a:rPr lang="en-US" dirty="0" smtClean="0">
                <a:latin typeface="Arial"/>
              </a:rPr>
              <a:t>a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/>
              <a:t>) </a:t>
            </a:r>
            <a:r>
              <a:rPr lang="en-US" dirty="0" smtClean="0">
                <a:latin typeface="cmsy10"/>
              </a:rPr>
              <a:t>Æ</a:t>
            </a:r>
            <a:r>
              <a:rPr lang="en-US" dirty="0" smtClean="0"/>
              <a:t> (</a:t>
            </a:r>
            <a:r>
              <a:rPr lang="en-US" dirty="0" smtClean="0">
                <a:latin typeface="cmsy10"/>
              </a:rPr>
              <a:t>:</a:t>
            </a:r>
            <a:r>
              <a:rPr lang="en-US" dirty="0" smtClean="0"/>
              <a:t> a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Ç</a:t>
            </a:r>
            <a:r>
              <a:rPr lang="en-US" dirty="0" smtClean="0"/>
              <a:t> b</a:t>
            </a:r>
            <a:r>
              <a:rPr lang="en-US" baseline="-25000" dirty="0" smtClean="0"/>
              <a:t>2</a:t>
            </a:r>
            <a:r>
              <a:rPr lang="en-US" dirty="0" smtClean="0"/>
              <a:t> ) </a:t>
            </a:r>
            <a:r>
              <a:rPr lang="en-US" dirty="0" smtClean="0">
                <a:latin typeface="cmsy10"/>
              </a:rPr>
              <a:t>Æ</a:t>
            </a:r>
            <a:r>
              <a:rPr lang="en-US" dirty="0" smtClean="0"/>
              <a:t> (</a:t>
            </a:r>
            <a:r>
              <a:rPr lang="en-US" dirty="0" smtClean="0">
                <a:latin typeface="cmsy10"/>
              </a:rPr>
              <a:t>:</a:t>
            </a:r>
            <a:r>
              <a:rPr lang="en-US" dirty="0" smtClean="0"/>
              <a:t> b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Ç</a:t>
            </a:r>
            <a:r>
              <a:rPr lang="en-US" dirty="0" smtClean="0"/>
              <a:t> a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gray">
          <a:xfrm>
            <a:off x="609600" y="2895600"/>
            <a:ext cx="800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25000"/>
              </a:spcAft>
              <a:buClrTx/>
              <a:buSzPct val="7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sy10"/>
                <a:ea typeface="+mn-ea"/>
                <a:cs typeface="+mn-cs"/>
              </a:rPr>
              <a:t>: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b="0" kern="0" dirty="0" smtClean="0">
                <a:latin typeface="Arial"/>
                <a:ea typeface="+mn-ea"/>
              </a:rPr>
              <a:t>b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sy10"/>
                <a:ea typeface="+mn-ea"/>
                <a:cs typeface="+mn-cs"/>
              </a:rPr>
              <a:t>Ç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b="0" kern="0" dirty="0" smtClean="0">
                <a:latin typeface="Arial"/>
                <a:ea typeface="+mn-ea"/>
              </a:rPr>
              <a:t>a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sy10"/>
                <a:ea typeface="+mn-ea"/>
                <a:cs typeface="+mn-cs"/>
              </a:rPr>
              <a:t>Æ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sy10"/>
                <a:ea typeface="+mn-ea"/>
                <a:cs typeface="+mn-cs"/>
              </a:rPr>
              <a:t>: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b="0" kern="0" dirty="0" smtClean="0">
                <a:latin typeface="Arial"/>
                <a:ea typeface="+mn-ea"/>
              </a:rPr>
              <a:t>a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sy10"/>
                <a:ea typeface="+mn-ea"/>
                <a:cs typeface="+mn-cs"/>
              </a:rPr>
              <a:t>Ç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b="0" kern="0" dirty="0" smtClean="0">
                <a:latin typeface="Arial"/>
                <a:ea typeface="+mn-ea"/>
              </a:rPr>
              <a:t>b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sy10"/>
                <a:ea typeface="+mn-ea"/>
                <a:cs typeface="+mn-cs"/>
              </a:rPr>
              <a:t>Æ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sy10"/>
                <a:ea typeface="+mn-ea"/>
                <a:cs typeface="+mn-cs"/>
              </a:rPr>
              <a:t>: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sy10"/>
                <a:ea typeface="+mn-ea"/>
                <a:cs typeface="+mn-cs"/>
              </a:rPr>
              <a:t>Ç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sy10"/>
                <a:ea typeface="+mn-ea"/>
                <a:cs typeface="+mn-cs"/>
              </a:rPr>
              <a:t>Æ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sy10"/>
                <a:ea typeface="+mn-ea"/>
                <a:cs typeface="+mn-cs"/>
              </a:rPr>
              <a:t>: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sy10"/>
                <a:ea typeface="+mn-ea"/>
                <a:cs typeface="+mn-cs"/>
              </a:rPr>
              <a:t>Ç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gray">
          <a:xfrm>
            <a:off x="609600" y="2209800"/>
            <a:ext cx="800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25000"/>
              </a:spcAft>
              <a:buClrTx/>
              <a:buSzPct val="7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b="0" kern="0" dirty="0" smtClean="0">
                <a:latin typeface="Arial"/>
                <a:ea typeface="+mn-ea"/>
              </a:rPr>
              <a:t>b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sy10"/>
                <a:ea typeface="+mn-ea"/>
                <a:cs typeface="+mn-cs"/>
              </a:rPr>
              <a:t>Ç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b="0" kern="0" dirty="0" smtClean="0">
                <a:latin typeface="Arial"/>
                <a:ea typeface="+mn-ea"/>
              </a:rPr>
              <a:t>a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sy10"/>
                <a:ea typeface="+mn-ea"/>
                <a:cs typeface="+mn-cs"/>
              </a:rPr>
              <a:t>Æ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sy10"/>
                <a:ea typeface="+mn-ea"/>
                <a:cs typeface="+mn-cs"/>
              </a:rPr>
              <a:t>: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b="0" kern="0" dirty="0" smtClean="0">
                <a:latin typeface="Arial"/>
                <a:ea typeface="+mn-ea"/>
              </a:rPr>
              <a:t>a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sy10"/>
                <a:ea typeface="+mn-ea"/>
                <a:cs typeface="+mn-cs"/>
              </a:rPr>
              <a:t>Ç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sy10"/>
                <a:ea typeface="+mn-ea"/>
              </a:rPr>
              <a:t>: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b="0" kern="0" dirty="0" smtClean="0">
                <a:latin typeface="Arial"/>
                <a:ea typeface="+mn-ea"/>
              </a:rPr>
              <a:t>b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sy10"/>
                <a:ea typeface="+mn-ea"/>
                <a:cs typeface="+mn-cs"/>
              </a:rPr>
              <a:t>Æ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sy10"/>
                <a:ea typeface="+mn-ea"/>
                <a:cs typeface="+mn-cs"/>
              </a:rPr>
              <a:t>: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sy10"/>
                <a:ea typeface="+mn-ea"/>
                <a:cs typeface="+mn-cs"/>
              </a:rPr>
              <a:t>Ç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sy10"/>
                <a:ea typeface="+mn-ea"/>
                <a:cs typeface="+mn-cs"/>
              </a:rPr>
              <a:t>Æ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sy10"/>
                <a:ea typeface="+mn-ea"/>
                <a:cs typeface="+mn-cs"/>
              </a:rPr>
              <a:t>: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sy10"/>
                <a:ea typeface="+mn-ea"/>
                <a:cs typeface="+mn-cs"/>
              </a:rPr>
              <a:t>Ç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gray">
          <a:xfrm>
            <a:off x="609600" y="4191000"/>
            <a:ext cx="800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25000"/>
              </a:spcAft>
              <a:buClrTx/>
              <a:buSzPct val="7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sy10"/>
                <a:ea typeface="+mn-ea"/>
                <a:cs typeface="+mn-cs"/>
              </a:rPr>
              <a:t>: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sy10"/>
                <a:ea typeface="+mn-ea"/>
                <a:cs typeface="+mn-cs"/>
              </a:rPr>
              <a:t>Ç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sy10"/>
                <a:ea typeface="+mn-ea"/>
                <a:cs typeface="+mn-cs"/>
              </a:rPr>
              <a:t>Æ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sy10"/>
                <a:ea typeface="+mn-ea"/>
                <a:cs typeface="+mn-cs"/>
              </a:rPr>
              <a:t>: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sy10"/>
                <a:ea typeface="+mn-ea"/>
                <a:cs typeface="+mn-cs"/>
              </a:rPr>
              <a:t>Ç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sy10"/>
                <a:ea typeface="+mn-ea"/>
                <a:cs typeface="+mn-cs"/>
              </a:rPr>
              <a:t>Æ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sy10"/>
                <a:ea typeface="+mn-ea"/>
                <a:cs typeface="+mn-cs"/>
              </a:rPr>
              <a:t>: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sy10"/>
                <a:ea typeface="+mn-ea"/>
                <a:cs typeface="+mn-cs"/>
              </a:rPr>
              <a:t>Ç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sy10"/>
                <a:ea typeface="+mn-ea"/>
              </a:rPr>
              <a:t>: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sy10"/>
                <a:ea typeface="+mn-ea"/>
                <a:cs typeface="+mn-cs"/>
              </a:rPr>
              <a:t>Æ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(b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sy10"/>
                <a:ea typeface="+mn-ea"/>
                <a:cs typeface="+mn-cs"/>
              </a:rPr>
              <a:t>Ç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3" name="Picture 2" descr="C:\Documents and Settings\chaki\Local Settings\Temporary Internet Files\Content.IE5\6YCTXHI2\MC90043471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0662" y="2819400"/>
            <a:ext cx="465138" cy="487554"/>
          </a:xfrm>
          <a:prstGeom prst="rect">
            <a:avLst/>
          </a:prstGeom>
          <a:noFill/>
        </p:spPr>
      </p:pic>
      <p:pic>
        <p:nvPicPr>
          <p:cNvPr id="24" name="Picture 2" descr="C:\Documents and Settings\chaki\Local Settings\Temporary Internet Files\Content.IE5\6YCTXHI2\MC90043471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3352800"/>
            <a:ext cx="465138" cy="48755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 Application: Counting Sudoku Solutions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28532" y="2610556"/>
          <a:ext cx="2167468" cy="18852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7"/>
                <a:gridCol w="541867"/>
                <a:gridCol w="541867"/>
                <a:gridCol w="541867"/>
              </a:tblGrid>
              <a:tr h="471311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  <a:tr h="471311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</a:tr>
              <a:tr h="47131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  <a:tr h="471311"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28532" y="2077156"/>
          <a:ext cx="2167468" cy="4713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7"/>
                <a:gridCol w="541867"/>
                <a:gridCol w="541867"/>
                <a:gridCol w="541867"/>
              </a:tblGrid>
              <a:tr h="4713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318932" y="2585155"/>
          <a:ext cx="541867" cy="18852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7"/>
              </a:tblGrid>
              <a:tr h="4713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713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713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713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ounded Rectangular Callout 7"/>
          <p:cNvSpPr/>
          <p:nvPr/>
        </p:nvSpPr>
        <p:spPr bwMode="auto">
          <a:xfrm>
            <a:off x="1447800" y="1676400"/>
            <a:ext cx="1295400" cy="609600"/>
          </a:xfrm>
          <a:prstGeom prst="wedgeRoundRectCallout">
            <a:avLst>
              <a:gd name="adj1" fmla="val 167113"/>
              <a:gd name="adj2" fmla="val 138363"/>
              <a:gd name="adj3" fmla="val 16667"/>
            </a:avLst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latin typeface="Arial"/>
              </a:rPr>
              <a:t>a</a:t>
            </a:r>
            <a:r>
              <a:rPr lang="en-US" b="0" baseline="-25000" dirty="0" smtClean="0">
                <a:latin typeface="Arial"/>
              </a:rPr>
              <a:t>11</a:t>
            </a:r>
            <a:r>
              <a:rPr kumimoji="0" lang="en-US" sz="2000" b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,b</a:t>
            </a:r>
            <a:r>
              <a:rPr kumimoji="0" lang="en-US" sz="2000" b="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11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629400" y="3810000"/>
            <a:ext cx="1295400" cy="609600"/>
          </a:xfrm>
          <a:prstGeom prst="wedgeRoundRectCallout">
            <a:avLst>
              <a:gd name="adj1" fmla="val -117554"/>
              <a:gd name="adj2" fmla="val 20330"/>
              <a:gd name="adj3" fmla="val 16667"/>
            </a:avLst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latin typeface="Arial"/>
              </a:rPr>
              <a:t>a</a:t>
            </a:r>
            <a:r>
              <a:rPr lang="en-US" b="0" baseline="-25000" dirty="0" smtClean="0">
                <a:latin typeface="Arial"/>
              </a:rPr>
              <a:t>44</a:t>
            </a:r>
            <a:r>
              <a:rPr kumimoji="0" lang="en-US" sz="2000" b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,b</a:t>
            </a:r>
            <a:r>
              <a:rPr lang="en-US" b="0" baseline="-25000" dirty="0" smtClean="0">
                <a:latin typeface="Arial"/>
              </a:rPr>
              <a:t>44</a:t>
            </a:r>
            <a:endParaRPr kumimoji="0" lang="en-US" sz="2000" b="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 Application: Counting Sudoku Solutions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28532" y="2610556"/>
          <a:ext cx="2167468" cy="18852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7"/>
                <a:gridCol w="541867"/>
                <a:gridCol w="541867"/>
                <a:gridCol w="541867"/>
              </a:tblGrid>
              <a:tr h="471311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  <a:tr h="471311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</a:tr>
              <a:tr h="47131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  <a:tr h="471311"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28532" y="2077156"/>
          <a:ext cx="2167468" cy="4713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7"/>
                <a:gridCol w="541867"/>
                <a:gridCol w="541867"/>
                <a:gridCol w="541867"/>
              </a:tblGrid>
              <a:tr h="4713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318932" y="2585155"/>
          <a:ext cx="541867" cy="18852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7"/>
              </a:tblGrid>
              <a:tr h="4713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713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713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713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ounded Rectangular Callout 7"/>
          <p:cNvSpPr/>
          <p:nvPr/>
        </p:nvSpPr>
        <p:spPr bwMode="auto">
          <a:xfrm>
            <a:off x="1447800" y="1676400"/>
            <a:ext cx="1295400" cy="609600"/>
          </a:xfrm>
          <a:prstGeom prst="wedgeRoundRectCallout">
            <a:avLst>
              <a:gd name="adj1" fmla="val 234230"/>
              <a:gd name="adj2" fmla="val 148199"/>
              <a:gd name="adj3" fmla="val 16667"/>
            </a:avLst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latin typeface="cmsy10"/>
              </a:rPr>
              <a:t>:</a:t>
            </a:r>
            <a:r>
              <a:rPr lang="en-US" b="0" dirty="0" smtClean="0">
                <a:latin typeface="Arial"/>
              </a:rPr>
              <a:t> a</a:t>
            </a:r>
            <a:r>
              <a:rPr lang="en-US" b="0" baseline="-25000" dirty="0" smtClean="0">
                <a:latin typeface="Arial"/>
              </a:rPr>
              <a:t>13 </a:t>
            </a:r>
            <a:r>
              <a:rPr lang="en-US" b="0" dirty="0" smtClean="0">
                <a:latin typeface="cmsy10"/>
              </a:rPr>
              <a:t>Æ</a:t>
            </a:r>
            <a:r>
              <a:rPr kumimoji="0" lang="en-US" sz="2000" b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 b</a:t>
            </a:r>
            <a:r>
              <a:rPr kumimoji="0" lang="en-US" sz="2000" b="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13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629400" y="3810000"/>
            <a:ext cx="1295400" cy="609600"/>
          </a:xfrm>
          <a:prstGeom prst="wedgeRoundRectCallout">
            <a:avLst>
              <a:gd name="adj1" fmla="val -141855"/>
              <a:gd name="adj2" fmla="val -55899"/>
              <a:gd name="adj3" fmla="val 16667"/>
            </a:avLst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latin typeface="Arial"/>
              </a:rPr>
              <a:t>a</a:t>
            </a:r>
            <a:r>
              <a:rPr lang="en-US" b="0" baseline="-25000" dirty="0" smtClean="0">
                <a:latin typeface="Arial"/>
              </a:rPr>
              <a:t>33</a:t>
            </a:r>
            <a:r>
              <a:rPr lang="en-US" b="0" dirty="0" smtClean="0">
                <a:latin typeface="Arial"/>
              </a:rPr>
              <a:t> </a:t>
            </a:r>
            <a:r>
              <a:rPr kumimoji="0" lang="en-US" sz="2000" b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msy10"/>
              </a:rPr>
              <a:t>Æ</a:t>
            </a:r>
            <a:r>
              <a:rPr kumimoji="0" lang="en-US" sz="2000" b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 </a:t>
            </a:r>
            <a:r>
              <a:rPr kumimoji="0" lang="en-US" sz="2000" b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msy10"/>
              </a:rPr>
              <a:t>:</a:t>
            </a:r>
            <a:r>
              <a:rPr kumimoji="0" lang="en-US" sz="2000" b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 b</a:t>
            </a:r>
            <a:r>
              <a:rPr lang="en-US" b="0" baseline="-25000" dirty="0" smtClean="0">
                <a:latin typeface="Arial"/>
              </a:rPr>
              <a:t>33</a:t>
            </a:r>
            <a:endParaRPr kumimoji="0" lang="en-US" sz="2000" b="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1371600" y="4572000"/>
            <a:ext cx="1295400" cy="609600"/>
          </a:xfrm>
          <a:prstGeom prst="wedgeRoundRectCallout">
            <a:avLst>
              <a:gd name="adj1" fmla="val 159013"/>
              <a:gd name="adj2" fmla="val -161637"/>
              <a:gd name="adj3" fmla="val 16667"/>
            </a:avLst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latin typeface="Arial"/>
              </a:rPr>
              <a:t>a</a:t>
            </a:r>
            <a:r>
              <a:rPr lang="en-US" b="0" baseline="-25000" dirty="0" smtClean="0">
                <a:latin typeface="Arial"/>
              </a:rPr>
              <a:t>31</a:t>
            </a:r>
            <a:r>
              <a:rPr lang="en-US" b="0" dirty="0" smtClean="0">
                <a:latin typeface="Arial"/>
              </a:rPr>
              <a:t> </a:t>
            </a:r>
            <a:r>
              <a:rPr kumimoji="0" lang="en-US" sz="2000" b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msy10"/>
              </a:rPr>
              <a:t>Æ</a:t>
            </a:r>
            <a:r>
              <a:rPr kumimoji="0" lang="en-US" sz="2000" b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 b</a:t>
            </a:r>
            <a:r>
              <a:rPr lang="en-US" b="0" baseline="-25000" dirty="0" smtClean="0">
                <a:latin typeface="Arial"/>
              </a:rPr>
              <a:t>31</a:t>
            </a:r>
            <a:endParaRPr kumimoji="0" lang="en-US" sz="2000" b="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 Application: Counting Sudoku Solutions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28532" y="2610556"/>
          <a:ext cx="2167468" cy="18852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7"/>
                <a:gridCol w="541867"/>
                <a:gridCol w="541867"/>
                <a:gridCol w="541867"/>
              </a:tblGrid>
              <a:tr h="471311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1311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</a:tr>
              <a:tr h="47131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  <a:tr h="471311"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28532" y="2077156"/>
          <a:ext cx="2167468" cy="4713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7"/>
                <a:gridCol w="541867"/>
                <a:gridCol w="541867"/>
                <a:gridCol w="541867"/>
              </a:tblGrid>
              <a:tr h="4713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318932" y="2585155"/>
          <a:ext cx="541867" cy="18852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7"/>
              </a:tblGrid>
              <a:tr h="4713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713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713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713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ounded Rectangular Callout 8"/>
          <p:cNvSpPr/>
          <p:nvPr/>
        </p:nvSpPr>
        <p:spPr bwMode="auto">
          <a:xfrm>
            <a:off x="6962663" y="3270051"/>
            <a:ext cx="1343137" cy="681038"/>
          </a:xfrm>
          <a:prstGeom prst="wedgeRoundRectCallout">
            <a:avLst>
              <a:gd name="adj1" fmla="val -112838"/>
              <a:gd name="adj2" fmla="val -113127"/>
              <a:gd name="adj3" fmla="val 16667"/>
            </a:avLst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latin typeface="Arial"/>
              </a:rPr>
              <a:t>Distinct Elements</a:t>
            </a:r>
            <a:endParaRPr kumimoji="0" lang="en-US" sz="2000" b="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4286" y="990600"/>
            <a:ext cx="2598788" cy="5016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0" dirty="0" smtClean="0">
                <a:latin typeface="Arial"/>
              </a:rPr>
              <a:t>a</a:t>
            </a:r>
            <a:r>
              <a:rPr lang="en-US" baseline="-25000" dirty="0" smtClean="0">
                <a:latin typeface="Arial"/>
              </a:rPr>
              <a:t>11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©</a:t>
            </a:r>
            <a:r>
              <a:rPr lang="en-US" dirty="0" smtClean="0"/>
              <a:t> </a:t>
            </a:r>
            <a:r>
              <a:rPr lang="en-US" b="0" dirty="0" smtClean="0">
                <a:latin typeface="Arial"/>
              </a:rPr>
              <a:t>a</a:t>
            </a:r>
            <a:r>
              <a:rPr lang="en-US" baseline="-25000" dirty="0" smtClean="0">
                <a:latin typeface="Arial"/>
              </a:rPr>
              <a:t>12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Ç</a:t>
            </a:r>
            <a:r>
              <a:rPr lang="en-US" dirty="0" smtClean="0"/>
              <a:t> </a:t>
            </a:r>
            <a:r>
              <a:rPr lang="en-US" b="0" dirty="0" smtClean="0">
                <a:latin typeface="Arial"/>
              </a:rPr>
              <a:t>b</a:t>
            </a:r>
            <a:r>
              <a:rPr lang="en-US" baseline="-25000" dirty="0" smtClean="0">
                <a:latin typeface="Arial"/>
              </a:rPr>
              <a:t>11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©</a:t>
            </a:r>
            <a:r>
              <a:rPr lang="en-US" dirty="0" smtClean="0"/>
              <a:t> </a:t>
            </a:r>
            <a:r>
              <a:rPr lang="en-US" b="0" dirty="0" smtClean="0">
                <a:latin typeface="Arial"/>
              </a:rPr>
              <a:t>b</a:t>
            </a:r>
            <a:r>
              <a:rPr lang="en-US" baseline="-25000" dirty="0" smtClean="0">
                <a:latin typeface="Arial"/>
              </a:rPr>
              <a:t>12</a:t>
            </a:r>
          </a:p>
          <a:p>
            <a:r>
              <a:rPr lang="en-US" dirty="0" smtClean="0">
                <a:latin typeface="cmsy10"/>
              </a:rPr>
              <a:t>Æ</a:t>
            </a:r>
          </a:p>
          <a:p>
            <a:r>
              <a:rPr lang="en-US" b="0" dirty="0" smtClean="0"/>
              <a:t>a</a:t>
            </a:r>
            <a:r>
              <a:rPr lang="en-US" baseline="-25000" dirty="0" smtClean="0"/>
              <a:t>11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©</a:t>
            </a:r>
            <a:r>
              <a:rPr lang="en-US" dirty="0" smtClean="0"/>
              <a:t> </a:t>
            </a:r>
            <a:r>
              <a:rPr lang="en-US" b="0" dirty="0" smtClean="0"/>
              <a:t>a</a:t>
            </a:r>
            <a:r>
              <a:rPr lang="en-US" baseline="-25000" dirty="0" smtClean="0"/>
              <a:t>13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Ç</a:t>
            </a:r>
            <a:r>
              <a:rPr lang="en-US" dirty="0" smtClean="0"/>
              <a:t> </a:t>
            </a:r>
            <a:r>
              <a:rPr lang="en-US" b="0" dirty="0" smtClean="0"/>
              <a:t>b</a:t>
            </a:r>
            <a:r>
              <a:rPr lang="en-US" baseline="-25000" dirty="0" smtClean="0"/>
              <a:t>11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©</a:t>
            </a:r>
            <a:r>
              <a:rPr lang="en-US" dirty="0" smtClean="0"/>
              <a:t> </a:t>
            </a:r>
            <a:r>
              <a:rPr lang="en-US" b="0" dirty="0" smtClean="0"/>
              <a:t>b</a:t>
            </a:r>
            <a:r>
              <a:rPr lang="en-US" baseline="-25000" dirty="0" smtClean="0"/>
              <a:t>13</a:t>
            </a:r>
          </a:p>
          <a:p>
            <a:r>
              <a:rPr lang="en-US" dirty="0" smtClean="0">
                <a:latin typeface="cmsy10"/>
              </a:rPr>
              <a:t>Æ</a:t>
            </a:r>
          </a:p>
          <a:p>
            <a:r>
              <a:rPr lang="en-US" b="0" dirty="0" smtClean="0"/>
              <a:t>a</a:t>
            </a:r>
            <a:r>
              <a:rPr lang="en-US" baseline="-25000" dirty="0" smtClean="0"/>
              <a:t>11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©</a:t>
            </a:r>
            <a:r>
              <a:rPr lang="en-US" dirty="0" smtClean="0"/>
              <a:t> </a:t>
            </a:r>
            <a:r>
              <a:rPr lang="en-US" b="0" dirty="0" smtClean="0"/>
              <a:t>a</a:t>
            </a:r>
            <a:r>
              <a:rPr lang="en-US" baseline="-25000" dirty="0" smtClean="0"/>
              <a:t>14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Ç</a:t>
            </a:r>
            <a:r>
              <a:rPr lang="en-US" dirty="0" smtClean="0"/>
              <a:t> </a:t>
            </a:r>
            <a:r>
              <a:rPr lang="en-US" b="0" dirty="0" smtClean="0"/>
              <a:t>b</a:t>
            </a:r>
            <a:r>
              <a:rPr lang="en-US" baseline="-25000" dirty="0" smtClean="0"/>
              <a:t>11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©</a:t>
            </a:r>
            <a:r>
              <a:rPr lang="en-US" dirty="0" smtClean="0"/>
              <a:t> </a:t>
            </a:r>
            <a:r>
              <a:rPr lang="en-US" b="0" dirty="0" smtClean="0"/>
              <a:t>b</a:t>
            </a:r>
            <a:r>
              <a:rPr lang="en-US" baseline="-25000" dirty="0" smtClean="0"/>
              <a:t>14</a:t>
            </a:r>
          </a:p>
          <a:p>
            <a:r>
              <a:rPr lang="en-US" dirty="0" smtClean="0">
                <a:latin typeface="cmsy10"/>
              </a:rPr>
              <a:t>Æ</a:t>
            </a:r>
          </a:p>
          <a:p>
            <a:r>
              <a:rPr lang="en-US" b="0" dirty="0" smtClean="0"/>
              <a:t>a</a:t>
            </a:r>
            <a:r>
              <a:rPr lang="en-US" baseline="-25000" dirty="0" smtClean="0"/>
              <a:t>12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©</a:t>
            </a:r>
            <a:r>
              <a:rPr lang="en-US" dirty="0" smtClean="0"/>
              <a:t> </a:t>
            </a:r>
            <a:r>
              <a:rPr lang="en-US" b="0" dirty="0" smtClean="0"/>
              <a:t>a</a:t>
            </a:r>
            <a:r>
              <a:rPr lang="en-US" baseline="-25000" dirty="0" smtClean="0"/>
              <a:t>13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Ç</a:t>
            </a:r>
            <a:r>
              <a:rPr lang="en-US" dirty="0" smtClean="0"/>
              <a:t> </a:t>
            </a:r>
            <a:r>
              <a:rPr lang="en-US" b="0" dirty="0" smtClean="0"/>
              <a:t>b</a:t>
            </a:r>
            <a:r>
              <a:rPr lang="en-US" baseline="-25000" dirty="0" smtClean="0"/>
              <a:t>12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©</a:t>
            </a:r>
            <a:r>
              <a:rPr lang="en-US" dirty="0" smtClean="0"/>
              <a:t> </a:t>
            </a:r>
            <a:r>
              <a:rPr lang="en-US" b="0" dirty="0" smtClean="0"/>
              <a:t>b</a:t>
            </a:r>
            <a:r>
              <a:rPr lang="en-US" baseline="-25000" dirty="0" smtClean="0"/>
              <a:t>13</a:t>
            </a:r>
          </a:p>
          <a:p>
            <a:r>
              <a:rPr lang="en-US" dirty="0" smtClean="0">
                <a:latin typeface="cmsy10"/>
              </a:rPr>
              <a:t>Æ</a:t>
            </a:r>
          </a:p>
          <a:p>
            <a:r>
              <a:rPr lang="en-US" b="0" dirty="0" smtClean="0"/>
              <a:t>a</a:t>
            </a:r>
            <a:r>
              <a:rPr lang="en-US" baseline="-25000" dirty="0" smtClean="0"/>
              <a:t>12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©</a:t>
            </a:r>
            <a:r>
              <a:rPr lang="en-US" dirty="0" smtClean="0"/>
              <a:t> </a:t>
            </a:r>
            <a:r>
              <a:rPr lang="en-US" b="0" dirty="0" smtClean="0"/>
              <a:t>a</a:t>
            </a:r>
            <a:r>
              <a:rPr lang="en-US" baseline="-25000" dirty="0" smtClean="0"/>
              <a:t>14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Ç</a:t>
            </a:r>
            <a:r>
              <a:rPr lang="en-US" dirty="0" smtClean="0"/>
              <a:t> </a:t>
            </a:r>
            <a:r>
              <a:rPr lang="en-US" b="0" dirty="0" smtClean="0"/>
              <a:t>b</a:t>
            </a:r>
            <a:r>
              <a:rPr lang="en-US" baseline="-25000" dirty="0" smtClean="0"/>
              <a:t>12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©</a:t>
            </a:r>
            <a:r>
              <a:rPr lang="en-US" dirty="0" smtClean="0"/>
              <a:t> </a:t>
            </a:r>
            <a:r>
              <a:rPr lang="en-US" b="0" dirty="0" smtClean="0"/>
              <a:t>b</a:t>
            </a:r>
            <a:r>
              <a:rPr lang="en-US" baseline="-25000" dirty="0" smtClean="0"/>
              <a:t>14</a:t>
            </a:r>
          </a:p>
          <a:p>
            <a:r>
              <a:rPr lang="en-US" dirty="0" smtClean="0">
                <a:latin typeface="cmsy10"/>
              </a:rPr>
              <a:t>Æ</a:t>
            </a:r>
          </a:p>
          <a:p>
            <a:r>
              <a:rPr lang="en-US" b="0" dirty="0" smtClean="0"/>
              <a:t>a</a:t>
            </a:r>
            <a:r>
              <a:rPr lang="en-US" baseline="-25000" dirty="0" smtClean="0"/>
              <a:t>13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©</a:t>
            </a:r>
            <a:r>
              <a:rPr lang="en-US" dirty="0" smtClean="0"/>
              <a:t> </a:t>
            </a:r>
            <a:r>
              <a:rPr lang="en-US" b="0" dirty="0" smtClean="0"/>
              <a:t>a</a:t>
            </a:r>
            <a:r>
              <a:rPr lang="en-US" baseline="-25000" dirty="0" smtClean="0"/>
              <a:t>14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Ç</a:t>
            </a:r>
            <a:r>
              <a:rPr lang="en-US" dirty="0" smtClean="0"/>
              <a:t> </a:t>
            </a:r>
            <a:r>
              <a:rPr lang="en-US" b="0" dirty="0" smtClean="0"/>
              <a:t>b</a:t>
            </a:r>
            <a:r>
              <a:rPr lang="en-US" baseline="-25000" dirty="0" smtClean="0"/>
              <a:t>13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©</a:t>
            </a:r>
            <a:r>
              <a:rPr lang="en-US" dirty="0" smtClean="0"/>
              <a:t> </a:t>
            </a:r>
            <a:r>
              <a:rPr lang="en-US" b="0" dirty="0" smtClean="0"/>
              <a:t>b</a:t>
            </a:r>
            <a:r>
              <a:rPr lang="en-US" baseline="-25000" dirty="0" smtClean="0"/>
              <a:t>14</a:t>
            </a:r>
            <a:endParaRPr lang="en-US" dirty="0" smtClean="0">
              <a:latin typeface="cmsy1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00400" y="4724400"/>
            <a:ext cx="5659050" cy="1323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Repeat for each row, column and sub-square</a:t>
            </a:r>
          </a:p>
          <a:p>
            <a:r>
              <a:rPr lang="en-US" dirty="0" smtClean="0"/>
              <a:t>Construct BDD</a:t>
            </a:r>
          </a:p>
          <a:p>
            <a:r>
              <a:rPr lang="en-US" dirty="0" smtClean="0"/>
              <a:t>Count number of solutions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</a:t>
            </a:r>
            <a:r>
              <a:rPr lang="en-US" dirty="0" err="1" smtClean="0"/>
              <a:t>Reachability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 bwMode="auto">
          <a:xfrm>
            <a:off x="1524000" y="1981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0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2590800" y="13716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1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590800" y="2743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2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267200" y="13716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3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267200" y="2743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4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5867400" y="13716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5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867400" y="2743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6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7086600" y="1981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7</a:t>
            </a:r>
          </a:p>
        </p:txBody>
      </p:sp>
      <p:cxnSp>
        <p:nvCxnSpPr>
          <p:cNvPr id="12" name="Straight Arrow Connector 11"/>
          <p:cNvCxnSpPr>
            <a:stCxn id="3" idx="7"/>
            <a:endCxn id="4" idx="3"/>
          </p:cNvCxnSpPr>
          <p:nvPr/>
        </p:nvCxnSpPr>
        <p:spPr bwMode="auto">
          <a:xfrm rot="5400000" flipH="1" flipV="1">
            <a:off x="2142845" y="1533245"/>
            <a:ext cx="286310" cy="74351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4" idx="6"/>
            <a:endCxn id="7" idx="1"/>
          </p:cNvCxnSpPr>
          <p:nvPr/>
        </p:nvCxnSpPr>
        <p:spPr bwMode="auto">
          <a:xfrm>
            <a:off x="3048000" y="1600200"/>
            <a:ext cx="1286155" cy="1209955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5" idx="7"/>
            <a:endCxn id="6" idx="3"/>
          </p:cNvCxnSpPr>
          <p:nvPr/>
        </p:nvCxnSpPr>
        <p:spPr bwMode="auto">
          <a:xfrm rot="5400000" flipH="1" flipV="1">
            <a:off x="3133445" y="1609445"/>
            <a:ext cx="1048310" cy="135311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4" idx="4"/>
            <a:endCxn id="5" idx="0"/>
          </p:cNvCxnSpPr>
          <p:nvPr/>
        </p:nvCxnSpPr>
        <p:spPr bwMode="auto">
          <a:xfrm rot="5400000">
            <a:off x="2362200" y="2286000"/>
            <a:ext cx="9144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8" idx="3"/>
            <a:endCxn id="5" idx="6"/>
          </p:cNvCxnSpPr>
          <p:nvPr/>
        </p:nvCxnSpPr>
        <p:spPr bwMode="auto">
          <a:xfrm rot="5400000">
            <a:off x="3886201" y="923645"/>
            <a:ext cx="1209955" cy="2886355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0" idx="3"/>
            <a:endCxn id="9" idx="7"/>
          </p:cNvCxnSpPr>
          <p:nvPr/>
        </p:nvCxnSpPr>
        <p:spPr bwMode="auto">
          <a:xfrm rot="5400000">
            <a:off x="6486245" y="2142845"/>
            <a:ext cx="438710" cy="89591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9" idx="0"/>
            <a:endCxn id="8" idx="4"/>
          </p:cNvCxnSpPr>
          <p:nvPr/>
        </p:nvCxnSpPr>
        <p:spPr bwMode="auto">
          <a:xfrm rot="5400000" flipH="1" flipV="1">
            <a:off x="5638800" y="2286000"/>
            <a:ext cx="9144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2057400" y="4038600"/>
            <a:ext cx="477085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Which nodes are reachable from “7”?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753378" y="4724400"/>
            <a:ext cx="1378903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{2,3,5,6,7}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7" idx="7"/>
            <a:endCxn id="8" idx="4"/>
          </p:cNvCxnSpPr>
          <p:nvPr/>
        </p:nvCxnSpPr>
        <p:spPr bwMode="auto">
          <a:xfrm rot="5400000" flipH="1" flipV="1">
            <a:off x="4886045" y="1600201"/>
            <a:ext cx="981355" cy="1438555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703509" y="5391090"/>
            <a:ext cx="5535491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But what if the graph has trillions of nodes?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2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</a:t>
            </a:r>
            <a:r>
              <a:rPr lang="en-US" dirty="0" err="1" smtClean="0"/>
              <a:t>Reachability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 bwMode="auto">
          <a:xfrm>
            <a:off x="1524000" y="1981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0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2590800" y="13716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1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590800" y="2743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2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267200" y="13716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3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267200" y="2743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4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5867400" y="13716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5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867400" y="2743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6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7086600" y="1981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7</a:t>
            </a:r>
          </a:p>
        </p:txBody>
      </p:sp>
      <p:cxnSp>
        <p:nvCxnSpPr>
          <p:cNvPr id="12" name="Straight Arrow Connector 11"/>
          <p:cNvCxnSpPr>
            <a:stCxn id="3" idx="7"/>
            <a:endCxn id="4" idx="3"/>
          </p:cNvCxnSpPr>
          <p:nvPr/>
        </p:nvCxnSpPr>
        <p:spPr bwMode="auto">
          <a:xfrm rot="5400000" flipH="1" flipV="1">
            <a:off x="2142845" y="1533245"/>
            <a:ext cx="286310" cy="74351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4" idx="6"/>
            <a:endCxn id="7" idx="1"/>
          </p:cNvCxnSpPr>
          <p:nvPr/>
        </p:nvCxnSpPr>
        <p:spPr bwMode="auto">
          <a:xfrm>
            <a:off x="3048000" y="1600200"/>
            <a:ext cx="1286155" cy="1209955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5" idx="7"/>
            <a:endCxn id="6" idx="3"/>
          </p:cNvCxnSpPr>
          <p:nvPr/>
        </p:nvCxnSpPr>
        <p:spPr bwMode="auto">
          <a:xfrm rot="5400000" flipH="1" flipV="1">
            <a:off x="3133445" y="1609445"/>
            <a:ext cx="1048310" cy="135311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4" idx="4"/>
            <a:endCxn id="5" idx="0"/>
          </p:cNvCxnSpPr>
          <p:nvPr/>
        </p:nvCxnSpPr>
        <p:spPr bwMode="auto">
          <a:xfrm rot="5400000">
            <a:off x="2362200" y="2286000"/>
            <a:ext cx="9144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8" idx="3"/>
            <a:endCxn id="5" idx="6"/>
          </p:cNvCxnSpPr>
          <p:nvPr/>
        </p:nvCxnSpPr>
        <p:spPr bwMode="auto">
          <a:xfrm rot="5400000">
            <a:off x="3886201" y="923645"/>
            <a:ext cx="1209955" cy="2886355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0" idx="3"/>
            <a:endCxn id="9" idx="7"/>
          </p:cNvCxnSpPr>
          <p:nvPr/>
        </p:nvCxnSpPr>
        <p:spPr bwMode="auto">
          <a:xfrm rot="5400000">
            <a:off x="6486245" y="2142845"/>
            <a:ext cx="438710" cy="89591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9" idx="0"/>
            <a:endCxn id="8" idx="4"/>
          </p:cNvCxnSpPr>
          <p:nvPr/>
        </p:nvCxnSpPr>
        <p:spPr bwMode="auto">
          <a:xfrm rot="5400000" flipH="1" flipV="1">
            <a:off x="5638800" y="2286000"/>
            <a:ext cx="9144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831915" y="5257800"/>
            <a:ext cx="7221849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Use three Boolean variables (</a:t>
            </a:r>
            <a:r>
              <a:rPr lang="en-US" dirty="0" err="1" smtClean="0"/>
              <a:t>a,b,c</a:t>
            </a:r>
            <a:r>
              <a:rPr lang="en-US" dirty="0" smtClean="0"/>
              <a:t>) to encode each node?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7" idx="7"/>
            <a:endCxn id="8" idx="4"/>
          </p:cNvCxnSpPr>
          <p:nvPr/>
        </p:nvCxnSpPr>
        <p:spPr bwMode="auto">
          <a:xfrm rot="5400000" flipH="1" flipV="1">
            <a:off x="4886045" y="1600201"/>
            <a:ext cx="981355" cy="1438555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ounded Rectangular Callout 20"/>
          <p:cNvSpPr/>
          <p:nvPr/>
        </p:nvSpPr>
        <p:spPr bwMode="auto">
          <a:xfrm>
            <a:off x="457200" y="3124200"/>
            <a:ext cx="1981200" cy="685800"/>
          </a:xfrm>
          <a:prstGeom prst="wedgeRoundRectCallout">
            <a:avLst>
              <a:gd name="adj1" fmla="val 12558"/>
              <a:gd name="adj2" fmla="val -150289"/>
              <a:gd name="adj3" fmla="val 16667"/>
            </a:avLst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latin typeface="cmsy10"/>
              </a:rPr>
              <a:t>:</a:t>
            </a:r>
            <a:r>
              <a:rPr lang="en-US" b="0" dirty="0" smtClean="0">
                <a:latin typeface="Arial"/>
              </a:rPr>
              <a:t> a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</a:t>
            </a:r>
            <a:r>
              <a:rPr lang="en-US" b="0" dirty="0" smtClean="0">
                <a:latin typeface="cmsy10"/>
              </a:rPr>
              <a:t>:</a:t>
            </a:r>
            <a:r>
              <a:rPr lang="en-US" b="0" dirty="0" smtClean="0">
                <a:latin typeface="Arial"/>
              </a:rPr>
              <a:t> b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</a:t>
            </a:r>
            <a:r>
              <a:rPr lang="en-US" b="0" dirty="0" smtClean="0">
                <a:latin typeface="cmsy10"/>
              </a:rPr>
              <a:t>:</a:t>
            </a:r>
            <a:r>
              <a:rPr lang="en-US" b="0" dirty="0" smtClean="0">
                <a:latin typeface="Arial"/>
              </a:rPr>
              <a:t> c</a:t>
            </a:r>
            <a:endParaRPr kumimoji="0" lang="en-US" sz="2000" b="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2" name="Rounded Rectangular Callout 21"/>
          <p:cNvSpPr/>
          <p:nvPr/>
        </p:nvSpPr>
        <p:spPr bwMode="auto">
          <a:xfrm>
            <a:off x="6629400" y="3352800"/>
            <a:ext cx="1981200" cy="685800"/>
          </a:xfrm>
          <a:prstGeom prst="wedgeRoundRectCallout">
            <a:avLst>
              <a:gd name="adj1" fmla="val -11288"/>
              <a:gd name="adj2" fmla="val -181400"/>
              <a:gd name="adj3" fmla="val 16667"/>
            </a:avLst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latin typeface="Arial"/>
              </a:rPr>
              <a:t>a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b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c</a:t>
            </a:r>
            <a:endParaRPr kumimoji="0" lang="en-US" sz="2000" b="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1" grpId="0" animBg="1"/>
      <p:bldP spid="2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</a:t>
            </a:r>
            <a:r>
              <a:rPr lang="en-US" dirty="0" err="1" smtClean="0"/>
              <a:t>Reachability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 bwMode="auto">
          <a:xfrm>
            <a:off x="1524000" y="1981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0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2590800" y="13716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1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590800" y="2743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2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267200" y="13716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3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267200" y="2743200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4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5867400" y="13716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5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867400" y="2743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6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7086600" y="1981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7</a:t>
            </a:r>
          </a:p>
        </p:txBody>
      </p:sp>
      <p:cxnSp>
        <p:nvCxnSpPr>
          <p:cNvPr id="12" name="Straight Arrow Connector 11"/>
          <p:cNvCxnSpPr>
            <a:stCxn id="3" idx="7"/>
            <a:endCxn id="4" idx="3"/>
          </p:cNvCxnSpPr>
          <p:nvPr/>
        </p:nvCxnSpPr>
        <p:spPr bwMode="auto">
          <a:xfrm rot="5400000" flipH="1" flipV="1">
            <a:off x="2142845" y="1533245"/>
            <a:ext cx="286310" cy="74351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4" idx="6"/>
            <a:endCxn id="7" idx="1"/>
          </p:cNvCxnSpPr>
          <p:nvPr/>
        </p:nvCxnSpPr>
        <p:spPr bwMode="auto">
          <a:xfrm>
            <a:off x="3048000" y="1600200"/>
            <a:ext cx="1286155" cy="1209955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5" idx="7"/>
            <a:endCxn id="6" idx="3"/>
          </p:cNvCxnSpPr>
          <p:nvPr/>
        </p:nvCxnSpPr>
        <p:spPr bwMode="auto">
          <a:xfrm rot="5400000" flipH="1" flipV="1">
            <a:off x="3133445" y="1609445"/>
            <a:ext cx="1048310" cy="135311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4" idx="4"/>
            <a:endCxn id="5" idx="0"/>
          </p:cNvCxnSpPr>
          <p:nvPr/>
        </p:nvCxnSpPr>
        <p:spPr bwMode="auto">
          <a:xfrm rot="5400000">
            <a:off x="2362200" y="2286000"/>
            <a:ext cx="9144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8" idx="3"/>
            <a:endCxn id="5" idx="6"/>
          </p:cNvCxnSpPr>
          <p:nvPr/>
        </p:nvCxnSpPr>
        <p:spPr bwMode="auto">
          <a:xfrm rot="5400000">
            <a:off x="3886201" y="923645"/>
            <a:ext cx="1209955" cy="2886355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0" idx="3"/>
            <a:endCxn id="9" idx="7"/>
          </p:cNvCxnSpPr>
          <p:nvPr/>
        </p:nvCxnSpPr>
        <p:spPr bwMode="auto">
          <a:xfrm rot="5400000">
            <a:off x="6486245" y="2142845"/>
            <a:ext cx="438710" cy="89591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9" idx="0"/>
            <a:endCxn id="8" idx="4"/>
          </p:cNvCxnSpPr>
          <p:nvPr/>
        </p:nvCxnSpPr>
        <p:spPr bwMode="auto">
          <a:xfrm rot="5400000" flipH="1" flipV="1">
            <a:off x="5638800" y="2286000"/>
            <a:ext cx="9144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831915" y="5257800"/>
            <a:ext cx="7221849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Use three Boolean variables (</a:t>
            </a:r>
            <a:r>
              <a:rPr lang="en-US" dirty="0" err="1" smtClean="0"/>
              <a:t>a,b,c</a:t>
            </a:r>
            <a:r>
              <a:rPr lang="en-US" dirty="0" smtClean="0"/>
              <a:t>) to encode each node?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7" idx="7"/>
            <a:endCxn id="8" idx="4"/>
          </p:cNvCxnSpPr>
          <p:nvPr/>
        </p:nvCxnSpPr>
        <p:spPr bwMode="auto">
          <a:xfrm rot="5400000" flipH="1" flipV="1">
            <a:off x="4886045" y="1600201"/>
            <a:ext cx="981355" cy="1438555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ounded Rectangular Callout 20"/>
          <p:cNvSpPr/>
          <p:nvPr/>
        </p:nvSpPr>
        <p:spPr bwMode="auto">
          <a:xfrm>
            <a:off x="457200" y="3124200"/>
            <a:ext cx="1981200" cy="685800"/>
          </a:xfrm>
          <a:prstGeom prst="wedgeRoundRectCallout">
            <a:avLst>
              <a:gd name="adj1" fmla="val 12558"/>
              <a:gd name="adj2" fmla="val -150289"/>
              <a:gd name="adj3" fmla="val 16667"/>
            </a:avLst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latin typeface="cmsy10"/>
              </a:rPr>
              <a:t>:</a:t>
            </a:r>
            <a:r>
              <a:rPr lang="en-US" b="0" dirty="0" smtClean="0">
                <a:latin typeface="Arial"/>
              </a:rPr>
              <a:t> a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</a:t>
            </a:r>
            <a:r>
              <a:rPr lang="en-US" b="0" dirty="0" smtClean="0">
                <a:latin typeface="cmsy10"/>
              </a:rPr>
              <a:t>:</a:t>
            </a:r>
            <a:r>
              <a:rPr lang="en-US" b="0" dirty="0" smtClean="0">
                <a:latin typeface="Arial"/>
              </a:rPr>
              <a:t> b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</a:t>
            </a:r>
            <a:r>
              <a:rPr lang="en-US" b="0" dirty="0" smtClean="0">
                <a:latin typeface="cmsy10"/>
              </a:rPr>
              <a:t>:</a:t>
            </a:r>
            <a:r>
              <a:rPr lang="en-US" b="0" dirty="0" smtClean="0">
                <a:latin typeface="Arial"/>
              </a:rPr>
              <a:t> c</a:t>
            </a:r>
            <a:endParaRPr kumimoji="0" lang="en-US" sz="2000" b="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2" name="Rounded Rectangular Callout 21"/>
          <p:cNvSpPr/>
          <p:nvPr/>
        </p:nvSpPr>
        <p:spPr bwMode="auto">
          <a:xfrm>
            <a:off x="6629400" y="3352800"/>
            <a:ext cx="1981200" cy="685800"/>
          </a:xfrm>
          <a:prstGeom prst="wedgeRoundRectCallout">
            <a:avLst>
              <a:gd name="adj1" fmla="val -11288"/>
              <a:gd name="adj2" fmla="val -181400"/>
              <a:gd name="adj3" fmla="val 16667"/>
            </a:avLst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latin typeface="Arial"/>
              </a:rPr>
              <a:t>a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b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c</a:t>
            </a:r>
            <a:endParaRPr kumimoji="0" lang="en-US" sz="2000" b="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3" name="Rounded Rectangular Callout 22"/>
          <p:cNvSpPr/>
          <p:nvPr/>
        </p:nvSpPr>
        <p:spPr bwMode="auto">
          <a:xfrm>
            <a:off x="3733800" y="4114800"/>
            <a:ext cx="1981200" cy="685800"/>
          </a:xfrm>
          <a:prstGeom prst="wedgeRoundRectCallout">
            <a:avLst>
              <a:gd name="adj1" fmla="val -11288"/>
              <a:gd name="adj2" fmla="val -181400"/>
              <a:gd name="adj3" fmla="val 16667"/>
            </a:avLst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latin typeface="Arial"/>
              </a:rPr>
              <a:t>a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</a:t>
            </a:r>
            <a:r>
              <a:rPr lang="en-US" b="0" dirty="0" smtClean="0">
                <a:latin typeface="cmsy10"/>
              </a:rPr>
              <a:t>:</a:t>
            </a:r>
            <a:r>
              <a:rPr lang="en-US" b="0" dirty="0" smtClean="0">
                <a:latin typeface="Arial"/>
              </a:rPr>
              <a:t> b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</a:t>
            </a:r>
            <a:r>
              <a:rPr lang="en-US" b="0" dirty="0" smtClean="0">
                <a:latin typeface="cmsy10"/>
              </a:rPr>
              <a:t>:</a:t>
            </a:r>
            <a:r>
              <a:rPr lang="en-US" b="0" dirty="0" smtClean="0">
                <a:latin typeface="Arial"/>
              </a:rPr>
              <a:t> c</a:t>
            </a:r>
            <a:endParaRPr kumimoji="0" lang="en-US" sz="2000" b="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</a:t>
            </a:r>
            <a:r>
              <a:rPr lang="en-US" dirty="0" err="1" smtClean="0"/>
              <a:t>Reachability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 bwMode="auto">
          <a:xfrm>
            <a:off x="1524000" y="1981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0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2590800" y="13716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1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590800" y="2743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2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267200" y="13716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3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267200" y="2743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4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5867400" y="1371600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5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867400" y="2743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6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7086600" y="1981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7</a:t>
            </a:r>
          </a:p>
        </p:txBody>
      </p:sp>
      <p:cxnSp>
        <p:nvCxnSpPr>
          <p:cNvPr id="12" name="Straight Arrow Connector 11"/>
          <p:cNvCxnSpPr>
            <a:stCxn id="3" idx="7"/>
            <a:endCxn id="4" idx="3"/>
          </p:cNvCxnSpPr>
          <p:nvPr/>
        </p:nvCxnSpPr>
        <p:spPr bwMode="auto">
          <a:xfrm rot="5400000" flipH="1" flipV="1">
            <a:off x="2142845" y="1533245"/>
            <a:ext cx="286310" cy="74351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4" idx="6"/>
            <a:endCxn id="7" idx="1"/>
          </p:cNvCxnSpPr>
          <p:nvPr/>
        </p:nvCxnSpPr>
        <p:spPr bwMode="auto">
          <a:xfrm>
            <a:off x="3048000" y="1600200"/>
            <a:ext cx="1286155" cy="1209955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5" idx="7"/>
            <a:endCxn id="6" idx="3"/>
          </p:cNvCxnSpPr>
          <p:nvPr/>
        </p:nvCxnSpPr>
        <p:spPr bwMode="auto">
          <a:xfrm rot="5400000" flipH="1" flipV="1">
            <a:off x="3133445" y="1609445"/>
            <a:ext cx="1048310" cy="135311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4" idx="4"/>
            <a:endCxn id="5" idx="0"/>
          </p:cNvCxnSpPr>
          <p:nvPr/>
        </p:nvCxnSpPr>
        <p:spPr bwMode="auto">
          <a:xfrm rot="5400000">
            <a:off x="2362200" y="2286000"/>
            <a:ext cx="9144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8" idx="3"/>
            <a:endCxn id="5" idx="6"/>
          </p:cNvCxnSpPr>
          <p:nvPr/>
        </p:nvCxnSpPr>
        <p:spPr bwMode="auto">
          <a:xfrm rot="5400000">
            <a:off x="3886201" y="923645"/>
            <a:ext cx="1209955" cy="2886355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0" idx="3"/>
            <a:endCxn id="9" idx="7"/>
          </p:cNvCxnSpPr>
          <p:nvPr/>
        </p:nvCxnSpPr>
        <p:spPr bwMode="auto">
          <a:xfrm rot="5400000">
            <a:off x="6486245" y="2142845"/>
            <a:ext cx="438710" cy="89591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9" idx="0"/>
            <a:endCxn id="8" idx="4"/>
          </p:cNvCxnSpPr>
          <p:nvPr/>
        </p:nvCxnSpPr>
        <p:spPr bwMode="auto">
          <a:xfrm rot="5400000" flipH="1" flipV="1">
            <a:off x="5638800" y="2286000"/>
            <a:ext cx="9144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831915" y="5257800"/>
            <a:ext cx="7221849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Use three Boolean variables (</a:t>
            </a:r>
            <a:r>
              <a:rPr lang="en-US" dirty="0" err="1" smtClean="0"/>
              <a:t>a,b,c</a:t>
            </a:r>
            <a:r>
              <a:rPr lang="en-US" dirty="0" smtClean="0"/>
              <a:t>) to encode each node?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7" idx="7"/>
            <a:endCxn id="8" idx="4"/>
          </p:cNvCxnSpPr>
          <p:nvPr/>
        </p:nvCxnSpPr>
        <p:spPr bwMode="auto">
          <a:xfrm rot="5400000" flipH="1" flipV="1">
            <a:off x="4886045" y="1600201"/>
            <a:ext cx="981355" cy="1438555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ounded Rectangular Callout 20"/>
          <p:cNvSpPr/>
          <p:nvPr/>
        </p:nvSpPr>
        <p:spPr bwMode="auto">
          <a:xfrm>
            <a:off x="457200" y="3124200"/>
            <a:ext cx="1981200" cy="685800"/>
          </a:xfrm>
          <a:prstGeom prst="wedgeRoundRectCallout">
            <a:avLst>
              <a:gd name="adj1" fmla="val 12558"/>
              <a:gd name="adj2" fmla="val -150289"/>
              <a:gd name="adj3" fmla="val 16667"/>
            </a:avLst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latin typeface="cmsy10"/>
              </a:rPr>
              <a:t>:</a:t>
            </a:r>
            <a:r>
              <a:rPr lang="en-US" b="0" dirty="0" smtClean="0">
                <a:latin typeface="Arial"/>
              </a:rPr>
              <a:t> a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</a:t>
            </a:r>
            <a:r>
              <a:rPr lang="en-US" b="0" dirty="0" smtClean="0">
                <a:latin typeface="cmsy10"/>
              </a:rPr>
              <a:t>:</a:t>
            </a:r>
            <a:r>
              <a:rPr lang="en-US" b="0" dirty="0" smtClean="0">
                <a:latin typeface="Arial"/>
              </a:rPr>
              <a:t> b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</a:t>
            </a:r>
            <a:r>
              <a:rPr lang="en-US" b="0" dirty="0" smtClean="0">
                <a:latin typeface="cmsy10"/>
              </a:rPr>
              <a:t>:</a:t>
            </a:r>
            <a:r>
              <a:rPr lang="en-US" b="0" dirty="0" smtClean="0">
                <a:latin typeface="Arial"/>
              </a:rPr>
              <a:t> c</a:t>
            </a:r>
            <a:endParaRPr kumimoji="0" lang="en-US" sz="2000" b="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2" name="Rounded Rectangular Callout 21"/>
          <p:cNvSpPr/>
          <p:nvPr/>
        </p:nvSpPr>
        <p:spPr bwMode="auto">
          <a:xfrm>
            <a:off x="6629400" y="3352800"/>
            <a:ext cx="1981200" cy="685800"/>
          </a:xfrm>
          <a:prstGeom prst="wedgeRoundRectCallout">
            <a:avLst>
              <a:gd name="adj1" fmla="val -11288"/>
              <a:gd name="adj2" fmla="val -181400"/>
              <a:gd name="adj3" fmla="val 16667"/>
            </a:avLst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latin typeface="Arial"/>
              </a:rPr>
              <a:t>a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b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c</a:t>
            </a:r>
            <a:endParaRPr kumimoji="0" lang="en-US" sz="2000" b="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3" name="Rounded Rectangular Callout 22"/>
          <p:cNvSpPr/>
          <p:nvPr/>
        </p:nvSpPr>
        <p:spPr bwMode="auto">
          <a:xfrm>
            <a:off x="3733800" y="4114800"/>
            <a:ext cx="1981200" cy="685800"/>
          </a:xfrm>
          <a:prstGeom prst="wedgeRoundRectCallout">
            <a:avLst>
              <a:gd name="adj1" fmla="val -11288"/>
              <a:gd name="adj2" fmla="val -181400"/>
              <a:gd name="adj3" fmla="val 16667"/>
            </a:avLst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latin typeface="Arial"/>
              </a:rPr>
              <a:t>a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</a:t>
            </a:r>
            <a:r>
              <a:rPr lang="en-US" b="0" dirty="0" smtClean="0">
                <a:latin typeface="cmsy10"/>
              </a:rPr>
              <a:t>:</a:t>
            </a:r>
            <a:r>
              <a:rPr lang="en-US" b="0" dirty="0" smtClean="0">
                <a:latin typeface="Arial"/>
              </a:rPr>
              <a:t> b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</a:t>
            </a:r>
            <a:r>
              <a:rPr lang="en-US" b="0" dirty="0" smtClean="0">
                <a:latin typeface="cmsy10"/>
              </a:rPr>
              <a:t>:</a:t>
            </a:r>
            <a:r>
              <a:rPr lang="en-US" b="0" dirty="0" smtClean="0">
                <a:latin typeface="Arial"/>
              </a:rPr>
              <a:t> c</a:t>
            </a:r>
            <a:endParaRPr kumimoji="0" lang="en-US" sz="2000" b="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5" name="Rounded Rectangular Callout 24"/>
          <p:cNvSpPr/>
          <p:nvPr/>
        </p:nvSpPr>
        <p:spPr bwMode="auto">
          <a:xfrm>
            <a:off x="6858000" y="762000"/>
            <a:ext cx="1981200" cy="685800"/>
          </a:xfrm>
          <a:prstGeom prst="wedgeRoundRectCallout">
            <a:avLst>
              <a:gd name="adj1" fmla="val -75601"/>
              <a:gd name="adj2" fmla="val 69966"/>
              <a:gd name="adj3" fmla="val 16667"/>
            </a:avLst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latin typeface="Arial"/>
              </a:rPr>
              <a:t>a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</a:t>
            </a:r>
            <a:r>
              <a:rPr lang="en-US" b="0" dirty="0" smtClean="0">
                <a:latin typeface="cmsy10"/>
              </a:rPr>
              <a:t>:</a:t>
            </a:r>
            <a:r>
              <a:rPr lang="en-US" b="0" dirty="0" smtClean="0">
                <a:latin typeface="Arial"/>
              </a:rPr>
              <a:t> b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c</a:t>
            </a:r>
            <a:endParaRPr kumimoji="0" lang="en-US" sz="2000" b="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</a:t>
            </a:r>
            <a:r>
              <a:rPr lang="en-US" dirty="0" err="1" smtClean="0"/>
              <a:t>Reachability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 bwMode="auto">
          <a:xfrm>
            <a:off x="1524000" y="1981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0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2590800" y="13716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1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590800" y="2743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2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267200" y="13716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3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267200" y="2743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4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5867400" y="13716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5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867400" y="2743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6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7086600" y="1981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7</a:t>
            </a:r>
          </a:p>
        </p:txBody>
      </p:sp>
      <p:cxnSp>
        <p:nvCxnSpPr>
          <p:cNvPr id="12" name="Straight Arrow Connector 11"/>
          <p:cNvCxnSpPr>
            <a:stCxn id="3" idx="7"/>
            <a:endCxn id="4" idx="3"/>
          </p:cNvCxnSpPr>
          <p:nvPr/>
        </p:nvCxnSpPr>
        <p:spPr bwMode="auto">
          <a:xfrm rot="5400000" flipH="1" flipV="1">
            <a:off x="2142845" y="1533245"/>
            <a:ext cx="286310" cy="74351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4" idx="6"/>
            <a:endCxn id="7" idx="1"/>
          </p:cNvCxnSpPr>
          <p:nvPr/>
        </p:nvCxnSpPr>
        <p:spPr bwMode="auto">
          <a:xfrm>
            <a:off x="3048000" y="1600200"/>
            <a:ext cx="1286155" cy="1209955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5" idx="7"/>
            <a:endCxn id="6" idx="3"/>
          </p:cNvCxnSpPr>
          <p:nvPr/>
        </p:nvCxnSpPr>
        <p:spPr bwMode="auto">
          <a:xfrm rot="5400000" flipH="1" flipV="1">
            <a:off x="3133445" y="1609445"/>
            <a:ext cx="1048310" cy="135311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4" idx="4"/>
            <a:endCxn id="5" idx="0"/>
          </p:cNvCxnSpPr>
          <p:nvPr/>
        </p:nvCxnSpPr>
        <p:spPr bwMode="auto">
          <a:xfrm rot="5400000">
            <a:off x="2362200" y="2286000"/>
            <a:ext cx="9144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8" idx="3"/>
            <a:endCxn id="5" idx="6"/>
          </p:cNvCxnSpPr>
          <p:nvPr/>
        </p:nvCxnSpPr>
        <p:spPr bwMode="auto">
          <a:xfrm rot="5400000">
            <a:off x="3886201" y="923645"/>
            <a:ext cx="1209955" cy="2886355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0" idx="3"/>
            <a:endCxn id="9" idx="7"/>
          </p:cNvCxnSpPr>
          <p:nvPr/>
        </p:nvCxnSpPr>
        <p:spPr bwMode="auto">
          <a:xfrm rot="5400000">
            <a:off x="6486245" y="2142845"/>
            <a:ext cx="438710" cy="89591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9" idx="0"/>
            <a:endCxn id="8" idx="4"/>
          </p:cNvCxnSpPr>
          <p:nvPr/>
        </p:nvCxnSpPr>
        <p:spPr bwMode="auto">
          <a:xfrm rot="5400000" flipH="1" flipV="1">
            <a:off x="5638800" y="2286000"/>
            <a:ext cx="9144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762000" y="5257800"/>
            <a:ext cx="7661073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Key Idea 1: Every Boolean formula represents a set of nodes!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7" idx="7"/>
            <a:endCxn id="8" idx="4"/>
          </p:cNvCxnSpPr>
          <p:nvPr/>
        </p:nvCxnSpPr>
        <p:spPr bwMode="auto">
          <a:xfrm rot="5400000" flipH="1" flipV="1">
            <a:off x="4886045" y="1600201"/>
            <a:ext cx="981355" cy="1438555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3621764" y="3962400"/>
            <a:ext cx="194155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latin typeface="cmsy10"/>
              </a:rPr>
              <a:t>Æ</a:t>
            </a:r>
            <a:r>
              <a:rPr lang="en-US" dirty="0" smtClean="0"/>
              <a:t> b </a:t>
            </a:r>
            <a:r>
              <a:rPr lang="en-US" dirty="0" smtClean="0">
                <a:latin typeface="cmsy10"/>
              </a:rPr>
              <a:t>Æ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:</a:t>
            </a:r>
            <a:r>
              <a:rPr lang="en-US" dirty="0" smtClean="0"/>
              <a:t> c = ?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61665" y="5791200"/>
            <a:ext cx="6109365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The nodes whose encodings satisfy the formula.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</a:t>
            </a:r>
            <a:r>
              <a:rPr lang="en-US" dirty="0" err="1" smtClean="0"/>
              <a:t>Reachability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 bwMode="auto">
          <a:xfrm>
            <a:off x="1524000" y="1981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0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2590800" y="13716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1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590800" y="2743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2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267200" y="13716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3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267200" y="2743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4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5867400" y="13716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5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867400" y="2743200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6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7086600" y="1981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7</a:t>
            </a:r>
          </a:p>
        </p:txBody>
      </p:sp>
      <p:cxnSp>
        <p:nvCxnSpPr>
          <p:cNvPr id="12" name="Straight Arrow Connector 11"/>
          <p:cNvCxnSpPr>
            <a:stCxn id="3" idx="7"/>
            <a:endCxn id="4" idx="3"/>
          </p:cNvCxnSpPr>
          <p:nvPr/>
        </p:nvCxnSpPr>
        <p:spPr bwMode="auto">
          <a:xfrm rot="5400000" flipH="1" flipV="1">
            <a:off x="2142845" y="1533245"/>
            <a:ext cx="286310" cy="74351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4" idx="6"/>
            <a:endCxn id="7" idx="1"/>
          </p:cNvCxnSpPr>
          <p:nvPr/>
        </p:nvCxnSpPr>
        <p:spPr bwMode="auto">
          <a:xfrm>
            <a:off x="3048000" y="1600200"/>
            <a:ext cx="1286155" cy="1209955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5" idx="7"/>
            <a:endCxn id="6" idx="3"/>
          </p:cNvCxnSpPr>
          <p:nvPr/>
        </p:nvCxnSpPr>
        <p:spPr bwMode="auto">
          <a:xfrm rot="5400000" flipH="1" flipV="1">
            <a:off x="3133445" y="1609445"/>
            <a:ext cx="1048310" cy="135311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4" idx="4"/>
            <a:endCxn id="5" idx="0"/>
          </p:cNvCxnSpPr>
          <p:nvPr/>
        </p:nvCxnSpPr>
        <p:spPr bwMode="auto">
          <a:xfrm rot="5400000">
            <a:off x="2362200" y="2286000"/>
            <a:ext cx="9144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8" idx="3"/>
            <a:endCxn id="5" idx="6"/>
          </p:cNvCxnSpPr>
          <p:nvPr/>
        </p:nvCxnSpPr>
        <p:spPr bwMode="auto">
          <a:xfrm rot="5400000">
            <a:off x="3886201" y="923645"/>
            <a:ext cx="1209955" cy="2886355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0" idx="3"/>
            <a:endCxn id="9" idx="7"/>
          </p:cNvCxnSpPr>
          <p:nvPr/>
        </p:nvCxnSpPr>
        <p:spPr bwMode="auto">
          <a:xfrm rot="5400000">
            <a:off x="6486245" y="2142845"/>
            <a:ext cx="438710" cy="89591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9" idx="0"/>
            <a:endCxn id="8" idx="4"/>
          </p:cNvCxnSpPr>
          <p:nvPr/>
        </p:nvCxnSpPr>
        <p:spPr bwMode="auto">
          <a:xfrm rot="5400000" flipH="1" flipV="1">
            <a:off x="5638800" y="2286000"/>
            <a:ext cx="9144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762000" y="5257800"/>
            <a:ext cx="7661073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Key Idea 1: Every Boolean formula represents a set of nodes!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7" idx="7"/>
            <a:endCxn id="8" idx="4"/>
          </p:cNvCxnSpPr>
          <p:nvPr/>
        </p:nvCxnSpPr>
        <p:spPr bwMode="auto">
          <a:xfrm rot="5400000" flipH="1" flipV="1">
            <a:off x="4886045" y="1600201"/>
            <a:ext cx="981355" cy="1438555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3529591" y="3962400"/>
            <a:ext cx="2125903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latin typeface="cmsy10"/>
              </a:rPr>
              <a:t>Æ</a:t>
            </a:r>
            <a:r>
              <a:rPr lang="en-US" dirty="0" smtClean="0"/>
              <a:t> b </a:t>
            </a:r>
            <a:r>
              <a:rPr lang="en-US" dirty="0" smtClean="0">
                <a:latin typeface="cmsy10"/>
              </a:rPr>
              <a:t>Æ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:</a:t>
            </a:r>
            <a:r>
              <a:rPr lang="en-US" dirty="0" smtClean="0"/>
              <a:t> c = {6}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</a:t>
            </a:r>
            <a:r>
              <a:rPr lang="en-US" dirty="0" err="1" smtClean="0"/>
              <a:t>Reachability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 bwMode="auto">
          <a:xfrm>
            <a:off x="1524000" y="1981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0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2590800" y="13716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1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590800" y="2743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2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267200" y="13716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3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267200" y="2743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4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5867400" y="13716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5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867400" y="2743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6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7086600" y="1981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7</a:t>
            </a:r>
          </a:p>
        </p:txBody>
      </p:sp>
      <p:cxnSp>
        <p:nvCxnSpPr>
          <p:cNvPr id="12" name="Straight Arrow Connector 11"/>
          <p:cNvCxnSpPr>
            <a:stCxn id="3" idx="7"/>
            <a:endCxn id="4" idx="3"/>
          </p:cNvCxnSpPr>
          <p:nvPr/>
        </p:nvCxnSpPr>
        <p:spPr bwMode="auto">
          <a:xfrm rot="5400000" flipH="1" flipV="1">
            <a:off x="2142845" y="1533245"/>
            <a:ext cx="286310" cy="74351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4" idx="6"/>
            <a:endCxn id="7" idx="1"/>
          </p:cNvCxnSpPr>
          <p:nvPr/>
        </p:nvCxnSpPr>
        <p:spPr bwMode="auto">
          <a:xfrm>
            <a:off x="3048000" y="1600200"/>
            <a:ext cx="1286155" cy="1209955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5" idx="7"/>
            <a:endCxn id="6" idx="3"/>
          </p:cNvCxnSpPr>
          <p:nvPr/>
        </p:nvCxnSpPr>
        <p:spPr bwMode="auto">
          <a:xfrm rot="5400000" flipH="1" flipV="1">
            <a:off x="3133445" y="1609445"/>
            <a:ext cx="1048310" cy="135311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4" idx="4"/>
            <a:endCxn id="5" idx="0"/>
          </p:cNvCxnSpPr>
          <p:nvPr/>
        </p:nvCxnSpPr>
        <p:spPr bwMode="auto">
          <a:xfrm rot="5400000">
            <a:off x="2362200" y="2286000"/>
            <a:ext cx="9144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8" idx="3"/>
            <a:endCxn id="5" idx="6"/>
          </p:cNvCxnSpPr>
          <p:nvPr/>
        </p:nvCxnSpPr>
        <p:spPr bwMode="auto">
          <a:xfrm rot="5400000">
            <a:off x="3886201" y="923645"/>
            <a:ext cx="1209955" cy="2886355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0" idx="3"/>
            <a:endCxn id="9" idx="7"/>
          </p:cNvCxnSpPr>
          <p:nvPr/>
        </p:nvCxnSpPr>
        <p:spPr bwMode="auto">
          <a:xfrm rot="5400000">
            <a:off x="6486245" y="2142845"/>
            <a:ext cx="438710" cy="89591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9" idx="0"/>
            <a:endCxn id="8" idx="4"/>
          </p:cNvCxnSpPr>
          <p:nvPr/>
        </p:nvCxnSpPr>
        <p:spPr bwMode="auto">
          <a:xfrm rot="5400000" flipH="1" flipV="1">
            <a:off x="5638800" y="2286000"/>
            <a:ext cx="9144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762000" y="5257800"/>
            <a:ext cx="7661073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Key Idea 1: Every Boolean formula represents a set of nodes!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7" idx="7"/>
            <a:endCxn id="8" idx="4"/>
          </p:cNvCxnSpPr>
          <p:nvPr/>
        </p:nvCxnSpPr>
        <p:spPr bwMode="auto">
          <a:xfrm rot="5400000" flipH="1" flipV="1">
            <a:off x="4886045" y="1600201"/>
            <a:ext cx="981355" cy="1438555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3925533" y="3962400"/>
            <a:ext cx="133402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latin typeface="cmsy10"/>
              </a:rPr>
              <a:t>Æ </a:t>
            </a:r>
            <a:r>
              <a:rPr lang="en-US" dirty="0" smtClean="0"/>
              <a:t>b =  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899160"/>
          <a:ext cx="62484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/>
                <a:gridCol w="1041400"/>
                <a:gridCol w="1041400"/>
                <a:gridCol w="1041400"/>
                <a:gridCol w="1041400"/>
                <a:gridCol w="1041400"/>
              </a:tblGrid>
              <a:tr h="1840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Row#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 smtClean="0">
                          <a:latin typeface="+mn-lt"/>
                        </a:rPr>
                        <a:t>a</a:t>
                      </a:r>
                      <a:r>
                        <a:rPr lang="en-US" sz="1200" baseline="-25000" dirty="0" smtClean="0">
                          <a:latin typeface="+mn-lt"/>
                        </a:rPr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 smtClean="0">
                          <a:latin typeface="+mn-lt"/>
                        </a:rPr>
                        <a:t>b</a:t>
                      </a:r>
                      <a:r>
                        <a:rPr lang="en-US" sz="1200" baseline="-25000" dirty="0" smtClean="0">
                          <a:latin typeface="+mn-lt"/>
                        </a:rPr>
                        <a:t>1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 smtClean="0">
                          <a:latin typeface="+mn-lt"/>
                        </a:rPr>
                        <a:t>a</a:t>
                      </a:r>
                      <a:r>
                        <a:rPr lang="en-US" sz="1200" b="1" baseline="-25000" dirty="0" smtClean="0">
                          <a:latin typeface="+mn-lt"/>
                        </a:rPr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 smtClean="0">
                          <a:latin typeface="+mn-lt"/>
                        </a:rPr>
                        <a:t>b</a:t>
                      </a:r>
                      <a:r>
                        <a:rPr lang="en-US" sz="1200" b="1" baseline="-25000" dirty="0" smtClean="0">
                          <a:latin typeface="+mn-lt"/>
                        </a:rPr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</a:tr>
              <a:tr h="1840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1840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1840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1840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1840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1840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1840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1840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1840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1840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1840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1840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1840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1840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1840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1840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C:\Documents and Settings\chaki\Local Settings\Temporary Internet Files\Content.IE5\5M9W31DC\MC90041138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1219200"/>
            <a:ext cx="312345" cy="227374"/>
          </a:xfrm>
          <a:prstGeom prst="rect">
            <a:avLst/>
          </a:prstGeom>
          <a:noFill/>
        </p:spPr>
      </p:pic>
      <p:pic>
        <p:nvPicPr>
          <p:cNvPr id="6" name="Picture 2" descr="C:\Documents and Settings\chaki\Local Settings\Temporary Internet Files\Content.IE5\5M9W31DC\MC90041138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1525226"/>
            <a:ext cx="312345" cy="227374"/>
          </a:xfrm>
          <a:prstGeom prst="rect">
            <a:avLst/>
          </a:prstGeom>
          <a:noFill/>
        </p:spPr>
      </p:pic>
      <p:pic>
        <p:nvPicPr>
          <p:cNvPr id="7" name="Picture 2" descr="C:\Documents and Settings\chaki\Local Settings\Temporary Internet Files\Content.IE5\5M9W31DC\MC90041138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592026"/>
            <a:ext cx="312345" cy="227374"/>
          </a:xfrm>
          <a:prstGeom prst="rect">
            <a:avLst/>
          </a:prstGeom>
          <a:noFill/>
        </p:spPr>
      </p:pic>
      <p:pic>
        <p:nvPicPr>
          <p:cNvPr id="8" name="Picture 2" descr="C:\Documents and Settings\chaki\Local Settings\Temporary Internet Files\Content.IE5\5M9W31DC\MC90041138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3657600"/>
            <a:ext cx="312345" cy="227374"/>
          </a:xfrm>
          <a:prstGeom prst="rect">
            <a:avLst/>
          </a:prstGeom>
          <a:noFill/>
        </p:spPr>
      </p:pic>
      <p:pic>
        <p:nvPicPr>
          <p:cNvPr id="9" name="Picture 2" descr="C:\Documents and Settings\chaki\Local Settings\Temporary Internet Files\Content.IE5\5M9W31DC\MC90041138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3963626"/>
            <a:ext cx="312345" cy="227374"/>
          </a:xfrm>
          <a:prstGeom prst="rect">
            <a:avLst/>
          </a:prstGeom>
          <a:noFill/>
        </p:spPr>
      </p:pic>
      <p:pic>
        <p:nvPicPr>
          <p:cNvPr id="10" name="Picture 2" descr="C:\Documents and Settings\chaki\Local Settings\Temporary Internet Files\Content.IE5\5M9W31DC\MC90041138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5335226"/>
            <a:ext cx="312345" cy="22737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</a:t>
            </a:r>
            <a:r>
              <a:rPr lang="en-US" dirty="0" err="1" smtClean="0"/>
              <a:t>Reachability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 bwMode="auto">
          <a:xfrm>
            <a:off x="1524000" y="1981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0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2590800" y="13716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1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590800" y="2743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2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267200" y="13716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3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267200" y="2743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4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5867400" y="13716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5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867400" y="2743200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6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7086600" y="1981200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7</a:t>
            </a:r>
          </a:p>
        </p:txBody>
      </p:sp>
      <p:cxnSp>
        <p:nvCxnSpPr>
          <p:cNvPr id="12" name="Straight Arrow Connector 11"/>
          <p:cNvCxnSpPr>
            <a:stCxn id="3" idx="7"/>
            <a:endCxn id="4" idx="3"/>
          </p:cNvCxnSpPr>
          <p:nvPr/>
        </p:nvCxnSpPr>
        <p:spPr bwMode="auto">
          <a:xfrm rot="5400000" flipH="1" flipV="1">
            <a:off x="2142845" y="1533245"/>
            <a:ext cx="286310" cy="74351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4" idx="6"/>
            <a:endCxn id="7" idx="1"/>
          </p:cNvCxnSpPr>
          <p:nvPr/>
        </p:nvCxnSpPr>
        <p:spPr bwMode="auto">
          <a:xfrm>
            <a:off x="3048000" y="1600200"/>
            <a:ext cx="1286155" cy="1209955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5" idx="7"/>
            <a:endCxn id="6" idx="3"/>
          </p:cNvCxnSpPr>
          <p:nvPr/>
        </p:nvCxnSpPr>
        <p:spPr bwMode="auto">
          <a:xfrm rot="5400000" flipH="1" flipV="1">
            <a:off x="3133445" y="1609445"/>
            <a:ext cx="1048310" cy="135311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4" idx="4"/>
            <a:endCxn id="5" idx="0"/>
          </p:cNvCxnSpPr>
          <p:nvPr/>
        </p:nvCxnSpPr>
        <p:spPr bwMode="auto">
          <a:xfrm rot="5400000">
            <a:off x="2362200" y="2286000"/>
            <a:ext cx="9144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8" idx="3"/>
            <a:endCxn id="5" idx="6"/>
          </p:cNvCxnSpPr>
          <p:nvPr/>
        </p:nvCxnSpPr>
        <p:spPr bwMode="auto">
          <a:xfrm rot="5400000">
            <a:off x="3886201" y="923645"/>
            <a:ext cx="1209955" cy="2886355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0" idx="3"/>
            <a:endCxn id="9" idx="7"/>
          </p:cNvCxnSpPr>
          <p:nvPr/>
        </p:nvCxnSpPr>
        <p:spPr bwMode="auto">
          <a:xfrm rot="5400000">
            <a:off x="6486245" y="2142845"/>
            <a:ext cx="438710" cy="89591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9" idx="0"/>
            <a:endCxn id="8" idx="4"/>
          </p:cNvCxnSpPr>
          <p:nvPr/>
        </p:nvCxnSpPr>
        <p:spPr bwMode="auto">
          <a:xfrm rot="5400000" flipH="1" flipV="1">
            <a:off x="5638800" y="2286000"/>
            <a:ext cx="9144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762000" y="5257800"/>
            <a:ext cx="7661073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Key Idea 1: Every Boolean formula represents a set of nodes!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7" idx="7"/>
            <a:endCxn id="8" idx="4"/>
          </p:cNvCxnSpPr>
          <p:nvPr/>
        </p:nvCxnSpPr>
        <p:spPr bwMode="auto">
          <a:xfrm rot="5400000" flipH="1" flipV="1">
            <a:off x="4886045" y="1600201"/>
            <a:ext cx="981355" cy="1438555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3726761" y="3962400"/>
            <a:ext cx="173156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latin typeface="cmsy10"/>
              </a:rPr>
              <a:t>Æ </a:t>
            </a:r>
            <a:r>
              <a:rPr lang="en-US" dirty="0" smtClean="0"/>
              <a:t>b =  {6,7}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</a:t>
            </a:r>
            <a:r>
              <a:rPr lang="en-US" dirty="0" err="1" smtClean="0"/>
              <a:t>Reachability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 bwMode="auto">
          <a:xfrm>
            <a:off x="1524000" y="1981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0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2590800" y="13716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1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590800" y="2743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2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267200" y="13716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3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267200" y="2743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4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5867400" y="13716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5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867400" y="2743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6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7086600" y="1981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7</a:t>
            </a:r>
          </a:p>
        </p:txBody>
      </p:sp>
      <p:cxnSp>
        <p:nvCxnSpPr>
          <p:cNvPr id="12" name="Straight Arrow Connector 11"/>
          <p:cNvCxnSpPr>
            <a:stCxn id="3" idx="7"/>
            <a:endCxn id="4" idx="3"/>
          </p:cNvCxnSpPr>
          <p:nvPr/>
        </p:nvCxnSpPr>
        <p:spPr bwMode="auto">
          <a:xfrm rot="5400000" flipH="1" flipV="1">
            <a:off x="2142845" y="1533245"/>
            <a:ext cx="286310" cy="74351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4" idx="6"/>
            <a:endCxn id="7" idx="1"/>
          </p:cNvCxnSpPr>
          <p:nvPr/>
        </p:nvCxnSpPr>
        <p:spPr bwMode="auto">
          <a:xfrm>
            <a:off x="3048000" y="1600200"/>
            <a:ext cx="1286155" cy="1209955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5" idx="7"/>
            <a:endCxn id="6" idx="3"/>
          </p:cNvCxnSpPr>
          <p:nvPr/>
        </p:nvCxnSpPr>
        <p:spPr bwMode="auto">
          <a:xfrm rot="5400000" flipH="1" flipV="1">
            <a:off x="3133445" y="1609445"/>
            <a:ext cx="1048310" cy="135311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4" idx="4"/>
            <a:endCxn id="5" idx="0"/>
          </p:cNvCxnSpPr>
          <p:nvPr/>
        </p:nvCxnSpPr>
        <p:spPr bwMode="auto">
          <a:xfrm rot="5400000">
            <a:off x="2362200" y="2286000"/>
            <a:ext cx="9144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8" idx="3"/>
            <a:endCxn id="5" idx="6"/>
          </p:cNvCxnSpPr>
          <p:nvPr/>
        </p:nvCxnSpPr>
        <p:spPr bwMode="auto">
          <a:xfrm rot="5400000">
            <a:off x="3886201" y="923645"/>
            <a:ext cx="1209955" cy="2886355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0" idx="3"/>
            <a:endCxn id="9" idx="7"/>
          </p:cNvCxnSpPr>
          <p:nvPr/>
        </p:nvCxnSpPr>
        <p:spPr bwMode="auto">
          <a:xfrm rot="5400000">
            <a:off x="6486245" y="2142845"/>
            <a:ext cx="438710" cy="89591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9" idx="0"/>
            <a:endCxn id="8" idx="4"/>
          </p:cNvCxnSpPr>
          <p:nvPr/>
        </p:nvCxnSpPr>
        <p:spPr bwMode="auto">
          <a:xfrm rot="5400000" flipH="1" flipV="1">
            <a:off x="5638800" y="2286000"/>
            <a:ext cx="9144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762000" y="5257800"/>
            <a:ext cx="7661073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Key Idea 1: Every Boolean formula represents a set of nodes!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7" idx="7"/>
            <a:endCxn id="8" idx="4"/>
          </p:cNvCxnSpPr>
          <p:nvPr/>
        </p:nvCxnSpPr>
        <p:spPr bwMode="auto">
          <a:xfrm rot="5400000" flipH="1" flipV="1">
            <a:off x="4886045" y="1600201"/>
            <a:ext cx="981355" cy="1438555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3916717" y="3962400"/>
            <a:ext cx="1351653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latin typeface="cmsy10"/>
              </a:rPr>
              <a:t>© </a:t>
            </a:r>
            <a:r>
              <a:rPr lang="en-US" dirty="0" smtClean="0"/>
              <a:t>b =  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</a:t>
            </a:r>
            <a:r>
              <a:rPr lang="en-US" dirty="0" err="1" smtClean="0"/>
              <a:t>Reachability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 bwMode="auto">
          <a:xfrm>
            <a:off x="1524000" y="1981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0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2590800" y="13716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1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590800" y="2743200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2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267200" y="1371600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3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267200" y="2743200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4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5867400" y="1371600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5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867400" y="2743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6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7086600" y="1981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7</a:t>
            </a:r>
          </a:p>
        </p:txBody>
      </p:sp>
      <p:cxnSp>
        <p:nvCxnSpPr>
          <p:cNvPr id="12" name="Straight Arrow Connector 11"/>
          <p:cNvCxnSpPr>
            <a:stCxn id="3" idx="7"/>
            <a:endCxn id="4" idx="3"/>
          </p:cNvCxnSpPr>
          <p:nvPr/>
        </p:nvCxnSpPr>
        <p:spPr bwMode="auto">
          <a:xfrm rot="5400000" flipH="1" flipV="1">
            <a:off x="2142845" y="1533245"/>
            <a:ext cx="286310" cy="74351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4" idx="6"/>
            <a:endCxn id="7" idx="1"/>
          </p:cNvCxnSpPr>
          <p:nvPr/>
        </p:nvCxnSpPr>
        <p:spPr bwMode="auto">
          <a:xfrm>
            <a:off x="3048000" y="1600200"/>
            <a:ext cx="1286155" cy="1209955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5" idx="7"/>
            <a:endCxn id="6" idx="3"/>
          </p:cNvCxnSpPr>
          <p:nvPr/>
        </p:nvCxnSpPr>
        <p:spPr bwMode="auto">
          <a:xfrm rot="5400000" flipH="1" flipV="1">
            <a:off x="3133445" y="1609445"/>
            <a:ext cx="1048310" cy="135311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4" idx="4"/>
            <a:endCxn id="5" idx="0"/>
          </p:cNvCxnSpPr>
          <p:nvPr/>
        </p:nvCxnSpPr>
        <p:spPr bwMode="auto">
          <a:xfrm rot="5400000">
            <a:off x="2362200" y="2286000"/>
            <a:ext cx="9144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8" idx="3"/>
            <a:endCxn id="5" idx="6"/>
          </p:cNvCxnSpPr>
          <p:nvPr/>
        </p:nvCxnSpPr>
        <p:spPr bwMode="auto">
          <a:xfrm rot="5400000">
            <a:off x="3886201" y="923645"/>
            <a:ext cx="1209955" cy="2886355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0" idx="3"/>
            <a:endCxn id="9" idx="7"/>
          </p:cNvCxnSpPr>
          <p:nvPr/>
        </p:nvCxnSpPr>
        <p:spPr bwMode="auto">
          <a:xfrm rot="5400000">
            <a:off x="6486245" y="2142845"/>
            <a:ext cx="438710" cy="89591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9" idx="0"/>
            <a:endCxn id="8" idx="4"/>
          </p:cNvCxnSpPr>
          <p:nvPr/>
        </p:nvCxnSpPr>
        <p:spPr bwMode="auto">
          <a:xfrm rot="5400000" flipH="1" flipV="1">
            <a:off x="5638800" y="2286000"/>
            <a:ext cx="9144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762000" y="5257800"/>
            <a:ext cx="7661073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Key Idea 1: Every Boolean formula represents a set of nodes!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7" idx="7"/>
            <a:endCxn id="8" idx="4"/>
          </p:cNvCxnSpPr>
          <p:nvPr/>
        </p:nvCxnSpPr>
        <p:spPr bwMode="auto">
          <a:xfrm rot="5400000" flipH="1" flipV="1">
            <a:off x="4886045" y="1600201"/>
            <a:ext cx="981355" cy="1438555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3499939" y="3962400"/>
            <a:ext cx="2185215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latin typeface="cmsy10"/>
              </a:rPr>
              <a:t>© </a:t>
            </a:r>
            <a:r>
              <a:rPr lang="en-US" dirty="0" smtClean="0"/>
              <a:t>b =  {2,3,4,5}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</a:t>
            </a:r>
            <a:r>
              <a:rPr lang="en-US" dirty="0" err="1" smtClean="0"/>
              <a:t>Reachability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 bwMode="auto">
          <a:xfrm>
            <a:off x="1524000" y="1981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0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2590800" y="13716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1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590800" y="2743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2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267200" y="13716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3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267200" y="2743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4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5867400" y="13716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5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867400" y="2743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6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7086600" y="1981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7</a:t>
            </a:r>
          </a:p>
        </p:txBody>
      </p:sp>
      <p:cxnSp>
        <p:nvCxnSpPr>
          <p:cNvPr id="12" name="Straight Arrow Connector 11"/>
          <p:cNvCxnSpPr>
            <a:stCxn id="3" idx="7"/>
            <a:endCxn id="4" idx="3"/>
          </p:cNvCxnSpPr>
          <p:nvPr/>
        </p:nvCxnSpPr>
        <p:spPr bwMode="auto">
          <a:xfrm rot="5400000" flipH="1" flipV="1">
            <a:off x="2142845" y="1533245"/>
            <a:ext cx="286310" cy="74351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4" idx="6"/>
            <a:endCxn id="7" idx="1"/>
          </p:cNvCxnSpPr>
          <p:nvPr/>
        </p:nvCxnSpPr>
        <p:spPr bwMode="auto">
          <a:xfrm>
            <a:off x="3048000" y="1600200"/>
            <a:ext cx="1286155" cy="1209955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5" idx="7"/>
            <a:endCxn id="6" idx="3"/>
          </p:cNvCxnSpPr>
          <p:nvPr/>
        </p:nvCxnSpPr>
        <p:spPr bwMode="auto">
          <a:xfrm rot="5400000" flipH="1" flipV="1">
            <a:off x="3133445" y="1609445"/>
            <a:ext cx="1048310" cy="135311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4" idx="4"/>
            <a:endCxn id="5" idx="0"/>
          </p:cNvCxnSpPr>
          <p:nvPr/>
        </p:nvCxnSpPr>
        <p:spPr bwMode="auto">
          <a:xfrm rot="5400000">
            <a:off x="2362200" y="2286000"/>
            <a:ext cx="9144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8" idx="3"/>
            <a:endCxn id="5" idx="6"/>
          </p:cNvCxnSpPr>
          <p:nvPr/>
        </p:nvCxnSpPr>
        <p:spPr bwMode="auto">
          <a:xfrm rot="5400000">
            <a:off x="3886201" y="923645"/>
            <a:ext cx="1209955" cy="2886355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0" idx="3"/>
            <a:endCxn id="9" idx="7"/>
          </p:cNvCxnSpPr>
          <p:nvPr/>
        </p:nvCxnSpPr>
        <p:spPr bwMode="auto">
          <a:xfrm rot="5400000">
            <a:off x="6486245" y="2142845"/>
            <a:ext cx="438710" cy="89591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9" idx="0"/>
            <a:endCxn id="8" idx="4"/>
          </p:cNvCxnSpPr>
          <p:nvPr/>
        </p:nvCxnSpPr>
        <p:spPr bwMode="auto">
          <a:xfrm rot="5400000" flipH="1" flipV="1">
            <a:off x="5638800" y="2286000"/>
            <a:ext cx="9144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" y="4495800"/>
            <a:ext cx="9144000" cy="20928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Key Idea 2: Edges can also be represented by Boolean formulas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An edge is just a pair of nodes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Introduce three new variables: a’, b’, c’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Formula </a:t>
            </a:r>
            <a:r>
              <a:rPr lang="en-US" dirty="0" smtClean="0">
                <a:latin typeface="cmmi10"/>
              </a:rPr>
              <a:t>©</a:t>
            </a:r>
            <a:r>
              <a:rPr lang="en-US" dirty="0" smtClean="0"/>
              <a:t> represents all pairs of nodes (</a:t>
            </a:r>
            <a:r>
              <a:rPr lang="en-US" dirty="0" err="1" smtClean="0"/>
              <a:t>n,n</a:t>
            </a:r>
            <a:r>
              <a:rPr lang="en-US" dirty="0" smtClean="0"/>
              <a:t>’) that satisfy </a:t>
            </a:r>
            <a:r>
              <a:rPr lang="en-US" dirty="0" smtClean="0">
                <a:latin typeface="cmmi10"/>
              </a:rPr>
              <a:t>©</a:t>
            </a:r>
            <a:r>
              <a:rPr lang="en-US" dirty="0" smtClean="0"/>
              <a:t> when n is encoded using (</a:t>
            </a:r>
            <a:r>
              <a:rPr lang="en-US" dirty="0" err="1" smtClean="0"/>
              <a:t>a,b,c</a:t>
            </a:r>
            <a:r>
              <a:rPr lang="en-US" dirty="0" smtClean="0"/>
              <a:t>) and n’ is encoded using (</a:t>
            </a:r>
            <a:r>
              <a:rPr lang="en-US" dirty="0" err="1" smtClean="0"/>
              <a:t>a’,b’,c</a:t>
            </a:r>
            <a:r>
              <a:rPr lang="en-US" dirty="0" smtClean="0"/>
              <a:t>’)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7" idx="7"/>
            <a:endCxn id="8" idx="4"/>
          </p:cNvCxnSpPr>
          <p:nvPr/>
        </p:nvCxnSpPr>
        <p:spPr bwMode="auto">
          <a:xfrm rot="5400000" flipH="1" flipV="1">
            <a:off x="4886045" y="1600201"/>
            <a:ext cx="981355" cy="1438555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</a:t>
            </a:r>
            <a:r>
              <a:rPr lang="en-US" dirty="0" err="1" smtClean="0"/>
              <a:t>Reachability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 bwMode="auto">
          <a:xfrm>
            <a:off x="1524000" y="1981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0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2590800" y="13716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1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590800" y="2743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2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267200" y="13716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3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267200" y="2743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4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5867400" y="13716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5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867400" y="2743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6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7086600" y="1981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7</a:t>
            </a:r>
          </a:p>
        </p:txBody>
      </p:sp>
      <p:cxnSp>
        <p:nvCxnSpPr>
          <p:cNvPr id="12" name="Straight Arrow Connector 11"/>
          <p:cNvCxnSpPr>
            <a:stCxn id="3" idx="7"/>
            <a:endCxn id="4" idx="3"/>
          </p:cNvCxnSpPr>
          <p:nvPr/>
        </p:nvCxnSpPr>
        <p:spPr bwMode="auto">
          <a:xfrm rot="5400000" flipH="1" flipV="1">
            <a:off x="2142845" y="1533245"/>
            <a:ext cx="286310" cy="74351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4" idx="6"/>
            <a:endCxn id="7" idx="1"/>
          </p:cNvCxnSpPr>
          <p:nvPr/>
        </p:nvCxnSpPr>
        <p:spPr bwMode="auto">
          <a:xfrm>
            <a:off x="3048000" y="1600200"/>
            <a:ext cx="1286155" cy="1209955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5" idx="7"/>
            <a:endCxn id="6" idx="3"/>
          </p:cNvCxnSpPr>
          <p:nvPr/>
        </p:nvCxnSpPr>
        <p:spPr bwMode="auto">
          <a:xfrm rot="5400000" flipH="1" flipV="1">
            <a:off x="3133445" y="1609445"/>
            <a:ext cx="1048310" cy="135311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4" idx="4"/>
            <a:endCxn id="5" idx="0"/>
          </p:cNvCxnSpPr>
          <p:nvPr/>
        </p:nvCxnSpPr>
        <p:spPr bwMode="auto">
          <a:xfrm rot="5400000">
            <a:off x="2362200" y="2286000"/>
            <a:ext cx="9144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8" idx="3"/>
            <a:endCxn id="5" idx="6"/>
          </p:cNvCxnSpPr>
          <p:nvPr/>
        </p:nvCxnSpPr>
        <p:spPr bwMode="auto">
          <a:xfrm rot="5400000">
            <a:off x="3886201" y="923645"/>
            <a:ext cx="1209955" cy="2886355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0" idx="3"/>
            <a:endCxn id="9" idx="7"/>
          </p:cNvCxnSpPr>
          <p:nvPr/>
        </p:nvCxnSpPr>
        <p:spPr bwMode="auto">
          <a:xfrm rot="5400000">
            <a:off x="6486245" y="2142845"/>
            <a:ext cx="438710" cy="89591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9" idx="0"/>
            <a:endCxn id="8" idx="4"/>
          </p:cNvCxnSpPr>
          <p:nvPr/>
        </p:nvCxnSpPr>
        <p:spPr bwMode="auto">
          <a:xfrm rot="5400000" flipH="1" flipV="1">
            <a:off x="5638800" y="2286000"/>
            <a:ext cx="9144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>
            <a:stCxn id="7" idx="7"/>
            <a:endCxn id="8" idx="4"/>
          </p:cNvCxnSpPr>
          <p:nvPr/>
        </p:nvCxnSpPr>
        <p:spPr bwMode="auto">
          <a:xfrm rot="5400000" flipH="1" flipV="1">
            <a:off x="4886045" y="1600201"/>
            <a:ext cx="981355" cy="1438555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Rounded Rectangular Callout 21"/>
          <p:cNvSpPr/>
          <p:nvPr/>
        </p:nvSpPr>
        <p:spPr bwMode="auto">
          <a:xfrm>
            <a:off x="304800" y="4191000"/>
            <a:ext cx="4419600" cy="609600"/>
          </a:xfrm>
          <a:prstGeom prst="wedgeRoundRectCallout">
            <a:avLst>
              <a:gd name="adj1" fmla="val -2809"/>
              <a:gd name="adj2" fmla="val -429761"/>
              <a:gd name="adj3" fmla="val 16667"/>
            </a:avLst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0" dirty="0" smtClean="0">
                <a:latin typeface="cmsy10"/>
              </a:rPr>
              <a:t>:</a:t>
            </a:r>
            <a:r>
              <a:rPr lang="en-US" b="0" dirty="0" smtClean="0">
                <a:latin typeface="Arial"/>
              </a:rPr>
              <a:t> a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</a:t>
            </a:r>
            <a:r>
              <a:rPr lang="en-US" b="0" dirty="0" smtClean="0">
                <a:latin typeface="cmsy10"/>
              </a:rPr>
              <a:t>:</a:t>
            </a:r>
            <a:r>
              <a:rPr lang="en-US" b="0" dirty="0" smtClean="0">
                <a:latin typeface="Arial"/>
              </a:rPr>
              <a:t> b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</a:t>
            </a:r>
            <a:r>
              <a:rPr lang="en-US" b="0" dirty="0" smtClean="0">
                <a:latin typeface="cmsy10"/>
              </a:rPr>
              <a:t>:</a:t>
            </a:r>
            <a:r>
              <a:rPr lang="en-US" b="0" dirty="0" smtClean="0">
                <a:latin typeface="Arial"/>
              </a:rPr>
              <a:t> c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</a:t>
            </a:r>
            <a:r>
              <a:rPr lang="en-US" b="0" dirty="0" smtClean="0">
                <a:latin typeface="cmsy10"/>
              </a:rPr>
              <a:t>:</a:t>
            </a:r>
            <a:r>
              <a:rPr lang="en-US" b="0" dirty="0" smtClean="0">
                <a:latin typeface="Arial"/>
              </a:rPr>
              <a:t> a’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</a:t>
            </a:r>
            <a:r>
              <a:rPr lang="en-US" b="0" dirty="0" smtClean="0">
                <a:latin typeface="cmsy10"/>
              </a:rPr>
              <a:t>:</a:t>
            </a:r>
            <a:r>
              <a:rPr lang="en-US" b="0" dirty="0" smtClean="0">
                <a:latin typeface="Arial"/>
              </a:rPr>
              <a:t> b’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c’</a:t>
            </a:r>
            <a:endParaRPr lang="en-US" b="0" baseline="-25000" dirty="0" smtClean="0">
              <a:latin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3400" y="5943600"/>
            <a:ext cx="8000999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Key Idea 2: Edges can also be represented by Boolean formulas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</a:t>
            </a:r>
            <a:r>
              <a:rPr lang="en-US" dirty="0" err="1" smtClean="0"/>
              <a:t>Reachability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 bwMode="auto">
          <a:xfrm>
            <a:off x="1524000" y="1981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0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2590800" y="13716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1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590800" y="2743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2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267200" y="13716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3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267200" y="2743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4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5867400" y="13716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5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867400" y="2743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6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7086600" y="1981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7</a:t>
            </a:r>
          </a:p>
        </p:txBody>
      </p:sp>
      <p:cxnSp>
        <p:nvCxnSpPr>
          <p:cNvPr id="12" name="Straight Arrow Connector 11"/>
          <p:cNvCxnSpPr>
            <a:stCxn id="3" idx="7"/>
            <a:endCxn id="4" idx="3"/>
          </p:cNvCxnSpPr>
          <p:nvPr/>
        </p:nvCxnSpPr>
        <p:spPr bwMode="auto">
          <a:xfrm rot="5400000" flipH="1" flipV="1">
            <a:off x="2142845" y="1533245"/>
            <a:ext cx="286310" cy="74351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4" idx="6"/>
            <a:endCxn id="7" idx="1"/>
          </p:cNvCxnSpPr>
          <p:nvPr/>
        </p:nvCxnSpPr>
        <p:spPr bwMode="auto">
          <a:xfrm>
            <a:off x="3048000" y="1600200"/>
            <a:ext cx="1286155" cy="1209955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5" idx="7"/>
            <a:endCxn id="6" idx="3"/>
          </p:cNvCxnSpPr>
          <p:nvPr/>
        </p:nvCxnSpPr>
        <p:spPr bwMode="auto">
          <a:xfrm rot="5400000" flipH="1" flipV="1">
            <a:off x="3133445" y="1609445"/>
            <a:ext cx="1048310" cy="135311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4" idx="4"/>
            <a:endCxn id="5" idx="0"/>
          </p:cNvCxnSpPr>
          <p:nvPr/>
        </p:nvCxnSpPr>
        <p:spPr bwMode="auto">
          <a:xfrm rot="5400000">
            <a:off x="2362200" y="2286000"/>
            <a:ext cx="9144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8" idx="3"/>
            <a:endCxn id="5" idx="6"/>
          </p:cNvCxnSpPr>
          <p:nvPr/>
        </p:nvCxnSpPr>
        <p:spPr bwMode="auto">
          <a:xfrm rot="5400000">
            <a:off x="3886201" y="923645"/>
            <a:ext cx="1209955" cy="2886355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0" idx="3"/>
            <a:endCxn id="9" idx="7"/>
          </p:cNvCxnSpPr>
          <p:nvPr/>
        </p:nvCxnSpPr>
        <p:spPr bwMode="auto">
          <a:xfrm rot="5400000">
            <a:off x="6486245" y="2142845"/>
            <a:ext cx="438710" cy="89591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9" idx="0"/>
            <a:endCxn id="8" idx="4"/>
          </p:cNvCxnSpPr>
          <p:nvPr/>
        </p:nvCxnSpPr>
        <p:spPr bwMode="auto">
          <a:xfrm rot="5400000" flipH="1" flipV="1">
            <a:off x="5638800" y="2286000"/>
            <a:ext cx="9144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>
            <a:stCxn id="7" idx="7"/>
            <a:endCxn id="8" idx="4"/>
          </p:cNvCxnSpPr>
          <p:nvPr/>
        </p:nvCxnSpPr>
        <p:spPr bwMode="auto">
          <a:xfrm rot="5400000" flipH="1" flipV="1">
            <a:off x="4886045" y="1600201"/>
            <a:ext cx="981355" cy="1438555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Rounded Rectangular Callout 21"/>
          <p:cNvSpPr/>
          <p:nvPr/>
        </p:nvSpPr>
        <p:spPr bwMode="auto">
          <a:xfrm>
            <a:off x="304800" y="4191000"/>
            <a:ext cx="4419600" cy="609600"/>
          </a:xfrm>
          <a:prstGeom prst="wedgeRoundRectCallout">
            <a:avLst>
              <a:gd name="adj1" fmla="val 27038"/>
              <a:gd name="adj2" fmla="val -299433"/>
              <a:gd name="adj3" fmla="val 16667"/>
            </a:avLst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0" dirty="0" smtClean="0">
                <a:latin typeface="Arial"/>
              </a:rPr>
              <a:t>a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</a:t>
            </a:r>
            <a:r>
              <a:rPr lang="en-US" b="0" dirty="0" smtClean="0">
                <a:latin typeface="cmsy10"/>
              </a:rPr>
              <a:t>:</a:t>
            </a:r>
            <a:r>
              <a:rPr lang="en-US" b="0" dirty="0" smtClean="0">
                <a:latin typeface="Arial"/>
              </a:rPr>
              <a:t> b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c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</a:t>
            </a:r>
            <a:r>
              <a:rPr lang="en-US" b="0" dirty="0" smtClean="0">
                <a:latin typeface="cmsy10"/>
              </a:rPr>
              <a:t>:</a:t>
            </a:r>
            <a:r>
              <a:rPr lang="en-US" b="0" dirty="0" smtClean="0">
                <a:latin typeface="Arial"/>
              </a:rPr>
              <a:t> a’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b’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</a:t>
            </a:r>
            <a:r>
              <a:rPr lang="en-US" b="0" dirty="0" smtClean="0">
                <a:latin typeface="cmsy10"/>
              </a:rPr>
              <a:t>:</a:t>
            </a:r>
            <a:r>
              <a:rPr lang="en-US" b="0" dirty="0" smtClean="0">
                <a:latin typeface="Arial"/>
              </a:rPr>
              <a:t> c’</a:t>
            </a:r>
            <a:endParaRPr lang="en-US" b="0" baseline="-25000" dirty="0" smtClean="0">
              <a:latin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3400" y="5943600"/>
            <a:ext cx="8000999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Key Idea 2: Edges can also be represented by Boolean formulas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</a:t>
            </a:r>
            <a:r>
              <a:rPr lang="en-US" dirty="0" err="1" smtClean="0"/>
              <a:t>Reachability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 bwMode="auto">
          <a:xfrm>
            <a:off x="1524000" y="1981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0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2590800" y="13716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1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590800" y="2743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2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267200" y="13716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3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267200" y="2743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4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5867400" y="13716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5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867400" y="2743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6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7086600" y="1981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7</a:t>
            </a:r>
          </a:p>
        </p:txBody>
      </p:sp>
      <p:cxnSp>
        <p:nvCxnSpPr>
          <p:cNvPr id="12" name="Straight Arrow Connector 11"/>
          <p:cNvCxnSpPr>
            <a:stCxn id="3" idx="7"/>
            <a:endCxn id="4" idx="3"/>
          </p:cNvCxnSpPr>
          <p:nvPr/>
        </p:nvCxnSpPr>
        <p:spPr bwMode="auto">
          <a:xfrm rot="5400000" flipH="1" flipV="1">
            <a:off x="2142845" y="1533245"/>
            <a:ext cx="286310" cy="74351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4" idx="6"/>
            <a:endCxn id="7" idx="1"/>
          </p:cNvCxnSpPr>
          <p:nvPr/>
        </p:nvCxnSpPr>
        <p:spPr bwMode="auto">
          <a:xfrm>
            <a:off x="3048000" y="1600200"/>
            <a:ext cx="1286155" cy="1209955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5" idx="7"/>
            <a:endCxn id="6" idx="3"/>
          </p:cNvCxnSpPr>
          <p:nvPr/>
        </p:nvCxnSpPr>
        <p:spPr bwMode="auto">
          <a:xfrm rot="5400000" flipH="1" flipV="1">
            <a:off x="3133445" y="1609445"/>
            <a:ext cx="1048310" cy="135311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4" idx="4"/>
            <a:endCxn id="5" idx="0"/>
          </p:cNvCxnSpPr>
          <p:nvPr/>
        </p:nvCxnSpPr>
        <p:spPr bwMode="auto">
          <a:xfrm rot="5400000">
            <a:off x="2362200" y="2286000"/>
            <a:ext cx="9144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8" idx="3"/>
            <a:endCxn id="5" idx="6"/>
          </p:cNvCxnSpPr>
          <p:nvPr/>
        </p:nvCxnSpPr>
        <p:spPr bwMode="auto">
          <a:xfrm rot="5400000">
            <a:off x="3886201" y="923645"/>
            <a:ext cx="1209955" cy="2886355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0" idx="3"/>
            <a:endCxn id="9" idx="7"/>
          </p:cNvCxnSpPr>
          <p:nvPr/>
        </p:nvCxnSpPr>
        <p:spPr bwMode="auto">
          <a:xfrm rot="5400000">
            <a:off x="6486245" y="2142845"/>
            <a:ext cx="438710" cy="89591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9" idx="0"/>
            <a:endCxn id="8" idx="4"/>
          </p:cNvCxnSpPr>
          <p:nvPr/>
        </p:nvCxnSpPr>
        <p:spPr bwMode="auto">
          <a:xfrm rot="5400000" flipH="1" flipV="1">
            <a:off x="5638800" y="2286000"/>
            <a:ext cx="9144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>
            <a:stCxn id="7" idx="7"/>
            <a:endCxn id="8" idx="4"/>
          </p:cNvCxnSpPr>
          <p:nvPr/>
        </p:nvCxnSpPr>
        <p:spPr bwMode="auto">
          <a:xfrm rot="5400000" flipH="1" flipV="1">
            <a:off x="4886045" y="1600201"/>
            <a:ext cx="981355" cy="1438555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Rounded Rectangular Callout 21"/>
          <p:cNvSpPr/>
          <p:nvPr/>
        </p:nvSpPr>
        <p:spPr bwMode="auto">
          <a:xfrm>
            <a:off x="304800" y="4191000"/>
            <a:ext cx="4419600" cy="1447800"/>
          </a:xfrm>
          <a:prstGeom prst="wedgeRoundRectCallout">
            <a:avLst>
              <a:gd name="adj1" fmla="val 37552"/>
              <a:gd name="adj2" fmla="val -166905"/>
              <a:gd name="adj3" fmla="val 16667"/>
            </a:avLst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0" dirty="0" smtClean="0">
                <a:latin typeface="Arial"/>
              </a:rPr>
              <a:t>a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</a:t>
            </a:r>
            <a:r>
              <a:rPr lang="en-US" b="0" dirty="0" smtClean="0">
                <a:latin typeface="cmsy10"/>
              </a:rPr>
              <a:t>:</a:t>
            </a:r>
            <a:r>
              <a:rPr lang="en-US" b="0" dirty="0" smtClean="0">
                <a:latin typeface="Arial"/>
              </a:rPr>
              <a:t> b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c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</a:t>
            </a:r>
            <a:r>
              <a:rPr lang="en-US" b="0" dirty="0" smtClean="0">
                <a:latin typeface="cmsy10"/>
              </a:rPr>
              <a:t>:</a:t>
            </a:r>
            <a:r>
              <a:rPr lang="en-US" b="0" dirty="0" smtClean="0">
                <a:latin typeface="Arial"/>
              </a:rPr>
              <a:t> a’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b’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</a:t>
            </a:r>
            <a:r>
              <a:rPr lang="en-US" b="0" dirty="0" smtClean="0">
                <a:latin typeface="cmsy10"/>
              </a:rPr>
              <a:t>:</a:t>
            </a:r>
            <a:r>
              <a:rPr lang="en-US" b="0" dirty="0" smtClean="0">
                <a:latin typeface="Arial"/>
              </a:rPr>
              <a:t> c’</a:t>
            </a:r>
          </a:p>
          <a:p>
            <a:r>
              <a:rPr lang="en-US" dirty="0" smtClean="0">
                <a:latin typeface="cmsy10"/>
              </a:rPr>
              <a:t>Ç</a:t>
            </a:r>
          </a:p>
          <a:p>
            <a:r>
              <a:rPr lang="en-US" b="0" dirty="0" smtClean="0">
                <a:latin typeface="cmsy10"/>
              </a:rPr>
              <a:t>:</a:t>
            </a:r>
            <a:r>
              <a:rPr lang="en-US" b="0" dirty="0" smtClean="0">
                <a:latin typeface="Arial"/>
              </a:rPr>
              <a:t> a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</a:t>
            </a:r>
            <a:r>
              <a:rPr lang="en-US" b="0" dirty="0" smtClean="0">
                <a:latin typeface="cmsy10"/>
              </a:rPr>
              <a:t>:</a:t>
            </a:r>
            <a:r>
              <a:rPr lang="en-US" b="0" dirty="0" smtClean="0">
                <a:latin typeface="Arial"/>
              </a:rPr>
              <a:t> b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</a:t>
            </a:r>
            <a:r>
              <a:rPr lang="en-US" b="0" dirty="0" smtClean="0">
                <a:latin typeface="cmsy10"/>
              </a:rPr>
              <a:t>:</a:t>
            </a:r>
            <a:r>
              <a:rPr lang="en-US" b="0" dirty="0" smtClean="0">
                <a:latin typeface="Arial"/>
              </a:rPr>
              <a:t> c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</a:t>
            </a:r>
            <a:r>
              <a:rPr lang="en-US" b="0" dirty="0" smtClean="0">
                <a:latin typeface="cmsy10"/>
              </a:rPr>
              <a:t>:</a:t>
            </a:r>
            <a:r>
              <a:rPr lang="en-US" b="0" dirty="0" smtClean="0">
                <a:latin typeface="Arial"/>
              </a:rPr>
              <a:t> a’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</a:t>
            </a:r>
            <a:r>
              <a:rPr lang="en-US" b="0" dirty="0" smtClean="0">
                <a:latin typeface="cmsy10"/>
              </a:rPr>
              <a:t>:</a:t>
            </a:r>
            <a:r>
              <a:rPr lang="en-US" b="0" dirty="0" smtClean="0">
                <a:latin typeface="Arial"/>
              </a:rPr>
              <a:t> b’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c’</a:t>
            </a:r>
            <a:endParaRPr lang="en-US" b="0" baseline="-25000" dirty="0" smtClean="0">
              <a:latin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3400" y="5943600"/>
            <a:ext cx="8000999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Key Idea 2: Edges can also be represented by Boolean formulas</a:t>
            </a:r>
          </a:p>
        </p:txBody>
      </p:sp>
      <p:sp>
        <p:nvSpPr>
          <p:cNvPr id="23" name="Rounded Rectangular Callout 22"/>
          <p:cNvSpPr/>
          <p:nvPr/>
        </p:nvSpPr>
        <p:spPr bwMode="auto">
          <a:xfrm>
            <a:off x="304800" y="4191000"/>
            <a:ext cx="4419600" cy="1447800"/>
          </a:xfrm>
          <a:prstGeom prst="wedgeRoundRectCallout">
            <a:avLst>
              <a:gd name="adj1" fmla="val -6880"/>
              <a:gd name="adj2" fmla="val -203143"/>
              <a:gd name="adj3" fmla="val 16667"/>
            </a:avLst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0" dirty="0" smtClean="0">
                <a:latin typeface="Arial"/>
              </a:rPr>
              <a:t>a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</a:t>
            </a:r>
            <a:r>
              <a:rPr lang="en-US" b="0" dirty="0" smtClean="0">
                <a:latin typeface="cmsy10"/>
              </a:rPr>
              <a:t>:</a:t>
            </a:r>
            <a:r>
              <a:rPr lang="en-US" b="0" dirty="0" smtClean="0">
                <a:latin typeface="Arial"/>
              </a:rPr>
              <a:t> b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c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</a:t>
            </a:r>
            <a:r>
              <a:rPr lang="en-US" b="0" dirty="0" smtClean="0">
                <a:latin typeface="cmsy10"/>
              </a:rPr>
              <a:t>:</a:t>
            </a:r>
            <a:r>
              <a:rPr lang="en-US" b="0" dirty="0" smtClean="0">
                <a:latin typeface="Arial"/>
              </a:rPr>
              <a:t> a’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b’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</a:t>
            </a:r>
            <a:r>
              <a:rPr lang="en-US" b="0" dirty="0" smtClean="0">
                <a:latin typeface="cmsy10"/>
              </a:rPr>
              <a:t>:</a:t>
            </a:r>
            <a:r>
              <a:rPr lang="en-US" b="0" dirty="0" smtClean="0">
                <a:latin typeface="Arial"/>
              </a:rPr>
              <a:t> c’</a:t>
            </a:r>
          </a:p>
          <a:p>
            <a:r>
              <a:rPr lang="en-US" dirty="0" smtClean="0">
                <a:latin typeface="cmsy10"/>
              </a:rPr>
              <a:t>Ç</a:t>
            </a:r>
          </a:p>
          <a:p>
            <a:r>
              <a:rPr lang="en-US" b="0" dirty="0" smtClean="0">
                <a:latin typeface="cmsy10"/>
              </a:rPr>
              <a:t>:</a:t>
            </a:r>
            <a:r>
              <a:rPr lang="en-US" b="0" dirty="0" smtClean="0">
                <a:latin typeface="Arial"/>
              </a:rPr>
              <a:t> a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</a:t>
            </a:r>
            <a:r>
              <a:rPr lang="en-US" b="0" dirty="0" smtClean="0">
                <a:latin typeface="cmsy10"/>
              </a:rPr>
              <a:t>:</a:t>
            </a:r>
            <a:r>
              <a:rPr lang="en-US" b="0" dirty="0" smtClean="0">
                <a:latin typeface="Arial"/>
              </a:rPr>
              <a:t> b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</a:t>
            </a:r>
            <a:r>
              <a:rPr lang="en-US" b="0" dirty="0" smtClean="0">
                <a:latin typeface="cmsy10"/>
              </a:rPr>
              <a:t>:</a:t>
            </a:r>
            <a:r>
              <a:rPr lang="en-US" b="0" dirty="0" smtClean="0">
                <a:latin typeface="Arial"/>
              </a:rPr>
              <a:t> c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</a:t>
            </a:r>
            <a:r>
              <a:rPr lang="en-US" b="0" dirty="0" smtClean="0">
                <a:latin typeface="cmsy10"/>
              </a:rPr>
              <a:t>:</a:t>
            </a:r>
            <a:r>
              <a:rPr lang="en-US" b="0" dirty="0" smtClean="0">
                <a:latin typeface="Arial"/>
              </a:rPr>
              <a:t> a’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</a:t>
            </a:r>
            <a:r>
              <a:rPr lang="en-US" b="0" dirty="0" smtClean="0">
                <a:latin typeface="cmsy10"/>
              </a:rPr>
              <a:t>:</a:t>
            </a:r>
            <a:r>
              <a:rPr lang="en-US" b="0" dirty="0" smtClean="0">
                <a:latin typeface="Arial"/>
              </a:rPr>
              <a:t> b’ </a:t>
            </a:r>
            <a:r>
              <a:rPr lang="en-US" b="0" dirty="0" smtClean="0">
                <a:latin typeface="cmsy10"/>
              </a:rPr>
              <a:t>Æ</a:t>
            </a:r>
            <a:r>
              <a:rPr lang="en-US" b="0" dirty="0" smtClean="0">
                <a:latin typeface="Arial"/>
              </a:rPr>
              <a:t> c’</a:t>
            </a:r>
            <a:endParaRPr lang="en-US" b="0" baseline="-25000" dirty="0" smtClean="0"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</a:t>
            </a:r>
            <a:r>
              <a:rPr lang="en-US" dirty="0" err="1" smtClean="0"/>
              <a:t>Reachability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 bwMode="auto">
          <a:xfrm>
            <a:off x="1524000" y="1981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0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2590800" y="13716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1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590800" y="2743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2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267200" y="13716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3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267200" y="2743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4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5867400" y="13716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5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867400" y="2743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6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7086600" y="1981200"/>
            <a:ext cx="457200" cy="4572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7</a:t>
            </a:r>
          </a:p>
        </p:txBody>
      </p:sp>
      <p:cxnSp>
        <p:nvCxnSpPr>
          <p:cNvPr id="12" name="Straight Arrow Connector 11"/>
          <p:cNvCxnSpPr>
            <a:stCxn id="3" idx="7"/>
            <a:endCxn id="4" idx="3"/>
          </p:cNvCxnSpPr>
          <p:nvPr/>
        </p:nvCxnSpPr>
        <p:spPr bwMode="auto">
          <a:xfrm rot="5400000" flipH="1" flipV="1">
            <a:off x="2142845" y="1533245"/>
            <a:ext cx="286310" cy="74351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4" idx="6"/>
            <a:endCxn id="7" idx="1"/>
          </p:cNvCxnSpPr>
          <p:nvPr/>
        </p:nvCxnSpPr>
        <p:spPr bwMode="auto">
          <a:xfrm>
            <a:off x="3048000" y="1600200"/>
            <a:ext cx="1286155" cy="1209955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5" idx="7"/>
            <a:endCxn id="6" idx="3"/>
          </p:cNvCxnSpPr>
          <p:nvPr/>
        </p:nvCxnSpPr>
        <p:spPr bwMode="auto">
          <a:xfrm rot="5400000" flipH="1" flipV="1">
            <a:off x="3133445" y="1609445"/>
            <a:ext cx="1048310" cy="135311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4" idx="4"/>
            <a:endCxn id="5" idx="0"/>
          </p:cNvCxnSpPr>
          <p:nvPr/>
        </p:nvCxnSpPr>
        <p:spPr bwMode="auto">
          <a:xfrm rot="5400000">
            <a:off x="2362200" y="2286000"/>
            <a:ext cx="9144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8" idx="3"/>
            <a:endCxn id="5" idx="6"/>
          </p:cNvCxnSpPr>
          <p:nvPr/>
        </p:nvCxnSpPr>
        <p:spPr bwMode="auto">
          <a:xfrm rot="5400000">
            <a:off x="3886201" y="923645"/>
            <a:ext cx="1209955" cy="2886355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0" idx="3"/>
            <a:endCxn id="9" idx="7"/>
          </p:cNvCxnSpPr>
          <p:nvPr/>
        </p:nvCxnSpPr>
        <p:spPr bwMode="auto">
          <a:xfrm rot="5400000">
            <a:off x="6486245" y="2142845"/>
            <a:ext cx="438710" cy="89591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9" idx="0"/>
            <a:endCxn id="8" idx="4"/>
          </p:cNvCxnSpPr>
          <p:nvPr/>
        </p:nvCxnSpPr>
        <p:spPr bwMode="auto">
          <a:xfrm rot="5400000" flipH="1" flipV="1">
            <a:off x="5638800" y="2286000"/>
            <a:ext cx="9144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>
            <a:stCxn id="7" idx="7"/>
            <a:endCxn id="8" idx="4"/>
          </p:cNvCxnSpPr>
          <p:nvPr/>
        </p:nvCxnSpPr>
        <p:spPr bwMode="auto">
          <a:xfrm rot="5400000" flipH="1" flipV="1">
            <a:off x="4886045" y="1600201"/>
            <a:ext cx="981355" cy="1438555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533400" y="5410200"/>
            <a:ext cx="8000999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Key Idea 3: Given the BDD for a set of nodes S, and the BDD for the set of all edges R, the BDD for all the nodes that are adjacent to S can be computed using the BDD operations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3400" y="3810000"/>
            <a:ext cx="8000999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>
                <a:latin typeface="+mj-lt"/>
              </a:rPr>
              <a:t>Image(S,R) =</a:t>
            </a:r>
          </a:p>
          <a:p>
            <a:r>
              <a:rPr lang="en-US" sz="3600" dirty="0" smtClean="0">
                <a:latin typeface="+mj-lt"/>
              </a:rPr>
              <a:t>(</a:t>
            </a:r>
            <a:r>
              <a:rPr lang="en-US" sz="3600" dirty="0" smtClean="0">
                <a:latin typeface="cmsy10"/>
              </a:rPr>
              <a:t>9</a:t>
            </a:r>
            <a:r>
              <a:rPr lang="en-US" sz="3600" dirty="0" smtClean="0"/>
              <a:t> </a:t>
            </a:r>
            <a:r>
              <a:rPr lang="en-US" sz="3600" dirty="0" err="1" smtClean="0"/>
              <a:t>a,b,c</a:t>
            </a:r>
            <a:r>
              <a:rPr lang="en-US" sz="3600" dirty="0" smtClean="0"/>
              <a:t> . (S </a:t>
            </a:r>
            <a:r>
              <a:rPr lang="en-US" sz="3600" dirty="0" smtClean="0">
                <a:latin typeface="cmsy10"/>
              </a:rPr>
              <a:t>Æ</a:t>
            </a:r>
            <a:r>
              <a:rPr lang="en-US" sz="3600" dirty="0" smtClean="0"/>
              <a:t> R)) [ a \ a’, b \ b’, c \ c’]</a:t>
            </a:r>
          </a:p>
        </p:txBody>
      </p:sp>
      <p:sp>
        <p:nvSpPr>
          <p:cNvPr id="26" name="Rounded Rectangular Callout 25"/>
          <p:cNvSpPr/>
          <p:nvPr/>
        </p:nvSpPr>
        <p:spPr bwMode="auto">
          <a:xfrm>
            <a:off x="6437083" y="2895600"/>
            <a:ext cx="2706917" cy="681038"/>
          </a:xfrm>
          <a:prstGeom prst="wedgeRoundRectCallout">
            <a:avLst>
              <a:gd name="adj1" fmla="val -97918"/>
              <a:gd name="adj2" fmla="val 228505"/>
              <a:gd name="adj3" fmla="val 16667"/>
            </a:avLst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0" dirty="0" smtClean="0">
                <a:latin typeface="Arial"/>
              </a:rPr>
              <a:t>Variable </a:t>
            </a:r>
            <a:r>
              <a:rPr lang="en-US" b="0" dirty="0" smtClean="0">
                <a:latin typeface="Arial"/>
              </a:rPr>
              <a:t>renaming : replace a’ with a</a:t>
            </a:r>
            <a:endParaRPr lang="en-US" b="0" baseline="-25000" dirty="0" smtClean="0"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</a:t>
            </a:r>
            <a:r>
              <a:rPr lang="en-US" dirty="0" err="1" smtClean="0"/>
              <a:t>Reachability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4724400"/>
          </a:xfrm>
        </p:spPr>
        <p:txBody>
          <a:bodyPr/>
          <a:lstStyle/>
          <a:p>
            <a:r>
              <a:rPr lang="en-US" b="1" dirty="0" smtClean="0">
                <a:latin typeface="Lucida Sans Typewriter" pitchFamily="49" charset="0"/>
              </a:rPr>
              <a:t>S = BDD for initial set of nodes;</a:t>
            </a:r>
          </a:p>
          <a:p>
            <a:r>
              <a:rPr lang="en-US" b="1" dirty="0" smtClean="0">
                <a:latin typeface="Lucida Sans Typewriter" pitchFamily="49" charset="0"/>
              </a:rPr>
              <a:t>R = BDD for all the edges of the graph;</a:t>
            </a:r>
          </a:p>
          <a:p>
            <a:endParaRPr lang="en-US" b="1" dirty="0" smtClean="0">
              <a:latin typeface="Lucida Sans Typewriter" pitchFamily="49" charset="0"/>
            </a:endParaRPr>
          </a:p>
          <a:p>
            <a:r>
              <a:rPr lang="en-US" b="1" dirty="0" smtClean="0">
                <a:latin typeface="Lucida Sans Typewriter" pitchFamily="49" charset="0"/>
              </a:rPr>
              <a:t>while (true) {</a:t>
            </a:r>
          </a:p>
          <a:p>
            <a:r>
              <a:rPr lang="en-US" b="1" dirty="0" smtClean="0">
                <a:latin typeface="Lucida Sans Typewriter" pitchFamily="49" charset="0"/>
              </a:rPr>
              <a:t>   I = Image(S,R); //compute adjacent nodes to S</a:t>
            </a:r>
          </a:p>
          <a:p>
            <a:r>
              <a:rPr lang="en-US" b="1" dirty="0" smtClean="0">
                <a:latin typeface="Lucida Sans Typewriter" pitchFamily="49" charset="0"/>
              </a:rPr>
              <a:t>   if (And(Not(S),I) == False) //no new nodes found</a:t>
            </a:r>
          </a:p>
          <a:p>
            <a:r>
              <a:rPr lang="en-US" b="1" dirty="0" smtClean="0">
                <a:latin typeface="Lucida Sans Typewriter" pitchFamily="49" charset="0"/>
              </a:rPr>
              <a:t>	break;</a:t>
            </a:r>
          </a:p>
          <a:p>
            <a:r>
              <a:rPr lang="en-US" b="1" dirty="0" smtClean="0">
                <a:latin typeface="Lucida Sans Typewriter" pitchFamily="49" charset="0"/>
              </a:rPr>
              <a:t>   S = Or(S,I); //add newly discovered nodes to result</a:t>
            </a:r>
          </a:p>
          <a:p>
            <a:r>
              <a:rPr lang="en-US" b="1" dirty="0" smtClean="0">
                <a:latin typeface="Lucida Sans Typewriter" pitchFamily="49" charset="0"/>
              </a:rPr>
              <a:t>}</a:t>
            </a:r>
          </a:p>
          <a:p>
            <a:endParaRPr lang="en-US" b="1" dirty="0" smtClean="0">
              <a:latin typeface="Lucida Sans Typewriter" pitchFamily="49" charset="0"/>
            </a:endParaRPr>
          </a:p>
          <a:p>
            <a:r>
              <a:rPr lang="en-US" b="1" dirty="0" smtClean="0">
                <a:latin typeface="Lucida Sans Typewriter" pitchFamily="49" charset="0"/>
              </a:rPr>
              <a:t>return S; </a:t>
            </a:r>
          </a:p>
          <a:p>
            <a:r>
              <a:rPr lang="en-US" b="1" dirty="0" smtClean="0">
                <a:latin typeface="Lucida Sans Typewriter" pitchFamily="49" charset="0"/>
              </a:rPr>
              <a:t>  </a:t>
            </a:r>
            <a:endParaRPr lang="en-US" b="1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5715000"/>
            <a:ext cx="87630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Symbolic Model Checking. Has been done for graphs with </a:t>
            </a:r>
            <a:r>
              <a:rPr lang="en-US" b="0" dirty="0" smtClean="0">
                <a:latin typeface="Arial"/>
              </a:rPr>
              <a:t>10</a:t>
            </a:r>
            <a:r>
              <a:rPr lang="en-US" baseline="30000" dirty="0" smtClean="0">
                <a:latin typeface="Arial"/>
              </a:rPr>
              <a:t>20</a:t>
            </a:r>
            <a:r>
              <a:rPr lang="en-US" dirty="0" smtClean="0"/>
              <a:t> nodes.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graphicFrame>
        <p:nvGraphicFramePr>
          <p:cNvPr id="922648" name="Group 24"/>
          <p:cNvGraphicFramePr>
            <a:graphicFrameLocks noGrp="1"/>
          </p:cNvGraphicFramePr>
          <p:nvPr>
            <p:ph idx="1"/>
          </p:nvPr>
        </p:nvGraphicFramePr>
        <p:xfrm>
          <a:off x="533400" y="1303338"/>
          <a:ext cx="8120317" cy="4541520"/>
        </p:xfrm>
        <a:graphic>
          <a:graphicData uri="http://schemas.openxmlformats.org/drawingml/2006/table">
            <a:tbl>
              <a:tblPr/>
              <a:tblGrid>
                <a:gridCol w="4043617"/>
                <a:gridCol w="4076700"/>
              </a:tblGrid>
              <a:tr h="2400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Sagar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Chaki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Senior Member of Technical Staff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RTSS Program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Telephone:  +1 412-268-1436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Email: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hlinkClick r:id="rId3"/>
                        </a:rPr>
                        <a:t>chaki@sei.cmu.edu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U.S. Mail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Software Engineering Institute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Customer Relations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4500 Fifth Avenue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Pittsburgh, PA 15213-2612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USA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Web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www.sei.cmu.edu/staff/chaki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70000"/>
                        <a:buFontTx/>
                        <a:buNone/>
                        <a:tabLst>
                          <a:tab pos="1311275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Customer Relations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70000"/>
                        <a:buFontTx/>
                        <a:buNone/>
                        <a:tabLst>
                          <a:tab pos="1311275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Email: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info@sei.cmu.edu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70000"/>
                        <a:buFontTx/>
                        <a:buNone/>
                        <a:tabLst>
                          <a:tab pos="1311275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Telephone: 	+1 412-268-5800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70000"/>
                        <a:buFontTx/>
                        <a:buNone/>
                        <a:tabLst>
                          <a:tab pos="1311275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SEI Phone: 	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+1 412-268-5800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70000"/>
                        <a:buFontTx/>
                        <a:buNone/>
                        <a:tabLst>
                          <a:tab pos="1311275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SEI Fax:  		+1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412-268-6257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2275"/>
            <a:ext cx="8153400" cy="387798"/>
          </a:xfrm>
        </p:spPr>
        <p:txBody>
          <a:bodyPr/>
          <a:lstStyle/>
          <a:p>
            <a:r>
              <a:rPr lang="en-US" dirty="0" smtClean="0"/>
              <a:t>Representing a Truth Table using a Graph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191000" y="15240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209800" y="22860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248400" y="22860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066800" y="3200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352800" y="3200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57200" y="4419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447800" y="4419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28600" y="5181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85800" y="5181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9200" y="5181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676400" y="5181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16" name="Straight Arrow Connector 15"/>
          <p:cNvCxnSpPr>
            <a:stCxn id="9" idx="4"/>
            <a:endCxn id="11" idx="0"/>
          </p:cNvCxnSpPr>
          <p:nvPr/>
        </p:nvCxnSpPr>
        <p:spPr bwMode="auto">
          <a:xfrm rot="5400000">
            <a:off x="342900" y="4876800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9" idx="4"/>
            <a:endCxn id="12" idx="0"/>
          </p:cNvCxnSpPr>
          <p:nvPr/>
        </p:nvCxnSpPr>
        <p:spPr bwMode="auto">
          <a:xfrm rot="16200000" flipH="1">
            <a:off x="571500" y="4876800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5400000">
            <a:off x="1371600" y="4876800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16200000" flipH="1">
            <a:off x="1600200" y="4876800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7" idx="4"/>
            <a:endCxn id="9" idx="0"/>
          </p:cNvCxnSpPr>
          <p:nvPr/>
        </p:nvCxnSpPr>
        <p:spPr bwMode="auto">
          <a:xfrm rot="5400000">
            <a:off x="533400" y="3695700"/>
            <a:ext cx="838200" cy="609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7" idx="4"/>
            <a:endCxn id="10" idx="0"/>
          </p:cNvCxnSpPr>
          <p:nvPr/>
        </p:nvCxnSpPr>
        <p:spPr bwMode="auto">
          <a:xfrm rot="16200000" flipH="1">
            <a:off x="1028700" y="3810000"/>
            <a:ext cx="838200" cy="381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Oval 27"/>
          <p:cNvSpPr/>
          <p:nvPr/>
        </p:nvSpPr>
        <p:spPr bwMode="auto">
          <a:xfrm>
            <a:off x="2514600" y="44196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3505200" y="44196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2286000" y="51816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2743200" y="51816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3276600" y="51816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3733800" y="51816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34" name="Straight Arrow Connector 33"/>
          <p:cNvCxnSpPr>
            <a:stCxn id="28" idx="4"/>
            <a:endCxn id="30" idx="0"/>
          </p:cNvCxnSpPr>
          <p:nvPr/>
        </p:nvCxnSpPr>
        <p:spPr bwMode="auto">
          <a:xfrm rot="5400000">
            <a:off x="2400300" y="4876801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28" idx="4"/>
            <a:endCxn id="31" idx="0"/>
          </p:cNvCxnSpPr>
          <p:nvPr/>
        </p:nvCxnSpPr>
        <p:spPr bwMode="auto">
          <a:xfrm rot="16200000" flipH="1">
            <a:off x="2628900" y="4876801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rot="5400000">
            <a:off x="3429000" y="4876801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rot="16200000" flipH="1">
            <a:off x="3657600" y="4876801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8" idx="4"/>
            <a:endCxn id="28" idx="0"/>
          </p:cNvCxnSpPr>
          <p:nvPr/>
        </p:nvCxnSpPr>
        <p:spPr bwMode="auto">
          <a:xfrm rot="5400000">
            <a:off x="2705100" y="3581400"/>
            <a:ext cx="838201" cy="838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8" idx="4"/>
            <a:endCxn id="29" idx="0"/>
          </p:cNvCxnSpPr>
          <p:nvPr/>
        </p:nvCxnSpPr>
        <p:spPr bwMode="auto">
          <a:xfrm rot="16200000" flipH="1">
            <a:off x="3200400" y="3924300"/>
            <a:ext cx="838201" cy="152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Oval 42"/>
          <p:cNvSpPr/>
          <p:nvPr/>
        </p:nvSpPr>
        <p:spPr bwMode="auto">
          <a:xfrm>
            <a:off x="5257800" y="3200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7543800" y="3200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5029200" y="4419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6019800" y="4419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4800600" y="5181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5257800" y="5181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5791200" y="5181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6248400" y="5181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51" name="Straight Arrow Connector 50"/>
          <p:cNvCxnSpPr>
            <a:stCxn id="45" idx="4"/>
            <a:endCxn id="47" idx="0"/>
          </p:cNvCxnSpPr>
          <p:nvPr/>
        </p:nvCxnSpPr>
        <p:spPr bwMode="auto">
          <a:xfrm rot="5400000">
            <a:off x="4914900" y="4876800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45" idx="4"/>
            <a:endCxn id="48" idx="0"/>
          </p:cNvCxnSpPr>
          <p:nvPr/>
        </p:nvCxnSpPr>
        <p:spPr bwMode="auto">
          <a:xfrm rot="16200000" flipH="1">
            <a:off x="5143500" y="4876800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rot="5400000">
            <a:off x="5943600" y="4876800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rot="16200000" flipH="1">
            <a:off x="6172200" y="4876800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>
            <a:stCxn id="43" idx="4"/>
            <a:endCxn id="45" idx="0"/>
          </p:cNvCxnSpPr>
          <p:nvPr/>
        </p:nvCxnSpPr>
        <p:spPr bwMode="auto">
          <a:xfrm rot="5400000">
            <a:off x="4914900" y="3886200"/>
            <a:ext cx="8382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stCxn id="43" idx="4"/>
            <a:endCxn id="46" idx="0"/>
          </p:cNvCxnSpPr>
          <p:nvPr/>
        </p:nvCxnSpPr>
        <p:spPr bwMode="auto">
          <a:xfrm rot="16200000" flipH="1">
            <a:off x="5410200" y="3619500"/>
            <a:ext cx="838200" cy="762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7086600" y="44196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8229600" y="44196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6858000" y="51816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7315200" y="51816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8001000" y="51816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8458200" y="51816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63" name="Straight Arrow Connector 62"/>
          <p:cNvCxnSpPr>
            <a:stCxn id="57" idx="4"/>
            <a:endCxn id="59" idx="0"/>
          </p:cNvCxnSpPr>
          <p:nvPr/>
        </p:nvCxnSpPr>
        <p:spPr bwMode="auto">
          <a:xfrm rot="5400000">
            <a:off x="6972300" y="4876801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>
            <a:stCxn id="57" idx="4"/>
            <a:endCxn id="60" idx="0"/>
          </p:cNvCxnSpPr>
          <p:nvPr/>
        </p:nvCxnSpPr>
        <p:spPr bwMode="auto">
          <a:xfrm rot="16200000" flipH="1">
            <a:off x="7200900" y="4876801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rot="5400000">
            <a:off x="8153400" y="4876801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 rot="16200000" flipH="1">
            <a:off x="8382000" y="4876801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>
            <a:stCxn id="44" idx="4"/>
            <a:endCxn id="57" idx="0"/>
          </p:cNvCxnSpPr>
          <p:nvPr/>
        </p:nvCxnSpPr>
        <p:spPr bwMode="auto">
          <a:xfrm rot="5400000">
            <a:off x="7086600" y="3771900"/>
            <a:ext cx="838201" cy="457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>
            <a:stCxn id="44" idx="4"/>
            <a:endCxn id="58" idx="0"/>
          </p:cNvCxnSpPr>
          <p:nvPr/>
        </p:nvCxnSpPr>
        <p:spPr bwMode="auto">
          <a:xfrm rot="16200000" flipH="1">
            <a:off x="7658100" y="3657600"/>
            <a:ext cx="838201" cy="685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5" idx="4"/>
            <a:endCxn id="7" idx="7"/>
          </p:cNvCxnSpPr>
          <p:nvPr/>
        </p:nvCxnSpPr>
        <p:spPr bwMode="auto">
          <a:xfrm rot="5400000">
            <a:off x="1601554" y="24574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>
            <a:stCxn id="5" idx="4"/>
            <a:endCxn id="8" idx="1"/>
          </p:cNvCxnSpPr>
          <p:nvPr/>
        </p:nvCxnSpPr>
        <p:spPr bwMode="auto">
          <a:xfrm rot="16200000" flipH="1">
            <a:off x="2609850" y="24574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>
            <a:endCxn id="43" idx="7"/>
          </p:cNvCxnSpPr>
          <p:nvPr/>
        </p:nvCxnSpPr>
        <p:spPr bwMode="auto">
          <a:xfrm rot="10800000" flipV="1">
            <a:off x="5583004" y="2667000"/>
            <a:ext cx="8939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endCxn id="44" idx="1"/>
          </p:cNvCxnSpPr>
          <p:nvPr/>
        </p:nvCxnSpPr>
        <p:spPr bwMode="auto">
          <a:xfrm>
            <a:off x="6477000" y="2667000"/>
            <a:ext cx="11225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stCxn id="4" idx="4"/>
            <a:endCxn id="5" idx="6"/>
          </p:cNvCxnSpPr>
          <p:nvPr/>
        </p:nvCxnSpPr>
        <p:spPr bwMode="auto">
          <a:xfrm rot="5400000">
            <a:off x="3200400" y="1295400"/>
            <a:ext cx="571500" cy="1790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4" idx="4"/>
            <a:endCxn id="6" idx="2"/>
          </p:cNvCxnSpPr>
          <p:nvPr/>
        </p:nvCxnSpPr>
        <p:spPr bwMode="auto">
          <a:xfrm rot="16200000" flipH="1">
            <a:off x="5029200" y="1257300"/>
            <a:ext cx="571500" cy="18669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70" name="Picture 2" descr="C:\Documents and Settings\chaki\Local Settings\Temporary Internet Files\Content.IE5\5M9W31DC\MC90041138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191000"/>
            <a:ext cx="312345" cy="227374"/>
          </a:xfrm>
          <a:prstGeom prst="rect">
            <a:avLst/>
          </a:prstGeom>
          <a:noFill/>
        </p:spPr>
      </p:pic>
      <p:pic>
        <p:nvPicPr>
          <p:cNvPr id="71" name="Picture 2" descr="C:\Documents and Settings\chaki\Local Settings\Temporary Internet Files\Content.IE5\5M9W31DC\MC90041138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4191000"/>
            <a:ext cx="312345" cy="227374"/>
          </a:xfrm>
          <a:prstGeom prst="rect">
            <a:avLst/>
          </a:prstGeom>
          <a:noFill/>
        </p:spPr>
      </p:pic>
      <p:pic>
        <p:nvPicPr>
          <p:cNvPr id="73" name="Picture 2" descr="C:\Documents and Settings\chaki\Local Settings\Temporary Internet Files\Content.IE5\5M9W31DC\MC90041138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4400" y="4191000"/>
            <a:ext cx="312345" cy="227374"/>
          </a:xfrm>
          <a:prstGeom prst="rect">
            <a:avLst/>
          </a:prstGeom>
          <a:noFill/>
        </p:spPr>
      </p:pic>
      <p:pic>
        <p:nvPicPr>
          <p:cNvPr id="74" name="Picture 2" descr="C:\Documents and Settings\chaki\Local Settings\Temporary Internet Files\Content.IE5\5M9W31DC\MC90041138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2971800"/>
            <a:ext cx="312345" cy="22737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2275"/>
            <a:ext cx="8153400" cy="387798"/>
          </a:xfrm>
        </p:spPr>
        <p:txBody>
          <a:bodyPr/>
          <a:lstStyle/>
          <a:p>
            <a:r>
              <a:rPr lang="en-US" dirty="0" smtClean="0"/>
              <a:t>Representing a Truth Table using a Graph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191000" y="15240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209800" y="22860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248400" y="22860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066800" y="3200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352800" y="3200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57200" y="4419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447800" y="4419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28600" y="5181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85800" y="5181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9200" y="5181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676400" y="5181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16" name="Straight Arrow Connector 15"/>
          <p:cNvCxnSpPr>
            <a:stCxn id="9" idx="4"/>
            <a:endCxn id="11" idx="0"/>
          </p:cNvCxnSpPr>
          <p:nvPr/>
        </p:nvCxnSpPr>
        <p:spPr bwMode="auto">
          <a:xfrm rot="5400000">
            <a:off x="342900" y="4876800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9" idx="4"/>
            <a:endCxn id="12" idx="0"/>
          </p:cNvCxnSpPr>
          <p:nvPr/>
        </p:nvCxnSpPr>
        <p:spPr bwMode="auto">
          <a:xfrm rot="16200000" flipH="1">
            <a:off x="571500" y="4876800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5400000">
            <a:off x="1371600" y="4876800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16200000" flipH="1">
            <a:off x="1600200" y="4876800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7" idx="4"/>
            <a:endCxn id="9" idx="0"/>
          </p:cNvCxnSpPr>
          <p:nvPr/>
        </p:nvCxnSpPr>
        <p:spPr bwMode="auto">
          <a:xfrm rot="5400000">
            <a:off x="533400" y="3695700"/>
            <a:ext cx="838200" cy="609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7" idx="4"/>
            <a:endCxn id="10" idx="0"/>
          </p:cNvCxnSpPr>
          <p:nvPr/>
        </p:nvCxnSpPr>
        <p:spPr bwMode="auto">
          <a:xfrm rot="16200000" flipH="1">
            <a:off x="1028700" y="3810000"/>
            <a:ext cx="838200" cy="381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Oval 27"/>
          <p:cNvSpPr/>
          <p:nvPr/>
        </p:nvSpPr>
        <p:spPr bwMode="auto">
          <a:xfrm>
            <a:off x="2514600" y="44196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3505200" y="44196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2286000" y="51816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2743200" y="51816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3276600" y="51816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3733800" y="51816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34" name="Straight Arrow Connector 33"/>
          <p:cNvCxnSpPr>
            <a:stCxn id="28" idx="4"/>
            <a:endCxn id="30" idx="0"/>
          </p:cNvCxnSpPr>
          <p:nvPr/>
        </p:nvCxnSpPr>
        <p:spPr bwMode="auto">
          <a:xfrm rot="5400000">
            <a:off x="2400300" y="4876801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28" idx="4"/>
            <a:endCxn id="31" idx="0"/>
          </p:cNvCxnSpPr>
          <p:nvPr/>
        </p:nvCxnSpPr>
        <p:spPr bwMode="auto">
          <a:xfrm rot="16200000" flipH="1">
            <a:off x="2628900" y="4876801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rot="5400000">
            <a:off x="3429000" y="4876801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rot="16200000" flipH="1">
            <a:off x="3657600" y="4876801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8" idx="4"/>
            <a:endCxn id="28" idx="0"/>
          </p:cNvCxnSpPr>
          <p:nvPr/>
        </p:nvCxnSpPr>
        <p:spPr bwMode="auto">
          <a:xfrm rot="5400000">
            <a:off x="2705100" y="3581400"/>
            <a:ext cx="838201" cy="838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8" idx="4"/>
            <a:endCxn id="29" idx="0"/>
          </p:cNvCxnSpPr>
          <p:nvPr/>
        </p:nvCxnSpPr>
        <p:spPr bwMode="auto">
          <a:xfrm rot="16200000" flipH="1">
            <a:off x="3200400" y="3924300"/>
            <a:ext cx="838201" cy="152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Oval 42"/>
          <p:cNvSpPr/>
          <p:nvPr/>
        </p:nvSpPr>
        <p:spPr bwMode="auto">
          <a:xfrm>
            <a:off x="5257800" y="3200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7543800" y="3200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5029200" y="4419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6019800" y="4419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4800600" y="5181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5257800" y="5181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5791200" y="5181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6248400" y="5181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51" name="Straight Arrow Connector 50"/>
          <p:cNvCxnSpPr>
            <a:stCxn id="45" idx="4"/>
            <a:endCxn id="47" idx="0"/>
          </p:cNvCxnSpPr>
          <p:nvPr/>
        </p:nvCxnSpPr>
        <p:spPr bwMode="auto">
          <a:xfrm rot="5400000">
            <a:off x="4914900" y="4876800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45" idx="4"/>
            <a:endCxn id="48" idx="0"/>
          </p:cNvCxnSpPr>
          <p:nvPr/>
        </p:nvCxnSpPr>
        <p:spPr bwMode="auto">
          <a:xfrm rot="16200000" flipH="1">
            <a:off x="5143500" y="4876800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rot="5400000">
            <a:off x="5943600" y="4876800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rot="16200000" flipH="1">
            <a:off x="6172200" y="4876800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>
            <a:stCxn id="43" idx="4"/>
            <a:endCxn id="45" idx="0"/>
          </p:cNvCxnSpPr>
          <p:nvPr/>
        </p:nvCxnSpPr>
        <p:spPr bwMode="auto">
          <a:xfrm rot="5400000">
            <a:off x="4914900" y="3886200"/>
            <a:ext cx="8382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stCxn id="43" idx="4"/>
            <a:endCxn id="46" idx="0"/>
          </p:cNvCxnSpPr>
          <p:nvPr/>
        </p:nvCxnSpPr>
        <p:spPr bwMode="auto">
          <a:xfrm rot="16200000" flipH="1">
            <a:off x="5410200" y="3619500"/>
            <a:ext cx="838200" cy="762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7086600" y="44196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8229600" y="44196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6858000" y="51816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7315200" y="51816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8001000" y="51816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8458200" y="51816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63" name="Straight Arrow Connector 62"/>
          <p:cNvCxnSpPr>
            <a:stCxn id="57" idx="4"/>
            <a:endCxn id="59" idx="0"/>
          </p:cNvCxnSpPr>
          <p:nvPr/>
        </p:nvCxnSpPr>
        <p:spPr bwMode="auto">
          <a:xfrm rot="5400000">
            <a:off x="6972300" y="4876801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>
            <a:stCxn id="57" idx="4"/>
            <a:endCxn id="60" idx="0"/>
          </p:cNvCxnSpPr>
          <p:nvPr/>
        </p:nvCxnSpPr>
        <p:spPr bwMode="auto">
          <a:xfrm rot="16200000" flipH="1">
            <a:off x="7200900" y="4876801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rot="5400000">
            <a:off x="8153400" y="4876801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 rot="16200000" flipH="1">
            <a:off x="8382000" y="4876801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>
            <a:stCxn id="44" idx="4"/>
            <a:endCxn id="57" idx="0"/>
          </p:cNvCxnSpPr>
          <p:nvPr/>
        </p:nvCxnSpPr>
        <p:spPr bwMode="auto">
          <a:xfrm rot="5400000">
            <a:off x="7086600" y="3771900"/>
            <a:ext cx="838201" cy="457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>
            <a:stCxn id="44" idx="4"/>
            <a:endCxn id="58" idx="0"/>
          </p:cNvCxnSpPr>
          <p:nvPr/>
        </p:nvCxnSpPr>
        <p:spPr bwMode="auto">
          <a:xfrm rot="16200000" flipH="1">
            <a:off x="7658100" y="3657600"/>
            <a:ext cx="838201" cy="685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5" idx="4"/>
            <a:endCxn id="7" idx="7"/>
          </p:cNvCxnSpPr>
          <p:nvPr/>
        </p:nvCxnSpPr>
        <p:spPr bwMode="auto">
          <a:xfrm rot="5400000">
            <a:off x="1601554" y="24574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>
            <a:stCxn id="5" idx="4"/>
            <a:endCxn id="8" idx="1"/>
          </p:cNvCxnSpPr>
          <p:nvPr/>
        </p:nvCxnSpPr>
        <p:spPr bwMode="auto">
          <a:xfrm rot="16200000" flipH="1">
            <a:off x="2609850" y="24574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>
            <a:endCxn id="43" idx="7"/>
          </p:cNvCxnSpPr>
          <p:nvPr/>
        </p:nvCxnSpPr>
        <p:spPr bwMode="auto">
          <a:xfrm rot="10800000" flipV="1">
            <a:off x="5583004" y="2667000"/>
            <a:ext cx="8939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endCxn id="44" idx="1"/>
          </p:cNvCxnSpPr>
          <p:nvPr/>
        </p:nvCxnSpPr>
        <p:spPr bwMode="auto">
          <a:xfrm>
            <a:off x="6477000" y="2667000"/>
            <a:ext cx="11225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stCxn id="4" idx="4"/>
            <a:endCxn id="5" idx="6"/>
          </p:cNvCxnSpPr>
          <p:nvPr/>
        </p:nvCxnSpPr>
        <p:spPr bwMode="auto">
          <a:xfrm rot="5400000">
            <a:off x="3200400" y="1295400"/>
            <a:ext cx="571500" cy="1790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4" idx="4"/>
            <a:endCxn id="6" idx="2"/>
          </p:cNvCxnSpPr>
          <p:nvPr/>
        </p:nvCxnSpPr>
        <p:spPr bwMode="auto">
          <a:xfrm rot="16200000" flipH="1">
            <a:off x="5029200" y="1257300"/>
            <a:ext cx="571500" cy="18669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83" name="Picture 2" descr="C:\Documents and Settings\chaki\Local Settings\Temporary Internet Files\Content.IE5\5M9W31DC\MC90041138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5638800"/>
            <a:ext cx="312345" cy="227374"/>
          </a:xfrm>
          <a:prstGeom prst="rect">
            <a:avLst/>
          </a:prstGeom>
          <a:noFill/>
        </p:spPr>
      </p:pic>
      <p:pic>
        <p:nvPicPr>
          <p:cNvPr id="84" name="Picture 2" descr="C:\Documents and Settings\chaki\Local Settings\Temporary Internet Files\Content.IE5\5M9W31DC\MC90041138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4655" y="5638800"/>
            <a:ext cx="312345" cy="227374"/>
          </a:xfrm>
          <a:prstGeom prst="rect">
            <a:avLst/>
          </a:prstGeom>
          <a:noFill/>
        </p:spPr>
      </p:pic>
      <p:pic>
        <p:nvPicPr>
          <p:cNvPr id="86" name="Picture 2" descr="C:\Documents and Settings\chaki\Local Settings\Temporary Internet Files\Content.IE5\5M9W31DC\MC90041138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6655" y="5638800"/>
            <a:ext cx="312345" cy="227374"/>
          </a:xfrm>
          <a:prstGeom prst="rect">
            <a:avLst/>
          </a:prstGeom>
          <a:noFill/>
        </p:spPr>
      </p:pic>
      <p:pic>
        <p:nvPicPr>
          <p:cNvPr id="87" name="Picture 2" descr="C:\Documents and Settings\chaki\Local Settings\Temporary Internet Files\Content.IE5\5M9W31DC\MC90041138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9255" y="5638800"/>
            <a:ext cx="312345" cy="227374"/>
          </a:xfrm>
          <a:prstGeom prst="rect">
            <a:avLst/>
          </a:prstGeom>
          <a:noFill/>
        </p:spPr>
      </p:pic>
      <p:pic>
        <p:nvPicPr>
          <p:cNvPr id="88" name="Picture 2" descr="C:\Documents and Settings\chaki\Local Settings\Temporary Internet Files\Content.IE5\5M9W31DC\MC90041138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4400" y="5638800"/>
            <a:ext cx="312345" cy="22737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2275"/>
            <a:ext cx="8153400" cy="387798"/>
          </a:xfrm>
        </p:spPr>
        <p:txBody>
          <a:bodyPr/>
          <a:lstStyle/>
          <a:p>
            <a:r>
              <a:rPr lang="en-US" dirty="0" smtClean="0"/>
              <a:t>OBDT to ROBDD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191000" y="1066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2098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2484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066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572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4478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0292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16" name="Straight Arrow Connector 15"/>
          <p:cNvCxnSpPr>
            <a:stCxn id="9" idx="4"/>
            <a:endCxn id="14" idx="0"/>
          </p:cNvCxnSpPr>
          <p:nvPr/>
        </p:nvCxnSpPr>
        <p:spPr bwMode="auto">
          <a:xfrm rot="16200000" flipH="1">
            <a:off x="2324100" y="2667000"/>
            <a:ext cx="1219200" cy="4572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9" idx="4"/>
            <a:endCxn id="33" idx="0"/>
          </p:cNvCxnSpPr>
          <p:nvPr/>
        </p:nvCxnSpPr>
        <p:spPr bwMode="auto">
          <a:xfrm rot="16200000" flipH="1">
            <a:off x="1676400" y="3314700"/>
            <a:ext cx="1219200" cy="3276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endCxn id="33" idx="0"/>
          </p:cNvCxnSpPr>
          <p:nvPr/>
        </p:nvCxnSpPr>
        <p:spPr bwMode="auto">
          <a:xfrm>
            <a:off x="1676401" y="4343399"/>
            <a:ext cx="2247899" cy="1219201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14" idx="0"/>
          </p:cNvCxnSpPr>
          <p:nvPr/>
        </p:nvCxnSpPr>
        <p:spPr bwMode="auto">
          <a:xfrm rot="16200000" flipH="1">
            <a:off x="2819400" y="3162300"/>
            <a:ext cx="1219200" cy="3581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7" idx="4"/>
            <a:endCxn id="9" idx="0"/>
          </p:cNvCxnSpPr>
          <p:nvPr/>
        </p:nvCxnSpPr>
        <p:spPr bwMode="auto">
          <a:xfrm rot="5400000">
            <a:off x="533400" y="3238500"/>
            <a:ext cx="838200" cy="609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7" idx="4"/>
            <a:endCxn id="10" idx="0"/>
          </p:cNvCxnSpPr>
          <p:nvPr/>
        </p:nvCxnSpPr>
        <p:spPr bwMode="auto">
          <a:xfrm rot="16200000" flipH="1">
            <a:off x="1028700" y="3352800"/>
            <a:ext cx="838200" cy="381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Oval 32"/>
          <p:cNvSpPr/>
          <p:nvPr/>
        </p:nvSpPr>
        <p:spPr bwMode="auto">
          <a:xfrm>
            <a:off x="37338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7543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70866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82296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63" name="Straight Arrow Connector 62"/>
          <p:cNvCxnSpPr>
            <a:stCxn id="57" idx="4"/>
            <a:endCxn id="14" idx="0"/>
          </p:cNvCxnSpPr>
          <p:nvPr/>
        </p:nvCxnSpPr>
        <p:spPr bwMode="auto">
          <a:xfrm rot="5400000">
            <a:off x="5638801" y="3924300"/>
            <a:ext cx="1219199" cy="2057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>
            <a:stCxn id="57" idx="4"/>
            <a:endCxn id="33" idx="0"/>
          </p:cNvCxnSpPr>
          <p:nvPr/>
        </p:nvCxnSpPr>
        <p:spPr bwMode="auto">
          <a:xfrm rot="5400000">
            <a:off x="4991101" y="3276600"/>
            <a:ext cx="1219199" cy="3352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>
            <a:endCxn id="33" idx="0"/>
          </p:cNvCxnSpPr>
          <p:nvPr/>
        </p:nvCxnSpPr>
        <p:spPr bwMode="auto">
          <a:xfrm rot="10800000" flipV="1">
            <a:off x="3924301" y="4343400"/>
            <a:ext cx="4533901" cy="1219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endCxn id="14" idx="0"/>
          </p:cNvCxnSpPr>
          <p:nvPr/>
        </p:nvCxnSpPr>
        <p:spPr bwMode="auto">
          <a:xfrm rot="10800000" flipV="1">
            <a:off x="5219701" y="4343400"/>
            <a:ext cx="3238501" cy="1219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>
            <a:stCxn id="44" idx="4"/>
            <a:endCxn id="57" idx="0"/>
          </p:cNvCxnSpPr>
          <p:nvPr/>
        </p:nvCxnSpPr>
        <p:spPr bwMode="auto">
          <a:xfrm rot="5400000">
            <a:off x="7086600" y="3314700"/>
            <a:ext cx="838201" cy="457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>
            <a:stCxn id="44" idx="4"/>
            <a:endCxn id="58" idx="0"/>
          </p:cNvCxnSpPr>
          <p:nvPr/>
        </p:nvCxnSpPr>
        <p:spPr bwMode="auto">
          <a:xfrm rot="16200000" flipH="1">
            <a:off x="7658100" y="3200400"/>
            <a:ext cx="838201" cy="685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5" idx="4"/>
            <a:endCxn id="7" idx="7"/>
          </p:cNvCxnSpPr>
          <p:nvPr/>
        </p:nvCxnSpPr>
        <p:spPr bwMode="auto">
          <a:xfrm rot="5400000">
            <a:off x="1601554" y="20002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>
            <a:stCxn id="5" idx="4"/>
            <a:endCxn id="33" idx="0"/>
          </p:cNvCxnSpPr>
          <p:nvPr/>
        </p:nvCxnSpPr>
        <p:spPr bwMode="auto">
          <a:xfrm rot="16200000" flipH="1">
            <a:off x="1485900" y="3124200"/>
            <a:ext cx="3352800" cy="1524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>
            <a:endCxn id="33" idx="0"/>
          </p:cNvCxnSpPr>
          <p:nvPr/>
        </p:nvCxnSpPr>
        <p:spPr bwMode="auto">
          <a:xfrm rot="5400000">
            <a:off x="3524250" y="2609850"/>
            <a:ext cx="3352800" cy="2552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endCxn id="44" idx="1"/>
          </p:cNvCxnSpPr>
          <p:nvPr/>
        </p:nvCxnSpPr>
        <p:spPr bwMode="auto">
          <a:xfrm>
            <a:off x="6477000" y="2209800"/>
            <a:ext cx="11225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stCxn id="4" idx="4"/>
            <a:endCxn id="5" idx="6"/>
          </p:cNvCxnSpPr>
          <p:nvPr/>
        </p:nvCxnSpPr>
        <p:spPr bwMode="auto">
          <a:xfrm rot="5400000">
            <a:off x="3200400" y="838200"/>
            <a:ext cx="571500" cy="1790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4" idx="4"/>
            <a:endCxn id="6" idx="2"/>
          </p:cNvCxnSpPr>
          <p:nvPr/>
        </p:nvCxnSpPr>
        <p:spPr bwMode="auto">
          <a:xfrm rot="16200000" flipH="1">
            <a:off x="5029200" y="800100"/>
            <a:ext cx="571500" cy="18669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228600" y="3581400"/>
            <a:ext cx="370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752600" y="3581400"/>
            <a:ext cx="370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858000" y="3505200"/>
            <a:ext cx="370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382000" y="3505200"/>
            <a:ext cx="370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105400" y="76200"/>
            <a:ext cx="3810000" cy="1446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Which pairs are isomorphic?</a:t>
            </a:r>
          </a:p>
          <a:p>
            <a:pPr marL="342900" indent="-342900">
              <a:buAutoNum type="arabicParenBoth"/>
            </a:pPr>
            <a:r>
              <a:rPr lang="en-US" sz="1600" dirty="0" smtClean="0"/>
              <a:t>{A,B} and {C,D}</a:t>
            </a:r>
          </a:p>
          <a:p>
            <a:pPr marL="342900" indent="-342900">
              <a:buAutoNum type="arabicParenBoth"/>
            </a:pPr>
            <a:r>
              <a:rPr lang="en-US" sz="1600" dirty="0" smtClean="0"/>
              <a:t>{A,C} and {B,D}</a:t>
            </a:r>
          </a:p>
          <a:p>
            <a:pPr marL="342900" indent="-342900">
              <a:buAutoNum type="arabicParenBoth"/>
            </a:pPr>
            <a:r>
              <a:rPr lang="en-US" sz="1600" dirty="0" smtClean="0"/>
              <a:t>{A,D} and {B,C}</a:t>
            </a:r>
            <a:endParaRPr lang="en-US" sz="1600" dirty="0"/>
          </a:p>
        </p:txBody>
      </p:sp>
      <p:pic>
        <p:nvPicPr>
          <p:cNvPr id="40" name="Picture 2" descr="C:\Documents and Settings\chaki\Local Settings\Temporary Internet Files\Content.IE5\6YCTXHI2\MC900434713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838200"/>
            <a:ext cx="312738" cy="32781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2275"/>
            <a:ext cx="8153400" cy="387798"/>
          </a:xfrm>
        </p:spPr>
        <p:txBody>
          <a:bodyPr/>
          <a:lstStyle/>
          <a:p>
            <a:r>
              <a:rPr lang="en-US" dirty="0" smtClean="0"/>
              <a:t>OBDT to ROBDD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191000" y="1066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2098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2484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14478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0292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19" name="Straight Arrow Connector 18"/>
          <p:cNvCxnSpPr>
            <a:endCxn id="33" idx="0"/>
          </p:cNvCxnSpPr>
          <p:nvPr/>
        </p:nvCxnSpPr>
        <p:spPr bwMode="auto">
          <a:xfrm>
            <a:off x="1676401" y="4343399"/>
            <a:ext cx="2247899" cy="1219201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14" idx="0"/>
          </p:cNvCxnSpPr>
          <p:nvPr/>
        </p:nvCxnSpPr>
        <p:spPr bwMode="auto">
          <a:xfrm rot="16200000" flipH="1">
            <a:off x="2819400" y="3162300"/>
            <a:ext cx="1219200" cy="3581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Oval 32"/>
          <p:cNvSpPr/>
          <p:nvPr/>
        </p:nvSpPr>
        <p:spPr bwMode="auto">
          <a:xfrm>
            <a:off x="37338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7543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70866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63" name="Straight Arrow Connector 62"/>
          <p:cNvCxnSpPr>
            <a:stCxn id="57" idx="4"/>
            <a:endCxn id="14" idx="0"/>
          </p:cNvCxnSpPr>
          <p:nvPr/>
        </p:nvCxnSpPr>
        <p:spPr bwMode="auto">
          <a:xfrm rot="5400000">
            <a:off x="5638801" y="3924300"/>
            <a:ext cx="1219199" cy="2057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>
            <a:stCxn id="57" idx="4"/>
            <a:endCxn id="33" idx="0"/>
          </p:cNvCxnSpPr>
          <p:nvPr/>
        </p:nvCxnSpPr>
        <p:spPr bwMode="auto">
          <a:xfrm rot="5400000">
            <a:off x="4991101" y="3276600"/>
            <a:ext cx="1219199" cy="3352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>
            <a:stCxn id="44" idx="4"/>
            <a:endCxn id="57" idx="0"/>
          </p:cNvCxnSpPr>
          <p:nvPr/>
        </p:nvCxnSpPr>
        <p:spPr bwMode="auto">
          <a:xfrm rot="5400000">
            <a:off x="7086600" y="3314700"/>
            <a:ext cx="838201" cy="457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>
            <a:stCxn id="44" idx="4"/>
            <a:endCxn id="10" idx="0"/>
          </p:cNvCxnSpPr>
          <p:nvPr/>
        </p:nvCxnSpPr>
        <p:spPr bwMode="auto">
          <a:xfrm rot="5400000">
            <a:off x="4267200" y="495300"/>
            <a:ext cx="838200" cy="6096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5" idx="4"/>
            <a:endCxn id="44" idx="1"/>
          </p:cNvCxnSpPr>
          <p:nvPr/>
        </p:nvCxnSpPr>
        <p:spPr bwMode="auto">
          <a:xfrm rot="16200000" flipH="1">
            <a:off x="4705350" y="-95250"/>
            <a:ext cx="589196" cy="5199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>
            <a:stCxn id="5" idx="4"/>
            <a:endCxn id="33" idx="0"/>
          </p:cNvCxnSpPr>
          <p:nvPr/>
        </p:nvCxnSpPr>
        <p:spPr bwMode="auto">
          <a:xfrm rot="16200000" flipH="1">
            <a:off x="1485900" y="3124200"/>
            <a:ext cx="3352800" cy="1524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>
            <a:endCxn id="33" idx="0"/>
          </p:cNvCxnSpPr>
          <p:nvPr/>
        </p:nvCxnSpPr>
        <p:spPr bwMode="auto">
          <a:xfrm rot="5400000">
            <a:off x="3524250" y="2609850"/>
            <a:ext cx="3352800" cy="2552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endCxn id="44" idx="1"/>
          </p:cNvCxnSpPr>
          <p:nvPr/>
        </p:nvCxnSpPr>
        <p:spPr bwMode="auto">
          <a:xfrm>
            <a:off x="6477000" y="2209800"/>
            <a:ext cx="11225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stCxn id="4" idx="4"/>
            <a:endCxn id="5" idx="6"/>
          </p:cNvCxnSpPr>
          <p:nvPr/>
        </p:nvCxnSpPr>
        <p:spPr bwMode="auto">
          <a:xfrm rot="5400000">
            <a:off x="3200400" y="838200"/>
            <a:ext cx="571500" cy="1790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4" idx="4"/>
            <a:endCxn id="6" idx="2"/>
          </p:cNvCxnSpPr>
          <p:nvPr/>
        </p:nvCxnSpPr>
        <p:spPr bwMode="auto">
          <a:xfrm rot="16200000" flipH="1">
            <a:off x="5029200" y="800100"/>
            <a:ext cx="571500" cy="18669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6324600" y="228600"/>
            <a:ext cx="2438400" cy="1323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Is this a ROBDD?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(1) YES</a:t>
            </a:r>
          </a:p>
          <a:p>
            <a:r>
              <a:rPr lang="en-US" sz="1600" dirty="0" smtClean="0"/>
              <a:t>(2) NO</a:t>
            </a:r>
            <a:endParaRPr lang="en-US" sz="1600" dirty="0"/>
          </a:p>
        </p:txBody>
      </p:sp>
      <p:pic>
        <p:nvPicPr>
          <p:cNvPr id="24" name="Picture 2" descr="C:\Documents and Settings\chaki\Local Settings\Temporary Internet Files\Content.IE5\6YCTXHI2\MC900434713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838200"/>
            <a:ext cx="312738" cy="32781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\pagestyle{empty}&#10;\begin{document}&#10;&#10;\end{document}&#10;"/>
  <p:tag name="EMBEDFONTS" val="1"/>
  <p:tag name="FIRSTCHAKI@GPOQGTZZRCIJINPU" val="4256"/>
  <p:tag name="FIRSTCHAKI@BJPTXTYZTFGJKKTU" val="4268"/>
</p:tagLst>
</file>

<file path=ppt/theme/theme1.xml><?xml version="1.0" encoding="utf-8"?>
<a:theme xmlns:a="http://schemas.openxmlformats.org/drawingml/2006/main" name="presentation-fullcolo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66FF"/>
      </a:accent1>
      <a:accent2>
        <a:srgbClr val="9933FF"/>
      </a:accent2>
      <a:accent3>
        <a:srgbClr val="FFFFFF"/>
      </a:accent3>
      <a:accent4>
        <a:srgbClr val="000000"/>
      </a:accent4>
      <a:accent5>
        <a:srgbClr val="AAB8FF"/>
      </a:accent5>
      <a:accent6>
        <a:srgbClr val="8A2DE7"/>
      </a:accent6>
      <a:hlink>
        <a:srgbClr val="3C4F82"/>
      </a:hlink>
      <a:folHlink>
        <a:srgbClr val="33CC33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CA1FB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CA1FB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66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C4F82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presentation-fullcolor</Template>
  <TotalTime>3658</TotalTime>
  <Words>2659</Words>
  <Application>Microsoft Office PowerPoint</Application>
  <PresentationFormat>On-screen Show (4:3)</PresentationFormat>
  <Paragraphs>839</Paragraphs>
  <Slides>59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70" baseType="lpstr">
      <vt:lpstr>Arial</vt:lpstr>
      <vt:lpstr>ＭＳ Ｐゴシック</vt:lpstr>
      <vt:lpstr>cmsy10</vt:lpstr>
      <vt:lpstr>MT Extra</vt:lpstr>
      <vt:lpstr>cmmi10</vt:lpstr>
      <vt:lpstr>Lucida Sans Typewriter</vt:lpstr>
      <vt:lpstr>Times</vt:lpstr>
      <vt:lpstr>Calibri</vt:lpstr>
      <vt:lpstr>Times New Roman</vt:lpstr>
      <vt:lpstr>presentation-fullcolor</vt:lpstr>
      <vt:lpstr>Custom Design</vt:lpstr>
      <vt:lpstr>Binary Decision Diagrams Part 2</vt:lpstr>
      <vt:lpstr>BDDs Recap</vt:lpstr>
      <vt:lpstr>Running Example: Comparator</vt:lpstr>
      <vt:lpstr>Conjunctive Normal Form</vt:lpstr>
      <vt:lpstr>Truth Table</vt:lpstr>
      <vt:lpstr>Representing a Truth Table using a Graph</vt:lpstr>
      <vt:lpstr>Representing a Truth Table using a Graph</vt:lpstr>
      <vt:lpstr>OBDT to ROBDD</vt:lpstr>
      <vt:lpstr>OBDT to ROBDD</vt:lpstr>
      <vt:lpstr>OBDT to ROBDD</vt:lpstr>
      <vt:lpstr>ROBDD (a.k.a. BDD) Summary</vt:lpstr>
      <vt:lpstr>ROBDD and variable ordering</vt:lpstr>
      <vt:lpstr>ROBDD and variable ordering</vt:lpstr>
      <vt:lpstr>ROBDD and variable ordering</vt:lpstr>
      <vt:lpstr>BDD Operations</vt:lpstr>
      <vt:lpstr>Basic BDD Operations</vt:lpstr>
      <vt:lpstr>BDD Operations: Not</vt:lpstr>
      <vt:lpstr>BDD Operations: Not</vt:lpstr>
      <vt:lpstr>BDD Operations: And</vt:lpstr>
      <vt:lpstr>BDD Operations: And</vt:lpstr>
      <vt:lpstr>BDD Operations: And</vt:lpstr>
      <vt:lpstr>BDD Operations: And (Simple Cases)</vt:lpstr>
      <vt:lpstr>BDD Operations: And (Complex Case)</vt:lpstr>
      <vt:lpstr>BDD Operations: And (Complex Case 1)</vt:lpstr>
      <vt:lpstr>BDD Operations: And (Complex Case 1)</vt:lpstr>
      <vt:lpstr>BDD Operations: And (Complex Case 1)</vt:lpstr>
      <vt:lpstr>BDD Operations: And (Complex Case 1)</vt:lpstr>
      <vt:lpstr>BDD Operations: And (Complex Case 2)</vt:lpstr>
      <vt:lpstr>BDD Operations: And (Complex Case 2)</vt:lpstr>
      <vt:lpstr>BDD Operations: Or</vt:lpstr>
      <vt:lpstr>BDD Operations: Exist</vt:lpstr>
      <vt:lpstr>BDD Operations: Exist</vt:lpstr>
      <vt:lpstr>BDD Operations: Exist</vt:lpstr>
      <vt:lpstr>BDD Operations: Exist</vt:lpstr>
      <vt:lpstr>BDD Operations: Exist</vt:lpstr>
      <vt:lpstr>BDD Applications</vt:lpstr>
      <vt:lpstr>BDD Application: Counting Sudoku Solutions</vt:lpstr>
      <vt:lpstr>BDD Application: Counting Sudoku Solutions</vt:lpstr>
      <vt:lpstr>BDD Application: Counting Sudoku Solutions</vt:lpstr>
      <vt:lpstr>BDD Application: Counting Sudoku Solutions</vt:lpstr>
      <vt:lpstr>BDD Application: Counting Sudoku Solutions</vt:lpstr>
      <vt:lpstr>BDD Application: Counting Sudoku Solutions</vt:lpstr>
      <vt:lpstr>Graph Reachability</vt:lpstr>
      <vt:lpstr>Graph Reachability</vt:lpstr>
      <vt:lpstr>Graph Reachability</vt:lpstr>
      <vt:lpstr>Graph Reachability</vt:lpstr>
      <vt:lpstr>Graph Reachability</vt:lpstr>
      <vt:lpstr>Graph Reachability</vt:lpstr>
      <vt:lpstr>Graph Reachability</vt:lpstr>
      <vt:lpstr>Graph Reachability</vt:lpstr>
      <vt:lpstr>Graph Reachability</vt:lpstr>
      <vt:lpstr>Graph Reachability</vt:lpstr>
      <vt:lpstr>Graph Reachability</vt:lpstr>
      <vt:lpstr>Graph Reachability</vt:lpstr>
      <vt:lpstr>Graph Reachability</vt:lpstr>
      <vt:lpstr>Graph Reachability</vt:lpstr>
      <vt:lpstr>Graph Reachability</vt:lpstr>
      <vt:lpstr>Graph Reachability Algorithm</vt:lpstr>
      <vt:lpstr>Questions?</vt:lpstr>
    </vt:vector>
  </TitlesOfParts>
  <Company>Software Engineering Institute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 Presentation (Full Color): Preformatted Design and Template Items </dc:title>
  <dc:creator>Sagar Chaki</dc:creator>
  <cp:lastModifiedBy>Sagar Chaki</cp:lastModifiedBy>
  <cp:revision>781</cp:revision>
  <cp:lastPrinted>2006-06-21T20:45:34Z</cp:lastPrinted>
  <dcterms:created xsi:type="dcterms:W3CDTF">2011-08-15T14:20:31Z</dcterms:created>
  <dcterms:modified xsi:type="dcterms:W3CDTF">2011-09-14T20:54:26Z</dcterms:modified>
</cp:coreProperties>
</file>