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6" r:id="rId2"/>
    <p:sldMasterId id="2147483708" r:id="rId3"/>
    <p:sldMasterId id="2147483721" r:id="rId4"/>
  </p:sldMasterIdLst>
  <p:notesMasterIdLst>
    <p:notesMasterId r:id="rId53"/>
  </p:notesMasterIdLst>
  <p:handoutMasterIdLst>
    <p:handoutMasterId r:id="rId54"/>
  </p:handoutMasterIdLst>
  <p:sldIdLst>
    <p:sldId id="274" r:id="rId5"/>
    <p:sldId id="284" r:id="rId6"/>
    <p:sldId id="302" r:id="rId7"/>
    <p:sldId id="303" r:id="rId8"/>
    <p:sldId id="285" r:id="rId9"/>
    <p:sldId id="305" r:id="rId10"/>
    <p:sldId id="286" r:id="rId11"/>
    <p:sldId id="287" r:id="rId12"/>
    <p:sldId id="309" r:id="rId13"/>
    <p:sldId id="288" r:id="rId14"/>
    <p:sldId id="300" r:id="rId15"/>
    <p:sldId id="299" r:id="rId16"/>
    <p:sldId id="348" r:id="rId17"/>
    <p:sldId id="289" r:id="rId18"/>
    <p:sldId id="306" r:id="rId19"/>
    <p:sldId id="290" r:id="rId20"/>
    <p:sldId id="291" r:id="rId21"/>
    <p:sldId id="292" r:id="rId22"/>
    <p:sldId id="293" r:id="rId23"/>
    <p:sldId id="294" r:id="rId24"/>
    <p:sldId id="307" r:id="rId25"/>
    <p:sldId id="308" r:id="rId26"/>
    <p:sldId id="310" r:id="rId27"/>
    <p:sldId id="311" r:id="rId28"/>
    <p:sldId id="312" r:id="rId29"/>
    <p:sldId id="313" r:id="rId30"/>
    <p:sldId id="315" r:id="rId31"/>
    <p:sldId id="295" r:id="rId32"/>
    <p:sldId id="317" r:id="rId33"/>
    <p:sldId id="332" r:id="rId34"/>
    <p:sldId id="319" r:id="rId35"/>
    <p:sldId id="366" r:id="rId36"/>
    <p:sldId id="350" r:id="rId37"/>
    <p:sldId id="351" r:id="rId38"/>
    <p:sldId id="335" r:id="rId39"/>
    <p:sldId id="337" r:id="rId40"/>
    <p:sldId id="338" r:id="rId41"/>
    <p:sldId id="339" r:id="rId42"/>
    <p:sldId id="352" r:id="rId43"/>
    <p:sldId id="341" r:id="rId44"/>
    <p:sldId id="363" r:id="rId45"/>
    <p:sldId id="364" r:id="rId46"/>
    <p:sldId id="365" r:id="rId47"/>
    <p:sldId id="354" r:id="rId48"/>
    <p:sldId id="355" r:id="rId49"/>
    <p:sldId id="360" r:id="rId50"/>
    <p:sldId id="361" r:id="rId51"/>
    <p:sldId id="297" r:id="rId52"/>
  </p:sldIdLst>
  <p:sldSz cx="9144000" cy="6858000" type="screen4x3"/>
  <p:notesSz cx="6997700" cy="9283700"/>
  <p:custDataLst>
    <p:tags r:id="rId55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3995"/>
    <a:srgbClr val="99CC00"/>
    <a:srgbClr val="6699CC"/>
    <a:srgbClr val="660000"/>
    <a:srgbClr val="9081BC"/>
    <a:srgbClr val="CC9A1F"/>
    <a:srgbClr val="003366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305" autoAdjust="0"/>
  </p:normalViewPr>
  <p:slideViewPr>
    <p:cSldViewPr>
      <p:cViewPr varScale="1">
        <p:scale>
          <a:sx n="62" d="100"/>
          <a:sy n="6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6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106863" y="8720138"/>
            <a:ext cx="21542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3" tIns="0" rIns="19053" bIns="0" anchor="b"/>
          <a:lstStyle/>
          <a:p>
            <a:pPr algn="r" defTabSz="957263">
              <a:lnSpc>
                <a:spcPct val="89000"/>
              </a:lnSpc>
              <a:spcBef>
                <a:spcPct val="40000"/>
              </a:spcBef>
              <a:defRPr/>
            </a:pPr>
            <a:r>
              <a:rPr lang="en-US" sz="900"/>
              <a:t>© 2006 Carnegie Mellon University</a:t>
            </a:r>
          </a:p>
          <a:p>
            <a:pPr algn="l" defTabSz="957263">
              <a:lnSpc>
                <a:spcPct val="89000"/>
              </a:lnSpc>
              <a:spcBef>
                <a:spcPct val="40000"/>
              </a:spcBef>
              <a:defRPr/>
            </a:pPr>
            <a:r>
              <a:rPr lang="en-US" sz="800" i="1">
                <a:latin typeface="Times New Roman" pitchFamily="18" charset="0"/>
              </a:rPr>
              <a:t>  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507163" y="8861425"/>
            <a:ext cx="3365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14" tIns="44456" rIns="88914" bIns="44456">
            <a:spAutoFit/>
          </a:bodyPr>
          <a:lstStyle/>
          <a:p>
            <a:pPr defTabSz="908050" eaLnBrk="0" hangingPunct="0">
              <a:lnSpc>
                <a:spcPct val="90000"/>
              </a:lnSpc>
              <a:spcBef>
                <a:spcPct val="0"/>
              </a:spcBef>
              <a:defRPr/>
            </a:pPr>
            <a:fld id="{7004FC15-9DB4-4A1B-BF84-6750CAA6FFBE}" type="slidenum">
              <a:rPr lang="en-US" sz="1000" b="1"/>
              <a:pPr defTabSz="90805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b="1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230188" y="8747125"/>
            <a:ext cx="65373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0357" name="Picture 16" descr="SEI_CMU_1Line_Bl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25" y="8842375"/>
            <a:ext cx="376078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7" name="Rectangle 1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7850" y="298450"/>
            <a:ext cx="27289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t" anchorCtr="0" compatLnSpc="1">
            <a:prstTxWarp prst="textNoShape">
              <a:avLst/>
            </a:prstTxWarp>
          </a:bodyPr>
          <a:lstStyle>
            <a:lvl1pPr algn="l" defTabSz="957263" eaLnBrk="0" hangingPunct="0">
              <a:spcBef>
                <a:spcPct val="0"/>
              </a:spcBef>
              <a:defRPr sz="1000" b="1"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6098" name="Rectangle 18"/>
          <p:cNvSpPr>
            <a:spLocks noGrp="1" noChangeArrowheads="1"/>
          </p:cNvSpPr>
          <p:nvPr>
            <p:ph type="dt" idx="1"/>
          </p:nvPr>
        </p:nvSpPr>
        <p:spPr bwMode="auto">
          <a:xfrm>
            <a:off x="3768725" y="298450"/>
            <a:ext cx="27273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t" anchorCtr="0" compatLnSpc="1">
            <a:prstTxWarp prst="textNoShape">
              <a:avLst/>
            </a:prstTxWarp>
          </a:bodyPr>
          <a:lstStyle>
            <a:lvl1pPr algn="r" defTabSz="957263" eaLnBrk="0" hangingPunct="0"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EA55DCE4-D527-4A32-8B45-1D5A1A600EF9}" type="datetime1">
              <a:rPr lang="en-US"/>
              <a:pPr>
                <a:defRPr/>
              </a:pPr>
              <a:t>12/5/2011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106863" y="8720138"/>
            <a:ext cx="21542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b" anchorCtr="0" compatLnSpc="1">
            <a:prstTxWarp prst="textNoShape">
              <a:avLst/>
            </a:prstTxWarp>
          </a:bodyPr>
          <a:lstStyle>
            <a:lvl1pPr algn="r" defTabSz="957263">
              <a:lnSpc>
                <a:spcPct val="89000"/>
              </a:lnSpc>
              <a:spcBef>
                <a:spcPct val="40000"/>
              </a:spcBef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2006 Carnegie Mellon University</a:t>
            </a:r>
          </a:p>
          <a:p>
            <a:pPr>
              <a:defRPr/>
            </a:pPr>
            <a:r>
              <a:rPr lang="en-US"/>
              <a:t> 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507163" y="8861425"/>
            <a:ext cx="3365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14" tIns="44456" rIns="88914" bIns="44456">
            <a:spAutoFit/>
          </a:bodyPr>
          <a:lstStyle/>
          <a:p>
            <a:pPr defTabSz="908050" eaLnBrk="0" hangingPunct="0">
              <a:lnSpc>
                <a:spcPct val="90000"/>
              </a:lnSpc>
              <a:spcBef>
                <a:spcPct val="0"/>
              </a:spcBef>
              <a:defRPr/>
            </a:pPr>
            <a:fld id="{6E993589-AC8F-403C-8652-A8DF60BE23E1}" type="slidenum">
              <a:rPr lang="en-US" sz="1000" b="1"/>
              <a:pPr defTabSz="90805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b="1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7850" y="298450"/>
            <a:ext cx="27289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t" anchorCtr="0" compatLnSpc="1">
            <a:prstTxWarp prst="textNoShape">
              <a:avLst/>
            </a:prstTxWarp>
          </a:bodyPr>
          <a:lstStyle>
            <a:lvl1pPr algn="l" defTabSz="957263" eaLnBrk="0" hangingPunct="0">
              <a:spcBef>
                <a:spcPct val="0"/>
              </a:spcBef>
              <a:defRPr sz="1000" b="1"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8725" y="298450"/>
            <a:ext cx="27273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3" tIns="0" rIns="19053" bIns="0" numCol="1" anchor="t" anchorCtr="0" compatLnSpc="1">
            <a:prstTxWarp prst="textNoShape">
              <a:avLst/>
            </a:prstTxWarp>
          </a:bodyPr>
          <a:lstStyle>
            <a:lvl1pPr algn="r" defTabSz="957263" eaLnBrk="0" hangingPunct="0"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0D07EB0F-AFD0-4CE5-83CB-B28ED03FBF80}" type="datetime1">
              <a:rPr lang="en-US"/>
              <a:pPr>
                <a:defRPr/>
              </a:pPr>
              <a:t>12/5/2011</a:t>
            </a:fld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230188" y="8747125"/>
            <a:ext cx="65373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1209" name="Picture 18" descr="SEI_CMU_1Line_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" y="8842375"/>
            <a:ext cx="376078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222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222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9D8D472-F433-419C-8D17-9582E4885D75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144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144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C27378F-FF4F-48FD-BA4C-27C2000D86AA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246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246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81E4E43-F120-4D6C-8A49-839166485BBE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349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349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D505456-3854-418C-9539-D18ABEF5D85C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451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451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815839E-C8A2-4A7C-A805-6770ABE04EFC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553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554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9C555AE-B9F7-4C10-B3AD-90339610F693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656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656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914D50A-B548-4F13-AE13-5D41365E8FCC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758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758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EE8E5B3-E8D6-4E48-AF3E-FACECC67A0A2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861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861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0010983-523F-4678-8CFB-BEE49526FFB7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963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963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311401-355C-449D-BB2D-3899BEA80266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065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066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9ECBC9-AC17-49D5-B1A0-E716CD0F4B34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325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325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19BE8E9-3010-4D09-A727-9FD0232E045E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168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168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FA7536A-0969-4DD2-9B3E-0C6A864C3A48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270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270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43CAE6E-66B8-40E4-A2D9-7FFB7F051CBF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373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373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4B6D205-8D91-44F1-A0EA-831A7FDE8BDD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475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475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05AEE9-546C-473C-8FA1-F7B742742835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577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578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46CDF2C-5B54-4B74-8FD5-F5C8D0C793E7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680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680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19169F2-B0BF-4AC2-A5EF-5BA7127B37B7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782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782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B8954A4-1825-468B-B25F-178EEEFBA404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885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885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11BDF19-33DE-4FC7-8B4C-3DD12C6C6C27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7987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7987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5317590-6FB4-4637-8F0F-38187461F611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8089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8090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2729586-C7F8-43A8-9A31-7097693BBD88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427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427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396B3A-7D64-4F4C-BC46-F108E19BC0D3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8192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8192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1BAA313-CA87-402F-8EFD-2E6C8B6CCBA2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lIns="93031" tIns="46516" rIns="93031" bIns="46516"/>
          <a:lstStyle/>
          <a:p>
            <a:fld id="{31FE1A95-C5EB-46EB-8C0A-110967F4EC6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318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318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F5DF426-5571-492F-8A1F-817C983A94C6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523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523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68337F-365E-4EA0-92CA-61CF6C62C58E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625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626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9B6CF0-D24E-46AC-B36F-77B924A56105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728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728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C7D829B-A3F0-4633-9993-E7524E13B363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9933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9933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13AD024-DA7F-49E5-BEE6-3D56CE12A81C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1663"/>
            <a:ext cx="5130800" cy="41751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529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530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FFDB0F3-80A2-4562-B748-1956018DCF28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6323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6324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3C62D21-C79F-4621-A468-242CA72D28FC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7347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7348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D151968-FF87-4827-A605-EDBDBE87B15C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8371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8372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05537CF-48EC-468E-BCB1-36D1E680A732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59395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59396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8AEB013-AA5F-4209-AF21-F8C16610E27D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i="0" smtClean="0">
                <a:latin typeface="Arial" charset="0"/>
              </a:rPr>
              <a:t>© 2006 Carnegie Mellon University</a:t>
            </a:r>
          </a:p>
          <a:p>
            <a:pPr algn="l"/>
            <a:r>
              <a:rPr lang="en-US" sz="800" smtClean="0"/>
              <a:t>  </a:t>
            </a:r>
          </a:p>
        </p:txBody>
      </p:sp>
      <p:sp>
        <p:nvSpPr>
          <p:cNvPr id="60419" name="Rectangle 1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Presentation Title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673A8F0-A537-484C-B258-C2F555C0A5EA}" type="datetime1">
              <a:rPr lang="en-US" smtClean="0"/>
              <a:pPr/>
              <a:t>12/5/2011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" name="Picture 9" descr="SEI_CMU_1Line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321425"/>
            <a:ext cx="565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5"/>
          <p:cNvSpPr>
            <a:spLocks noChangeArrowheads="1"/>
          </p:cNvSpPr>
          <p:nvPr/>
        </p:nvSpPr>
        <p:spPr bwMode="white">
          <a:xfrm>
            <a:off x="7478713" y="6410325"/>
            <a:ext cx="16652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  <a:defRPr/>
            </a:pPr>
            <a:r>
              <a:rPr lang="en-US" sz="700" b="1" dirty="0">
                <a:solidFill>
                  <a:schemeClr val="bg1"/>
                </a:solidFill>
              </a:rPr>
              <a:t>© </a:t>
            </a:r>
            <a:r>
              <a:rPr lang="en-US" sz="700" b="1" dirty="0" smtClean="0">
                <a:solidFill>
                  <a:schemeClr val="bg1"/>
                </a:solidFill>
              </a:rPr>
              <a:t>2011 </a:t>
            </a:r>
            <a:r>
              <a:rPr lang="en-US" sz="700" b="1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26988" y="23813"/>
            <a:ext cx="4059237" cy="6094412"/>
            <a:chOff x="17" y="15"/>
            <a:chExt cx="2728" cy="3839"/>
          </a:xfrm>
        </p:grpSpPr>
        <p:sp>
          <p:nvSpPr>
            <p:cNvPr id="8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2600"/>
          </a:xfrm>
        </p:spPr>
        <p:txBody>
          <a:bodyPr lIns="91440" tIns="45720" rIns="91440" bIns="45720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304800"/>
            <a:ext cx="2006600" cy="5502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138" y="304800"/>
            <a:ext cx="5872162" cy="5502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" name="Picture 9" descr="SEI_CMU_1Line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321425"/>
            <a:ext cx="565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5"/>
          <p:cNvSpPr>
            <a:spLocks noChangeArrowheads="1"/>
          </p:cNvSpPr>
          <p:nvPr/>
        </p:nvSpPr>
        <p:spPr bwMode="white">
          <a:xfrm>
            <a:off x="7478713" y="6410325"/>
            <a:ext cx="16652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  <a:defRPr/>
            </a:pPr>
            <a:r>
              <a:rPr lang="en-US" sz="700" b="1">
                <a:solidFill>
                  <a:schemeClr val="bg1"/>
                </a:solidFill>
              </a:rPr>
              <a:t>© 2006 Carnegie Mellon University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6988" y="23813"/>
            <a:ext cx="4059237" cy="6094412"/>
            <a:chOff x="17" y="15"/>
            <a:chExt cx="2728" cy="3839"/>
          </a:xfrm>
        </p:grpSpPr>
        <p:sp>
          <p:nvSpPr>
            <p:cNvPr id="8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2600"/>
          </a:xfrm>
        </p:spPr>
        <p:txBody>
          <a:bodyPr lIns="91440" tIns="45720" rIns="91440" bIns="45720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71600"/>
            <a:ext cx="39243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2300" y="1371600"/>
            <a:ext cx="39243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304800"/>
            <a:ext cx="2006600" cy="5502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138" y="304800"/>
            <a:ext cx="5872162" cy="5502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2011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2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 descr="SEI_CMU_1Line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2011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2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 descr="SEI_CMU_1Line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371600"/>
            <a:ext cx="39243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2300" y="1371600"/>
            <a:ext cx="392430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5600" y="1371600"/>
            <a:ext cx="80010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304800"/>
            <a:ext cx="80311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8153400" y="6405563"/>
            <a:ext cx="838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  <a:defRPr/>
            </a:pPr>
            <a:fld id="{437F2CAE-53A2-467E-B31D-11DF7A5EF255}" type="slidenum">
              <a:rPr lang="en-US" sz="800" b="1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800" b="1">
                <a:solidFill>
                  <a:schemeClr val="bg1"/>
                </a:solidFill>
              </a:rPr>
              <a:t/>
            </a:r>
            <a:br>
              <a:rPr lang="en-US" sz="800" b="1">
                <a:solidFill>
                  <a:schemeClr val="bg1"/>
                </a:solidFill>
              </a:rPr>
            </a:b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00038" y="1143000"/>
            <a:ext cx="8501062" cy="15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14" descr="SEI_CMU_1Line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white">
          <a:xfrm>
            <a:off x="228600" y="6321425"/>
            <a:ext cx="565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254750" y="6246813"/>
            <a:ext cx="235585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Introduction to CBMC</a:t>
            </a:r>
            <a:endParaRPr lang="en-US" sz="900" dirty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Arie Gurfinkel</a:t>
            </a:r>
            <a:endParaRPr lang="en-US" sz="700" b="1" dirty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700" b="1" dirty="0">
                <a:solidFill>
                  <a:schemeClr val="bg1"/>
                </a:solidFill>
              </a:rPr>
              <a:t>© 2011 Carnegie Mellon University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50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SzPct val="90000"/>
        <a:buFont typeface="Times" pitchFamily="18" charset="0"/>
        <a:buChar char="•"/>
        <a:defRPr>
          <a:solidFill>
            <a:srgbClr val="3F5367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18" charset="0"/>
        <a:buChar char="—"/>
        <a:defRPr>
          <a:solidFill>
            <a:srgbClr val="3F5367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SzPct val="70000"/>
        <a:buChar char="o"/>
        <a:defRPr>
          <a:solidFill>
            <a:srgbClr val="727272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5600" y="1371600"/>
            <a:ext cx="80010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304800"/>
            <a:ext cx="80311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8153400" y="6405563"/>
            <a:ext cx="838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  <a:defRPr/>
            </a:pPr>
            <a:fld id="{437F2CAE-53A2-467E-B31D-11DF7A5EF255}" type="slidenum">
              <a:rPr lang="en-US" sz="800" b="1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800" b="1">
                <a:solidFill>
                  <a:schemeClr val="bg1"/>
                </a:solidFill>
              </a:rPr>
              <a:t/>
            </a:r>
            <a:br>
              <a:rPr lang="en-US" sz="800" b="1">
                <a:solidFill>
                  <a:schemeClr val="bg1"/>
                </a:solidFill>
              </a:rPr>
            </a:b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00038" y="1143000"/>
            <a:ext cx="8501062" cy="15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14" descr="SEI_CMU_1Line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white">
          <a:xfrm>
            <a:off x="228600" y="6321425"/>
            <a:ext cx="56578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254750" y="6246813"/>
            <a:ext cx="235585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Introduction to CBMC</a:t>
            </a:r>
            <a:endParaRPr lang="en-US" sz="900" dirty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</a:rPr>
              <a:t>Arie Gurfinkel</a:t>
            </a:r>
            <a:endParaRPr lang="en-US" sz="700" b="1" dirty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700" b="1" dirty="0">
                <a:solidFill>
                  <a:schemeClr val="bg1"/>
                </a:solidFill>
              </a:rPr>
              <a:t>© 2011 Carnegie Mellon University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50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SzPct val="90000"/>
        <a:buFont typeface="Times" pitchFamily="18" charset="0"/>
        <a:buChar char="•"/>
        <a:defRPr>
          <a:solidFill>
            <a:srgbClr val="3F5367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18" charset="0"/>
        <a:buChar char="—"/>
        <a:defRPr>
          <a:solidFill>
            <a:srgbClr val="3F5367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SzPct val="70000"/>
        <a:buChar char="o"/>
        <a:defRPr>
          <a:solidFill>
            <a:srgbClr val="727272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247268"/>
            <a:ext cx="2286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Time-Bounded Verification</a:t>
            </a:r>
            <a:endParaRPr lang="en-US" sz="900" baseline="0" dirty="0" smtClean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900" baseline="0" dirty="0" smtClean="0">
                <a:solidFill>
                  <a:schemeClr val="bg1"/>
                </a:solidFill>
              </a:rPr>
              <a:t>Gurfinkel, Chaki, Strichman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2011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 descr="SEI_CMU_1Line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247268"/>
            <a:ext cx="2286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Time-Bounded Verification</a:t>
            </a:r>
            <a:endParaRPr lang="en-US" sz="900" baseline="0" dirty="0" smtClean="0">
              <a:solidFill>
                <a:schemeClr val="bg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900" baseline="0" dirty="0" smtClean="0">
                <a:solidFill>
                  <a:schemeClr val="bg1"/>
                </a:solidFill>
              </a:rPr>
              <a:t>Gurfinkel, Chaki, Strichman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2011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 descr="SEI_CMU_1Line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8150" y="6338888"/>
            <a:ext cx="5581650" cy="346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13.xml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ver.org/cbm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CBMC</a:t>
            </a:r>
          </a:p>
        </p:txBody>
      </p:sp>
      <p:sp>
        <p:nvSpPr>
          <p:cNvPr id="3076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3352800"/>
            <a:ext cx="4267200" cy="1752600"/>
          </a:xfrm>
        </p:spPr>
        <p:txBody>
          <a:bodyPr/>
          <a:lstStyle/>
          <a:p>
            <a:pPr eaLnBrk="1" hangingPunct="1"/>
            <a:r>
              <a:rPr lang="en-US" smtClean="0"/>
              <a:t>Software Engineering Institute</a:t>
            </a:r>
          </a:p>
          <a:p>
            <a:pPr eaLnBrk="1" hangingPunct="1"/>
            <a:r>
              <a:rPr lang="en-US" smtClean="0"/>
              <a:t>Carnegie Mellon University</a:t>
            </a:r>
          </a:p>
          <a:p>
            <a:pPr eaLnBrk="1" hangingPunct="1"/>
            <a:r>
              <a:rPr lang="en-US" smtClean="0"/>
              <a:t>Pittsburgh, PA  15213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Arie Gurfinkel</a:t>
            </a:r>
          </a:p>
          <a:p>
            <a:pPr eaLnBrk="1" hangingPunct="1"/>
            <a:r>
              <a:rPr lang="en-US" smtClean="0"/>
              <a:t>December 5, 2011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white">
          <a:xfrm>
            <a:off x="5562600" y="52578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SzPct val="70000"/>
            </a:pPr>
            <a:r>
              <a:rPr lang="en-US" sz="1800" dirty="0" smtClean="0">
                <a:solidFill>
                  <a:schemeClr val="bg1"/>
                </a:solidFill>
              </a:rPr>
              <a:t>based on slides by</a:t>
            </a:r>
            <a:endParaRPr lang="en-US" sz="1800" dirty="0">
              <a:solidFill>
                <a:schemeClr val="bg1"/>
              </a:solidFill>
            </a:endParaRPr>
          </a:p>
          <a:p>
            <a:pPr algn="l">
              <a:spcBef>
                <a:spcPct val="0"/>
              </a:spcBef>
              <a:buSzPct val="70000"/>
            </a:pPr>
            <a:r>
              <a:rPr lang="en-US" sz="1800" dirty="0">
                <a:solidFill>
                  <a:schemeClr val="bg1"/>
                </a:solidFill>
              </a:rPr>
              <a:t>Daniel </a:t>
            </a:r>
            <a:r>
              <a:rPr lang="en-US" sz="1800" dirty="0" err="1">
                <a:solidFill>
                  <a:schemeClr val="bg1"/>
                </a:solidFill>
              </a:rPr>
              <a:t>Kroening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CBMC from Command 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182880" eaLnBrk="1" hangingPunct="1">
              <a:buFontTx/>
              <a:buChar char="•"/>
              <a:defRPr/>
            </a:pPr>
            <a:r>
              <a:rPr lang="en-US" dirty="0" smtClean="0"/>
              <a:t>To see the list of claims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cbmc</a:t>
            </a:r>
            <a:r>
              <a:rPr lang="en-US" dirty="0" smtClean="0">
                <a:latin typeface="Courier New" pitchFamily="49" charset="0"/>
              </a:rPr>
              <a:t> --show-claims -I include </a:t>
            </a:r>
            <a:r>
              <a:rPr lang="en-US" dirty="0" err="1" smtClean="0">
                <a:latin typeface="Courier New" pitchFamily="49" charset="0"/>
              </a:rPr>
              <a:t>file.c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buFontTx/>
              <a:buChar char="•"/>
              <a:defRPr/>
            </a:pPr>
            <a:endParaRPr lang="en-US" dirty="0" smtClean="0"/>
          </a:p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To check a single claim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cbmc</a:t>
            </a:r>
            <a:r>
              <a:rPr lang="en-US" dirty="0" smtClean="0">
                <a:latin typeface="Courier New" pitchFamily="49" charset="0"/>
              </a:rPr>
              <a:t> --unwind n --claim x –I include </a:t>
            </a:r>
            <a:r>
              <a:rPr lang="en-US" dirty="0" err="1" smtClean="0">
                <a:latin typeface="Courier New" pitchFamily="49" charset="0"/>
              </a:rPr>
              <a:t>file.c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buFontTx/>
              <a:buChar char="•"/>
              <a:defRPr/>
            </a:pPr>
            <a:endParaRPr lang="en-US" dirty="0" smtClean="0"/>
          </a:p>
          <a:p>
            <a:pPr indent="-182880" eaLnBrk="1" hangingPunct="1">
              <a:buFontTx/>
              <a:buChar char="•"/>
              <a:defRPr/>
            </a:pPr>
            <a:r>
              <a:rPr lang="en-US" dirty="0" smtClean="0"/>
              <a:t>For help</a:t>
            </a:r>
          </a:p>
          <a:p>
            <a:pPr lvl="1" eaLnBrk="1" hangingPunct="1">
              <a:defRPr/>
            </a:pPr>
            <a:r>
              <a:rPr lang="en-US" dirty="0" err="1" smtClean="0"/>
              <a:t>cbmc</a:t>
            </a:r>
            <a:r>
              <a:rPr lang="en-US" dirty="0" smtClean="0"/>
              <a:t> --help</a:t>
            </a:r>
          </a:p>
          <a:p>
            <a:pPr eaLnBrk="1" hangingPunct="1">
              <a:defRPr/>
            </a:pPr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it 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mtClean="0"/>
              <a:t>Transform a programs into a set of equations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Simplify control flow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Unwind all of the loops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Convert into Single Static Assignment (SSA)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Convert into equations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Bit-blast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Solve with a SAT Solver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mtClean="0"/>
              <a:t>Convert SAT assignment into a counterexample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2438400" y="1295400"/>
            <a:ext cx="5791200" cy="46482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637097"/>
          </a:xfrm>
        </p:spPr>
        <p:txBody>
          <a:bodyPr/>
          <a:lstStyle/>
          <a:p>
            <a:r>
              <a:rPr lang="en-US" dirty="0" smtClean="0"/>
              <a:t>CBMC: Bounded Model Checker </a:t>
            </a:r>
            <a:r>
              <a:rPr lang="en-US" smtClean="0"/>
              <a:t>for C</a:t>
            </a:r>
            <a:br>
              <a:rPr lang="en-US" smtClean="0"/>
            </a:br>
            <a:r>
              <a:rPr lang="en-US" sz="1800" smtClean="0"/>
              <a:t>A tool by D. Kroening/Oxford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276600" y="1752600"/>
            <a:ext cx="12192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  <a:ea typeface="ＭＳ Ｐゴシック" pitchFamily="1" charset="-128"/>
              </a:rPr>
              <a:t>Parser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1676400"/>
            <a:ext cx="19812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  <a:ea typeface="ＭＳ Ｐゴシック" pitchFamily="1" charset="-128"/>
              </a:rPr>
              <a:t>Static Analysis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43600" y="3352800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CNF-gen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00400" y="33528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SAT solver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4876800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Arial" charset="0"/>
                <a:ea typeface="ＭＳ Ｐゴシック" pitchFamily="1" charset="-128"/>
              </a:rPr>
              <a:t>CEX-gen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 bwMode="auto">
          <a:xfrm>
            <a:off x="4495800" y="2057400"/>
            <a:ext cx="1219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 bwMode="auto">
          <a:xfrm rot="5400000">
            <a:off x="6248400" y="28956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 bwMode="auto">
          <a:xfrm rot="10800000">
            <a:off x="4572000" y="3657600"/>
            <a:ext cx="13716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 rot="5400000">
            <a:off x="3429000" y="4419600"/>
            <a:ext cx="914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05600" y="50292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CBMC</a:t>
            </a:r>
            <a:endParaRPr lang="en-US" sz="2400" b="1" dirty="0"/>
          </a:p>
        </p:txBody>
      </p:sp>
      <p:cxnSp>
        <p:nvCxnSpPr>
          <p:cNvPr id="37" name="Straight Arrow Connector 36"/>
          <p:cNvCxnSpPr>
            <a:endCxn id="3" idx="1"/>
          </p:cNvCxnSpPr>
          <p:nvPr/>
        </p:nvCxnSpPr>
        <p:spPr bwMode="auto">
          <a:xfrm>
            <a:off x="1752600" y="2057400"/>
            <a:ext cx="15240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90600" y="16764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19200" y="3048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6" idx="1"/>
          </p:cNvCxnSpPr>
          <p:nvPr/>
        </p:nvCxnSpPr>
        <p:spPr bwMode="auto">
          <a:xfrm rot="10800000">
            <a:off x="1524000" y="3657600"/>
            <a:ext cx="16764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7" idx="1"/>
          </p:cNvCxnSpPr>
          <p:nvPr/>
        </p:nvCxnSpPr>
        <p:spPr bwMode="auto">
          <a:xfrm rot="10800000">
            <a:off x="1524000" y="5181600"/>
            <a:ext cx="1600200" cy="1588"/>
          </a:xfrm>
          <a:prstGeom prst="straightConnector1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81000" y="46482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UNSAFE + CEX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7912" y="415137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SAT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2209800" y="3352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UNSAT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3352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CNF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4495800" y="1555516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goto-program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705600" y="2590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equations</a:t>
            </a: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Flow Simplifications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90513" y="1371600"/>
            <a:ext cx="83073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 typeface="Wingdings" pitchFamily="2" charset="2"/>
              <a:buChar char="l"/>
            </a:pPr>
            <a:r>
              <a:rPr lang="en-US" sz="2400"/>
              <a:t>All side effect are removed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e.g., j=i++</a:t>
            </a:r>
            <a:r>
              <a:rPr lang="en-US">
                <a:solidFill>
                  <a:srgbClr val="3F5367"/>
                </a:solidFill>
              </a:rPr>
              <a:t> becomes </a:t>
            </a: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j=i;i=i+1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Control Flow is made explicit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continue</a:t>
            </a:r>
            <a:r>
              <a:rPr lang="en-US">
                <a:solidFill>
                  <a:srgbClr val="3F5367"/>
                </a:solidFill>
              </a:rPr>
              <a:t>, </a:t>
            </a:r>
            <a:r>
              <a:rPr lang="de-DE">
                <a:solidFill>
                  <a:srgbClr val="3F5367"/>
                </a:solidFill>
                <a:latin typeface="Courier New" pitchFamily="49" charset="0"/>
              </a:rPr>
              <a:t>break</a:t>
            </a:r>
            <a:r>
              <a:rPr lang="en-US">
                <a:solidFill>
                  <a:srgbClr val="3F5367"/>
                </a:solidFill>
              </a:rPr>
              <a:t> replaced by </a:t>
            </a:r>
            <a:r>
              <a:rPr lang="en-US" noProof="1">
                <a:solidFill>
                  <a:srgbClr val="3F5367"/>
                </a:solidFill>
                <a:latin typeface="Courier New" pitchFamily="49" charset="0"/>
              </a:rPr>
              <a:t>goto</a:t>
            </a:r>
            <a:endParaRPr lang="en-US">
              <a:solidFill>
                <a:srgbClr val="3F5367"/>
              </a:solidFill>
              <a:latin typeface="Courier New" pitchFamily="49" charset="0"/>
            </a:endParaRP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All loops are simplified into one form</a:t>
            </a:r>
            <a:endParaRPr lang="en-US" sz="2400" noProof="1"/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for</a:t>
            </a:r>
            <a:r>
              <a:rPr lang="en-US">
                <a:solidFill>
                  <a:srgbClr val="3F5367"/>
                </a:solidFill>
              </a:rPr>
              <a:t>, </a:t>
            </a: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do while</a:t>
            </a:r>
            <a:r>
              <a:rPr lang="en-US">
                <a:solidFill>
                  <a:srgbClr val="3F5367"/>
                </a:solidFill>
              </a:rPr>
              <a:t> replaced by </a:t>
            </a: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while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Unwinding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90513" y="1371600"/>
            <a:ext cx="8307387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All loops are unwound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can use different unwinding bounds for different loops</a:t>
            </a:r>
          </a:p>
          <a:p>
            <a:pPr marL="1042988" lvl="1" indent="-419100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to check whether unwinding is sufficient special “unwinding assertion” claims are added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If a program satisfies all of its claims and all unwinding assertions then it is correct!</a:t>
            </a:r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endParaRPr lang="en-US" sz="2400"/>
          </a:p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  <a:buFontTx/>
              <a:buChar char="•"/>
            </a:pPr>
            <a:r>
              <a:rPr lang="en-US" sz="2400"/>
              <a:t>Same for backward </a:t>
            </a:r>
            <a:r>
              <a:rPr lang="en-US" sz="2400" noProof="1">
                <a:latin typeface="Courier New" pitchFamily="49" charset="0"/>
              </a:rPr>
              <a:t>goto</a:t>
            </a:r>
            <a:r>
              <a:rPr lang="en-US" sz="2400"/>
              <a:t> jumps and recursive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Unwinding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while(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Unwinding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while(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Unwinding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while(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Unwinding assertion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Assertion inserted after last iteration: violated if program runs longer than bound permits</a:t>
            </a:r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while(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  <a:endParaRPr lang="en-US" sz="1800" b="1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 Catching with SAT-Solvers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914400"/>
          </a:xfrm>
        </p:spPr>
        <p:txBody>
          <a:bodyPr/>
          <a:lstStyle/>
          <a:p>
            <a:pPr eaLnBrk="1" hangingPunct="1"/>
            <a:r>
              <a:rPr lang="en-US" b="1" smtClean="0"/>
              <a:t>Main Idea</a:t>
            </a:r>
            <a:r>
              <a:rPr lang="en-US" smtClean="0"/>
              <a:t>: Given a program and a claim use a SAT-solver to find whether there exists an execution that violates the claim. </a:t>
            </a:r>
          </a:p>
          <a:p>
            <a:pPr eaLnBrk="1" hangingPunct="1"/>
            <a:endParaRPr lang="en-US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25908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27063" y="3276600"/>
            <a:ext cx="8350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Claim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362200" y="2743200"/>
            <a:ext cx="1138238" cy="860425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Analysis</a:t>
            </a:r>
          </a:p>
          <a:p>
            <a:r>
              <a:rPr lang="en-US"/>
              <a:t>Engine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105400" y="2743200"/>
            <a:ext cx="1058863" cy="8604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Solver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594350" y="4267200"/>
            <a:ext cx="3216275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UNSAT</a:t>
            </a:r>
          </a:p>
          <a:p>
            <a:r>
              <a:rPr lang="en-US"/>
              <a:t>(no counterexample found)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286000" y="4267200"/>
            <a:ext cx="2878138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(counterexample exists)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886200" y="2743200"/>
            <a:ext cx="7080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CNF</a:t>
            </a:r>
          </a:p>
        </p:txBody>
      </p:sp>
      <p:cxnSp>
        <p:nvCxnSpPr>
          <p:cNvPr id="4107" name="AutoShape 11"/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462088" y="2789238"/>
            <a:ext cx="900112" cy="3841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8" name="AutoShape 12"/>
          <p:cNvCxnSpPr>
            <a:cxnSpLocks noChangeShapeType="1"/>
            <a:stCxn id="4101" idx="3"/>
            <a:endCxn id="4102" idx="1"/>
          </p:cNvCxnSpPr>
          <p:nvPr/>
        </p:nvCxnSpPr>
        <p:spPr bwMode="auto">
          <a:xfrm flipV="1">
            <a:off x="1462088" y="3173413"/>
            <a:ext cx="900112" cy="30162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9" name="AutoShape 13"/>
          <p:cNvCxnSpPr>
            <a:cxnSpLocks noChangeShapeType="1"/>
            <a:stCxn id="4102" idx="3"/>
            <a:endCxn id="4103" idx="1"/>
          </p:cNvCxnSpPr>
          <p:nvPr/>
        </p:nvCxnSpPr>
        <p:spPr bwMode="auto">
          <a:xfrm>
            <a:off x="3500438" y="3173413"/>
            <a:ext cx="1604962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0" name="AutoShape 14"/>
          <p:cNvCxnSpPr>
            <a:cxnSpLocks noChangeShapeType="1"/>
            <a:stCxn id="4103" idx="2"/>
            <a:endCxn id="4105" idx="0"/>
          </p:cNvCxnSpPr>
          <p:nvPr/>
        </p:nvCxnSpPr>
        <p:spPr bwMode="auto">
          <a:xfrm flipH="1">
            <a:off x="3725863" y="3603625"/>
            <a:ext cx="1909762" cy="6635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1" name="AutoShape 15"/>
          <p:cNvCxnSpPr>
            <a:cxnSpLocks noChangeShapeType="1"/>
            <a:stCxn id="4103" idx="2"/>
            <a:endCxn id="4104" idx="0"/>
          </p:cNvCxnSpPr>
          <p:nvPr/>
        </p:nvCxnSpPr>
        <p:spPr bwMode="auto">
          <a:xfrm>
            <a:off x="5635625" y="3603625"/>
            <a:ext cx="1566863" cy="6635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Unwinding assertion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580063" y="1371600"/>
            <a:ext cx="331311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while() loops are unwound iteratively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Break / continue replaced by goto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Assertion inserted after last iteration: violated if program runs longer than bound permits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1800"/>
              <a:t>Positive correctness result!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95288" y="1412875"/>
            <a:ext cx="4824412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...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if(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b="1" noProof="1">
                <a:solidFill>
                  <a:srgbClr val="33CC33"/>
                </a:solidFill>
                <a:latin typeface="Consolas" pitchFamily="49" charset="0"/>
              </a:rPr>
              <a:t>Body;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assert(</a:t>
            </a:r>
            <a:r>
              <a:rPr lang="en-US" sz="1800" b="1" noProof="1">
                <a:latin typeface="Consolas" pitchFamily="49" charset="0"/>
              </a:rPr>
              <a:t>!</a:t>
            </a:r>
            <a:r>
              <a:rPr lang="en-US" sz="1800" b="1" noProof="1">
                <a:solidFill>
                  <a:schemeClr val="hlink"/>
                </a:solidFill>
                <a:latin typeface="Consolas" pitchFamily="49" charset="0"/>
              </a:rPr>
              <a:t>cond</a:t>
            </a:r>
            <a:r>
              <a:rPr lang="en-US" sz="1800" noProof="1">
                <a:latin typeface="Consolas" pitchFamily="49" charset="0"/>
              </a:rPr>
              <a:t>);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2362200" y="4724400"/>
            <a:ext cx="2514600" cy="1066800"/>
          </a:xfrm>
          <a:prstGeom prst="wedgeEllipseCallout">
            <a:avLst>
              <a:gd name="adj1" fmla="val -34912"/>
              <a:gd name="adj2" fmla="val -9568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200" b="1"/>
              <a:t>Unwinding</a:t>
            </a:r>
            <a:br>
              <a:rPr lang="en-US" sz="2200" b="1"/>
            </a:br>
            <a:r>
              <a:rPr lang="en-US" sz="2200" b="1"/>
              <a:t>assertion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Sufficient Loop Unwinding</a:t>
            </a:r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3886200" y="1447800"/>
            <a:ext cx="4824413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</a:rPr>
              <a:t>j = 1</a:t>
            </a: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2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2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2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assert(!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(j &lt;= 2)</a:t>
            </a:r>
            <a:r>
              <a:rPr lang="en-US" sz="1800" noProof="1">
                <a:latin typeface="Consolas" pitchFamily="49" charset="0"/>
              </a:rPr>
              <a:t>);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158726" name="AutoShape 6"/>
          <p:cNvSpPr>
            <a:spLocks noChangeArrowheads="1"/>
          </p:cNvSpPr>
          <p:nvPr/>
        </p:nvSpPr>
        <p:spPr bwMode="auto">
          <a:xfrm>
            <a:off x="533400" y="1447800"/>
            <a:ext cx="2514600" cy="1905000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</a:rPr>
              <a:t>j = 1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while 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2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Remainder;</a:t>
            </a: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14192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unwind =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Insufficient Loop Unwinding</a:t>
            </a:r>
          </a:p>
        </p:txBody>
      </p:sp>
      <p:sp>
        <p:nvSpPr>
          <p:cNvPr id="162819" name="AutoShape 3"/>
          <p:cNvSpPr>
            <a:spLocks noChangeArrowheads="1"/>
          </p:cNvSpPr>
          <p:nvPr/>
        </p:nvSpPr>
        <p:spPr bwMode="auto">
          <a:xfrm>
            <a:off x="3886200" y="1447800"/>
            <a:ext cx="4824413" cy="5040313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</a:rPr>
              <a:t>j = 1</a:t>
            </a: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10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   </a:t>
            </a:r>
            <a:r>
              <a:rPr lang="en-US" sz="1800" noProof="1">
                <a:latin typeface="Consolas" pitchFamily="49" charset="0"/>
              </a:rPr>
              <a:t>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10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if(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10</a:t>
            </a:r>
            <a:r>
              <a:rPr lang="en-US" sz="1800" noProof="1">
                <a:latin typeface="Consolas" pitchFamily="49" charset="0"/>
              </a:rPr>
              <a:t>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</a:rPr>
              <a:t>    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</a:t>
            </a:r>
            <a:r>
              <a:rPr lang="en-US" sz="1800" noProof="1">
                <a:solidFill>
                  <a:srgbClr val="33CC33"/>
                </a:solidFill>
                <a:latin typeface="Consolas" pitchFamily="49" charset="0"/>
              </a:rPr>
              <a:t>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assert(!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(j &lt;= 10)</a:t>
            </a:r>
            <a:r>
              <a:rPr lang="en-US" sz="1800" noProof="1">
                <a:latin typeface="Consolas" pitchFamily="49" charset="0"/>
              </a:rPr>
              <a:t>);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Remainder;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162820" name="AutoShape 4"/>
          <p:cNvSpPr>
            <a:spLocks noChangeArrowheads="1"/>
          </p:cNvSpPr>
          <p:nvPr/>
        </p:nvSpPr>
        <p:spPr bwMode="auto">
          <a:xfrm>
            <a:off x="533400" y="1447800"/>
            <a:ext cx="2514600" cy="1905000"/>
          </a:xfrm>
          <a:prstGeom prst="foldedCorner">
            <a:avLst>
              <a:gd name="adj" fmla="val 615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/>
          <a:lstStyle/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void f(...) {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</a:rPr>
              <a:t>j = 1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while (</a:t>
            </a:r>
            <a:r>
              <a:rPr lang="en-US" sz="1800" dirty="0">
                <a:solidFill>
                  <a:schemeClr val="hlink"/>
                </a:solidFill>
                <a:latin typeface="Consolas" pitchFamily="49" charset="0"/>
              </a:rPr>
              <a:t>j &lt;= 10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>
                <a:solidFill>
                  <a:srgbClr val="33CC33"/>
                </a:solidFill>
                <a:latin typeface="Consolas" pitchFamily="49" charset="0"/>
              </a:rPr>
              <a:t>j = j + 1;</a:t>
            </a: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</a:rPr>
              <a:t>  Remainder;</a:t>
            </a:r>
            <a:endParaRPr lang="en-US" sz="1800" noProof="1">
              <a:latin typeface="Consolas" pitchFamily="49" charset="0"/>
            </a:endParaRPr>
          </a:p>
          <a:p>
            <a:pPr algn="l">
              <a:lnSpc>
                <a:spcPct val="65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800" noProof="1">
                <a:latin typeface="Consolas" pitchFamily="49" charset="0"/>
              </a:rPr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38200" y="3886200"/>
            <a:ext cx="14192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unwind =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Transforming Loop-Free Programs Into Equations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381000"/>
          </a:xfrm>
        </p:spPr>
        <p:txBody>
          <a:bodyPr/>
          <a:lstStyle/>
          <a:p>
            <a:pPr eaLnBrk="1" hangingPunct="1"/>
            <a:r>
              <a:rPr lang="en-US" smtClean="0"/>
              <a:t>Easy to transform when every variable is only assigned once!</a:t>
            </a:r>
          </a:p>
        </p:txBody>
      </p:sp>
      <p:sp>
        <p:nvSpPr>
          <p:cNvPr id="166916" name="AutoShape 4"/>
          <p:cNvSpPr>
            <a:spLocks noChangeArrowheads="1"/>
          </p:cNvSpPr>
          <p:nvPr/>
        </p:nvSpPr>
        <p:spPr bwMode="auto">
          <a:xfrm>
            <a:off x="1512888" y="3505200"/>
            <a:ext cx="1714500" cy="14557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 = a;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 = x + 1;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z = y – 1;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41488" y="2963863"/>
            <a:ext cx="11572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5567363" y="2963863"/>
            <a:ext cx="146843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Constraints</a:t>
            </a:r>
          </a:p>
        </p:txBody>
      </p:sp>
      <p:sp>
        <p:nvSpPr>
          <p:cNvPr id="166919" name="AutoShape 7"/>
          <p:cNvSpPr>
            <a:spLocks noChangeArrowheads="1"/>
          </p:cNvSpPr>
          <p:nvPr/>
        </p:nvSpPr>
        <p:spPr bwMode="auto">
          <a:xfrm>
            <a:off x="5516563" y="3497263"/>
            <a:ext cx="1570037" cy="145573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/>
              <a:t>x = a &amp;&amp;</a:t>
            </a:r>
          </a:p>
          <a:p>
            <a:pPr algn="l">
              <a:defRPr/>
            </a:pPr>
            <a:r>
              <a:rPr lang="en-US"/>
              <a:t>y = x + 1 &amp;&amp;</a:t>
            </a:r>
          </a:p>
          <a:p>
            <a:pPr algn="l">
              <a:defRPr/>
            </a:pPr>
            <a:r>
              <a:rPr lang="en-US"/>
              <a:t>z = y – 1 &amp;&amp;</a:t>
            </a:r>
          </a:p>
        </p:txBody>
      </p:sp>
      <p:sp>
        <p:nvSpPr>
          <p:cNvPr id="166923" name="AutoShape 11"/>
          <p:cNvSpPr>
            <a:spLocks noChangeArrowheads="1"/>
          </p:cNvSpPr>
          <p:nvPr/>
        </p:nvSpPr>
        <p:spPr bwMode="auto">
          <a:xfrm>
            <a:off x="3962400" y="4114800"/>
            <a:ext cx="719138" cy="574675"/>
          </a:xfrm>
          <a:prstGeom prst="rightArrow">
            <a:avLst>
              <a:gd name="adj1" fmla="val 50000"/>
              <a:gd name="adj2" fmla="val 31285"/>
            </a:avLst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  <p:bldP spid="166917" grpId="0"/>
      <p:bldP spid="166918" grpId="0"/>
      <p:bldP spid="166919" grpId="0" animBg="1"/>
      <p:bldP spid="1669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Transforming Loop-Free Programs Into Equations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838200"/>
          </a:xfrm>
        </p:spPr>
        <p:txBody>
          <a:bodyPr/>
          <a:lstStyle/>
          <a:p>
            <a:pPr eaLnBrk="1" hangingPunct="1"/>
            <a:r>
              <a:rPr lang="en-US" smtClean="0"/>
              <a:t>When a variable is assigned multiple times, </a:t>
            </a:r>
          </a:p>
          <a:p>
            <a:pPr eaLnBrk="1" hangingPunct="1"/>
            <a:r>
              <a:rPr lang="en-US" smtClean="0"/>
              <a:t>use a new variable for the RHS of each assignment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746250" y="22860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3124200"/>
            <a:ext cx="719138" cy="574675"/>
            <a:chOff x="2926" y="1677"/>
            <a:chExt cx="453" cy="362"/>
          </a:xfrm>
        </p:grpSpPr>
        <p:sp>
          <p:nvSpPr>
            <p:cNvPr id="25613" name="AutoShape 9"/>
            <p:cNvSpPr>
              <a:spLocks noChangeArrowheads="1"/>
            </p:cNvSpPr>
            <p:nvPr/>
          </p:nvSpPr>
          <p:spPr bwMode="auto">
            <a:xfrm>
              <a:off x="2926" y="1677"/>
              <a:ext cx="453" cy="362"/>
            </a:xfrm>
            <a:prstGeom prst="rightArrow">
              <a:avLst>
                <a:gd name="adj1" fmla="val 50000"/>
                <a:gd name="adj2" fmla="val 3128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pic>
          <p:nvPicPr>
            <p:cNvPr id="25614" name="Picture 1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6" y="1797"/>
              <a:ext cx="141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4941888" y="2286000"/>
            <a:ext cx="17367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SSA Program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447800" y="2743200"/>
            <a:ext cx="1714500" cy="1455738"/>
            <a:chOff x="912" y="2784"/>
            <a:chExt cx="1080" cy="917"/>
          </a:xfrm>
        </p:grpSpPr>
        <p:sp>
          <p:nvSpPr>
            <p:cNvPr id="168976" name="AutoShape 16"/>
            <p:cNvSpPr>
              <a:spLocks noChangeArrowheads="1"/>
            </p:cNvSpPr>
            <p:nvPr/>
          </p:nvSpPr>
          <p:spPr bwMode="auto">
            <a:xfrm>
              <a:off x="912" y="2784"/>
              <a:ext cx="1080" cy="917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endParaRPr>
            </a:p>
          </p:txBody>
        </p:sp>
        <p:pic>
          <p:nvPicPr>
            <p:cNvPr id="25612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8" y="2880"/>
              <a:ext cx="817" cy="6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953000" y="2743200"/>
            <a:ext cx="1714500" cy="1455738"/>
            <a:chOff x="3216" y="2688"/>
            <a:chExt cx="1080" cy="917"/>
          </a:xfrm>
        </p:grpSpPr>
        <p:sp>
          <p:nvSpPr>
            <p:cNvPr id="168977" name="AutoShape 17"/>
            <p:cNvSpPr>
              <a:spLocks noChangeArrowheads="1"/>
            </p:cNvSpPr>
            <p:nvPr/>
          </p:nvSpPr>
          <p:spPr bwMode="auto">
            <a:xfrm>
              <a:off x="3216" y="2688"/>
              <a:ext cx="1080" cy="917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/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endParaRPr>
            </a:p>
          </p:txBody>
        </p:sp>
        <p:pic>
          <p:nvPicPr>
            <p:cNvPr id="25610" name="Picture 1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64" y="2784"/>
              <a:ext cx="998" cy="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  <p:bldP spid="1689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conditionals?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746250" y="12954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4941888" y="1295400"/>
            <a:ext cx="17367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SSA Program</a:t>
            </a:r>
          </a:p>
        </p:txBody>
      </p:sp>
      <p:sp>
        <p:nvSpPr>
          <p:cNvPr id="171023" name="AutoShape 15"/>
          <p:cNvSpPr>
            <a:spLocks noChangeArrowheads="1"/>
          </p:cNvSpPr>
          <p:nvPr/>
        </p:nvSpPr>
        <p:spPr bwMode="auto">
          <a:xfrm>
            <a:off x="1676400" y="1981200"/>
            <a:ext cx="1409700" cy="298291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(v)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y;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z;</a:t>
            </a:r>
          </a:p>
          <a:p>
            <a:pPr algn="l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 = x;</a:t>
            </a:r>
          </a:p>
        </p:txBody>
      </p:sp>
      <p:sp>
        <p:nvSpPr>
          <p:cNvPr id="171024" name="AutoShape 16"/>
          <p:cNvSpPr>
            <a:spLocks noChangeArrowheads="1"/>
          </p:cNvSpPr>
          <p:nvPr/>
        </p:nvSpPr>
        <p:spPr bwMode="auto">
          <a:xfrm>
            <a:off x="5105400" y="1981200"/>
            <a:ext cx="1524000" cy="298291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(v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y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z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baseline="-250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x??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sp>
        <p:nvSpPr>
          <p:cNvPr id="171025" name="AutoShape 17"/>
          <p:cNvSpPr>
            <a:spLocks noChangeArrowheads="1"/>
          </p:cNvSpPr>
          <p:nvPr/>
        </p:nvSpPr>
        <p:spPr bwMode="auto">
          <a:xfrm>
            <a:off x="6858000" y="3276600"/>
            <a:ext cx="2057400" cy="762000"/>
          </a:xfrm>
          <a:prstGeom prst="wedgeRectCallout">
            <a:avLst>
              <a:gd name="adj1" fmla="val -72685"/>
              <a:gd name="adj2" fmla="val 120000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What should ‘x’ be?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581400" y="3124200"/>
            <a:ext cx="719138" cy="574675"/>
            <a:chOff x="2926" y="1677"/>
            <a:chExt cx="453" cy="362"/>
          </a:xfrm>
        </p:grpSpPr>
        <p:sp>
          <p:nvSpPr>
            <p:cNvPr id="26633" name="AutoShape 20"/>
            <p:cNvSpPr>
              <a:spLocks noChangeArrowheads="1"/>
            </p:cNvSpPr>
            <p:nvPr/>
          </p:nvSpPr>
          <p:spPr bwMode="auto">
            <a:xfrm>
              <a:off x="2926" y="1677"/>
              <a:ext cx="453" cy="362"/>
            </a:xfrm>
            <a:prstGeom prst="rightArrow">
              <a:avLst>
                <a:gd name="adj1" fmla="val 50000"/>
                <a:gd name="adj2" fmla="val 3128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pic>
          <p:nvPicPr>
            <p:cNvPr id="26634" name="Picture 21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6" y="1797"/>
              <a:ext cx="141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/>
      <p:bldP spid="171024" grpId="0" animBg="1"/>
      <p:bldP spid="1710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conditionals?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638800"/>
            <a:ext cx="8001000" cy="381000"/>
          </a:xfrm>
        </p:spPr>
        <p:txBody>
          <a:bodyPr/>
          <a:lstStyle/>
          <a:p>
            <a:pPr eaLnBrk="1" hangingPunct="1"/>
            <a:r>
              <a:rPr lang="en-US" smtClean="0"/>
              <a:t>For each join point, add new variables with selectors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46250" y="12954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941888" y="1295400"/>
            <a:ext cx="17367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SSA Program</a:t>
            </a:r>
          </a:p>
        </p:txBody>
      </p:sp>
      <p:sp>
        <p:nvSpPr>
          <p:cNvPr id="173062" name="AutoShape 6"/>
          <p:cNvSpPr>
            <a:spLocks noChangeArrowheads="1"/>
          </p:cNvSpPr>
          <p:nvPr/>
        </p:nvSpPr>
        <p:spPr bwMode="auto">
          <a:xfrm>
            <a:off x="1676400" y="1981200"/>
            <a:ext cx="1409700" cy="298291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(v)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y;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 = z;</a:t>
            </a:r>
          </a:p>
          <a:p>
            <a:pPr algn="l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 = x;</a:t>
            </a:r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>
            <a:off x="5105400" y="1981200"/>
            <a:ext cx="2717800" cy="298291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 (v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y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z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0;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v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?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x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81400" y="3124200"/>
            <a:ext cx="719138" cy="574675"/>
            <a:chOff x="2926" y="1677"/>
            <a:chExt cx="453" cy="362"/>
          </a:xfrm>
        </p:grpSpPr>
        <p:sp>
          <p:nvSpPr>
            <p:cNvPr id="27657" name="AutoShape 10"/>
            <p:cNvSpPr>
              <a:spLocks noChangeArrowheads="1"/>
            </p:cNvSpPr>
            <p:nvPr/>
          </p:nvSpPr>
          <p:spPr bwMode="auto">
            <a:xfrm>
              <a:off x="2926" y="1677"/>
              <a:ext cx="453" cy="362"/>
            </a:xfrm>
            <a:prstGeom prst="rightArrow">
              <a:avLst>
                <a:gd name="adj1" fmla="val 50000"/>
                <a:gd name="adj2" fmla="val 3128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pic>
          <p:nvPicPr>
            <p:cNvPr id="27658" name="Picture 11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6" y="1797"/>
              <a:ext cx="141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Unbounded 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2286000"/>
            <a:ext cx="8001000" cy="457200"/>
          </a:xfrm>
        </p:spPr>
        <p:txBody>
          <a:bodyPr/>
          <a:lstStyle/>
          <a:p>
            <a:pPr eaLnBrk="1" hangingPunct="1"/>
            <a:r>
              <a:rPr lang="en-US" smtClean="0"/>
              <a:t>Arrays are updated “whole array” at a time</a:t>
            </a:r>
          </a:p>
        </p:txBody>
      </p:sp>
      <p:pic>
        <p:nvPicPr>
          <p:cNvPr id="2867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5625" y="1546225"/>
            <a:ext cx="1223963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867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295400"/>
            <a:ext cx="4872038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8678" name="Group 7"/>
          <p:cNvGrpSpPr>
            <a:grpSpLocks/>
          </p:cNvGrpSpPr>
          <p:nvPr/>
        </p:nvGrpSpPr>
        <p:grpSpPr bwMode="auto">
          <a:xfrm>
            <a:off x="2209800" y="1371600"/>
            <a:ext cx="719138" cy="574675"/>
            <a:chOff x="2926" y="1677"/>
            <a:chExt cx="453" cy="362"/>
          </a:xfrm>
        </p:grpSpPr>
        <p:sp>
          <p:nvSpPr>
            <p:cNvPr id="28684" name="AutoShape 8"/>
            <p:cNvSpPr>
              <a:spLocks noChangeArrowheads="1"/>
            </p:cNvSpPr>
            <p:nvPr/>
          </p:nvSpPr>
          <p:spPr bwMode="auto">
            <a:xfrm>
              <a:off x="2926" y="1677"/>
              <a:ext cx="453" cy="362"/>
            </a:xfrm>
            <a:prstGeom prst="rightArrow">
              <a:avLst>
                <a:gd name="adj1" fmla="val 50000"/>
                <a:gd name="adj2" fmla="val 31285"/>
              </a:avLst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pic>
          <p:nvPicPr>
            <p:cNvPr id="28685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16" y="1797"/>
              <a:ext cx="141" cy="1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274763" cy="1311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A[1] = 5;</a:t>
            </a:r>
          </a:p>
          <a:p>
            <a:pPr algn="l"/>
            <a:r>
              <a:rPr lang="en-US"/>
              <a:t>A[2] = 10;</a:t>
            </a:r>
          </a:p>
          <a:p>
            <a:pPr algn="l"/>
            <a:r>
              <a:rPr lang="en-US"/>
              <a:t>A[k] = 20;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3052763" y="2895600"/>
            <a:ext cx="2922587" cy="1311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=</a:t>
            </a:r>
            <a:r>
              <a:rPr lang="el-GR">
                <a:cs typeface="Arial" charset="0"/>
              </a:rPr>
              <a:t>λ</a:t>
            </a:r>
            <a:r>
              <a:rPr lang="en-US">
                <a:cs typeface="Arial" charset="0"/>
              </a:rPr>
              <a:t> i : i == 1 ? 5 : A</a:t>
            </a:r>
            <a:r>
              <a:rPr lang="en-US" baseline="-25000">
                <a:cs typeface="Arial" charset="0"/>
              </a:rPr>
              <a:t>0</a:t>
            </a:r>
            <a:r>
              <a:rPr lang="en-US">
                <a:cs typeface="Arial" charset="0"/>
              </a:rPr>
              <a:t>[i]</a:t>
            </a:r>
          </a:p>
          <a:p>
            <a:pPr algn="l"/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=</a:t>
            </a:r>
            <a:r>
              <a:rPr lang="el-GR"/>
              <a:t>λ</a:t>
            </a:r>
            <a:r>
              <a:rPr lang="en-US"/>
              <a:t> i : i == 2 ? 10 : A</a:t>
            </a:r>
            <a:r>
              <a:rPr lang="en-US" baseline="-25000"/>
              <a:t>1</a:t>
            </a:r>
            <a:r>
              <a:rPr lang="en-US"/>
              <a:t>[i]</a:t>
            </a:r>
          </a:p>
          <a:p>
            <a:pPr algn="l"/>
            <a:r>
              <a:rPr lang="en-US"/>
              <a:t>A</a:t>
            </a:r>
            <a:r>
              <a:rPr lang="en-US" baseline="-25000"/>
              <a:t>3</a:t>
            </a:r>
            <a:r>
              <a:rPr lang="en-US"/>
              <a:t>=</a:t>
            </a:r>
            <a:r>
              <a:rPr lang="el-GR"/>
              <a:t>λ</a:t>
            </a:r>
            <a:r>
              <a:rPr lang="en-US"/>
              <a:t> i : i == k ? 20 : A</a:t>
            </a:r>
            <a:r>
              <a:rPr lang="en-US" baseline="-25000"/>
              <a:t>2</a:t>
            </a:r>
            <a:r>
              <a:rPr lang="en-US"/>
              <a:t>[i]</a:t>
            </a:r>
            <a:endParaRPr lang="el-GR"/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422275" y="4419600"/>
            <a:ext cx="137001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Examples: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2133600" y="4556125"/>
            <a:ext cx="5362575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[2] == 10	A</a:t>
            </a:r>
            <a:r>
              <a:rPr lang="en-US" baseline="-25000"/>
              <a:t>2</a:t>
            </a:r>
            <a:r>
              <a:rPr lang="en-US"/>
              <a:t>[1]==5	A</a:t>
            </a:r>
            <a:r>
              <a:rPr lang="en-US" baseline="-25000"/>
              <a:t>2</a:t>
            </a:r>
            <a:r>
              <a:rPr lang="en-US"/>
              <a:t>[3] == A</a:t>
            </a:r>
            <a:r>
              <a:rPr lang="en-US" baseline="-25000"/>
              <a:t>0</a:t>
            </a:r>
            <a:r>
              <a:rPr lang="en-US"/>
              <a:t>[3]</a:t>
            </a:r>
          </a:p>
          <a:p>
            <a:r>
              <a:rPr lang="en-US"/>
              <a:t>A</a:t>
            </a:r>
            <a:r>
              <a:rPr lang="en-US" baseline="-25000"/>
              <a:t>3</a:t>
            </a:r>
            <a:r>
              <a:rPr lang="en-US"/>
              <a:t>[2] == (k==2 ? 20 : 10)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914400" y="5562600"/>
            <a:ext cx="652621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Uses only as much space as there are uses of the array!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/>
      <p:bldP spid="177163" grpId="0"/>
      <p:bldP spid="177164" grpId="0"/>
      <p:bldP spid="177165" grpId="0"/>
      <p:bldP spid="1771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AutoShape 2"/>
          <p:cNvSpPr>
            <a:spLocks noChangeArrowheads="1"/>
          </p:cNvSpPr>
          <p:nvPr/>
        </p:nvSpPr>
        <p:spPr bwMode="auto">
          <a:xfrm>
            <a:off x="252413" y="1412875"/>
            <a:ext cx="2089150" cy="44656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90513" y="1371600"/>
            <a:ext cx="86741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algn="l">
              <a:spcBef>
                <a:spcPct val="0"/>
              </a:spcBef>
              <a:spcAft>
                <a:spcPct val="50000"/>
              </a:spcAft>
              <a:buSzPct val="70000"/>
            </a:pPr>
            <a:endParaRPr lang="en-US"/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2628900" y="1412875"/>
            <a:ext cx="2449513" cy="446405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2268538" y="3213100"/>
            <a:ext cx="719137" cy="574675"/>
          </a:xfrm>
          <a:prstGeom prst="rightArrow">
            <a:avLst>
              <a:gd name="adj1" fmla="val 50000"/>
              <a:gd name="adj2" fmla="val 31285"/>
            </a:avLst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pic>
        <p:nvPicPr>
          <p:cNvPr id="1310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413" y="3403600"/>
            <a:ext cx="223837" cy="287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1080" name="AutoShape 8"/>
          <p:cNvSpPr>
            <a:spLocks noChangeArrowheads="1"/>
          </p:cNvSpPr>
          <p:nvPr/>
        </p:nvSpPr>
        <p:spPr bwMode="auto">
          <a:xfrm>
            <a:off x="5221288" y="1412875"/>
            <a:ext cx="3671887" cy="446405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4716463" y="3213100"/>
            <a:ext cx="719137" cy="574675"/>
          </a:xfrm>
          <a:prstGeom prst="rightArrow">
            <a:avLst>
              <a:gd name="adj1" fmla="val 50000"/>
              <a:gd name="adj2" fmla="val 31285"/>
            </a:avLst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400" y="1679575"/>
            <a:ext cx="1695450" cy="3910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108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4800" y="1662113"/>
            <a:ext cx="1903413" cy="391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108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3713" y="2330450"/>
            <a:ext cx="2706687" cy="255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nimBg="1"/>
      <p:bldP spid="131078" grpId="0" animBg="1"/>
      <p:bldP spid="131080" grpId="0" animBg="1"/>
      <p:bldP spid="1310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Pointers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08113"/>
            <a:ext cx="8307387" cy="5334000"/>
          </a:xfrm>
        </p:spPr>
        <p:txBody>
          <a:bodyPr/>
          <a:lstStyle/>
          <a:p>
            <a:pPr eaLnBrk="1" hangingPunct="1"/>
            <a:r>
              <a:rPr lang="en-US" smtClean="0"/>
              <a:t>While unwinding, record right hand side of assignments to pointers</a:t>
            </a:r>
          </a:p>
          <a:p>
            <a:pPr eaLnBrk="1" hangingPunct="1"/>
            <a:r>
              <a:rPr lang="en-US" smtClean="0"/>
              <a:t>This results in very precise points-to information</a:t>
            </a:r>
          </a:p>
          <a:p>
            <a:pPr lvl="1" eaLnBrk="1" hangingPunct="1"/>
            <a:r>
              <a:rPr lang="en-US" smtClean="0"/>
              <a:t>Separate for each pointer</a:t>
            </a:r>
          </a:p>
          <a:p>
            <a:pPr lvl="1" eaLnBrk="1" hangingPunct="1"/>
            <a:r>
              <a:rPr lang="en-US" smtClean="0"/>
              <a:t>Separate for each </a:t>
            </a:r>
            <a:r>
              <a:rPr lang="en-US" u="sng" smtClean="0"/>
              <a:t>instance</a:t>
            </a:r>
            <a:r>
              <a:rPr lang="en-US" smtClean="0"/>
              <a:t> of each program location</a:t>
            </a:r>
          </a:p>
          <a:p>
            <a:pPr eaLnBrk="1" hangingPunct="1"/>
            <a:r>
              <a:rPr lang="en-US" smtClean="0"/>
              <a:t>Dereferencing operations are expanded into</a:t>
            </a:r>
            <a:br>
              <a:rPr lang="en-US" smtClean="0"/>
            </a:br>
            <a:r>
              <a:rPr lang="en-US" smtClean="0"/>
              <a:t>case-split on pointer object (not: offset)</a:t>
            </a:r>
          </a:p>
          <a:p>
            <a:pPr lvl="1" eaLnBrk="1" hangingPunct="1"/>
            <a:r>
              <a:rPr lang="en-US" smtClean="0"/>
              <a:t>Generate assertions on offset and on type</a:t>
            </a:r>
          </a:p>
          <a:p>
            <a:pPr eaLnBrk="1" hangingPunct="1"/>
            <a:r>
              <a:rPr lang="en-US" smtClean="0"/>
              <a:t>Pointer data type assumed to be part of bit-vector logic</a:t>
            </a:r>
          </a:p>
          <a:p>
            <a:pPr lvl="1" eaLnBrk="1" hangingPunct="1"/>
            <a:r>
              <a:rPr lang="en-US" smtClean="0"/>
              <a:t>Consists of pair &lt;object, offset&gt;</a:t>
            </a:r>
            <a:endParaRPr lang="en-US" noProof="1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and Claims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182563" eaLnBrk="1" hangingPunct="1">
              <a:buFontTx/>
              <a:buChar char="•"/>
            </a:pPr>
            <a:r>
              <a:rPr lang="en-US" smtClean="0"/>
              <a:t>Arbitrary ANSI-C programs</a:t>
            </a:r>
          </a:p>
          <a:p>
            <a:pPr lvl="1" eaLnBrk="1" hangingPunct="1"/>
            <a:r>
              <a:rPr lang="en-US" smtClean="0"/>
              <a:t>With bitvector arithmetic, dynamic memory, pointers, …</a:t>
            </a:r>
          </a:p>
          <a:p>
            <a:pPr indent="-182563" eaLnBrk="1" hangingPunct="1">
              <a:buFontTx/>
              <a:buChar char="•"/>
            </a:pPr>
            <a:r>
              <a:rPr lang="en-US" smtClean="0"/>
              <a:t>Simple Safety Claims </a:t>
            </a:r>
          </a:p>
          <a:p>
            <a:pPr lvl="1" eaLnBrk="1" hangingPunct="1"/>
            <a:r>
              <a:rPr lang="en-US" smtClean="0"/>
              <a:t>Array bound checks (i.e., buffer overflow)</a:t>
            </a:r>
          </a:p>
          <a:p>
            <a:pPr lvl="1" eaLnBrk="1" hangingPunct="1"/>
            <a:r>
              <a:rPr lang="en-US" smtClean="0"/>
              <a:t>Division by zero</a:t>
            </a:r>
          </a:p>
          <a:p>
            <a:pPr lvl="1" eaLnBrk="1" hangingPunct="1"/>
            <a:r>
              <a:rPr lang="en-US" smtClean="0"/>
              <a:t>Pointer checks (i.e., NULL pointer dereference)</a:t>
            </a:r>
          </a:p>
          <a:p>
            <a:pPr lvl="1" eaLnBrk="1" hangingPunct="1"/>
            <a:r>
              <a:rPr lang="en-US" smtClean="0"/>
              <a:t>Arithmetic overflow</a:t>
            </a:r>
          </a:p>
          <a:p>
            <a:pPr lvl="1" eaLnBrk="1" hangingPunct="1"/>
            <a:r>
              <a:rPr lang="en-US" smtClean="0"/>
              <a:t>User supplied assertions (i.e., </a:t>
            </a:r>
            <a:r>
              <a:rPr lang="en-US" smtClean="0">
                <a:latin typeface="Courier New" pitchFamily="49" charset="0"/>
              </a:rPr>
              <a:t>assert (i &gt; j)</a:t>
            </a:r>
            <a:r>
              <a:rPr lang="en-US" smtClean="0"/>
              <a:t> )</a:t>
            </a:r>
          </a:p>
          <a:p>
            <a:pPr lvl="1" eaLnBrk="1" hangingPunct="1"/>
            <a:r>
              <a:rPr lang="en-US" smtClean="0"/>
              <a:t>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Typecast Example</a:t>
            </a:r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1905000" y="1371600"/>
            <a:ext cx="5981700" cy="46482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/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void *p;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char c;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(void)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input1, intput2, z;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p = input1 ? (void*)&amp;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: (void*) &amp;c;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if (input2)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 z = *(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*)p;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else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 z = *(char*)p;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Dynamic Objects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08113"/>
            <a:ext cx="8307387" cy="5334000"/>
          </a:xfrm>
        </p:spPr>
        <p:txBody>
          <a:bodyPr/>
          <a:lstStyle/>
          <a:p>
            <a:pPr eaLnBrk="1" hangingPunct="1"/>
            <a:r>
              <a:rPr lang="en-US" smtClean="0"/>
              <a:t>Dynamic Objects:</a:t>
            </a:r>
          </a:p>
          <a:p>
            <a:pPr lvl="1" eaLnBrk="1" hangingPunct="1"/>
            <a:r>
              <a:rPr lang="en-US" noProof="1" smtClean="0">
                <a:latin typeface="Courier New" pitchFamily="49" charset="0"/>
              </a:rPr>
              <a:t>malloc</a:t>
            </a:r>
            <a:r>
              <a:rPr lang="en-US" noProof="1" smtClean="0"/>
              <a:t> / </a:t>
            </a:r>
            <a:r>
              <a:rPr lang="en-US" noProof="1" smtClean="0">
                <a:latin typeface="Courier New" pitchFamily="49" charset="0"/>
              </a:rPr>
              <a:t>free</a:t>
            </a: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Local variables of functions</a:t>
            </a:r>
            <a:endParaRPr lang="en-US" noProof="1" smtClean="0"/>
          </a:p>
          <a:p>
            <a:pPr eaLnBrk="1" hangingPunct="1"/>
            <a:r>
              <a:rPr lang="en-US" smtClean="0"/>
              <a:t>Auxiliary variables for each dynamically allocated object:</a:t>
            </a:r>
          </a:p>
          <a:p>
            <a:pPr lvl="1" eaLnBrk="1" hangingPunct="1"/>
            <a:r>
              <a:rPr lang="en-US" smtClean="0"/>
              <a:t>Size (number of elements)</a:t>
            </a:r>
          </a:p>
          <a:p>
            <a:pPr lvl="1" eaLnBrk="1" hangingPunct="1"/>
            <a:r>
              <a:rPr lang="en-US" smtClean="0"/>
              <a:t>Active bit</a:t>
            </a:r>
          </a:p>
          <a:p>
            <a:pPr lvl="1" eaLnBrk="1" hangingPunct="1"/>
            <a:r>
              <a:rPr lang="en-US" smtClean="0"/>
              <a:t>Type</a:t>
            </a:r>
          </a:p>
          <a:p>
            <a:pPr eaLnBrk="1" hangingPunct="1"/>
            <a:r>
              <a:rPr lang="en-US" noProof="1" smtClean="0">
                <a:latin typeface="Courier New" pitchFamily="49" charset="0"/>
              </a:rPr>
              <a:t>malloc</a:t>
            </a:r>
            <a:r>
              <a:rPr lang="en-US" smtClean="0"/>
              <a:t> sets size (from parameter) and sets active bit</a:t>
            </a:r>
          </a:p>
          <a:p>
            <a:pPr eaLnBrk="1" hangingPunct="1"/>
            <a:r>
              <a:rPr lang="en-US" smtClean="0">
                <a:latin typeface="Courier New" pitchFamily="49" charset="0"/>
              </a:rPr>
              <a:t>free</a:t>
            </a:r>
            <a:r>
              <a:rPr lang="en-US" smtClean="0"/>
              <a:t> asserts that active bit is set and clears bit</a:t>
            </a:r>
          </a:p>
          <a:p>
            <a:pPr eaLnBrk="1" hangingPunct="1"/>
            <a:r>
              <a:rPr lang="en-US" smtClean="0"/>
              <a:t>Same for local variables: active bit is cleared upon leaving the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with CBMC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Programming to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001000" cy="4435475"/>
          </a:xfrm>
        </p:spPr>
        <p:txBody>
          <a:bodyPr/>
          <a:lstStyle/>
          <a:p>
            <a:r>
              <a:rPr lang="en-US" dirty="0" smtClean="0"/>
              <a:t>Extend C programming language with 3 modeling features</a:t>
            </a:r>
          </a:p>
          <a:p>
            <a:endParaRPr lang="en-US" dirty="0" smtClean="0"/>
          </a:p>
          <a:p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assert(e) – aborts an execution when e is false, no-op otherwise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Non-determinism</a:t>
            </a:r>
          </a:p>
          <a:p>
            <a:pPr lvl="1"/>
            <a:r>
              <a:rPr lang="en-US" dirty="0" err="1" smtClean="0"/>
              <a:t>nondet_int</a:t>
            </a:r>
            <a:r>
              <a:rPr lang="en-US" dirty="0" smtClean="0"/>
              <a:t>() – returns a non-deterministic integer value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assume(e) – “ignores” execution when e is false, no-op otherwise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94502" y="2799546"/>
            <a:ext cx="6017032" cy="492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l" fontAlgn="base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void assert (_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b) { if (!b)  exit(); 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94502" y="4171146"/>
            <a:ext cx="5452775" cy="492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nondet_int</a:t>
            </a:r>
            <a:r>
              <a:rPr lang="en-US" dirty="0" smtClean="0">
                <a:latin typeface="Consolas" pitchFamily="49" charset="0"/>
              </a:rPr>
              <a:t> () {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x; return x; 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94502" y="5542746"/>
            <a:ext cx="5593839" cy="492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latin typeface="Consolas" pitchFamily="49" charset="0"/>
              </a:rPr>
              <a:t>void assume (_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e) { while (!e) ;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1695510"/>
            <a:ext cx="2913618" cy="32624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x, y;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void main (void)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x = </a:t>
            </a:r>
            <a:r>
              <a:rPr lang="en-US" dirty="0" err="1" smtClean="0">
                <a:latin typeface="Consolas" pitchFamily="49" charset="0"/>
              </a:rPr>
              <a:t>nondet_int</a:t>
            </a:r>
            <a:r>
              <a:rPr lang="en-US" dirty="0" smtClean="0">
                <a:latin typeface="Consolas" pitchFamily="49" charset="0"/>
              </a:rPr>
              <a:t> ();</a:t>
            </a:r>
          </a:p>
          <a:p>
            <a:pPr algn="l">
              <a:spcBef>
                <a:spcPts val="0"/>
              </a:spcBef>
            </a:pPr>
            <a:endParaRPr lang="en-US" dirty="0">
              <a:latin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  assume (x &gt; 10);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y = x + 1;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assert (y &gt; x);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572000" y="3810000"/>
            <a:ext cx="4114800" cy="1371600"/>
          </a:xfrm>
          <a:prstGeom prst="wedgeEllipseCallout">
            <a:avLst>
              <a:gd name="adj1" fmla="val -93006"/>
              <a:gd name="adj2" fmla="val -504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possible overflow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1" charset="-128"/>
              </a:rPr>
              <a:t>assertion fails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nondet for modeling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1371600"/>
          </a:xfrm>
        </p:spPr>
        <p:txBody>
          <a:bodyPr/>
          <a:lstStyle/>
          <a:p>
            <a:pPr eaLnBrk="1" hangingPunct="1"/>
            <a:r>
              <a:rPr lang="en-US" smtClean="0"/>
              <a:t>Library spec:</a:t>
            </a:r>
          </a:p>
          <a:p>
            <a:pPr eaLnBrk="1" hangingPunct="1"/>
            <a:r>
              <a:rPr lang="en-US" smtClean="0"/>
              <a:t>	“foo is given non-deterministically, but is taken until returned”</a:t>
            </a:r>
          </a:p>
          <a:p>
            <a:pPr eaLnBrk="1" hangingPunct="1"/>
            <a:r>
              <a:rPr lang="en-US" smtClean="0"/>
              <a:t>CMBC stub:</a:t>
            </a:r>
          </a:p>
          <a:p>
            <a:pPr eaLnBrk="1" hangingPunct="1"/>
            <a:endParaRPr lang="en-US" smtClean="0"/>
          </a:p>
        </p:txBody>
      </p:sp>
      <p:sp>
        <p:nvSpPr>
          <p:cNvPr id="223236" name="AutoShape 4"/>
          <p:cNvSpPr>
            <a:spLocks noChangeArrowheads="1"/>
          </p:cNvSpPr>
          <p:nvPr/>
        </p:nvSpPr>
        <p:spPr bwMode="auto">
          <a:xfrm>
            <a:off x="152400" y="2808288"/>
            <a:ext cx="4837113" cy="3071812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nondet_int</a:t>
            </a:r>
            <a:r>
              <a:rPr lang="en-US" dirty="0">
                <a:latin typeface="Consolas" pitchFamily="49" charset="0"/>
              </a:rPr>
              <a:t> ();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 = 0;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grab_foo</a:t>
            </a:r>
            <a:r>
              <a:rPr lang="en-US" dirty="0">
                <a:latin typeface="Consolas" pitchFamily="49" charset="0"/>
              </a:rPr>
              <a:t> ()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if (!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</a:rPr>
              <a:t>nondet_int</a:t>
            </a:r>
            <a:r>
              <a:rPr lang="en-US" dirty="0">
                <a:latin typeface="Consolas" pitchFamily="49" charset="0"/>
              </a:rPr>
              <a:t> ();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return 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; }</a:t>
            </a:r>
          </a:p>
        </p:txBody>
      </p:sp>
      <p:sp>
        <p:nvSpPr>
          <p:cNvPr id="223237" name="AutoShape 5"/>
          <p:cNvSpPr>
            <a:spLocks noChangeArrowheads="1"/>
          </p:cNvSpPr>
          <p:nvPr/>
        </p:nvSpPr>
        <p:spPr bwMode="auto">
          <a:xfrm>
            <a:off x="5562600" y="2808288"/>
            <a:ext cx="3144838" cy="976312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</a:rPr>
              <a:t>return_foo</a:t>
            </a:r>
            <a:r>
              <a:rPr lang="en-US" dirty="0">
                <a:latin typeface="Consolas" pitchFamily="49" charset="0"/>
              </a:rPr>
              <a:t> ()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is_foo_taken</a:t>
            </a:r>
            <a:r>
              <a:rPr lang="en-US" dirty="0">
                <a:latin typeface="Consolas" pitchFamily="49" charset="0"/>
              </a:rPr>
              <a:t> = 0;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  <p:bldP spid="2232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Assume-Guarantee Reasoning 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2768600" cy="381000"/>
          </a:xfrm>
        </p:spPr>
        <p:txBody>
          <a:bodyPr/>
          <a:lstStyle/>
          <a:p>
            <a:pPr eaLnBrk="1" hangingPunct="1"/>
            <a:r>
              <a:rPr lang="en-US" sz="2400" smtClean="0"/>
              <a:t>Is </a:t>
            </a:r>
            <a:r>
              <a:rPr lang="en-US" sz="2400" smtClean="0">
                <a:latin typeface="Consolas" pitchFamily="49" charset="0"/>
              </a:rPr>
              <a:t>foo</a:t>
            </a:r>
            <a:r>
              <a:rPr lang="en-US" sz="2400" smtClean="0"/>
              <a:t> correct?</a:t>
            </a:r>
          </a:p>
        </p:txBody>
      </p:sp>
      <p:sp>
        <p:nvSpPr>
          <p:cNvPr id="227332" name="AutoShape 4"/>
          <p:cNvSpPr>
            <a:spLocks noChangeArrowheads="1"/>
          </p:cNvSpPr>
          <p:nvPr/>
        </p:nvSpPr>
        <p:spPr bwMode="auto">
          <a:xfrm>
            <a:off x="4724400" y="1371600"/>
            <a:ext cx="3286125" cy="4049713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* p) { … }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void main(void)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(x);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(y);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gray">
          <a:xfrm>
            <a:off x="457200" y="2362200"/>
            <a:ext cx="276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2400"/>
              <a:t>Check by splitting on the argument of </a:t>
            </a:r>
            <a:r>
              <a:rPr lang="en-US" sz="2400">
                <a:latin typeface="Consolas" pitchFamily="49" charset="0"/>
              </a:rPr>
              <a:t>foo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Assume-Guarantee Reasoning 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273800" cy="381000"/>
          </a:xfrm>
        </p:spPr>
        <p:txBody>
          <a:bodyPr/>
          <a:lstStyle/>
          <a:p>
            <a:pPr eaLnBrk="1" hangingPunct="1"/>
            <a:r>
              <a:rPr lang="en-US" sz="2400" smtClean="0"/>
              <a:t>(A) Is </a:t>
            </a:r>
            <a:r>
              <a:rPr lang="en-US" sz="2400" smtClean="0">
                <a:latin typeface="Consolas" pitchFamily="49" charset="0"/>
              </a:rPr>
              <a:t>foo</a:t>
            </a:r>
            <a:r>
              <a:rPr lang="en-US" sz="2400" smtClean="0"/>
              <a:t> correct assuming </a:t>
            </a:r>
            <a:r>
              <a:rPr lang="en-US" sz="2400" smtClean="0">
                <a:latin typeface="Courier New" pitchFamily="49" charset="0"/>
              </a:rPr>
              <a:t>p</a:t>
            </a:r>
            <a:r>
              <a:rPr lang="en-US" sz="2400" smtClean="0"/>
              <a:t> is not NULL?</a:t>
            </a:r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>
            <a:off x="304800" y="1981200"/>
            <a:ext cx="8305800" cy="45085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* p) { __</a:t>
            </a:r>
            <a:r>
              <a:rPr lang="en-US" dirty="0" err="1">
                <a:latin typeface="Consolas" pitchFamily="49" charset="0"/>
              </a:rPr>
              <a:t>CPROVER_assume</a:t>
            </a:r>
            <a:r>
              <a:rPr lang="en-US" dirty="0">
                <a:latin typeface="Consolas" pitchFamily="49" charset="0"/>
              </a:rPr>
              <a:t>(p!=NULL); … }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gray">
          <a:xfrm>
            <a:off x="304800" y="27432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2400"/>
              <a:t>(G)Is </a:t>
            </a:r>
            <a:r>
              <a:rPr lang="en-US" sz="2400">
                <a:latin typeface="Consolas" pitchFamily="49" charset="0"/>
              </a:rPr>
              <a:t>foo</a:t>
            </a:r>
            <a:r>
              <a:rPr lang="en-US" sz="2400"/>
              <a:t> guaranteed to be called with a non-NULL argument?</a:t>
            </a:r>
          </a:p>
        </p:txBody>
      </p:sp>
      <p:sp>
        <p:nvSpPr>
          <p:cNvPr id="229382" name="AutoShape 6"/>
          <p:cNvSpPr>
            <a:spLocks noChangeArrowheads="1"/>
          </p:cNvSpPr>
          <p:nvPr/>
        </p:nvSpPr>
        <p:spPr bwMode="auto">
          <a:xfrm>
            <a:off x="1981200" y="3214688"/>
            <a:ext cx="4800600" cy="3071812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void main(void)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assert (x!=NULL);// 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(x);           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assert (y!=NULL); //</a:t>
            </a:r>
            <a:r>
              <a:rPr lang="en-US" dirty="0" err="1">
                <a:latin typeface="Consolas" pitchFamily="49" charset="0"/>
              </a:rPr>
              <a:t>foo</a:t>
            </a:r>
            <a:r>
              <a:rPr lang="en-US" dirty="0">
                <a:latin typeface="Consolas" pitchFamily="49" charset="0"/>
              </a:rPr>
              <a:t>(y);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…}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Dangers of unrestricted assumptions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5121275" cy="3048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mtClean="0"/>
              <a:t>Assumptions can lead to vacuous satisfaction</a:t>
            </a:r>
          </a:p>
        </p:txBody>
      </p:sp>
      <p:sp>
        <p:nvSpPr>
          <p:cNvPr id="231428" name="AutoShape 4"/>
          <p:cNvSpPr>
            <a:spLocks noChangeArrowheads="1"/>
          </p:cNvSpPr>
          <p:nvPr/>
        </p:nvSpPr>
        <p:spPr bwMode="auto">
          <a:xfrm>
            <a:off x="4343400" y="2057400"/>
            <a:ext cx="3990975" cy="1500188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if (x &gt; 0) {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__</a:t>
            </a:r>
            <a:r>
              <a:rPr lang="en-US" dirty="0" err="1">
                <a:latin typeface="Consolas" pitchFamily="49" charset="0"/>
              </a:rPr>
              <a:t>CPROVER_assume</a:t>
            </a:r>
            <a:r>
              <a:rPr lang="en-US" dirty="0">
                <a:latin typeface="Consolas" pitchFamily="49" charset="0"/>
              </a:rPr>
              <a:t> (x &lt; 0);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assert (0); }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0" y="3048000"/>
            <a:ext cx="42608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program is passed by CMBMC!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269875" y="3962400"/>
            <a:ext cx="74310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Assume must either be checked with assert or used as an idiom:</a:t>
            </a:r>
          </a:p>
        </p:txBody>
      </p:sp>
      <p:sp>
        <p:nvSpPr>
          <p:cNvPr id="231431" name="AutoShape 7"/>
          <p:cNvSpPr>
            <a:spLocks noChangeArrowheads="1"/>
          </p:cNvSpPr>
          <p:nvPr/>
        </p:nvSpPr>
        <p:spPr bwMode="auto">
          <a:xfrm>
            <a:off x="2743200" y="4572000"/>
            <a:ext cx="3709988" cy="1500188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>
                <a:latin typeface="Consolas" pitchFamily="49" charset="0"/>
              </a:rPr>
              <a:t>x = </a:t>
            </a:r>
            <a:r>
              <a:rPr lang="en-US" dirty="0" err="1">
                <a:latin typeface="Consolas" pitchFamily="49" charset="0"/>
              </a:rPr>
              <a:t>nondet_int</a:t>
            </a:r>
            <a:r>
              <a:rPr lang="en-US" dirty="0">
                <a:latin typeface="Consolas" pitchFamily="49" charset="0"/>
              </a:rPr>
              <a:t> ();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y = </a:t>
            </a:r>
            <a:r>
              <a:rPr lang="en-US" dirty="0" err="1">
                <a:latin typeface="Consolas" pitchFamily="49" charset="0"/>
              </a:rPr>
              <a:t>nondet_int</a:t>
            </a:r>
            <a:r>
              <a:rPr lang="en-US" dirty="0">
                <a:latin typeface="Consolas" pitchFamily="49" charset="0"/>
              </a:rPr>
              <a:t> ();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__</a:t>
            </a:r>
            <a:r>
              <a:rPr lang="en-US" dirty="0" err="1">
                <a:latin typeface="Consolas" pitchFamily="49" charset="0"/>
              </a:rPr>
              <a:t>CPROVER_assume</a:t>
            </a:r>
            <a:r>
              <a:rPr lang="en-US" dirty="0">
                <a:latin typeface="Consolas" pitchFamily="49" charset="0"/>
              </a:rPr>
              <a:t> (x &lt; y);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0" grpId="0"/>
      <p:bldP spid="231431" grpId="0" animBg="1"/>
      <p:bldP spid="23143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Prophecy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1310794"/>
            <a:ext cx="3477875" cy="4031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91440" rIns="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x, y, v;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void main (void)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v = </a:t>
            </a:r>
            <a:r>
              <a:rPr lang="en-US" dirty="0" err="1" smtClean="0">
                <a:latin typeface="Consolas" pitchFamily="49" charset="0"/>
              </a:rPr>
              <a:t>nondet_int</a:t>
            </a:r>
            <a:r>
              <a:rPr lang="en-US" dirty="0" smtClean="0">
                <a:latin typeface="Consolas" pitchFamily="49" charset="0"/>
              </a:rPr>
              <a:t> ();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x = v;</a:t>
            </a:r>
          </a:p>
          <a:p>
            <a:pPr algn="l">
              <a:spcBef>
                <a:spcPts val="0"/>
              </a:spcBef>
            </a:pPr>
            <a:endParaRPr lang="en-US" dirty="0">
              <a:latin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  x = x + 1;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y = </a:t>
            </a:r>
            <a:r>
              <a:rPr lang="en-US" dirty="0" err="1" smtClean="0">
                <a:latin typeface="Consolas" pitchFamily="49" charset="0"/>
              </a:rPr>
              <a:t>nondet_int</a:t>
            </a:r>
            <a:r>
              <a:rPr lang="en-US" dirty="0" smtClean="0">
                <a:latin typeface="Consolas" pitchFamily="49" charset="0"/>
              </a:rPr>
              <a:t> ();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assume (v == y);</a:t>
            </a:r>
          </a:p>
          <a:p>
            <a:pPr algn="l">
              <a:spcBef>
                <a:spcPts val="0"/>
              </a:spcBef>
            </a:pPr>
            <a:endParaRPr lang="en-US" dirty="0">
              <a:latin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onsolas" pitchFamily="49" charset="0"/>
              </a:rPr>
              <a:t>  assert (x == y + 1);  </a:t>
            </a:r>
          </a:p>
          <a:p>
            <a:pPr algn="l"/>
            <a:r>
              <a:rPr lang="en-US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572000" y="1219200"/>
            <a:ext cx="3505200" cy="1143000"/>
          </a:xfrm>
          <a:prstGeom prst="wedgeEllipseCallout">
            <a:avLst>
              <a:gd name="adj1" fmla="val -71362"/>
              <a:gd name="adj2" fmla="val 461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v is a </a:t>
            </a:r>
            <a:r>
              <a:rPr lang="en-US" sz="1600" i="1" dirty="0" smtClean="0">
                <a:solidFill>
                  <a:srgbClr val="00B050"/>
                </a:solidFill>
                <a:latin typeface="Arial" charset="0"/>
                <a:ea typeface="ＭＳ Ｐゴシック" pitchFamily="1" charset="-128"/>
              </a:rPr>
              <a:t>prophecy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variable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it guesses the future value of y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4648200" y="2667000"/>
            <a:ext cx="3505200" cy="1143000"/>
          </a:xfrm>
          <a:prstGeom prst="wedgeEllipseCallout">
            <a:avLst>
              <a:gd name="adj1" fmla="val -79597"/>
              <a:gd name="adj2" fmla="val 670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assume </a:t>
            </a:r>
            <a:r>
              <a:rPr lang="en-US" sz="1600" smtClean="0">
                <a:solidFill>
                  <a:srgbClr val="00B050"/>
                </a:solidFill>
                <a:latin typeface="Arial" charset="0"/>
                <a:ea typeface="ＭＳ Ｐゴシック" pitchFamily="1" charset="-128"/>
              </a:rPr>
              <a:t>blocks</a:t>
            </a:r>
            <a:r>
              <a:rPr lang="en-US" sz="160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executions with 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wrong guess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572000" y="4343400"/>
            <a:ext cx="3505200" cy="1143000"/>
          </a:xfrm>
          <a:prstGeom prst="wedgeEllipseCallout">
            <a:avLst>
              <a:gd name="adj1" fmla="val -64916"/>
              <a:gd name="adj2" fmla="val -17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syntactically: x is changed </a:t>
            </a:r>
            <a:r>
              <a:rPr lang="en-US" sz="1600" i="1" dirty="0" smtClean="0">
                <a:solidFill>
                  <a:srgbClr val="00B050"/>
                </a:solidFill>
                <a:latin typeface="Arial" charset="0"/>
                <a:ea typeface="ＭＳ Ｐゴシック" pitchFamily="1" charset="-128"/>
              </a:rPr>
              <a:t>before</a:t>
            </a:r>
            <a:r>
              <a:rPr lang="en-US" sz="1600" i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semantically: x is changed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ＭＳ Ｐゴシック" pitchFamily="1" charset="-128"/>
              </a:rPr>
              <a:t>after</a:t>
            </a:r>
            <a:r>
              <a:rPr kumimoji="0" lang="en-US" sz="16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  <a:r>
              <a:rPr kumimoji="0" lang="en-US" sz="16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y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a SAT Solver?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SAT Solvers are very efficient</a:t>
            </a:r>
          </a:p>
          <a:p>
            <a:pPr indent="182880" eaLnBrk="1" hangingPunct="1">
              <a:buFontTx/>
              <a:buChar char="•"/>
              <a:defRPr/>
            </a:pPr>
            <a:endParaRPr lang="en-US" dirty="0" smtClean="0"/>
          </a:p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Analysis is completely automated</a:t>
            </a:r>
          </a:p>
          <a:p>
            <a:pPr indent="182880" eaLnBrk="1" hangingPunct="1">
              <a:buFontTx/>
              <a:buChar char="•"/>
              <a:defRPr/>
            </a:pPr>
            <a:endParaRPr lang="en-US" dirty="0" smtClean="0"/>
          </a:p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Analysis as good as the underlying SAT solver</a:t>
            </a:r>
          </a:p>
          <a:p>
            <a:pPr indent="182880" eaLnBrk="1" hangingPunct="1">
              <a:buFontTx/>
              <a:buChar char="•"/>
              <a:defRPr/>
            </a:pPr>
            <a:endParaRPr lang="en-US" dirty="0" smtClean="0"/>
          </a:p>
          <a:p>
            <a:pPr indent="182880" eaLnBrk="1" hangingPunct="1">
              <a:buFontTx/>
              <a:buChar char="•"/>
              <a:defRPr/>
            </a:pPr>
            <a:r>
              <a:rPr lang="en-US" dirty="0" smtClean="0"/>
              <a:t>Allows support for many features of a programming language</a:t>
            </a:r>
          </a:p>
          <a:p>
            <a:pPr lvl="1" eaLnBrk="1" hangingPunct="1">
              <a:defRPr/>
            </a:pPr>
            <a:r>
              <a:rPr lang="en-US" dirty="0" smtClean="0"/>
              <a:t>bitwise operations, pointer arithmetic, dynamic memory, type casts</a:t>
            </a:r>
          </a:p>
          <a:p>
            <a:pPr eaLnBrk="1" hangingPunct="1">
              <a:buFontTx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Context-Bounded Analysis with CBMC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Context-Bounded Analysis (CBA)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762000"/>
          </a:xfrm>
        </p:spPr>
        <p:txBody>
          <a:bodyPr/>
          <a:lstStyle/>
          <a:p>
            <a:r>
              <a:rPr lang="en-US" dirty="0" smtClean="0"/>
              <a:t>Explore all executions of TWO threads that have at most R context-switches (per thread)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93216" y="3430524"/>
            <a:ext cx="6858000" cy="0"/>
          </a:xfrm>
          <a:prstGeom prst="line">
            <a:avLst/>
          </a:prstGeom>
          <a:solidFill>
            <a:srgbClr val="5CA1FB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093216" y="4230624"/>
            <a:ext cx="6858000" cy="0"/>
          </a:xfrm>
          <a:prstGeom prst="line">
            <a:avLst/>
          </a:prstGeom>
          <a:solidFill>
            <a:srgbClr val="5CA1FB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590800" y="3036983"/>
            <a:ext cx="8382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00600" y="3036983"/>
            <a:ext cx="16764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31982" y="3843051"/>
            <a:ext cx="1458817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429000" y="3843051"/>
            <a:ext cx="13716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503416" y="3838607"/>
            <a:ext cx="14478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3849624"/>
            <a:ext cx="5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sym typeface="Symbol"/>
              </a:rPr>
              <a:t>T</a:t>
            </a:r>
            <a:r>
              <a:rPr lang="en-US" baseline="-25000" dirty="0" smtClean="0">
                <a:latin typeface="Arial"/>
                <a:sym typeface="Symbo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3087624"/>
            <a:ext cx="5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sym typeface="Symbol"/>
              </a:rPr>
              <a:t>T</a:t>
            </a:r>
            <a:r>
              <a:rPr lang="en-US" baseline="-25000" dirty="0" smtClean="0">
                <a:latin typeface="Arial"/>
                <a:sym typeface="Symbo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28" name="Oval Callout 27"/>
          <p:cNvSpPr/>
          <p:nvPr/>
        </p:nvSpPr>
        <p:spPr bwMode="auto">
          <a:xfrm>
            <a:off x="1219200" y="4800600"/>
            <a:ext cx="1981200" cy="1066800"/>
          </a:xfrm>
          <a:prstGeom prst="wedgeEllipseCallout">
            <a:avLst>
              <a:gd name="adj1" fmla="val 21058"/>
              <a:gd name="adj2" fmla="val -1027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Context-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Swtich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preempted by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9" name="Oval Callout 28"/>
          <p:cNvSpPr/>
          <p:nvPr/>
        </p:nvSpPr>
        <p:spPr bwMode="auto">
          <a:xfrm>
            <a:off x="3429000" y="4724400"/>
            <a:ext cx="1981200" cy="1066800"/>
          </a:xfrm>
          <a:prstGeom prst="wedgeEllipseCallout">
            <a:avLst>
              <a:gd name="adj1" fmla="val -49007"/>
              <a:gd name="adj2" fmla="val -924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Context-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Swtich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preempted by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0" name="Oval Callout 29"/>
          <p:cNvSpPr/>
          <p:nvPr/>
        </p:nvSpPr>
        <p:spPr bwMode="auto">
          <a:xfrm>
            <a:off x="5562600" y="4953000"/>
            <a:ext cx="1981200" cy="1066800"/>
          </a:xfrm>
          <a:prstGeom prst="wedgeEllipseCallout">
            <a:avLst>
              <a:gd name="adj1" fmla="val -85708"/>
              <a:gd name="adj2" fmla="val -1171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Context-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Swtich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1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 preempted by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T</a:t>
            </a:r>
            <a:r>
              <a:rPr lang="en-US" sz="1200" b="1" baseline="-25000" dirty="0" smtClean="0">
                <a:solidFill>
                  <a:schemeClr val="tx1"/>
                </a:solidFill>
                <a:latin typeface="Arial"/>
                <a:ea typeface="ＭＳ Ｐゴシック" pitchFamily="1" charset="-128"/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CBA via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129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Reduce concurrent program P to a sequential (non-deterministic) program P’ such that “P has error” </a:t>
            </a:r>
            <a:r>
              <a:rPr lang="en-US" dirty="0" err="1" smtClean="0"/>
              <a:t>iff</a:t>
            </a:r>
            <a:r>
              <a:rPr lang="en-US" dirty="0" smtClean="0"/>
              <a:t> “P’ has error”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P’ with CBMC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451248" y="3286780"/>
            <a:ext cx="1828800" cy="838200"/>
          </a:xfrm>
          <a:prstGeom prst="round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6" charset="-128"/>
              </a:rPr>
              <a:t>Sequentialization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737248" y="3515380"/>
            <a:ext cx="978408" cy="484632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32648" y="3362980"/>
            <a:ext cx="1828800" cy="838200"/>
          </a:xfrm>
          <a:prstGeom prst="round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  <a:ea typeface="ＭＳ Ｐゴシック" pitchFamily="-16" charset="-128"/>
              </a:rPr>
              <a:t>CBMC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308248" y="3515380"/>
            <a:ext cx="978408" cy="484632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417" y="2819400"/>
            <a:ext cx="209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/>
              <a:t>Two-Thread Concurrent Program in 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56248" y="305818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Sequential Program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 bwMode="auto">
          <a:xfrm rot="2408592">
            <a:off x="7140430" y="4535689"/>
            <a:ext cx="978408" cy="484632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8466704">
            <a:off x="5771553" y="4530800"/>
            <a:ext cx="978408" cy="484632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6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1448" y="534418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94448" y="5267980"/>
            <a:ext cx="113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UNSAFE + CEX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6488017" y="3146234"/>
            <a:ext cx="1512983" cy="2819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439098" y="3135217"/>
            <a:ext cx="3037902" cy="2819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066800" y="3124200"/>
            <a:ext cx="2362200" cy="2819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175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Divide execution into rounds based on context switches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executions of each context separately, starting from a symbolic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all parts of Thread 1 first, then all parts of Thread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executions from Step 2 using assume-statements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093216" y="3905190"/>
            <a:ext cx="6858000" cy="0"/>
          </a:xfrm>
          <a:prstGeom prst="line">
            <a:avLst/>
          </a:prstGeom>
          <a:solidFill>
            <a:srgbClr val="5CA1FB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1093216" y="4705290"/>
            <a:ext cx="6858000" cy="0"/>
          </a:xfrm>
          <a:prstGeom prst="line">
            <a:avLst/>
          </a:prstGeom>
          <a:solidFill>
            <a:srgbClr val="5CA1FB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2590800" y="3511649"/>
            <a:ext cx="8382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511649"/>
            <a:ext cx="16764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31982" y="4317717"/>
            <a:ext cx="1458817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9000" y="4317717"/>
            <a:ext cx="13716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03416" y="4313273"/>
            <a:ext cx="1447800" cy="381000"/>
          </a:xfrm>
          <a:prstGeom prst="rect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324290"/>
            <a:ext cx="5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sym typeface="Symbol"/>
              </a:rPr>
              <a:t>T</a:t>
            </a:r>
            <a:r>
              <a:rPr lang="en-US" baseline="-25000" dirty="0" smtClean="0">
                <a:latin typeface="Arial"/>
                <a:sym typeface="Symbo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562290"/>
            <a:ext cx="5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sym typeface="Symbol"/>
              </a:rPr>
              <a:t>T</a:t>
            </a:r>
            <a:r>
              <a:rPr lang="en-US" baseline="-25000" dirty="0" smtClean="0">
                <a:latin typeface="Arial"/>
                <a:sym typeface="Symbo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5105400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96298" y="5116417"/>
            <a:ext cx="153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05400"/>
            <a:ext cx="153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/>
      <p:bldP spid="16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Sequentialization</a:t>
            </a:r>
            <a:r>
              <a:rPr lang="en-US" dirty="0" smtClean="0"/>
              <a:t> in Pictures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4294967295"/>
          </p:nvPr>
        </p:nvSpPr>
        <p:spPr>
          <a:xfrm>
            <a:off x="990600" y="4038600"/>
            <a:ext cx="8153400" cy="1828800"/>
          </a:xfrm>
        </p:spPr>
        <p:txBody>
          <a:bodyPr/>
          <a:lstStyle/>
          <a:p>
            <a:r>
              <a:rPr lang="en-US" dirty="0" smtClean="0"/>
              <a:t>Guess initial value of each global in each round</a:t>
            </a:r>
          </a:p>
          <a:p>
            <a:r>
              <a:rPr lang="en-US" dirty="0" smtClean="0"/>
              <a:t>Execute task bodies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latin typeface="Symbol"/>
                <a:ea typeface="ＭＳ Ｐゴシック" pitchFamily="1" charset="-128"/>
                <a:sym typeface="Symbol"/>
              </a:rPr>
              <a:t>1</a:t>
            </a:r>
            <a:endParaRPr lang="en-US" b="1" baseline="-25000" dirty="0" smtClean="0">
              <a:latin typeface="Symbol"/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latin typeface="Symbol"/>
                <a:ea typeface="ＭＳ Ｐゴシック" pitchFamily="1" charset="-128"/>
                <a:sym typeface="Symbol"/>
              </a:rPr>
              <a:t>2</a:t>
            </a:r>
            <a:endParaRPr lang="en-US" dirty="0" smtClean="0"/>
          </a:p>
          <a:p>
            <a:r>
              <a:rPr lang="en-US" dirty="0" smtClean="0"/>
              <a:t>Check that initial value of round i+1 is the final value of round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05111" y="1447800"/>
            <a:ext cx="78418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g[0]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49711" y="1447800"/>
            <a:ext cx="78418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g[1]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7011" y="1447800"/>
            <a:ext cx="78418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g[2]</a:t>
            </a:r>
            <a:endParaRPr lang="en-US" dirty="0"/>
          </a:p>
        </p:txBody>
      </p:sp>
      <p:cxnSp>
        <p:nvCxnSpPr>
          <p:cNvPr id="29" name="Elbow Connector 28"/>
          <p:cNvCxnSpPr>
            <a:stCxn id="35" idx="2"/>
            <a:endCxn id="11" idx="0"/>
          </p:cNvCxnSpPr>
          <p:nvPr/>
        </p:nvCxnSpPr>
        <p:spPr bwMode="auto">
          <a:xfrm rot="5400000" flipH="1" flipV="1">
            <a:off x="2458253" y="1897847"/>
            <a:ext cx="2133600" cy="1233506"/>
          </a:xfrm>
          <a:prstGeom prst="bentConnector5">
            <a:avLst>
              <a:gd name="adj1" fmla="val -10714"/>
              <a:gd name="adj2" fmla="val 49550"/>
              <a:gd name="adj3" fmla="val 110714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Elbow Connector 28"/>
          <p:cNvCxnSpPr>
            <a:stCxn id="36" idx="2"/>
            <a:endCxn id="12" idx="0"/>
          </p:cNvCxnSpPr>
          <p:nvPr/>
        </p:nvCxnSpPr>
        <p:spPr bwMode="auto">
          <a:xfrm rot="5400000" flipH="1" flipV="1">
            <a:off x="3734603" y="1916897"/>
            <a:ext cx="2133600" cy="1195406"/>
          </a:xfrm>
          <a:prstGeom prst="bentConnector5">
            <a:avLst>
              <a:gd name="adj1" fmla="val -10714"/>
              <a:gd name="adj2" fmla="val 49536"/>
              <a:gd name="adj3" fmla="val 110714"/>
            </a:avLst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18105" y="22098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1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822700" y="22098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1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527300" y="22098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1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27300" y="30480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2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822700" y="3048000"/>
            <a:ext cx="762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pitchFamily="1" charset="-128"/>
                <a:sym typeface="Symbol"/>
              </a:rPr>
              <a:t>T</a:t>
            </a:r>
            <a:r>
              <a:rPr kumimoji="0" lang="en-US" sz="2000" b="1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/>
                <a:ea typeface="ＭＳ Ｐゴシック" pitchFamily="1" charset="-128"/>
                <a:sym typeface="Symbol"/>
              </a:rPr>
              <a:t>2</a:t>
            </a:r>
            <a:endParaRPr kumimoji="0" lang="en-US" sz="2000" b="1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Symbol"/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5" grpId="0" animBg="1"/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CBA </a:t>
            </a:r>
            <a:r>
              <a:rPr lang="en-US" dirty="0" err="1" smtClean="0"/>
              <a:t>Sequentialization</a:t>
            </a:r>
            <a:r>
              <a:rPr lang="en-US" dirty="0" smtClean="0"/>
              <a:t> in a </a:t>
            </a:r>
            <a:r>
              <a:rPr lang="en-US" dirty="0" err="1" smtClean="0"/>
              <a:t>Nutshel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Sequential Program for execution of R rounds (i.e., context switches):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for each global variable g, let g[r] be the value of g in round r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execute thread bodies sequentially</a:t>
            </a:r>
          </a:p>
          <a:p>
            <a:pPr marL="1033463" lvl="2" indent="-457200"/>
            <a:r>
              <a:rPr lang="en-US" dirty="0" smtClean="0"/>
              <a:t>first thread 1, then thread 2</a:t>
            </a:r>
          </a:p>
          <a:p>
            <a:pPr marL="1033463" lvl="2" indent="-457200"/>
            <a:r>
              <a:rPr lang="en-US" dirty="0" smtClean="0"/>
              <a:t>for global variables, use g[r] instead of g when running in round r</a:t>
            </a:r>
          </a:p>
          <a:p>
            <a:pPr marL="1033463" lvl="2" indent="-457200"/>
            <a:r>
              <a:rPr lang="en-US" dirty="0" smtClean="0"/>
              <a:t>non-deterministically decide where to context switch</a:t>
            </a:r>
          </a:p>
          <a:p>
            <a:pPr marL="1033463" lvl="2" indent="-457200"/>
            <a:r>
              <a:rPr lang="en-US" dirty="0" smtClean="0"/>
              <a:t>at a context switch jump to a new round (i.e., inc r)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check that initial value of round r+1 is the final value of round r</a:t>
            </a:r>
          </a:p>
          <a:p>
            <a:pPr marL="741363" lvl="1" indent="-457200">
              <a:buFont typeface="+mj-lt"/>
              <a:buAutoNum type="arabicPeriod"/>
            </a:pPr>
            <a:r>
              <a:rPr lang="en-US" dirty="0" smtClean="0"/>
              <a:t>check user assertions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CBA </a:t>
            </a:r>
            <a:r>
              <a:rPr lang="en-US" dirty="0" err="1" smtClean="0"/>
              <a:t>Sequentialization</a:t>
            </a:r>
            <a:r>
              <a:rPr lang="en-US" dirty="0" smtClean="0"/>
              <a:t>				1/2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43434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void </a:t>
            </a: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</a:rPr>
              <a:t>main 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b="0" dirty="0" err="1" smtClean="0">
                <a:solidFill>
                  <a:prstClr val="black"/>
                </a:solidFill>
                <a:latin typeface="Consolas" pitchFamily="49" charset="0"/>
              </a:rPr>
              <a:t>initShared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b="0" dirty="0" err="1" smtClean="0">
                <a:solidFill>
                  <a:prstClr val="black"/>
                </a:solidFill>
                <a:latin typeface="Consolas" pitchFamily="49" charset="0"/>
              </a:rPr>
              <a:t>initGlobals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400" b="0" u="sng" dirty="0" smtClean="0">
              <a:solidFill>
                <a:prstClr val="black"/>
              </a:solidFill>
              <a:latin typeface="Consolas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for t in [0,N) : </a:t>
            </a:r>
            <a:r>
              <a:rPr lang="en-US" sz="1400" b="0" dirty="0" smtClean="0">
                <a:solidFill>
                  <a:srgbClr val="00B050"/>
                </a:solidFill>
                <a:latin typeface="Consolas" pitchFamily="49" charset="0"/>
              </a:rPr>
              <a:t>// for each thread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      round = 0;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     </a:t>
            </a:r>
            <a:r>
              <a:rPr lang="en-US" sz="1400" b="0" dirty="0" err="1" smtClean="0">
                <a:solidFill>
                  <a:prstClr val="black"/>
                </a:solidFill>
                <a:latin typeface="Consolas" pitchFamily="49" charset="0"/>
              </a:rPr>
              <a:t>T</a:t>
            </a:r>
            <a:r>
              <a:rPr lang="en-US" sz="1400" b="0" baseline="30000" dirty="0" err="1" smtClean="0">
                <a:solidFill>
                  <a:prstClr val="black"/>
                </a:solidFill>
                <a:latin typeface="Consolas" pitchFamily="49" charset="0"/>
              </a:rPr>
              <a:t>’</a:t>
            </a:r>
            <a:r>
              <a:rPr lang="en-US" sz="1400" b="0" baseline="-25000" dirty="0" err="1" smtClean="0">
                <a:solidFill>
                  <a:prstClr val="black"/>
                </a:solidFill>
                <a:latin typeface="Consolas" pitchFamily="49" charset="0"/>
              </a:rPr>
              <a:t>t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b="0" dirty="0" err="1" smtClean="0">
                <a:solidFill>
                  <a:prstClr val="black"/>
                </a:solidFill>
                <a:latin typeface="Consolas" pitchFamily="49" charset="0"/>
              </a:rPr>
              <a:t>checkAssumptions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400" b="0" dirty="0" smtClean="0">
                <a:solidFill>
                  <a:prstClr val="black"/>
                </a:solidFill>
                <a:latin typeface="Consolas" pitchFamily="49" charset="0"/>
              </a:rPr>
              <a:t>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checkAssertions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(); </a:t>
            </a:r>
            <a:endParaRPr lang="en-US" sz="1400" b="0" dirty="0" smtClean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2133600"/>
            <a:ext cx="4343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initShared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for each global 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g, g[0] = 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init_value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(g);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660134"/>
            <a:ext cx="4343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initGlobals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for r in [1,R): </a:t>
            </a:r>
            <a:r>
              <a:rPr lang="en-US" sz="1200" b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each round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for each global g: g[r] = 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i_g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[r] = 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nondet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3371334"/>
            <a:ext cx="4343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 smtClean="0">
                <a:solidFill>
                  <a:prstClr val="black"/>
                </a:solidFill>
                <a:latin typeface="Consolas" pitchFamily="49" charset="0"/>
              </a:rPr>
              <a:t>checkAssumtpions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 for r in [0,R-1):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   for each global g: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     </a:t>
            </a:r>
            <a:r>
              <a:rPr lang="en-US" sz="1200" b="1" dirty="0" smtClean="0">
                <a:solidFill>
                  <a:prstClr val="black"/>
                </a:solidFill>
                <a:latin typeface="Consolas" pitchFamily="49" charset="0"/>
              </a:rPr>
              <a:t>assume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(g[r] == </a:t>
            </a:r>
            <a:r>
              <a:rPr lang="en-US" sz="1200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</a:rPr>
              <a:t>_g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[r+1]);  </a:t>
            </a:r>
            <a:endParaRPr lang="en-US" sz="1200" b="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88874"/>
            <a:ext cx="70866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prstClr val="black"/>
                </a:solidFill>
                <a:latin typeface="Consolas" pitchFamily="49" charset="0"/>
              </a:rPr>
              <a:t>var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round;            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// current round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g[R],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i_g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[R];     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// global and initial global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Bool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 pitchFamily="49" charset="0"/>
              </a:rPr>
              <a:t>saved_assert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</a:rPr>
              <a:t> = 1;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</a:rPr>
              <a:t>// local assertions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267200"/>
            <a:ext cx="4343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 smtClean="0">
                <a:solidFill>
                  <a:prstClr val="black"/>
                </a:solidFill>
                <a:latin typeface="Consolas" pitchFamily="49" charset="0"/>
              </a:rPr>
              <a:t>checkAssertions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  assert (</a:t>
            </a:r>
            <a:r>
              <a:rPr lang="en-US" sz="1200" b="0" dirty="0" err="1" smtClean="0">
                <a:solidFill>
                  <a:prstClr val="black"/>
                </a:solidFill>
                <a:latin typeface="Consolas" pitchFamily="49" charset="0"/>
              </a:rPr>
              <a:t>saved_assert</a:t>
            </a:r>
            <a:r>
              <a:rPr lang="en-US" sz="1200" b="0" dirty="0" smtClean="0">
                <a:solidFill>
                  <a:prstClr val="black"/>
                </a:solidFill>
                <a:latin typeface="Consolas" pitchFamily="49" charset="0"/>
              </a:rPr>
              <a:t>);</a:t>
            </a:r>
            <a:endParaRPr lang="en-US" sz="1200" b="1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7798"/>
          </a:xfrm>
        </p:spPr>
        <p:txBody>
          <a:bodyPr/>
          <a:lstStyle/>
          <a:p>
            <a:r>
              <a:rPr lang="en-US" dirty="0" smtClean="0"/>
              <a:t>CBA </a:t>
            </a:r>
            <a:r>
              <a:rPr lang="en-US" dirty="0" err="1" smtClean="0"/>
              <a:t>Sequentialization</a:t>
            </a:r>
            <a:r>
              <a:rPr lang="en-US" dirty="0" smtClean="0"/>
              <a:t>: Task Body		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990600"/>
            <a:ext cx="64008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b="1" baseline="30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1600" b="1" baseline="-25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b="1" baseline="-25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Same as </a:t>
            </a:r>
            <a:r>
              <a:rPr lang="en-US" sz="16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b="1" baseline="-250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but each statement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’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 replaced with: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contextSwitch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(t);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[g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/>
              </a:rPr>
              <a:t>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g[round]];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sz="16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(e)’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 replaced with: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saved_assert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e;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2590800"/>
            <a:ext cx="8001000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contextSwitch</a:t>
            </a:r>
            <a:r>
              <a:rPr lang="en-US" sz="16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oldRound</a:t>
            </a:r>
            <a:r>
              <a:rPr lang="en-US" sz="16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b="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nondet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()) return;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non-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do not context switch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oldRound</a:t>
            </a: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round;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round = 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nondet_int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assume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oldRound</a:t>
            </a:r>
            <a:r>
              <a:rPr 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round &lt;= R-1);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181600"/>
            <a:ext cx="7406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For more details, see</a:t>
            </a:r>
          </a:p>
          <a:p>
            <a:pPr algn="l"/>
            <a:r>
              <a:rPr lang="en-US" sz="1200" dirty="0" err="1" smtClean="0"/>
              <a:t>Akash</a:t>
            </a:r>
            <a:r>
              <a:rPr lang="en-US" sz="1200" dirty="0" smtClean="0"/>
              <a:t> </a:t>
            </a:r>
            <a:r>
              <a:rPr lang="en-US" sz="1200" dirty="0" err="1" smtClean="0"/>
              <a:t>Lal</a:t>
            </a:r>
            <a:r>
              <a:rPr lang="en-US" sz="1200" dirty="0" smtClean="0"/>
              <a:t> and Tom Reps. “Reducing Concurrent Analysis Under a Context Bound to Sequential Analysis”, </a:t>
            </a:r>
          </a:p>
          <a:p>
            <a:pPr algn="l"/>
            <a:r>
              <a:rPr lang="en-US" sz="1200" dirty="0" smtClean="0"/>
              <a:t>in Proceedings of Computer Aided Verification, 2008.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SEI_CMU_1Line_2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85375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(very) simple example (1)</a:t>
            </a: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438150" y="1752600"/>
            <a:ext cx="2781300" cy="40005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x;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y=8,z=0,w=0;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if (x) 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z = y – 1;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else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w = y + 1;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assert (z == 7 ||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    w == 9)</a:t>
            </a:r>
          </a:p>
        </p:txBody>
      </p:sp>
      <p:sp>
        <p:nvSpPr>
          <p:cNvPr id="107526" name="AutoShape 6"/>
          <p:cNvSpPr>
            <a:spLocks noChangeArrowheads="1"/>
          </p:cNvSpPr>
          <p:nvPr/>
        </p:nvSpPr>
        <p:spPr bwMode="auto">
          <a:xfrm>
            <a:off x="3581400" y="1752600"/>
            <a:ext cx="1982788" cy="247332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dirty="0"/>
              <a:t>y = 8,</a:t>
            </a:r>
          </a:p>
          <a:p>
            <a:pPr>
              <a:defRPr/>
            </a:pPr>
            <a:r>
              <a:rPr lang="en-US" dirty="0"/>
              <a:t>z = x ? y – 1 : 0,</a:t>
            </a:r>
          </a:p>
          <a:p>
            <a:pPr>
              <a:defRPr/>
            </a:pPr>
            <a:r>
              <a:rPr lang="en-US" dirty="0"/>
              <a:t>w = x ? 0 :y + 1,</a:t>
            </a:r>
          </a:p>
          <a:p>
            <a:pPr>
              <a:defRPr/>
            </a:pPr>
            <a:r>
              <a:rPr lang="en-US" dirty="0"/>
              <a:t>z != 7,</a:t>
            </a:r>
          </a:p>
          <a:p>
            <a:pPr>
              <a:defRPr/>
            </a:pPr>
            <a:r>
              <a:rPr lang="en-US" dirty="0"/>
              <a:t>w != 9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1249363" y="1154113"/>
            <a:ext cx="11572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838575" y="1154113"/>
            <a:ext cx="146843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Constraints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6016625" y="2209800"/>
            <a:ext cx="2809875" cy="1311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UNSAT</a:t>
            </a:r>
          </a:p>
          <a:p>
            <a:r>
              <a:rPr lang="en-US"/>
              <a:t>no counterexample</a:t>
            </a:r>
          </a:p>
          <a:p>
            <a:r>
              <a:rPr lang="en-US"/>
              <a:t>assertion always holds!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/>
      <p:bldP spid="107528" grpId="0"/>
      <p:bldP spid="1075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(very) simple example (2)</a:t>
            </a:r>
          </a:p>
        </p:txBody>
      </p:sp>
      <p:sp>
        <p:nvSpPr>
          <p:cNvPr id="154627" name="AutoShape 3"/>
          <p:cNvSpPr>
            <a:spLocks noChangeArrowheads="1"/>
          </p:cNvSpPr>
          <p:nvPr/>
        </p:nvSpPr>
        <p:spPr bwMode="auto">
          <a:xfrm>
            <a:off x="438150" y="1752600"/>
            <a:ext cx="2781300" cy="40005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x;</a:t>
            </a:r>
          </a:p>
          <a:p>
            <a:pPr algn="l">
              <a:defRPr/>
            </a:pP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y=8,z=0,w=0;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if (x) 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z = y – 1;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else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w = y + 1;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assert (z == 5 ||</a:t>
            </a:r>
          </a:p>
          <a:p>
            <a:pPr algn="l">
              <a:defRPr/>
            </a:pPr>
            <a:r>
              <a:rPr lang="en-US" dirty="0">
                <a:latin typeface="Consolas" pitchFamily="49" charset="0"/>
              </a:rPr>
              <a:t>        w == 9)</a:t>
            </a:r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3581400" y="1752600"/>
            <a:ext cx="1982788" cy="247332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/>
              <a:t>y = 8,</a:t>
            </a:r>
          </a:p>
          <a:p>
            <a:pPr>
              <a:defRPr/>
            </a:pPr>
            <a:r>
              <a:rPr lang="en-US"/>
              <a:t>z = x ? y – 1 : 0,</a:t>
            </a:r>
          </a:p>
          <a:p>
            <a:pPr>
              <a:defRPr/>
            </a:pPr>
            <a:r>
              <a:rPr lang="en-US"/>
              <a:t>w = x ? 0 :y + 1,</a:t>
            </a:r>
          </a:p>
          <a:p>
            <a:pPr>
              <a:defRPr/>
            </a:pPr>
            <a:r>
              <a:rPr lang="en-US"/>
              <a:t>z != 5,</a:t>
            </a:r>
          </a:p>
          <a:p>
            <a:pPr>
              <a:defRPr/>
            </a:pPr>
            <a:r>
              <a:rPr lang="en-US"/>
              <a:t>w != 9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49363" y="1154113"/>
            <a:ext cx="11572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838575" y="1154113"/>
            <a:ext cx="146843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Constraints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038850" y="2209800"/>
            <a:ext cx="2765425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counterexample found!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5943600" y="3505200"/>
            <a:ext cx="2889250" cy="4032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 = 8, x = 1, w = 0, z =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/>
      <p:bldP spid="154630" grpId="0"/>
      <p:bldP spid="154631" grpId="0"/>
      <p:bldP spid="1546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loops?!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001000" cy="990600"/>
          </a:xfrm>
        </p:spPr>
        <p:txBody>
          <a:bodyPr/>
          <a:lstStyle/>
          <a:p>
            <a:pPr indent="-182563" eaLnBrk="1" hangingPunct="1">
              <a:buFontTx/>
              <a:buChar char="•"/>
            </a:pPr>
            <a:r>
              <a:rPr lang="en-US" smtClean="0"/>
              <a:t>SAT Solver can only explore finite length executions!</a:t>
            </a:r>
          </a:p>
          <a:p>
            <a:pPr indent="-182563" eaLnBrk="1" hangingPunct="1">
              <a:buFontTx/>
              <a:buChar char="•"/>
            </a:pPr>
            <a:r>
              <a:rPr lang="en-US" smtClean="0"/>
              <a:t>Loops must be bounded (i.e., the analysis is incomplete)</a:t>
            </a:r>
          </a:p>
          <a:p>
            <a:pPr indent="-182563" eaLnBrk="1" hangingPunct="1"/>
            <a:endParaRPr lang="en-US" smtClean="0"/>
          </a:p>
          <a:p>
            <a:pPr indent="-182563" eaLnBrk="1" hangingPunct="1"/>
            <a:endParaRPr lang="en-US" smtClean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04800" y="2590800"/>
            <a:ext cx="1157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27063" y="3276600"/>
            <a:ext cx="8350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Claim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362200" y="2743200"/>
            <a:ext cx="1138238" cy="860425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Analysis</a:t>
            </a:r>
          </a:p>
          <a:p>
            <a:r>
              <a:rPr lang="en-US"/>
              <a:t>Engine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105400" y="2743200"/>
            <a:ext cx="1058863" cy="8604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Solver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848350" y="4267200"/>
            <a:ext cx="2708275" cy="1311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UNSAT</a:t>
            </a:r>
          </a:p>
          <a:p>
            <a:r>
              <a:rPr lang="en-US"/>
              <a:t>(no counterexample of</a:t>
            </a:r>
          </a:p>
          <a:p>
            <a:r>
              <a:rPr lang="en-US"/>
              <a:t>bound n is found)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2286000" y="4267200"/>
            <a:ext cx="2878138" cy="85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SAT</a:t>
            </a:r>
          </a:p>
          <a:p>
            <a:r>
              <a:rPr lang="en-US"/>
              <a:t>(counterexample exists)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3886200" y="2743200"/>
            <a:ext cx="7080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CNF</a:t>
            </a:r>
          </a:p>
        </p:txBody>
      </p:sp>
      <p:cxnSp>
        <p:nvCxnSpPr>
          <p:cNvPr id="110603" name="AutoShape 11"/>
          <p:cNvCxnSpPr>
            <a:cxnSpLocks noChangeShapeType="1"/>
            <a:stCxn id="110596" idx="3"/>
            <a:endCxn id="110598" idx="1"/>
          </p:cNvCxnSpPr>
          <p:nvPr/>
        </p:nvCxnSpPr>
        <p:spPr bwMode="auto">
          <a:xfrm>
            <a:off x="1462088" y="2789238"/>
            <a:ext cx="900112" cy="3841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04" name="AutoShape 12"/>
          <p:cNvCxnSpPr>
            <a:cxnSpLocks noChangeShapeType="1"/>
            <a:stCxn id="110597" idx="3"/>
            <a:endCxn id="110598" idx="1"/>
          </p:cNvCxnSpPr>
          <p:nvPr/>
        </p:nvCxnSpPr>
        <p:spPr bwMode="auto">
          <a:xfrm flipV="1">
            <a:off x="1462088" y="3173413"/>
            <a:ext cx="900112" cy="30162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05" name="AutoShape 13"/>
          <p:cNvCxnSpPr>
            <a:cxnSpLocks noChangeShapeType="1"/>
            <a:stCxn id="110598" idx="3"/>
            <a:endCxn id="110599" idx="1"/>
          </p:cNvCxnSpPr>
          <p:nvPr/>
        </p:nvCxnSpPr>
        <p:spPr bwMode="auto">
          <a:xfrm>
            <a:off x="3500438" y="3173413"/>
            <a:ext cx="1604962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06" name="AutoShape 14"/>
          <p:cNvCxnSpPr>
            <a:cxnSpLocks noChangeShapeType="1"/>
            <a:stCxn id="110599" idx="2"/>
            <a:endCxn id="110601" idx="0"/>
          </p:cNvCxnSpPr>
          <p:nvPr/>
        </p:nvCxnSpPr>
        <p:spPr bwMode="auto">
          <a:xfrm flipH="1">
            <a:off x="3725863" y="3603625"/>
            <a:ext cx="1909762" cy="6635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07" name="AutoShape 15"/>
          <p:cNvCxnSpPr>
            <a:cxnSpLocks noChangeShapeType="1"/>
            <a:stCxn id="110599" idx="2"/>
            <a:endCxn id="110600" idx="0"/>
          </p:cNvCxnSpPr>
          <p:nvPr/>
        </p:nvCxnSpPr>
        <p:spPr bwMode="auto">
          <a:xfrm>
            <a:off x="5635625" y="3603625"/>
            <a:ext cx="1566863" cy="66357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04800" y="3886200"/>
            <a:ext cx="12985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Bound (n)</a:t>
            </a:r>
          </a:p>
        </p:txBody>
      </p:sp>
      <p:cxnSp>
        <p:nvCxnSpPr>
          <p:cNvPr id="110610" name="AutoShape 18"/>
          <p:cNvCxnSpPr>
            <a:cxnSpLocks noChangeShapeType="1"/>
            <a:stCxn id="110608" idx="3"/>
            <a:endCxn id="110598" idx="2"/>
          </p:cNvCxnSpPr>
          <p:nvPr/>
        </p:nvCxnSpPr>
        <p:spPr bwMode="auto">
          <a:xfrm flipV="1">
            <a:off x="1603375" y="3603625"/>
            <a:ext cx="1328738" cy="481013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598" grpId="0" animBg="1"/>
      <p:bldP spid="110599" grpId="0" animBg="1"/>
      <p:bldP spid="110600" grpId="0"/>
      <p:bldP spid="110601" grpId="0"/>
      <p:bldP spid="110602" grpId="0"/>
      <p:bldP spid="1106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CBMC: C Bounded Model Checker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182563" eaLnBrk="1" hangingPunct="1">
              <a:buFontTx/>
              <a:buChar char="•"/>
            </a:pPr>
            <a:r>
              <a:rPr lang="en-US" dirty="0" smtClean="0"/>
              <a:t>Developed at CMU by Daniel Kroening et al.</a:t>
            </a:r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Available at: </a:t>
            </a:r>
            <a:r>
              <a:rPr lang="en-US" dirty="0" smtClean="0">
                <a:hlinkClick r:id="rId3"/>
              </a:rPr>
              <a:t>http://www.cprover.org/cbmc</a:t>
            </a:r>
            <a:endParaRPr lang="en-US" dirty="0" smtClean="0"/>
          </a:p>
          <a:p>
            <a:pPr lvl="1" indent="-182563" eaLnBrk="1" hangingPunct="1">
              <a:buFontTx/>
              <a:buChar char="•"/>
            </a:pPr>
            <a:r>
              <a:rPr lang="en-US" dirty="0" smtClean="0"/>
              <a:t>On </a:t>
            </a:r>
            <a:r>
              <a:rPr lang="en-US" dirty="0" err="1" smtClean="0"/>
              <a:t>Ubuntu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apt-get install </a:t>
            </a:r>
            <a:r>
              <a:rPr lang="en-US" dirty="0" err="1" smtClean="0">
                <a:latin typeface="Consolas" pitchFamily="49" charset="0"/>
              </a:rPr>
              <a:t>cbmc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dirty="0" smtClean="0"/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Supported </a:t>
            </a:r>
            <a:r>
              <a:rPr lang="en-US" dirty="0" err="1" smtClean="0"/>
              <a:t>platafoms</a:t>
            </a:r>
            <a:r>
              <a:rPr lang="en-US" dirty="0" smtClean="0"/>
              <a:t>: Windows (requires </a:t>
            </a:r>
            <a:r>
              <a:rPr lang="en-US" dirty="0" err="1" smtClean="0"/>
              <a:t>VisualStudio’s</a:t>
            </a:r>
            <a:r>
              <a:rPr lang="en-US" dirty="0" smtClean="0"/>
              <a:t> CL), Linux</a:t>
            </a:r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Provides a command line (and Eclipse-based) interfaces</a:t>
            </a:r>
          </a:p>
          <a:p>
            <a:pPr indent="-182563" eaLnBrk="1" hangingPunct="1">
              <a:buFontTx/>
              <a:buChar char="•"/>
            </a:pPr>
            <a:endParaRPr lang="en-US" dirty="0" smtClean="0"/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Known to scale to programs with over 30K LOC</a:t>
            </a:r>
          </a:p>
          <a:p>
            <a:pPr indent="-182563" eaLnBrk="1" hangingPunct="1">
              <a:buFontTx/>
              <a:buChar char="•"/>
            </a:pPr>
            <a:r>
              <a:rPr lang="en-US" dirty="0" smtClean="0"/>
              <a:t>Was used to find previously unknown bugs in MS Windows device drivers</a:t>
            </a:r>
          </a:p>
          <a:p>
            <a:pPr indent="-182563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CBMC: Supported Language Features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90513" y="1371600"/>
            <a:ext cx="8307387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2400"/>
              <a:t>ANSI-C is a low level language, not meant for verification but for efficiency</a:t>
            </a:r>
          </a:p>
          <a:p>
            <a:pPr marL="444500" indent="-444500" algn="l">
              <a:spcBef>
                <a:spcPct val="0"/>
              </a:spcBef>
              <a:spcAft>
                <a:spcPct val="50000"/>
              </a:spcAft>
              <a:buSzPct val="70000"/>
            </a:pPr>
            <a:r>
              <a:rPr lang="en-US" sz="2400"/>
              <a:t>Complex language features, such as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Bit vector operators (shifting, and, or,…)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Pointers, </a:t>
            </a:r>
            <a:r>
              <a:rPr lang="en-US">
                <a:solidFill>
                  <a:schemeClr val="accent2"/>
                </a:solidFill>
              </a:rPr>
              <a:t>pointer arithmetic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Dynamic memory allocation: malloc/free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Dynamic data types: </a:t>
            </a:r>
            <a:r>
              <a:rPr lang="en-US">
                <a:solidFill>
                  <a:srgbClr val="3F5367"/>
                </a:solidFill>
                <a:latin typeface="Courier New" pitchFamily="49" charset="0"/>
              </a:rPr>
              <a:t>char s[n]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Side effects</a:t>
            </a: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de-DE">
                <a:solidFill>
                  <a:srgbClr val="3F5367"/>
                </a:solidFill>
                <a:latin typeface="Courier New" pitchFamily="49" charset="0"/>
              </a:rPr>
              <a:t>float</a:t>
            </a:r>
            <a:r>
              <a:rPr lang="de-DE">
                <a:solidFill>
                  <a:srgbClr val="3F5367"/>
                </a:solidFill>
              </a:rPr>
              <a:t> / </a:t>
            </a:r>
            <a:r>
              <a:rPr lang="de-DE">
                <a:solidFill>
                  <a:srgbClr val="3F5367"/>
                </a:solidFill>
                <a:latin typeface="Courier New" pitchFamily="49" charset="0"/>
              </a:rPr>
              <a:t>double</a:t>
            </a:r>
            <a:endParaRPr lang="en-US">
              <a:solidFill>
                <a:srgbClr val="3F5367"/>
              </a:solidFill>
              <a:latin typeface="Courier New" pitchFamily="49" charset="0"/>
            </a:endParaRPr>
          </a:p>
          <a:p>
            <a:pPr marL="989013" lvl="1" indent="-365125" algn="l">
              <a:spcBef>
                <a:spcPct val="0"/>
              </a:spcBef>
              <a:spcAft>
                <a:spcPct val="50000"/>
              </a:spcAft>
              <a:buSzPct val="90000"/>
              <a:buFont typeface="Times" pitchFamily="18" charset="0"/>
              <a:buChar char="•"/>
            </a:pPr>
            <a:r>
              <a:rPr lang="en-US">
                <a:solidFill>
                  <a:srgbClr val="3F5367"/>
                </a:solidFill>
              </a:rPr>
              <a:t>Non-determinism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RIE20GURFINKEL@PU8CGYQIFIZABY1M" val="41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{\tt int main() \{\\&#10;\hspace*{0.7cm} int x, y;\\[0.5ex]&#10;\hspace*{0.7cm} y=8;\\[0.5ex]&#10;\hspace*{0.7cm} if(x)\\&#10;\hspace*{1.4cm} y--;\\&#10;\hspace*{0.7cm} else\\&#10;\hspace*{1.4cm} y++;\\[1ex]&#10;\hspace*{0.7cm} \\&#10;\hspace*{0.7cm} assert\\&#10;\hspace*{2.1cm}  (y==7 ||\\&#10;\hspace*{2.1cm}  y==9);\\&#10;\}&#10;}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150"/>
  <p:tag name="PICTUREFILESIZE" val="1153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{\tt int main() \{\\&#10;\hspace*{0.7cm} int x, y;\\[0.5ex]&#10;\hspace*{0.7cm} y$_1$=8;\\[0.5ex]&#10;\hspace*{0.7cm} if(x$_0$)\\&#10;\hspace*{1.4cm} y$_2$=y$_1$-1;\\&#10;\hspace*{0.7cm} else\\&#10;\hspace*{1.4cm} y$_3$=y$_1$+1;\\[1ex]&#10;\hspace*{0.7cm} y$_4$= x$_0\,$?y$_2$:y$_3$; \\&#10;\hspace*{0.7cm} assert\\&#10;\hspace*{2.1cm}  (y$_4$==7 ||\\&#10;\hspace*{2.1cm}  y$_4$==9);\\&#10;\}&#10;}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354"/>
  <p:tag name="BOXHEIGHT" val="402"/>
  <p:tag name="BOXFONT" val="10"/>
  <p:tag name="BOXWRAP" val="False"/>
  <p:tag name="WORKAROUNDTRANSPARENCYBUG" val="False"/>
  <p:tag name="ALLOWFONTSUBSTITUTION" val="False"/>
  <p:tag name="BITMAPFORMAT" val="bmpmono"/>
  <p:tag name="ORIGWIDTH" val="168"/>
  <p:tag name="PICTUREFILESIZE" val="12687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begin{eqnarray*}&#10; &amp;(&amp; y_1=8 \\[2.5ex]&#10; &amp;\wedge&amp; y_2=y_1-1 \\[1.5ex]&#10; &amp;\wedge&amp; y_3=y_1+1 \\[1.5ex]&#10; &amp;\wedge&amp; y_4= x_0\,?\,y_2\,:\,y_3\,\,) \\[1.5ex]&#10; &amp;\Longrightarrow&amp; (y_4=7 \vee y_4=9)&#10;\end{eqnarray*}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354"/>
  <p:tag name="BOXHEIGHT" val="402"/>
  <p:tag name="BOXFONT" val="10"/>
  <p:tag name="BOXWRAP" val="False"/>
  <p:tag name="WORKAROUNDTRANSPARENCYBUG" val="False"/>
  <p:tag name="ALLOWFONTSUBSTITUTION" val="False"/>
  <p:tag name="BITMAPFORMAT" val="bmpmono"/>
  <p:tag name="ORIGWIDTH" val="229"/>
  <p:tag name="PICTUREFILESIZE" val="1080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\begin{tt}&#10;x$_1$=x$_0$+y$_0$;\\&#10;x$_2$=x$_1$*2;\\[0.5ex]&#10;a$_1$[i$_0$]=100;&#10;\end{tt}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114"/>
  <p:tag name="PICTUREFILESIZE" val="190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\begin{tt}&#10;x=x+y;\\&#10;x=x*2;\\[0.5ex]&#10;a[i]=100;&#10;\end{tt}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91.875"/>
  <p:tag name="PICTUREFILESIZE" val="148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v_\alpha[a]=e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86.875"/>
  <p:tag name="PICTUREFILESIZE" val="40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v_\alpha&amp;=&amp;\lambda i: \left\{\begin{array}{lcl}&#10;  \rho(e) &amp;:&amp; i=\rho(a) \\&#10;  v_{\alpha-1}[i] &amp;:&amp; \mbox{otherwise}&#10;\end{array}\right.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3.875"/>
  <p:tag name="PICTUREFILESIZE" val="380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\begin{document}&#10;&#10;$\rho$&#10;&#10;\end{document}&#10;&#10;"/>
  <p:tag name="EXTERNALNAME" val="txp_fig"/>
  <p:tag name="BLEND" val="False"/>
  <p:tag name="TRANSPARENT" val="True"/>
  <p:tag name="KEEPFILES" val="False"/>
  <p:tag name="DEBUGPAUSE" val="False"/>
  <p:tag name="RESOLUTION" val="300"/>
  <p:tag name="BITMAPFORMAT" val="bmpmono"/>
  <p:tag name="DEBUGINTERACTIVE" val="True"/>
  <p:tag name="ORIGWIDTH" val="33.75"/>
  <p:tag name="PICTUREFILESIZE" val="526"/>
</p:tagLst>
</file>

<file path=ppt/theme/theme1.xml><?xml version="1.0" encoding="utf-8"?>
<a:theme xmlns:a="http://schemas.openxmlformats.org/drawingml/2006/main" name="presentation-(fullcolor)">
  <a:themeElements>
    <a:clrScheme name="presentation-(fullcolor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-(fullcolor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presentation-(fullcolor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-(fullcolor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-(fullcolor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presentation-(fullcolor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(fullcolor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(fullcolor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7-presentation-full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2007-presentation-full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presentation-(fullcolor)</Template>
  <TotalTime>4742</TotalTime>
  <Words>2935</Words>
  <Application>Microsoft Office PowerPoint</Application>
  <PresentationFormat>On-screen Show (4:3)</PresentationFormat>
  <Paragraphs>713</Paragraphs>
  <Slides>48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presentation-(fullcolor)</vt:lpstr>
      <vt:lpstr>1_presentation-(fullcolor)</vt:lpstr>
      <vt:lpstr>2007-presentation-fullcolor</vt:lpstr>
      <vt:lpstr>1_2007-presentation-fullcolor</vt:lpstr>
      <vt:lpstr>Introduction to CBMC</vt:lpstr>
      <vt:lpstr>Bug Catching with SAT-Solvers</vt:lpstr>
      <vt:lpstr>Programs and Claims</vt:lpstr>
      <vt:lpstr>Why use a SAT Solver?</vt:lpstr>
      <vt:lpstr>A (very) simple example (1)</vt:lpstr>
      <vt:lpstr>A (very) simple example (2)</vt:lpstr>
      <vt:lpstr>What about loops?!</vt:lpstr>
      <vt:lpstr>CBMC: C Bounded Model Checker</vt:lpstr>
      <vt:lpstr>CBMC: Supported Language Features</vt:lpstr>
      <vt:lpstr>DEMO</vt:lpstr>
      <vt:lpstr>Using CBMC from Command Line</vt:lpstr>
      <vt:lpstr>How does it work</vt:lpstr>
      <vt:lpstr>CBMC: Bounded Model Checker for C A tool by D. Kroening/Oxford</vt:lpstr>
      <vt:lpstr>Control Flow Simplifications</vt:lpstr>
      <vt:lpstr>Loop Unwinding</vt:lpstr>
      <vt:lpstr>Loop Unwinding </vt:lpstr>
      <vt:lpstr>Loop Unwinding</vt:lpstr>
      <vt:lpstr>Loop Unwinding</vt:lpstr>
      <vt:lpstr>Unwinding assertion</vt:lpstr>
      <vt:lpstr>Unwinding assertion</vt:lpstr>
      <vt:lpstr>Example: Sufficient Loop Unwinding</vt:lpstr>
      <vt:lpstr>Example: Insufficient Loop Unwinding</vt:lpstr>
      <vt:lpstr>Transforming Loop-Free Programs Into Equations (1)</vt:lpstr>
      <vt:lpstr>Transforming Loop-Free Programs Into Equations (2)</vt:lpstr>
      <vt:lpstr>What about conditionals?</vt:lpstr>
      <vt:lpstr>What about conditionals?</vt:lpstr>
      <vt:lpstr>Adding Unbounded Arrays</vt:lpstr>
      <vt:lpstr>Example</vt:lpstr>
      <vt:lpstr>Pointers</vt:lpstr>
      <vt:lpstr>Pointer Typecast Example</vt:lpstr>
      <vt:lpstr>Dynamic Objects</vt:lpstr>
      <vt:lpstr>Modeling with CBMC</vt:lpstr>
      <vt:lpstr>From Programming to Modeling</vt:lpstr>
      <vt:lpstr>Example</vt:lpstr>
      <vt:lpstr>Using nondet for modeling</vt:lpstr>
      <vt:lpstr>Assume-Guarantee Reasoning (1)</vt:lpstr>
      <vt:lpstr>Assume-Guarantee Reasoning (2)</vt:lpstr>
      <vt:lpstr>Dangers of unrestricted assumptions</vt:lpstr>
      <vt:lpstr>Example: Prophecy variables</vt:lpstr>
      <vt:lpstr>Context-Bounded Analysis with CBMC</vt:lpstr>
      <vt:lpstr>Context-Bounded Analysis (CBA)</vt:lpstr>
      <vt:lpstr>CBA via Sequentialization</vt:lpstr>
      <vt:lpstr>Key Idea</vt:lpstr>
      <vt:lpstr>Sequentialization in Pictures</vt:lpstr>
      <vt:lpstr>CBA Sequentialization in a Nutshel</vt:lpstr>
      <vt:lpstr>CBA Sequentialization    1/2</vt:lpstr>
      <vt:lpstr>CBA Sequentialization: Task Body  2/2</vt:lpstr>
      <vt:lpstr>Slide 48</vt:lpstr>
    </vt:vector>
  </TitlesOfParts>
  <Company>Software Engineering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 Presentation (Full Color): Preformatted Design and Template Items </dc:title>
  <dc:creator>Arie Gurfinkel</dc:creator>
  <cp:lastModifiedBy>Windows User</cp:lastModifiedBy>
  <cp:revision>159</cp:revision>
  <cp:lastPrinted>2006-06-21T20:45:34Z</cp:lastPrinted>
  <dcterms:created xsi:type="dcterms:W3CDTF">2007-09-04T19:58:48Z</dcterms:created>
  <dcterms:modified xsi:type="dcterms:W3CDTF">2011-12-05T19:15:44Z</dcterms:modified>
</cp:coreProperties>
</file>