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59" r:id="rId7"/>
    <p:sldId id="278" r:id="rId8"/>
    <p:sldId id="291" r:id="rId9"/>
    <p:sldId id="284" r:id="rId10"/>
    <p:sldId id="285" r:id="rId11"/>
    <p:sldId id="283" r:id="rId12"/>
    <p:sldId id="293" r:id="rId13"/>
    <p:sldId id="287" r:id="rId14"/>
    <p:sldId id="294" r:id="rId15"/>
    <p:sldId id="290" r:id="rId16"/>
    <p:sldId id="292" r:id="rId17"/>
    <p:sldId id="282" r:id="rId18"/>
    <p:sldId id="289" r:id="rId19"/>
    <p:sldId id="267" r:id="rId20"/>
    <p:sldId id="2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ương Thị Minh Soan " initials="DTMS" lastIdx="21" clrIdx="0">
    <p:extLst>
      <p:ext uri="{19B8F6BF-5375-455C-9EA6-DF929625EA0E}">
        <p15:presenceInfo xmlns:p15="http://schemas.microsoft.com/office/powerpoint/2012/main" userId="Dương Thị Minh Soan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4:09.442" idx="7">
    <p:pos x="6936" y="960"/>
    <p:text>Nên thêm nội dung của slides này vào tiêu đề: ví dụ "Experiments of the deep learning methods for the classification problem"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6:53.165" idx="16">
    <p:pos x="4482" y="600"/>
    <p:text>Nên để riêng 1 slide nói về các loại losses cho bài toán classification và 1 slide nói về optimizer. Trong slide nói về optimizer em có thể trình bày thêm về learning rate scheduler, và vì sao lại nên dùng nó.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6:53.165" idx="16">
    <p:pos x="4482" y="600"/>
    <p:text>Nên để riêng 1 slide nói về các loại losses cho bài toán classification và 1 slide nói về optimizer. Trong slide nói về optimizer em có thể trình bày thêm về learning rate scheduler, và vì sao lại nên dùng nó.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0:03.304" idx="5">
    <p:pos x="6936" y="774"/>
    <p:text>Chú ý khi điền bảng số liệu, số chữ số đằng sau dấu phẩy phải thống nhất.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50:24.694" idx="18">
    <p:pos x="786" y="600"/>
    <p:text>Em đưa ra một số kết luận dựa vào kết quả. Ví dụ: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51:27.412" idx="19">
    <p:pos x="786" y="736"/>
    <p:text>- Mô hình có nhiều parameters thì ntn so với mô hình ít parameters hơn</p:text>
    <p:extLst>
      <p:ext uri="{C676402C-5697-4E1C-873F-D02D1690AC5C}">
        <p15:threadingInfo xmlns:p15="http://schemas.microsoft.com/office/powerpoint/2012/main" timeZoneBias="-660">
          <p15:parentCm authorId="1" idx="18"/>
        </p15:threadingInfo>
      </p:ext>
    </p:extLst>
  </p:cm>
  <p:cm authorId="1" dt="2021-02-25T13:51:50.132" idx="20">
    <p:pos x="786" y="872"/>
    <p:text>Sử dụng pretrained weight thì ntn</p:text>
    <p:extLst>
      <p:ext uri="{C676402C-5697-4E1C-873F-D02D1690AC5C}">
        <p15:threadingInfo xmlns:p15="http://schemas.microsoft.com/office/powerpoint/2012/main" timeZoneBias="-660">
          <p15:parentCm authorId="1" idx="18"/>
        </p15:threadingInfo>
      </p:ext>
    </p:extLst>
  </p:cm>
  <p:cm authorId="1" dt="2021-02-25T13:52:37.713" idx="21">
    <p:pos x="10" y="10"/>
    <p:text>Em format lại bảng nhìn có dễ so sánh hơn, ví dụ parameters thì căn phải. Acc. thì căn giữa (độ chính xác nên để 4 số sau dấu phẩy)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9:19.356" idx="17">
    <p:pos x="2034" y="600"/>
    <p:text>Nếu slide này nói về lý thuyết của optimizers thì ok, nhưng nếu nói về experiments thì không nên để description vào.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27:45.536" idx="4">
    <p:pos x="7152" y="575"/>
    <p:text>Future plan?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5:51.497" idx="8">
    <p:pos x="2880" y="996"/>
    <p:text>không cần thiết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26:17.855" idx="2">
    <p:pos x="2856" y="2502"/>
    <p:text>Optimizer?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26:39.969" idx="3">
    <p:pos x="10" y="10"/>
    <p:text>Increase font size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33:37.922" idx="6">
    <p:pos x="3804" y="90"/>
    <p:text>Nên để tiêu đề là "Training pipeline" thay vì "Classification problem"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36:26.169" idx="9">
    <p:pos x="3804" y="226"/>
    <p:text>Tiêu đề các trang slides sau cũng nên đặt theo nội dung</p:text>
    <p:extLst>
      <p:ext uri="{C676402C-5697-4E1C-873F-D02D1690AC5C}">
        <p15:threadingInfo xmlns:p15="http://schemas.microsoft.com/office/powerpoint/2012/main" timeZoneBias="-660">
          <p15:parentCm authorId="1" idx="6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7:09.819" idx="10">
    <p:pos x="1816" y="403"/>
    <p:text>Nội dung slide này chưa được rõ ràng lắm, ví dụ mối liên hệ giữa parameter và function là gì?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7:09.819" idx="10">
    <p:pos x="1816" y="403"/>
    <p:text>Nội dung slide này chưa được rõ ràng lắm, ví dụ mối liên hệ giữa parameter và function là gì?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9:33.084" idx="11">
    <p:pos x="3804" y="90"/>
    <p:text>Definition of the model calss in Pytorch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40:08.201" idx="12">
    <p:pos x="6908" y="422"/>
    <p:text>Tương tự: config liên hệ ntn với model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1:19.860" idx="13">
    <p:pos x="2738" y="469"/>
    <p:text>Phần này chưa rõ ràng: 
Ý "Transfer model" của em ở đây là sử dụng pretrained weights cho  1 Network hay như nào nhỉ?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3:35.653" idx="14">
    <p:pos x="6051" y="90"/>
    <p:text>Metrics for the classification problem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43:49.595" idx="15">
    <p:pos x="6588" y="109"/>
    <p:text>Em tìm hiểu thêm các metrics cho bài toán classification nhé:
https://en.wikipedia.org/wiki/Evaluation_of_binary_classifiers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3:35.653" idx="14">
    <p:pos x="6051" y="90"/>
    <p:text>Metrics for the classification problem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43:49.595" idx="15">
    <p:pos x="6588" y="109"/>
    <p:text>Em tìm hiểu thêm các metrics cho bài toán classification nhé:
https://en.wikipedia.org/wiki/Evaluation_of_binary_classifiers</p:text>
    <p:extLst>
      <p:ext uri="{C676402C-5697-4E1C-873F-D02D1690AC5C}">
        <p15:threadingInfo xmlns:p15="http://schemas.microsoft.com/office/powerpoint/2012/main" timeZoneBias="-6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339F4-D5E1-4040-BE44-F79A45E1785F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365AE-F120-4C61-823E-9704E95119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33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Số lượng class – distribution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3617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4103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3461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0512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403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8596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214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EA47-A580-4C57-9357-8816B33422CD}" type="datetime1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1148715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62"/>
            <a:ext cx="12192000" cy="685523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695576" y="429649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lang="en-AU" sz="8000" b="0" i="0" u="none" strike="noStrike" kern="1200" cap="none" dirty="0">
                <a:solidFill>
                  <a:srgbClr val="58585A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276851" y="2928374"/>
            <a:ext cx="6553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996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76D1-50F8-47E8-82F7-C2CE95E07DA4}" type="datetime1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174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50C-D5E8-4C27-9226-2EF83F9CFEA4}" type="datetime1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697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 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41C5-75B3-4713-BCF2-0B206D818701}" type="datetime1">
              <a:rPr lang="en-AU" smtClean="0"/>
              <a:t>25/02/2021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" y="0"/>
            <a:ext cx="12180255" cy="685211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62299" y="4763"/>
            <a:ext cx="9029699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884488"/>
            <a:ext cx="77914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735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2A3-BE55-482B-85D0-BE1BA1FF8614}" type="datetime1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553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8A6B-39E1-4A77-9A59-E83F7B313A42}" type="datetime1">
              <a:rPr lang="en-AU" smtClean="0"/>
              <a:t>25/02/2021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838200" y="1157305"/>
            <a:ext cx="10515600" cy="890938"/>
            <a:chOff x="482138" y="482138"/>
            <a:chExt cx="10781607" cy="1147157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82138" y="482138"/>
              <a:ext cx="0" cy="1147157"/>
            </a:xfrm>
            <a:prstGeom prst="line">
              <a:avLst/>
            </a:prstGeom>
            <a:ln w="1270">
              <a:solidFill>
                <a:srgbClr val="7E7F8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82138" y="482138"/>
              <a:ext cx="10781607" cy="0"/>
            </a:xfrm>
            <a:prstGeom prst="line">
              <a:avLst/>
            </a:prstGeom>
            <a:ln w="1270">
              <a:solidFill>
                <a:srgbClr val="7E7F8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 userDrawn="1"/>
        </p:nvGrpSpPr>
        <p:grpSpPr>
          <a:xfrm>
            <a:off x="838200" y="5245242"/>
            <a:ext cx="10515600" cy="890938"/>
            <a:chOff x="482137" y="5256415"/>
            <a:chExt cx="10781607" cy="1147157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482137" y="5256415"/>
              <a:ext cx="0" cy="1147157"/>
            </a:xfrm>
            <a:prstGeom prst="line">
              <a:avLst/>
            </a:prstGeom>
            <a:ln w="1270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2137" y="6403572"/>
              <a:ext cx="10781607" cy="0"/>
            </a:xfrm>
            <a:prstGeom prst="line">
              <a:avLst/>
            </a:prstGeom>
            <a:ln w="1270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"/>
          <p:cNvSpPr txBox="1">
            <a:spLocks/>
          </p:cNvSpPr>
          <p:nvPr userDrawn="1"/>
        </p:nvSpPr>
        <p:spPr>
          <a:xfrm rot="16200000">
            <a:off x="-403268" y="3081414"/>
            <a:ext cx="2631876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500">
                <a:solidFill>
                  <a:srgbClr val="1DBECF"/>
                </a:solidFill>
                <a:latin typeface="Muli" panose="020B0604020202020204" charset="0"/>
                <a:cs typeface="Muli" panose="020B0604020202020204" charset="0"/>
              </a:rPr>
              <a:t>AGENDA</a:t>
            </a:r>
            <a:endParaRPr lang="en-US" sz="4500" dirty="0">
              <a:solidFill>
                <a:srgbClr val="1DBECF"/>
              </a:solidFill>
              <a:latin typeface="Muli" panose="020B0604020202020204" charset="0"/>
              <a:cs typeface="Muli" panose="020B060402020202020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0"/>
            <a:ext cx="838200" cy="6858000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09756" y="1543765"/>
            <a:ext cx="9544050" cy="4146946"/>
          </a:xfrm>
        </p:spPr>
        <p:txBody>
          <a:bodyPr/>
          <a:lstStyle>
            <a:lvl1pPr marL="514350" indent="-514350">
              <a:lnSpc>
                <a:spcPct val="200000"/>
              </a:lnSpc>
              <a:buFont typeface="+mj-lt"/>
              <a:buAutoNum type="arabicPeriod"/>
              <a:defRPr lang="en-US" sz="2800" kern="1200" dirty="0" smtClean="0">
                <a:solidFill>
                  <a:srgbClr val="58585A"/>
                </a:solidFill>
                <a:latin typeface="Muli" panose="020B0604020202020204" charset="0"/>
                <a:ea typeface="+mn-ea"/>
                <a:cs typeface="Muli" panose="020B060402020202020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2740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2F8A-2C01-46C7-BE7F-82945AC89E07}" type="datetime1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67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C286-7923-438C-A035-80075811B15D}" type="datetime1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01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09E-782A-49BA-B60E-94A76A75CFB8}" type="datetime1">
              <a:rPr lang="en-AU" smtClean="0"/>
              <a:t>25/02/2021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78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19"/>
            <a:ext cx="10515600" cy="8469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69BC-CC2F-42F8-8B5C-2F02C552A8EE}" type="datetime1">
              <a:rPr lang="en-AU" smtClean="0"/>
              <a:t>25/02/2021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09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2E40-F34B-477A-A300-5EE15F6219B3}" type="datetime1">
              <a:rPr lang="en-AU" smtClean="0"/>
              <a:t>25/02/2021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15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869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DF7FE-EC28-4E28-ABA7-1ECFC5736BCC}" type="datetime1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486985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869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6" r="15515"/>
          <a:stretch/>
        </p:blipFill>
        <p:spPr>
          <a:xfrm>
            <a:off x="838199" y="-1"/>
            <a:ext cx="10548000" cy="870857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8201" y="117809"/>
            <a:ext cx="10515600" cy="556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9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8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comments" Target="../comments/commen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284163"/>
            <a:ext cx="9144000" cy="2387600"/>
          </a:xfrm>
        </p:spPr>
        <p:txBody>
          <a:bodyPr/>
          <a:lstStyle/>
          <a:p>
            <a:r>
              <a:rPr lang="vi-VN" dirty="0"/>
              <a:t>Mid-term report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210050" y="2773363"/>
            <a:ext cx="7753350" cy="16557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Experiments of the deep learning methods for the classification problem</a:t>
            </a:r>
            <a:endParaRPr lang="en-AU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CC1A337-3A46-40D9-95CD-B86D0301D693}"/>
              </a:ext>
            </a:extLst>
          </p:cNvPr>
          <p:cNvSpPr txBox="1">
            <a:spLocks/>
          </p:cNvSpPr>
          <p:nvPr/>
        </p:nvSpPr>
        <p:spPr>
          <a:xfrm>
            <a:off x="7391400" y="3968593"/>
            <a:ext cx="4781863" cy="1124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Hoàng Cao Huyền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v.huyenhoang@vinbrain.net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70387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 for the classification problem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44D53FEA-D1ED-46B9-97A3-6FADEC307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178630"/>
              </p:ext>
            </p:extLst>
          </p:nvPr>
        </p:nvGraphicFramePr>
        <p:xfrm>
          <a:off x="7177657" y="2883557"/>
          <a:ext cx="3951291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1291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53593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optimizer ={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 SGD,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optimizer_args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"momentum":0.9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6">
                <a:extLst>
                  <a:ext uri="{FF2B5EF4-FFF2-40B4-BE49-F238E27FC236}">
                    <a16:creationId xmlns:a16="http://schemas.microsoft.com/office/drawing/2014/main" id="{4F9EE4CE-A43C-433F-8FD4-E090EAE4F2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8284608"/>
                  </p:ext>
                </p:extLst>
              </p:nvPr>
            </p:nvGraphicFramePr>
            <p:xfrm>
              <a:off x="838200" y="1738869"/>
              <a:ext cx="5685308" cy="3908077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666190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019118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65955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838942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11408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6">
                <a:extLst>
                  <a:ext uri="{FF2B5EF4-FFF2-40B4-BE49-F238E27FC236}">
                    <a16:creationId xmlns:a16="http://schemas.microsoft.com/office/drawing/2014/main" id="{4F9EE4CE-A43C-433F-8FD4-E090EAE4F2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8284608"/>
                  </p:ext>
                </p:extLst>
              </p:nvPr>
            </p:nvGraphicFramePr>
            <p:xfrm>
              <a:off x="838200" y="1738869"/>
              <a:ext cx="5685308" cy="3908077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666190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019118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65955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667" t="-109709" r="-303" b="-4203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667" t="-196364" r="-303" b="-29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838942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667" t="-236232" r="-303" b="-1340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11408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667" t="-253552" r="-303" b="-10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B3963601-8C22-41F5-8295-857E2D655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Optimizer</a:t>
            </a:r>
          </a:p>
          <a:p>
            <a:endParaRPr lang="en-US" sz="32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7241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 for the classification problem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B3963601-8C22-41F5-8295-857E2D655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5029201" cy="5497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Learning rate scheduler</a:t>
            </a:r>
          </a:p>
          <a:p>
            <a:pPr marL="0" indent="0">
              <a:buNone/>
            </a:pPr>
            <a:r>
              <a:rPr lang="en-US" dirty="0"/>
              <a:t>Target: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dirty="0"/>
              <a:t>Update learning rate in training process to improve result</a:t>
            </a:r>
          </a:p>
          <a:p>
            <a:pPr>
              <a:buFontTx/>
              <a:buChar char="-"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endParaRPr lang="en-US" sz="2000" dirty="0"/>
          </a:p>
          <a:p>
            <a:endParaRPr lang="en-US" sz="3200" dirty="0"/>
          </a:p>
          <a:p>
            <a:pPr lvl="1"/>
            <a:endParaRPr lang="en-US" sz="2800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9F515019-2B23-440A-9158-0FE5C6681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829" y="937666"/>
            <a:ext cx="3452891" cy="241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D0108F49-4EC7-4C10-87A1-84C12BE4B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39" y="3660797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25A41584-21A8-4EA9-A0B3-711196E6F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50" y="3660797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06CCF16B-F722-48BC-B5BB-F4A73AAEE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862" y="3700692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857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1F135C9-2AC1-4491-95EA-03B3B6BC9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Cifar10 dataset</a:t>
            </a:r>
          </a:p>
          <a:p>
            <a:pPr lvl="1"/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16C0A47-503D-45C0-911A-3BA363B381A4}"/>
              </a:ext>
            </a:extLst>
          </p:cNvPr>
          <p:cNvGraphicFramePr>
            <a:graphicFrameLocks noGrp="1"/>
          </p:cNvGraphicFramePr>
          <p:nvPr/>
        </p:nvGraphicFramePr>
        <p:xfrm>
          <a:off x="489246" y="1998755"/>
          <a:ext cx="5789634" cy="3947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9878">
                  <a:extLst>
                    <a:ext uri="{9D8B030D-6E8A-4147-A177-3AD203B41FA5}">
                      <a16:colId xmlns:a16="http://schemas.microsoft.com/office/drawing/2014/main" val="1886076112"/>
                    </a:ext>
                  </a:extLst>
                </a:gridCol>
                <a:gridCol w="1929878">
                  <a:extLst>
                    <a:ext uri="{9D8B030D-6E8A-4147-A177-3AD203B41FA5}">
                      <a16:colId xmlns:a16="http://schemas.microsoft.com/office/drawing/2014/main" val="3056220406"/>
                    </a:ext>
                  </a:extLst>
                </a:gridCol>
                <a:gridCol w="1929878">
                  <a:extLst>
                    <a:ext uri="{9D8B030D-6E8A-4147-A177-3AD203B41FA5}">
                      <a16:colId xmlns:a16="http://schemas.microsoft.com/office/drawing/2014/main" val="185622357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Numer</a:t>
                      </a:r>
                      <a:r>
                        <a:rPr lang="en-US" dirty="0"/>
                        <a:t>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61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images per class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8095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Numer</a:t>
                      </a:r>
                      <a:r>
                        <a:rPr lang="en-US" dirty="0"/>
                        <a:t> image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25193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images per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4726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Numer</a:t>
                      </a:r>
                      <a:r>
                        <a:rPr lang="en-US" dirty="0"/>
                        <a:t>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6374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images per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4792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Numer</a:t>
                      </a:r>
                      <a:r>
                        <a:rPr lang="en-US" dirty="0"/>
                        <a:t>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80376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99FB492-140D-4C28-AA32-B8F3FA4B5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34" y="1998755"/>
            <a:ext cx="5365493" cy="405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18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1F135C9-2AC1-4491-95EA-03B3B6BC9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MenWomen</a:t>
            </a:r>
            <a:r>
              <a:rPr lang="en-US" sz="3200" dirty="0"/>
              <a:t> dataset</a:t>
            </a:r>
          </a:p>
          <a:p>
            <a:endParaRPr lang="en-US" sz="3200" dirty="0"/>
          </a:p>
          <a:p>
            <a:pPr lvl="1"/>
            <a:endParaRPr lang="en-US" sz="2800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16C0A47-503D-45C0-911A-3BA363B38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75361"/>
              </p:ext>
            </p:extLst>
          </p:nvPr>
        </p:nvGraphicFramePr>
        <p:xfrm>
          <a:off x="489246" y="1998755"/>
          <a:ext cx="5365492" cy="33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52096">
                  <a:extLst>
                    <a:ext uri="{9D8B030D-6E8A-4147-A177-3AD203B41FA5}">
                      <a16:colId xmlns:a16="http://schemas.microsoft.com/office/drawing/2014/main" val="1886076112"/>
                    </a:ext>
                  </a:extLst>
                </a:gridCol>
                <a:gridCol w="1983544">
                  <a:extLst>
                    <a:ext uri="{9D8B030D-6E8A-4147-A177-3AD203B41FA5}">
                      <a16:colId xmlns:a16="http://schemas.microsoft.com/office/drawing/2014/main" val="3056220406"/>
                    </a:ext>
                  </a:extLst>
                </a:gridCol>
                <a:gridCol w="1929852">
                  <a:extLst>
                    <a:ext uri="{9D8B030D-6E8A-4147-A177-3AD203B41FA5}">
                      <a16:colId xmlns:a16="http://schemas.microsoft.com/office/drawing/2014/main" val="1856223577"/>
                    </a:ext>
                  </a:extLst>
                </a:gridCol>
              </a:tblGrid>
              <a:tr h="410737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Numer</a:t>
                      </a:r>
                      <a:r>
                        <a:rPr lang="en-US" dirty="0"/>
                        <a:t>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611"/>
                  </a:ext>
                </a:extLst>
              </a:tr>
              <a:tr h="468619">
                <a:tc rowSpan="2"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  <a:p>
                      <a:r>
                        <a:rPr lang="en-US" dirty="0"/>
                        <a:t>2097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890 (0.42%)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809538"/>
                  </a:ext>
                </a:extLst>
              </a:tr>
              <a:tr h="50966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1207 (0.57%)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251935"/>
                  </a:ext>
                </a:extLst>
              </a:tr>
              <a:tr h="569626">
                <a:tc rowSpan="2"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  <a:p>
                      <a:r>
                        <a:rPr lang="en-US" dirty="0"/>
                        <a:t>900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518 (0.42%)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472678"/>
                  </a:ext>
                </a:extLst>
              </a:tr>
              <a:tr h="41073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382 (0.57%)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63749"/>
                  </a:ext>
                </a:extLst>
              </a:tr>
              <a:tr h="533644">
                <a:tc rowSpan="2"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146 (0.43%)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479224"/>
                  </a:ext>
                </a:extLst>
              </a:tr>
              <a:tr h="41073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187 (0.56%)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803769"/>
                  </a:ext>
                </a:extLst>
              </a:tr>
            </a:tbl>
          </a:graphicData>
        </a:graphic>
      </p:graphicFrame>
      <p:pic>
        <p:nvPicPr>
          <p:cNvPr id="1030" name="Picture 6">
            <a:extLst>
              <a:ext uri="{FF2B5EF4-FFF2-40B4-BE49-F238E27FC236}">
                <a16:creationId xmlns:a16="http://schemas.microsoft.com/office/drawing/2014/main" id="{2ABB7209-892D-4F34-BE70-690821A89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29894"/>
            <a:ext cx="5986376" cy="16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154384E-AA8C-45E2-838C-97E05203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624" y="2077237"/>
            <a:ext cx="5986376" cy="16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952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with different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0871ED5-0368-4A15-B015-4829B063E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77552"/>
              </p:ext>
            </p:extLst>
          </p:nvPr>
        </p:nvGraphicFramePr>
        <p:xfrm>
          <a:off x="1262297" y="1376993"/>
          <a:ext cx="8781113" cy="2778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374">
                  <a:extLst>
                    <a:ext uri="{9D8B030D-6E8A-4147-A177-3AD203B41FA5}">
                      <a16:colId xmlns:a16="http://schemas.microsoft.com/office/drawing/2014/main" val="3009263798"/>
                    </a:ext>
                  </a:extLst>
                </a:gridCol>
                <a:gridCol w="2519680">
                  <a:extLst>
                    <a:ext uri="{9D8B030D-6E8A-4147-A177-3AD203B41FA5}">
                      <a16:colId xmlns:a16="http://schemas.microsoft.com/office/drawing/2014/main" val="513575297"/>
                    </a:ext>
                  </a:extLst>
                </a:gridCol>
                <a:gridCol w="1952181">
                  <a:extLst>
                    <a:ext uri="{9D8B030D-6E8A-4147-A177-3AD203B41FA5}">
                      <a16:colId xmlns:a16="http://schemas.microsoft.com/office/drawing/2014/main" val="510886131"/>
                    </a:ext>
                  </a:extLst>
                </a:gridCol>
                <a:gridCol w="1708878">
                  <a:extLst>
                    <a:ext uri="{9D8B030D-6E8A-4147-A177-3AD203B41FA5}">
                      <a16:colId xmlns:a16="http://schemas.microsoft.com/office/drawing/2014/main" val="518169098"/>
                    </a:ext>
                  </a:extLst>
                </a:gridCol>
              </a:tblGrid>
              <a:tr h="370840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Configs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vi-VN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Dataset:</a:t>
                      </a: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Cifar</a:t>
                      </a: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</a:t>
                      </a:r>
                      <a:r>
                        <a:rPr lang="en-US" sz="2000" b="0" dirty="0" err="1"/>
                        <a:t>CrossEntropy</a:t>
                      </a:r>
                      <a:r>
                        <a:rPr lang="en-US" sz="2000" b="0" dirty="0"/>
                        <a:t> loss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SGD Optimizer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</a:t>
                      </a:r>
                      <a:r>
                        <a:rPr lang="en-US" sz="2000" b="0" dirty="0" err="1"/>
                        <a:t>LRStep</a:t>
                      </a:r>
                      <a:endParaRPr lang="en-US" sz="2000" b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506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62,006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7225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416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75327"/>
                  </a:ext>
                </a:extLst>
              </a:tr>
              <a:tr h="5532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VGG16-pretrained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134,301,514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26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Resnet50-pretrained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25,567,042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971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Densenet121-pretrained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6,964,106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138621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202650-0B44-432C-80FA-A5F94F3B7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131" y="4485881"/>
            <a:ext cx="10515600" cy="1711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Comments:</a:t>
            </a:r>
          </a:p>
          <a:p>
            <a:pPr>
              <a:buFontTx/>
              <a:buChar char="-"/>
            </a:pPr>
            <a:r>
              <a:rPr lang="en-US" sz="2000" dirty="0"/>
              <a:t>Using pretrained models has better result</a:t>
            </a:r>
          </a:p>
          <a:p>
            <a:pPr>
              <a:buFontTx/>
              <a:buChar char="-"/>
            </a:pPr>
            <a:r>
              <a:rPr lang="en-US" sz="2000" dirty="0"/>
              <a:t>Deeper networks is better </a:t>
            </a:r>
          </a:p>
          <a:p>
            <a:pPr>
              <a:buFontTx/>
              <a:buChar char="-"/>
            </a:pPr>
            <a:r>
              <a:rPr lang="en-US" sz="2000" dirty="0"/>
              <a:t>Residual blocks and dense blocks improve result with small parameters</a:t>
            </a:r>
          </a:p>
          <a:p>
            <a:pPr>
              <a:buFontTx/>
              <a:buChar char="-"/>
            </a:pPr>
            <a:endParaRPr lang="en-US" sz="2000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D3710ED-27FC-440A-AC94-4E558FBF46FE}"/>
              </a:ext>
            </a:extLst>
          </p:cNvPr>
          <p:cNvSpPr txBox="1">
            <a:spLocks/>
          </p:cNvSpPr>
          <p:nvPr/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F38B4E-5E67-4034-804A-7B76A6731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77552"/>
              </p:ext>
            </p:extLst>
          </p:nvPr>
        </p:nvGraphicFramePr>
        <p:xfrm>
          <a:off x="1314762" y="1376993"/>
          <a:ext cx="8781113" cy="2778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374">
                  <a:extLst>
                    <a:ext uri="{9D8B030D-6E8A-4147-A177-3AD203B41FA5}">
                      <a16:colId xmlns:a16="http://schemas.microsoft.com/office/drawing/2014/main" val="3009263798"/>
                    </a:ext>
                  </a:extLst>
                </a:gridCol>
                <a:gridCol w="2519680">
                  <a:extLst>
                    <a:ext uri="{9D8B030D-6E8A-4147-A177-3AD203B41FA5}">
                      <a16:colId xmlns:a16="http://schemas.microsoft.com/office/drawing/2014/main" val="513575297"/>
                    </a:ext>
                  </a:extLst>
                </a:gridCol>
                <a:gridCol w="1952181">
                  <a:extLst>
                    <a:ext uri="{9D8B030D-6E8A-4147-A177-3AD203B41FA5}">
                      <a16:colId xmlns:a16="http://schemas.microsoft.com/office/drawing/2014/main" val="510886131"/>
                    </a:ext>
                  </a:extLst>
                </a:gridCol>
                <a:gridCol w="1708878">
                  <a:extLst>
                    <a:ext uri="{9D8B030D-6E8A-4147-A177-3AD203B41FA5}">
                      <a16:colId xmlns:a16="http://schemas.microsoft.com/office/drawing/2014/main" val="518169098"/>
                    </a:ext>
                  </a:extLst>
                </a:gridCol>
              </a:tblGrid>
              <a:tr h="370840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Configs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vi-VN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Dataset:</a:t>
                      </a: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Cifar</a:t>
                      </a: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</a:t>
                      </a:r>
                      <a:r>
                        <a:rPr lang="en-US" sz="2000" b="0" dirty="0" err="1"/>
                        <a:t>CrossEntropy</a:t>
                      </a:r>
                      <a:r>
                        <a:rPr lang="en-US" sz="2000" b="0" dirty="0"/>
                        <a:t> loss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SGD Optimizer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</a:t>
                      </a:r>
                      <a:r>
                        <a:rPr lang="en-US" sz="2000" b="0" dirty="0" err="1"/>
                        <a:t>LRStep</a:t>
                      </a:r>
                      <a:endParaRPr lang="en-US" sz="2000" b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506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62,006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7225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416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75327"/>
                  </a:ext>
                </a:extLst>
              </a:tr>
              <a:tr h="5532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VGG16-pretrained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134,301,514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26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Resnet50-pretrained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25,567,042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971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Densenet121-pretrained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6,964,106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138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841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with different optimizers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CB9A89-6C9B-43FB-9BF1-E465A84F7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50846"/>
              </p:ext>
            </p:extLst>
          </p:nvPr>
        </p:nvGraphicFramePr>
        <p:xfrm>
          <a:off x="299803" y="1704274"/>
          <a:ext cx="5796197" cy="373340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27803">
                  <a:extLst>
                    <a:ext uri="{9D8B030D-6E8A-4147-A177-3AD203B41FA5}">
                      <a16:colId xmlns:a16="http://schemas.microsoft.com/office/drawing/2014/main" val="3416681741"/>
                    </a:ext>
                  </a:extLst>
                </a:gridCol>
                <a:gridCol w="2202165">
                  <a:extLst>
                    <a:ext uri="{9D8B030D-6E8A-4147-A177-3AD203B41FA5}">
                      <a16:colId xmlns:a16="http://schemas.microsoft.com/office/drawing/2014/main" val="3260499319"/>
                    </a:ext>
                  </a:extLst>
                </a:gridCol>
                <a:gridCol w="1066229">
                  <a:extLst>
                    <a:ext uri="{9D8B030D-6E8A-4147-A177-3AD203B41FA5}">
                      <a16:colId xmlns:a16="http://schemas.microsoft.com/office/drawing/2014/main" val="2916445189"/>
                    </a:ext>
                  </a:extLst>
                </a:gridCol>
              </a:tblGrid>
              <a:tr h="861438">
                <a:tc rowSpan="5">
                  <a:txBody>
                    <a:bodyPr/>
                    <a:lstStyle/>
                    <a:p>
                      <a:r>
                        <a:rPr lang="en-US" dirty="0"/>
                        <a:t>Config: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MenWoman</a:t>
                      </a:r>
                      <a:r>
                        <a:rPr lang="en-US" dirty="0"/>
                        <a:t> dataset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Densenet121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BCE loss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Lr: 1e-4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StepLR</a:t>
                      </a:r>
                      <a:r>
                        <a:rPr lang="en-US" dirty="0"/>
                        <a:t> Scheduler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Epochs: 20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Batchsize:64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69892"/>
                  </a:ext>
                </a:extLst>
              </a:tr>
              <a:tr h="55402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530658"/>
                  </a:ext>
                </a:extLst>
              </a:tr>
              <a:tr h="5913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SGD 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4614"/>
                  </a:ext>
                </a:extLst>
              </a:tr>
              <a:tr h="74169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RMSProp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839980"/>
                  </a:ext>
                </a:extLst>
              </a:tr>
              <a:tr h="98494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51268"/>
                  </a:ext>
                </a:extLst>
              </a:tr>
            </a:tbl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B2885D01-565C-43ED-8A4E-D345C657C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95417"/>
            <a:ext cx="5926683" cy="395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169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with different </a:t>
            </a:r>
            <a:r>
              <a:rPr lang="en-US" dirty="0" err="1"/>
              <a:t>lr</a:t>
            </a:r>
            <a:r>
              <a:rPr lang="en-US" dirty="0"/>
              <a:t>-scheduler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CB9A89-6C9B-43FB-9BF1-E465A84F7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248855"/>
              </p:ext>
            </p:extLst>
          </p:nvPr>
        </p:nvGraphicFramePr>
        <p:xfrm>
          <a:off x="477130" y="1058739"/>
          <a:ext cx="5570805" cy="296462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11561">
                  <a:extLst>
                    <a:ext uri="{9D8B030D-6E8A-4147-A177-3AD203B41FA5}">
                      <a16:colId xmlns:a16="http://schemas.microsoft.com/office/drawing/2014/main" val="2608943350"/>
                    </a:ext>
                  </a:extLst>
                </a:gridCol>
                <a:gridCol w="2774507">
                  <a:extLst>
                    <a:ext uri="{9D8B030D-6E8A-4147-A177-3AD203B41FA5}">
                      <a16:colId xmlns:a16="http://schemas.microsoft.com/office/drawing/2014/main" val="3260499319"/>
                    </a:ext>
                  </a:extLst>
                </a:gridCol>
                <a:gridCol w="984737">
                  <a:extLst>
                    <a:ext uri="{9D8B030D-6E8A-4147-A177-3AD203B41FA5}">
                      <a16:colId xmlns:a16="http://schemas.microsoft.com/office/drawing/2014/main" val="2916445189"/>
                    </a:ext>
                  </a:extLst>
                </a:gridCol>
              </a:tblGrid>
              <a:tr h="837752">
                <a:tc rowSpan="5">
                  <a:txBody>
                    <a:bodyPr/>
                    <a:lstStyle/>
                    <a:p>
                      <a:r>
                        <a:rPr lang="en-US" b="1" dirty="0"/>
                        <a:t>Config: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0" dirty="0" err="1"/>
                        <a:t>MenWomen</a:t>
                      </a:r>
                      <a:endParaRPr lang="en-US" b="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Densenet121</a:t>
                      </a:r>
                      <a:endParaRPr lang="en-US" b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Adam optimizer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BCE Loss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Img_size</a:t>
                      </a:r>
                      <a:r>
                        <a:rPr lang="en-US" dirty="0"/>
                        <a:t>: 256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Batch_size</a:t>
                      </a:r>
                      <a:r>
                        <a:rPr lang="en-US" dirty="0"/>
                        <a:t>: 16</a:t>
                      </a:r>
                    </a:p>
                    <a:p>
                      <a:pPr marL="0" indent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="1" dirty="0"/>
                        <a:t>Lr scheduler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69892"/>
                  </a:ext>
                </a:extLst>
              </a:tr>
              <a:tr h="53879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StepLR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530658"/>
                  </a:ext>
                </a:extLst>
              </a:tr>
              <a:tr h="57504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ReduceLROnPlateau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0.9507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4614"/>
                  </a:ext>
                </a:extLst>
              </a:tr>
              <a:tr h="4495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OneCycle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839980"/>
                  </a:ext>
                </a:extLst>
              </a:tr>
              <a:tr h="56344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CosineAnnealingWarmStart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51268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66498B58-0977-4BF2-A8E3-26D8C268C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11" y="4219695"/>
            <a:ext cx="3323489" cy="221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372D68-0380-4DA8-8261-DC08812CAF84}"/>
              </a:ext>
            </a:extLst>
          </p:cNvPr>
          <p:cNvSpPr txBox="1"/>
          <p:nvPr/>
        </p:nvSpPr>
        <p:spPr>
          <a:xfrm>
            <a:off x="838200" y="6447024"/>
            <a:ext cx="229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ReduceLROnPlateau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DDD49DF-F552-4A6A-883E-A7F68DCB7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242" y="4187087"/>
            <a:ext cx="3323489" cy="221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467F25D-09F8-4595-B293-CCABAE870060}"/>
              </a:ext>
            </a:extLst>
          </p:cNvPr>
          <p:cNvSpPr/>
          <p:nvPr/>
        </p:nvSpPr>
        <p:spPr>
          <a:xfrm>
            <a:off x="5635450" y="6435355"/>
            <a:ext cx="82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StepLR</a:t>
            </a:r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635ED70-6677-4692-917B-DB01B1DB0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185" y="1013325"/>
            <a:ext cx="3233227" cy="215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FDFAC82-F23F-4214-BEA4-B2A360B8C8A0}"/>
              </a:ext>
            </a:extLst>
          </p:cNvPr>
          <p:cNvSpPr/>
          <p:nvPr/>
        </p:nvSpPr>
        <p:spPr>
          <a:xfrm>
            <a:off x="8919227" y="3244334"/>
            <a:ext cx="1064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OneCycle</a:t>
            </a:r>
            <a:endParaRPr 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8A9D67B-9734-42A8-94C2-0AC171B08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121" y="4046745"/>
            <a:ext cx="3323489" cy="221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C98FAF1-DDB8-4D1E-99C5-F228505A8576}"/>
              </a:ext>
            </a:extLst>
          </p:cNvPr>
          <p:cNvSpPr/>
          <p:nvPr/>
        </p:nvSpPr>
        <p:spPr>
          <a:xfrm>
            <a:off x="8804519" y="6288808"/>
            <a:ext cx="2769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CosineAnnealingWarmStart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25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8325-842A-4734-A0D5-6E920AA6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4144C-0DE2-40D0-A81C-F7A3D9E1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Extend to Segmentation problem</a:t>
            </a:r>
          </a:p>
          <a:p>
            <a:pPr>
              <a:lnSpc>
                <a:spcPct val="150000"/>
              </a:lnSpc>
            </a:pPr>
            <a:r>
              <a:rPr lang="en-US" dirty="0"/>
              <a:t>Augmentation</a:t>
            </a:r>
          </a:p>
          <a:p>
            <a:pPr>
              <a:lnSpc>
                <a:spcPct val="150000"/>
              </a:lnSpc>
            </a:pPr>
            <a:r>
              <a:rPr lang="en-US" dirty="0"/>
              <a:t>Attention </a:t>
            </a:r>
          </a:p>
          <a:p>
            <a:pPr>
              <a:lnSpc>
                <a:spcPct val="150000"/>
              </a:lnSpc>
            </a:pPr>
            <a:r>
              <a:rPr lang="en-US"/>
              <a:t>…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12DA6-D12F-4A99-892E-F4FBF279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173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Dataset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Model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Optimizer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Loss, Metric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237581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17FA-762B-4F31-92A7-5A0347B7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Training pipleline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958F4-124C-4700-A2FB-4D4EF1F3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E9CE57-EEED-48A4-939D-278F9813878D}"/>
              </a:ext>
            </a:extLst>
          </p:cNvPr>
          <p:cNvSpPr/>
          <p:nvPr/>
        </p:nvSpPr>
        <p:spPr>
          <a:xfrm>
            <a:off x="6082404" y="3389125"/>
            <a:ext cx="2772081" cy="191100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Trainer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Net</a:t>
            </a:r>
          </a:p>
          <a:p>
            <a:pPr marL="285750" indent="-285750">
              <a:buFontTx/>
              <a:buChar char="-"/>
            </a:pPr>
            <a:r>
              <a:rPr lang="en-US" dirty="0"/>
              <a:t>Optimizer, loss, metric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lr</a:t>
            </a:r>
            <a:r>
              <a:rPr lang="en-US" dirty="0"/>
              <a:t>-scheduler</a:t>
            </a:r>
          </a:p>
          <a:p>
            <a:pPr marL="285750" indent="-285750">
              <a:buFontTx/>
              <a:buChar char="-"/>
            </a:pPr>
            <a:r>
              <a:rPr lang="en-US" dirty="0"/>
              <a:t>visualizer</a:t>
            </a:r>
            <a:endParaRPr lang="vi-V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E90396-063E-4889-868F-84E434951070}"/>
              </a:ext>
            </a:extLst>
          </p:cNvPr>
          <p:cNvSpPr/>
          <p:nvPr/>
        </p:nvSpPr>
        <p:spPr>
          <a:xfrm>
            <a:off x="6358387" y="1275938"/>
            <a:ext cx="2220116" cy="1430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Data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vi-VN" dirty="0"/>
              <a:t>Train</a:t>
            </a:r>
          </a:p>
          <a:p>
            <a:pPr marL="285750" indent="-285750">
              <a:buFontTx/>
              <a:buChar char="-"/>
            </a:pPr>
            <a:r>
              <a:rPr lang="vi-VN" dirty="0"/>
              <a:t>Test</a:t>
            </a:r>
          </a:p>
          <a:p>
            <a:pPr marL="285750" indent="-285750">
              <a:buFontTx/>
              <a:buChar char="-"/>
            </a:pPr>
            <a:r>
              <a:rPr lang="vi-VN" dirty="0"/>
              <a:t>Val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2CBEDD-A930-422C-8A5F-FD9EB6DDD5AB}"/>
              </a:ext>
            </a:extLst>
          </p:cNvPr>
          <p:cNvSpPr/>
          <p:nvPr/>
        </p:nvSpPr>
        <p:spPr>
          <a:xfrm>
            <a:off x="271441" y="4165851"/>
            <a:ext cx="1692542" cy="738473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2A7AA4-DFFA-4F32-BB0B-28F7781413FA}"/>
              </a:ext>
            </a:extLst>
          </p:cNvPr>
          <p:cNvSpPr/>
          <p:nvPr/>
        </p:nvSpPr>
        <p:spPr>
          <a:xfrm>
            <a:off x="333659" y="2989854"/>
            <a:ext cx="1662375" cy="602968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Model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1657350" lvl="3" indent="-285750" algn="ctr">
              <a:buFontTx/>
              <a:buChar char="-"/>
            </a:pPr>
            <a:endParaRPr lang="vi-V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BEC6-0340-4790-86DD-9AD21F53797E}"/>
              </a:ext>
            </a:extLst>
          </p:cNvPr>
          <p:cNvSpPr/>
          <p:nvPr/>
        </p:nvSpPr>
        <p:spPr>
          <a:xfrm>
            <a:off x="271441" y="1719508"/>
            <a:ext cx="1724594" cy="872997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Metric</a:t>
            </a:r>
          </a:p>
          <a:p>
            <a:r>
              <a:rPr lang="vi-VN" dirty="0"/>
              <a:t>Loss</a:t>
            </a:r>
          </a:p>
          <a:p>
            <a:r>
              <a:rPr lang="vi-VN" dirty="0"/>
              <a:t>Optimizer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0E122E-16BE-4692-9201-F0B340BEAFEF}"/>
              </a:ext>
            </a:extLst>
          </p:cNvPr>
          <p:cNvSpPr/>
          <p:nvPr/>
        </p:nvSpPr>
        <p:spPr>
          <a:xfrm>
            <a:off x="6474653" y="5707240"/>
            <a:ext cx="1987583" cy="426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Visualizer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B6C74-A4C4-45EE-BD97-4CFF73B4CA96}"/>
              </a:ext>
            </a:extLst>
          </p:cNvPr>
          <p:cNvSpPr/>
          <p:nvPr/>
        </p:nvSpPr>
        <p:spPr>
          <a:xfrm>
            <a:off x="9488978" y="2177434"/>
            <a:ext cx="2420594" cy="17034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Train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Load train dataset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Train the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Update </a:t>
            </a:r>
            <a:r>
              <a:rPr lang="en-US" dirty="0" err="1"/>
              <a:t>lr_scheduler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Save loss, checkpoint, image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4FAC66-ECEA-499D-9456-12A1BA5DA971}"/>
              </a:ext>
            </a:extLst>
          </p:cNvPr>
          <p:cNvSpPr/>
          <p:nvPr/>
        </p:nvSpPr>
        <p:spPr>
          <a:xfrm>
            <a:off x="9658397" y="4099141"/>
            <a:ext cx="1181090" cy="486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evaluate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909FB4-2D45-46CE-89A9-66FEA510A0E5}"/>
              </a:ext>
            </a:extLst>
          </p:cNvPr>
          <p:cNvSpPr/>
          <p:nvPr/>
        </p:nvSpPr>
        <p:spPr>
          <a:xfrm>
            <a:off x="9658397" y="4772740"/>
            <a:ext cx="1181090" cy="486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test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A5BB04-F051-4B4C-A214-05B1665F6D03}"/>
              </a:ext>
            </a:extLst>
          </p:cNvPr>
          <p:cNvCxnSpPr>
            <a:cxnSpLocks/>
            <a:stCxn id="259" idx="3"/>
            <a:endCxn id="5" idx="1"/>
          </p:cNvCxnSpPr>
          <p:nvPr/>
        </p:nvCxnSpPr>
        <p:spPr>
          <a:xfrm>
            <a:off x="5811187" y="3386613"/>
            <a:ext cx="271217" cy="95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F742317-4D7B-48E7-8F7C-18BFD501976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8854485" y="3029184"/>
            <a:ext cx="634493" cy="131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7EC2A94-E38D-4B58-B951-C73024E1D184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8854485" y="4342599"/>
            <a:ext cx="803912" cy="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086BCB8-AD82-4691-AE2E-C70E7F839DD7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8854485" y="4344627"/>
            <a:ext cx="803912" cy="67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6E97C60-9D33-4E9D-9459-B938790441E1}"/>
              </a:ext>
            </a:extLst>
          </p:cNvPr>
          <p:cNvCxnSpPr>
            <a:cxnSpLocks/>
            <a:stCxn id="259" idx="3"/>
            <a:endCxn id="9" idx="1"/>
          </p:cNvCxnSpPr>
          <p:nvPr/>
        </p:nvCxnSpPr>
        <p:spPr>
          <a:xfrm flipV="1">
            <a:off x="5811187" y="1991004"/>
            <a:ext cx="547200" cy="139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8E82294-174D-4E96-AD20-BA68E07D81D8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7468445" y="2706070"/>
            <a:ext cx="0" cy="68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FA5E3EE1-FE4F-4AA9-9665-4EC707063645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7468445" y="5300129"/>
            <a:ext cx="0" cy="407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313E5C0-A211-4B1B-8FF2-C4BCF90679BF}"/>
              </a:ext>
            </a:extLst>
          </p:cNvPr>
          <p:cNvSpPr/>
          <p:nvPr/>
        </p:nvSpPr>
        <p:spPr>
          <a:xfrm>
            <a:off x="2682977" y="2372140"/>
            <a:ext cx="3128210" cy="20289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dirty="0"/>
              <a:t>Config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Dataset class, argument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Metric class, argument</a:t>
            </a:r>
            <a:endParaRPr lang="en-US" dirty="0"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n-US" dirty="0"/>
              <a:t>Model class, argument</a:t>
            </a:r>
          </a:p>
          <a:p>
            <a:pPr marL="285750" indent="-285750">
              <a:buFontTx/>
              <a:buChar char="-"/>
            </a:pPr>
            <a:r>
              <a:rPr lang="en-US" dirty="0">
                <a:cs typeface="Calibri" panose="020F0502020204030204"/>
              </a:rPr>
              <a:t>Optimizer</a:t>
            </a:r>
          </a:p>
          <a:p>
            <a:pPr marL="285750" indent="-285750">
              <a:buFontTx/>
              <a:buChar char="-"/>
            </a:pPr>
            <a:r>
              <a:rPr lang="en-US" dirty="0"/>
              <a:t>Lr scheduler</a:t>
            </a:r>
          </a:p>
          <a:p>
            <a:pPr marL="285750" indent="-285750">
              <a:buFontTx/>
              <a:buChar char="-"/>
            </a:pPr>
            <a:r>
              <a:rPr lang="en-US" dirty="0"/>
              <a:t>Batch norm, </a:t>
            </a:r>
            <a:r>
              <a:rPr lang="en-US" dirty="0" err="1"/>
              <a:t>num_epoch</a:t>
            </a:r>
            <a:r>
              <a:rPr lang="en-US" dirty="0"/>
              <a:t>,…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30122AAF-1DEC-4B8E-97FB-4B97C163156D}"/>
              </a:ext>
            </a:extLst>
          </p:cNvPr>
          <p:cNvCxnSpPr>
            <a:cxnSpLocks/>
            <a:stCxn id="12" idx="3"/>
            <a:endCxn id="259" idx="1"/>
          </p:cNvCxnSpPr>
          <p:nvPr/>
        </p:nvCxnSpPr>
        <p:spPr>
          <a:xfrm>
            <a:off x="1996035" y="2156007"/>
            <a:ext cx="686942" cy="123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A9912609-FB87-48A3-871C-18B676A676DC}"/>
              </a:ext>
            </a:extLst>
          </p:cNvPr>
          <p:cNvCxnSpPr>
            <a:cxnSpLocks/>
            <a:stCxn id="11" idx="3"/>
            <a:endCxn id="259" idx="1"/>
          </p:cNvCxnSpPr>
          <p:nvPr/>
        </p:nvCxnSpPr>
        <p:spPr>
          <a:xfrm>
            <a:off x="1996034" y="3291338"/>
            <a:ext cx="686943" cy="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FA5E8A98-18D9-40A3-837D-0D3CE1C51AE2}"/>
              </a:ext>
            </a:extLst>
          </p:cNvPr>
          <p:cNvCxnSpPr>
            <a:cxnSpLocks/>
            <a:stCxn id="10" idx="3"/>
            <a:endCxn id="259" idx="1"/>
          </p:cNvCxnSpPr>
          <p:nvPr/>
        </p:nvCxnSpPr>
        <p:spPr>
          <a:xfrm flipV="1">
            <a:off x="1963983" y="3386613"/>
            <a:ext cx="718994" cy="114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44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47FDCBB6-10EE-43B2-9425-70FF954CC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5116" y="1502630"/>
            <a:ext cx="5181600" cy="475748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Parameters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Configs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CE2E462-C78D-4629-9C36-4F09FC860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512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Function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Usage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FAA085A2-C856-4C89-B8CC-FAA34D9C4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871330"/>
              </p:ext>
            </p:extLst>
          </p:nvPr>
        </p:nvGraphicFramePr>
        <p:xfrm>
          <a:off x="806658" y="2030651"/>
          <a:ext cx="5397085" cy="24543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245438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path: path of data directory</a:t>
                      </a:r>
                    </a:p>
                    <a:p>
                      <a:pPr marL="457200" lvl="1" indent="0" algn="l" defTabSz="914400" rtl="0" eaLnBrk="1" latinLnBrk="0" hangingPunct="1">
                        <a:buFontTx/>
                        <a:buNone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Folder structure:</a:t>
                      </a:r>
                    </a:p>
                    <a:p>
                      <a:pPr lvl="1"/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MenWoman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|--men</a:t>
                      </a:r>
                    </a:p>
                    <a:p>
                      <a:pPr lvl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|--woman</a:t>
                      </a:r>
                    </a:p>
                    <a:p>
                      <a:pPr lvl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|--train.txt</a:t>
                      </a:r>
                    </a:p>
                    <a:p>
                      <a:pPr lvl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|--test.txt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transform: transformer apply for each images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mode: String - value in ["train", "test"]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D8055E11-6FB1-47E1-911B-342D8206BA41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Definition of data in </a:t>
            </a:r>
            <a:r>
              <a:rPr lang="en-US" dirty="0" err="1"/>
              <a:t>Pytorch</a:t>
            </a:r>
            <a:endParaRPr lang="en-US" dirty="0"/>
          </a:p>
        </p:txBody>
      </p:sp>
      <p:graphicFrame>
        <p:nvGraphicFramePr>
          <p:cNvPr id="10" name="Table 12">
            <a:extLst>
              <a:ext uri="{FF2B5EF4-FFF2-40B4-BE49-F238E27FC236}">
                <a16:creationId xmlns:a16="http://schemas.microsoft.com/office/drawing/2014/main" id="{F1307176-D543-4F0C-8E69-B419CB813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404989"/>
              </p:ext>
            </p:extLst>
          </p:nvPr>
        </p:nvGraphicFramePr>
        <p:xfrm>
          <a:off x="6540083" y="2042160"/>
          <a:ext cx="5397085" cy="2442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1567267170"/>
                    </a:ext>
                  </a:extLst>
                </a:gridCol>
              </a:tblGrid>
              <a:tr h="2442874">
                <a:tc>
                  <a:txBody>
                    <a:bodyPr/>
                    <a:lstStyle/>
                    <a:p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__init__(self, </a:t>
                      </a:r>
                      <a:r>
                        <a:rPr lang="fr-FR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path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classes, </a:t>
                      </a:r>
                      <a:r>
                        <a:rPr lang="fr-FR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transform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, mode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initialize variables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load images, labels from data folder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__len__(self):return length of dataset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getitem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__(self,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image, label from given index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 transform to image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675730"/>
                  </a:ext>
                </a:extLst>
              </a:tr>
            </a:tbl>
          </a:graphicData>
        </a:graphic>
      </p:graphicFrame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E2DB98A8-8F92-4834-AAA3-E1BF3192C301}"/>
              </a:ext>
            </a:extLst>
          </p:cNvPr>
          <p:cNvSpPr txBox="1">
            <a:spLocks/>
          </p:cNvSpPr>
          <p:nvPr/>
        </p:nvSpPr>
        <p:spPr>
          <a:xfrm>
            <a:off x="698916" y="789653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Dataset – </a:t>
            </a:r>
            <a:r>
              <a:rPr lang="en-US" sz="3600" dirty="0" err="1"/>
              <a:t>MenWoman</a:t>
            </a:r>
            <a:r>
              <a:rPr lang="en-US" sz="3600" dirty="0"/>
              <a:t> example</a:t>
            </a:r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72BBA47B-845A-44F4-BED3-FECED897A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689970"/>
              </p:ext>
            </p:extLst>
          </p:nvPr>
        </p:nvGraphicFramePr>
        <p:xfrm>
          <a:off x="806657" y="5078259"/>
          <a:ext cx="5397085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dataset = 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MenWomanDataset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"argument":{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"path":"/content/data"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160942AF-B9C4-40DC-95AE-346FF8BEE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514325"/>
              </p:ext>
            </p:extLst>
          </p:nvPr>
        </p:nvGraphicFramePr>
        <p:xfrm>
          <a:off x="6540083" y="5078259"/>
          <a:ext cx="539708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4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76933"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DatasetClass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 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configs.dataset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["class"]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 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configs.dataset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dataset_args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 = 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DatasetClass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(**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30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47FDCBB6-10EE-43B2-9425-70FF954CC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5116" y="1502630"/>
            <a:ext cx="5181600" cy="4757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Parameters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Configs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CE2E462-C78D-4629-9C36-4F09FC860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5128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Function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Usage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FAA085A2-C856-4C89-B8CC-FAA34D9C4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247232"/>
              </p:ext>
            </p:extLst>
          </p:nvPr>
        </p:nvGraphicFramePr>
        <p:xfrm>
          <a:off x="806658" y="2030652"/>
          <a:ext cx="5397085" cy="17863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7863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configs: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dataset_configs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using for defining datasets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split_train_val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ratio to split train-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using for show batch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D8055E11-6FB1-47E1-911B-342D8206BA41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Definition of data in </a:t>
            </a:r>
            <a:r>
              <a:rPr lang="en-US" dirty="0" err="1"/>
              <a:t>Pytorch</a:t>
            </a:r>
            <a:endParaRPr lang="en-US" dirty="0"/>
          </a:p>
        </p:txBody>
      </p:sp>
      <p:graphicFrame>
        <p:nvGraphicFramePr>
          <p:cNvPr id="10" name="Table 12">
            <a:extLst>
              <a:ext uri="{FF2B5EF4-FFF2-40B4-BE49-F238E27FC236}">
                <a16:creationId xmlns:a16="http://schemas.microsoft.com/office/drawing/2014/main" id="{F1307176-D543-4F0C-8E69-B419CB813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149825"/>
              </p:ext>
            </p:extLst>
          </p:nvPr>
        </p:nvGraphicFramePr>
        <p:xfrm>
          <a:off x="6540083" y="2042160"/>
          <a:ext cx="5397085" cy="2442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1567267170"/>
                    </a:ext>
                  </a:extLst>
                </a:gridCol>
              </a:tblGrid>
              <a:tr h="2442874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__(self, configs):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Define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train_dataset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test_dataset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Split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train,valid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dataset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show_batch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(self, mode ,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num_images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, _class ):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Show image follow batch or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num_images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Show image each _class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caculate_num_per_labels</a:t>
                      </a: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(self, mode)</a:t>
                      </a:r>
                    </a:p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675730"/>
                  </a:ext>
                </a:extLst>
              </a:tr>
            </a:tbl>
          </a:graphicData>
        </a:graphic>
      </p:graphicFrame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E2DB98A8-8F92-4834-AAA3-E1BF3192C301}"/>
              </a:ext>
            </a:extLst>
          </p:cNvPr>
          <p:cNvSpPr txBox="1">
            <a:spLocks/>
          </p:cNvSpPr>
          <p:nvPr/>
        </p:nvSpPr>
        <p:spPr>
          <a:xfrm>
            <a:off x="746230" y="834610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Data</a:t>
            </a:r>
            <a:endParaRPr lang="en-US" sz="3200" dirty="0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72BBA47B-845A-44F4-BED3-FECED897A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54071"/>
              </p:ext>
            </p:extLst>
          </p:nvPr>
        </p:nvGraphicFramePr>
        <p:xfrm>
          <a:off x="804001" y="4485034"/>
          <a:ext cx="5260457" cy="201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60457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dataset = 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MenWomanDataset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"argument":{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"path":"/content/data"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Batch_size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= 16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split_train_val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0.7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160942AF-B9C4-40DC-95AE-346FF8BEE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226911"/>
              </p:ext>
            </p:extLst>
          </p:nvPr>
        </p:nvGraphicFramePr>
        <p:xfrm>
          <a:off x="6540084" y="5210049"/>
          <a:ext cx="5397084" cy="12769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4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76933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 = Data(configs)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49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D56CD7-4377-463A-A8D9-8ECBFDA076C2}"/>
              </a:ext>
            </a:extLst>
          </p:cNvPr>
          <p:cNvSpPr txBox="1">
            <a:spLocks/>
          </p:cNvSpPr>
          <p:nvPr/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7FBF47-9136-4963-8BA9-6FF774C0ECE7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Definition of the model class in </a:t>
            </a:r>
            <a:r>
              <a:rPr lang="en-US" dirty="0" err="1"/>
              <a:t>Pytorch</a:t>
            </a:r>
            <a:endParaRPr lang="en-US" dirty="0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5BD3576C-3AEB-4919-BD86-F35B42758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485"/>
              </p:ext>
            </p:extLst>
          </p:nvPr>
        </p:nvGraphicFramePr>
        <p:xfrm>
          <a:off x="7213458" y="2060420"/>
          <a:ext cx="4827142" cy="425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7142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996205"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class CNN(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nn.Module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def __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__(self,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input_channel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output_channel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super(CNN, self).__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self.conv1 = nn.Conv2d(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input_channel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6, 5)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nn.MaxPool2d(2, 2)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self.conv2 = nn.Conv2d(6, 16, 5)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self.fc1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(16*5*5, 120)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self.fc2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(120, 84)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self.fc3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(84, 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output_channel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def forward(self, x):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(self.conv1(x)))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(self.conv2(x)))</a:t>
                      </a:r>
                    </a:p>
                    <a:p>
                      <a:b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x.view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(-1, 16*5*5)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(self.fc1(x))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(self.fc2(x))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self.fc3(x)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return 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5DDDD50-C6B7-4DFC-A13D-9F67A98AD491}"/>
              </a:ext>
            </a:extLst>
          </p:cNvPr>
          <p:cNvSpPr txBox="1">
            <a:spLocks/>
          </p:cNvSpPr>
          <p:nvPr/>
        </p:nvSpPr>
        <p:spPr>
          <a:xfrm>
            <a:off x="838200" y="1626611"/>
            <a:ext cx="5767864" cy="4782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Parameter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Configs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Usage</a:t>
            </a:r>
          </a:p>
          <a:p>
            <a:endParaRPr lang="en-US" sz="2400" dirty="0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763AAABD-A1CB-4B70-B1EF-8443C3A36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42413"/>
              </p:ext>
            </p:extLst>
          </p:nvPr>
        </p:nvGraphicFramePr>
        <p:xfrm>
          <a:off x="1191673" y="3073349"/>
          <a:ext cx="5414389" cy="1767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4389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692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 = 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class":CNN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"input_channel":3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092CA22B-6914-4435-BC40-7E1618587CD8}"/>
              </a:ext>
            </a:extLst>
          </p:cNvPr>
          <p:cNvSpPr txBox="1">
            <a:spLocks/>
          </p:cNvSpPr>
          <p:nvPr/>
        </p:nvSpPr>
        <p:spPr>
          <a:xfrm>
            <a:off x="838200" y="911856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New model</a:t>
            </a:r>
          </a:p>
        </p:txBody>
      </p:sp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050E0A56-899B-40B6-A532-4EEB3CC0A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82564"/>
              </p:ext>
            </p:extLst>
          </p:nvPr>
        </p:nvGraphicFramePr>
        <p:xfrm>
          <a:off x="1273457" y="2060420"/>
          <a:ext cx="5332605" cy="57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260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42781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Parameters define models as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input_channel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output_channel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1181ADDF-1F45-4C85-84AA-FF672015617C}"/>
              </a:ext>
            </a:extLst>
          </p:cNvPr>
          <p:cNvSpPr txBox="1">
            <a:spLocks/>
          </p:cNvSpPr>
          <p:nvPr/>
        </p:nvSpPr>
        <p:spPr>
          <a:xfrm>
            <a:off x="6959535" y="1679255"/>
            <a:ext cx="5767864" cy="4782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Model class example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7" name="Table 11">
            <a:extLst>
              <a:ext uri="{FF2B5EF4-FFF2-40B4-BE49-F238E27FC236}">
                <a16:creationId xmlns:a16="http://schemas.microsoft.com/office/drawing/2014/main" id="{89BD070F-3FB0-499E-8068-361748B3C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959987"/>
              </p:ext>
            </p:extLst>
          </p:nvPr>
        </p:nvGraphicFramePr>
        <p:xfrm>
          <a:off x="1191673" y="5370283"/>
          <a:ext cx="5414389" cy="1221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4389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21788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net_class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configs.net["class"]</a:t>
                      </a:r>
                    </a:p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configs.net["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"]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self.net =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net_class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(**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85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CCCD-D86D-4221-906E-18325881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D56CD7-4377-463A-A8D9-8ECBFDA076C2}"/>
              </a:ext>
            </a:extLst>
          </p:cNvPr>
          <p:cNvSpPr txBox="1">
            <a:spLocks/>
          </p:cNvSpPr>
          <p:nvPr/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Transfer model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7FBF47-9136-4963-8BA9-6FF774C0ECE7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Definition of the model </a:t>
            </a:r>
            <a:r>
              <a:rPr lang="en-US" dirty="0" err="1"/>
              <a:t>calss</a:t>
            </a:r>
            <a:r>
              <a:rPr lang="en-US" dirty="0"/>
              <a:t> in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5DDDD50-C6B7-4DFC-A13D-9F67A98AD491}"/>
              </a:ext>
            </a:extLst>
          </p:cNvPr>
          <p:cNvSpPr txBox="1">
            <a:spLocks/>
          </p:cNvSpPr>
          <p:nvPr/>
        </p:nvSpPr>
        <p:spPr>
          <a:xfrm>
            <a:off x="6757601" y="1467761"/>
            <a:ext cx="5181600" cy="343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Idea</a:t>
            </a:r>
          </a:p>
        </p:txBody>
      </p:sp>
      <p:sp>
        <p:nvSpPr>
          <p:cNvPr id="13" name="Content Placeholder 23">
            <a:extLst>
              <a:ext uri="{FF2B5EF4-FFF2-40B4-BE49-F238E27FC236}">
                <a16:creationId xmlns:a16="http://schemas.microsoft.com/office/drawing/2014/main" id="{EBB5E2AE-3F5D-4C38-8891-7FE209C05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5116" y="1502630"/>
            <a:ext cx="5181600" cy="4757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Parameters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Configs</a:t>
            </a:r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BB8C76F3-2CC9-4BE5-8824-166404D5F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189599"/>
              </p:ext>
            </p:extLst>
          </p:nvPr>
        </p:nvGraphicFramePr>
        <p:xfrm>
          <a:off x="983766" y="1874520"/>
          <a:ext cx="4848403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48403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30396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nsolas" panose="020B0609020204030204" pitchFamily="49" charset="0"/>
                        <a:buChar char="―"/>
                        <a:tabLst/>
                        <a:defRPr/>
                      </a:pP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model_base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base model to load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nsolas" panose="020B0609020204030204" pitchFamily="49" charset="0"/>
                        <a:buChar char="―"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Pretrained: using pretrained model or not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nsolas" panose="020B0609020204030204" pitchFamily="49" charset="0"/>
                        <a:buChar char="―"/>
                        <a:tabLst/>
                        <a:defRPr/>
                      </a:pP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fc_channel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channel of fully connected 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layes</a:t>
                      </a:r>
                      <a:endParaRPr lang="en-US" sz="1600" b="0" kern="1200" noProof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nsolas" panose="020B0609020204030204" pitchFamily="49" charset="0"/>
                        <a:buChar char="―"/>
                        <a:tabLst/>
                        <a:defRPr/>
                      </a:pP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num_classes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87E2E64-4815-4646-A5F9-D94D06709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783406"/>
              </p:ext>
            </p:extLst>
          </p:nvPr>
        </p:nvGraphicFramePr>
        <p:xfrm>
          <a:off x="838200" y="3814137"/>
          <a:ext cx="4942490" cy="3017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42490">
                  <a:extLst>
                    <a:ext uri="{9D8B030D-6E8A-4147-A177-3AD203B41FA5}">
                      <a16:colId xmlns:a16="http://schemas.microsoft.com/office/drawing/2014/main" val="4072592566"/>
                    </a:ext>
                  </a:extLst>
                </a:gridCol>
              </a:tblGrid>
              <a:tr h="13568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 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model.CNN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import 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TransferNet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from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torchvision.models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import resnet18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noProof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net = 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"class": 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TransferNet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"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net_args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"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model_base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 resnet50,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"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fc_channels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":[1024],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"pretrain": True,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"num_classes":10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79558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A3FF44F-A9D5-4124-B967-038753E8498C}"/>
              </a:ext>
            </a:extLst>
          </p:cNvPr>
          <p:cNvSpPr/>
          <p:nvPr/>
        </p:nvSpPr>
        <p:spPr>
          <a:xfrm>
            <a:off x="7381748" y="2931382"/>
            <a:ext cx="2503357" cy="995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model </a:t>
            </a:r>
          </a:p>
          <a:p>
            <a:pPr algn="ctr"/>
            <a:r>
              <a:rPr lang="en-US" dirty="0"/>
              <a:t>(remove last layers)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83118F-0B65-41CE-91E7-1DB95A9B7F3F}"/>
              </a:ext>
            </a:extLst>
          </p:cNvPr>
          <p:cNvSpPr/>
          <p:nvPr/>
        </p:nvSpPr>
        <p:spPr>
          <a:xfrm>
            <a:off x="7300864" y="4253901"/>
            <a:ext cx="2503357" cy="995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Fully connected layers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CD4356-D8FD-43FA-90E8-F3F10C858941}"/>
              </a:ext>
            </a:extLst>
          </p:cNvPr>
          <p:cNvSpPr/>
          <p:nvPr/>
        </p:nvSpPr>
        <p:spPr>
          <a:xfrm>
            <a:off x="7300864" y="1986134"/>
            <a:ext cx="2503357" cy="617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image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0CB056-6B6B-46FE-8D52-4C7D8440B480}"/>
              </a:ext>
            </a:extLst>
          </p:cNvPr>
          <p:cNvSpPr/>
          <p:nvPr/>
        </p:nvSpPr>
        <p:spPr>
          <a:xfrm>
            <a:off x="7300863" y="5576420"/>
            <a:ext cx="2503357" cy="617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0A2EFA-267C-4A34-8A49-0208B7C20BB9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8552541" y="2604099"/>
            <a:ext cx="2" cy="32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DA4460-1862-4FD3-914D-4ED700F906D8}"/>
              </a:ext>
            </a:extLst>
          </p:cNvPr>
          <p:cNvCxnSpPr>
            <a:cxnSpLocks/>
          </p:cNvCxnSpPr>
          <p:nvPr/>
        </p:nvCxnSpPr>
        <p:spPr>
          <a:xfrm flipH="1">
            <a:off x="8560673" y="3932393"/>
            <a:ext cx="2" cy="32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DF754B-0F7D-49E9-A4BC-92A1E21998E7}"/>
              </a:ext>
            </a:extLst>
          </p:cNvPr>
          <p:cNvCxnSpPr>
            <a:cxnSpLocks/>
          </p:cNvCxnSpPr>
          <p:nvPr/>
        </p:nvCxnSpPr>
        <p:spPr>
          <a:xfrm flipH="1">
            <a:off x="8573815" y="5274309"/>
            <a:ext cx="2" cy="32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46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for the classification problem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9" name="Table 15">
            <a:extLst>
              <a:ext uri="{FF2B5EF4-FFF2-40B4-BE49-F238E27FC236}">
                <a16:creationId xmlns:a16="http://schemas.microsoft.com/office/drawing/2014/main" id="{CB8F7652-D64A-4CC5-BC3F-64B63A6BA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46818"/>
              </p:ext>
            </p:extLst>
          </p:nvPr>
        </p:nvGraphicFramePr>
        <p:xfrm>
          <a:off x="7737885" y="4654794"/>
          <a:ext cx="2895967" cy="17813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5967">
                  <a:extLst>
                    <a:ext uri="{9D8B030D-6E8A-4147-A177-3AD203B41FA5}">
                      <a16:colId xmlns:a16="http://schemas.microsoft.com/office/drawing/2014/main" val="4072592566"/>
                    </a:ext>
                  </a:extLst>
                </a:gridCol>
              </a:tblGrid>
              <a:tr h="17813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metric = 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class":Accuracy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metric_args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"threshold": 0.5,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from_logits":True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7955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D225CFE4-427E-4446-8B7D-39925C2990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148575"/>
                  </p:ext>
                </p:extLst>
              </p:nvPr>
            </p:nvGraphicFramePr>
            <p:xfrm>
              <a:off x="1164603" y="1298792"/>
              <a:ext cx="5446059" cy="472401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9251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3253547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830894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5343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Accuracy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𝐹𝑅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5703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Precision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7153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Recall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8421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F1_Score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  <a:tr h="8421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Fbeta_Score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(1−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17665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D225CFE4-427E-4446-8B7D-39925C2990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148575"/>
                  </p:ext>
                </p:extLst>
              </p:nvPr>
            </p:nvGraphicFramePr>
            <p:xfrm>
              <a:off x="1164603" y="1298792"/>
              <a:ext cx="5446059" cy="472401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9251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3253547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830894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0953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Accuracy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141000" r="-375" b="-54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88385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Precision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166207" r="-375" b="-27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7153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Recall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327119" r="-375" b="-2364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8421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F1_Score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365217" r="-375" b="-10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  <a:tr h="8421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Fbeta_Score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465217" r="-375" b="-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176654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FD3176CD-09CA-4375-A714-B4A58882F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885" y="1206162"/>
            <a:ext cx="29241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4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 for the classification problem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D225CFE4-427E-4446-8B7D-39925C2990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2437787"/>
                  </p:ext>
                </p:extLst>
              </p:nvPr>
            </p:nvGraphicFramePr>
            <p:xfrm>
              <a:off x="1516986" y="1032843"/>
              <a:ext cx="8623975" cy="4105687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3140268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5483707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912852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Metric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Description</a:t>
                          </a:r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1237652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𝑖𝑓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𝑜𝑡h𝑒𝑟𝑤𝑖𝑠𝑒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1800" dirty="0"/>
                        </a:p>
                        <a:p>
                          <a:pPr marL="0" indent="0" algn="ctr">
                            <a:buFont typeface="Arial" panose="020B0604020202020204" pitchFamily="34" charset="0"/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/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713763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Weighted 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𝑖𝑓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l-GR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𝑜𝑡h𝑒𝑟𝑤𝑖𝑠𝑒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1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𝑊𝐵𝐶𝐸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/>
                            <a:t>)</a:t>
                          </a:r>
                        </a:p>
                        <a:p>
                          <a:pPr marL="0" indent="0" algn="ctr">
                            <a:buFont typeface="Arial" panose="020B0604020202020204" pitchFamily="34" charset="0"/>
                            <a:buNone/>
                          </a:pP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3058469"/>
                      </a:ext>
                    </a:extLst>
                  </a:tr>
                  <a:tr h="70321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Focalloss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𝐹𝐿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=− 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1 − 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D225CFE4-427E-4446-8B7D-39925C2990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2437787"/>
                  </p:ext>
                </p:extLst>
              </p:nvPr>
            </p:nvGraphicFramePr>
            <p:xfrm>
              <a:off x="1516986" y="1032843"/>
              <a:ext cx="8623975" cy="4105687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3140268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5483707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912852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Metric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Description</a:t>
                          </a:r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1237652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444" t="-76355" r="-222" b="-1596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1251966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Weighted 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444" t="-173786" r="-222" b="-57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3058469"/>
                      </a:ext>
                    </a:extLst>
                  </a:tr>
                  <a:tr h="70321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Focalloss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444" t="-490435" r="-222" b="-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Table 11">
            <a:extLst>
              <a:ext uri="{FF2B5EF4-FFF2-40B4-BE49-F238E27FC236}">
                <a16:creationId xmlns:a16="http://schemas.microsoft.com/office/drawing/2014/main" id="{0A5E51B7-A269-4A8F-AB85-7E313ACC8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753837"/>
              </p:ext>
            </p:extLst>
          </p:nvPr>
        </p:nvGraphicFramePr>
        <p:xfrm>
          <a:off x="3661578" y="5176345"/>
          <a:ext cx="4334789" cy="1310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4789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188069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loss_function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nn.BCEWithLogitsLoss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loss_args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1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9BB778C3ED994E9CF1DEB6485FADD8" ma:contentTypeVersion="13" ma:contentTypeDescription="Create a new document." ma:contentTypeScope="" ma:versionID="23a755765a2e15a7a45c4ef215dd2561">
  <xsd:schema xmlns:xsd="http://www.w3.org/2001/XMLSchema" xmlns:xs="http://www.w3.org/2001/XMLSchema" xmlns:p="http://schemas.microsoft.com/office/2006/metadata/properties" xmlns:ns3="f6771b06-986a-45d1-8bbc-0c4ebdddf3cc" xmlns:ns4="4437091e-0f9d-4737-ae57-4b535994870f" targetNamespace="http://schemas.microsoft.com/office/2006/metadata/properties" ma:root="true" ma:fieldsID="e14b1f6b541e2fe00d8243a17e866edb" ns3:_="" ns4:_="">
    <xsd:import namespace="f6771b06-986a-45d1-8bbc-0c4ebdddf3cc"/>
    <xsd:import namespace="4437091e-0f9d-4737-ae57-4b53599487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771b06-986a-45d1-8bbc-0c4ebdddf3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37091e-0f9d-4737-ae57-4b535994870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DF6A79-0FFB-46A7-8D75-DBA9A8908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771b06-986a-45d1-8bbc-0c4ebdddf3cc"/>
    <ds:schemaRef ds:uri="4437091e-0f9d-4737-ae57-4b53599487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8E843AD-9ECA-4187-8B56-4AFC8D3D63CD}">
  <ds:schemaRefs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4437091e-0f9d-4737-ae57-4b535994870f"/>
    <ds:schemaRef ds:uri="http://www.w3.org/XML/1998/namespace"/>
    <ds:schemaRef ds:uri="http://schemas.microsoft.com/office/2006/documentManagement/types"/>
    <ds:schemaRef ds:uri="f6771b06-986a-45d1-8bbc-0c4ebdddf3cc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1C738DB-F8D5-400E-A5D8-1494CFB71B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1855</TotalTime>
  <Words>1731</Words>
  <Application>Microsoft Office PowerPoint</Application>
  <PresentationFormat>Widescreen</PresentationFormat>
  <Paragraphs>461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Muli</vt:lpstr>
      <vt:lpstr>Arial</vt:lpstr>
      <vt:lpstr>Calibri</vt:lpstr>
      <vt:lpstr>Cambria Math</vt:lpstr>
      <vt:lpstr>Consolas</vt:lpstr>
      <vt:lpstr>Office Theme</vt:lpstr>
      <vt:lpstr>Mid-term report</vt:lpstr>
      <vt:lpstr>PowerPoint Presentation</vt:lpstr>
      <vt:lpstr>Training pipleline</vt:lpstr>
      <vt:lpstr>PowerPoint Presentation</vt:lpstr>
      <vt:lpstr>PowerPoint Presentation</vt:lpstr>
      <vt:lpstr>PowerPoint Presentation</vt:lpstr>
      <vt:lpstr>Classification problem</vt:lpstr>
      <vt:lpstr>Metrics for the classification problem</vt:lpstr>
      <vt:lpstr>Loss function for the classification problem</vt:lpstr>
      <vt:lpstr>Optimizer for the classification problem</vt:lpstr>
      <vt:lpstr>Optimizer for the classification problem</vt:lpstr>
      <vt:lpstr>Experiments</vt:lpstr>
      <vt:lpstr>Classification problem</vt:lpstr>
      <vt:lpstr>Experiments with different models</vt:lpstr>
      <vt:lpstr>Experiments with different optimizers</vt:lpstr>
      <vt:lpstr>Experiments with different lr-scheduler</vt:lpstr>
      <vt:lpstr>Future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Soan Duong</dc:creator>
  <cp:lastModifiedBy>Huyen Hoang</cp:lastModifiedBy>
  <cp:revision>160</cp:revision>
  <dcterms:created xsi:type="dcterms:W3CDTF">2020-12-22T07:41:12Z</dcterms:created>
  <dcterms:modified xsi:type="dcterms:W3CDTF">2021-02-25T11:07:44Z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0x010100CC9BB778C3ED994E9CF1DEB6485FADD8</vt:lpwstr>
  </property>
</Properties>
</file>