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9"/>
  </p:notesMasterIdLst>
  <p:sldIdLst>
    <p:sldId id="256" r:id="rId5"/>
    <p:sldId id="257" r:id="rId6"/>
    <p:sldId id="259" r:id="rId7"/>
    <p:sldId id="278" r:id="rId8"/>
    <p:sldId id="284" r:id="rId9"/>
    <p:sldId id="285" r:id="rId10"/>
    <p:sldId id="283" r:id="rId11"/>
    <p:sldId id="287" r:id="rId12"/>
    <p:sldId id="263" r:id="rId13"/>
    <p:sldId id="282" r:id="rId14"/>
    <p:sldId id="266" r:id="rId15"/>
    <p:sldId id="289" r:id="rId16"/>
    <p:sldId id="267" r:id="rId17"/>
    <p:sldId id="28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339F4-D5E1-4040-BE44-F79A45E1785F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365AE-F120-4C61-823E-9704E95119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7337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Số lượng class – distribution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3617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4103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0403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2147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EA47-A580-4C57-9357-8816B33422CD}" type="datetime1">
              <a:rPr lang="en-AU" smtClean="0"/>
              <a:t>24/02/2021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Rectangle 9"/>
          <p:cNvSpPr/>
          <p:nvPr userDrawn="1"/>
        </p:nvSpPr>
        <p:spPr>
          <a:xfrm>
            <a:off x="1" y="0"/>
            <a:ext cx="1148715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762"/>
            <a:ext cx="12192000" cy="6855238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695576" y="429649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lang="en-AU" sz="8000" b="0" i="0" u="none" strike="noStrike" kern="1200" cap="none" dirty="0">
                <a:solidFill>
                  <a:srgbClr val="58585A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5276851" y="2928374"/>
            <a:ext cx="6553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5996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76D1-50F8-47E8-82F7-C2CE95E07DA4}" type="datetime1">
              <a:rPr lang="en-AU" smtClean="0"/>
              <a:t>24/02/2021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174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A50C-D5E8-4C27-9226-2EF83F9CFEA4}" type="datetime1">
              <a:rPr lang="en-AU" smtClean="0"/>
              <a:t>24/02/2021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6976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or 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41C5-75B3-4713-BCF2-0B206D818701}" type="datetime1">
              <a:rPr lang="en-AU" smtClean="0"/>
              <a:t>24/02/2021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4" y="0"/>
            <a:ext cx="12180255" cy="685211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162299" y="4763"/>
            <a:ext cx="9029699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400550" y="2884488"/>
            <a:ext cx="77914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735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844"/>
            <a:ext cx="10515600" cy="81476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62A3-BE55-482B-85D0-BE1BA1FF8614}" type="datetime1">
              <a:rPr lang="en-AU" smtClean="0"/>
              <a:t>24/02/2021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5531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D8A6B-39E1-4A77-9A59-E83F7B313A42}" type="datetime1">
              <a:rPr lang="en-AU" smtClean="0"/>
              <a:t>24/02/2021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838200" y="1157305"/>
            <a:ext cx="10515600" cy="890938"/>
            <a:chOff x="482138" y="482138"/>
            <a:chExt cx="10781607" cy="1147157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482138" y="482138"/>
              <a:ext cx="0" cy="1147157"/>
            </a:xfrm>
            <a:prstGeom prst="line">
              <a:avLst/>
            </a:prstGeom>
            <a:ln w="1270">
              <a:solidFill>
                <a:srgbClr val="7E7F8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82138" y="482138"/>
              <a:ext cx="10781607" cy="0"/>
            </a:xfrm>
            <a:prstGeom prst="line">
              <a:avLst/>
            </a:prstGeom>
            <a:ln w="1270">
              <a:solidFill>
                <a:srgbClr val="7E7F8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 userDrawn="1"/>
        </p:nvGrpSpPr>
        <p:grpSpPr>
          <a:xfrm>
            <a:off x="838200" y="5245242"/>
            <a:ext cx="10515600" cy="890938"/>
            <a:chOff x="482137" y="5256415"/>
            <a:chExt cx="10781607" cy="1147157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482137" y="5256415"/>
              <a:ext cx="0" cy="1147157"/>
            </a:xfrm>
            <a:prstGeom prst="line">
              <a:avLst/>
            </a:prstGeom>
            <a:ln w="1270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82137" y="6403572"/>
              <a:ext cx="10781607" cy="0"/>
            </a:xfrm>
            <a:prstGeom prst="line">
              <a:avLst/>
            </a:prstGeom>
            <a:ln w="1270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itle 1"/>
          <p:cNvSpPr txBox="1">
            <a:spLocks/>
          </p:cNvSpPr>
          <p:nvPr userDrawn="1"/>
        </p:nvSpPr>
        <p:spPr>
          <a:xfrm rot="16200000">
            <a:off x="-403268" y="3081414"/>
            <a:ext cx="2631876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500">
                <a:solidFill>
                  <a:srgbClr val="1DBECF"/>
                </a:solidFill>
                <a:latin typeface="Muli" panose="020B0604020202020204" charset="0"/>
                <a:cs typeface="Muli" panose="020B0604020202020204" charset="0"/>
              </a:rPr>
              <a:t>AGENDA</a:t>
            </a:r>
            <a:endParaRPr lang="en-US" sz="4500" dirty="0">
              <a:solidFill>
                <a:srgbClr val="1DBECF"/>
              </a:solidFill>
              <a:latin typeface="Muli" panose="020B0604020202020204" charset="0"/>
              <a:cs typeface="Muli" panose="020B060402020202020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0"/>
            <a:ext cx="838200" cy="6858000"/>
          </a:xfrm>
          <a:prstGeom prst="rect">
            <a:avLst/>
          </a:prstGeom>
        </p:spPr>
      </p:pic>
      <p:sp>
        <p:nvSpPr>
          <p:cNvPr id="15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09756" y="1543765"/>
            <a:ext cx="9544050" cy="4146946"/>
          </a:xfrm>
        </p:spPr>
        <p:txBody>
          <a:bodyPr/>
          <a:lstStyle>
            <a:lvl1pPr marL="514350" indent="-514350">
              <a:lnSpc>
                <a:spcPct val="200000"/>
              </a:lnSpc>
              <a:buFont typeface="+mj-lt"/>
              <a:buAutoNum type="arabicPeriod"/>
              <a:defRPr lang="en-US" sz="2800" kern="1200" dirty="0" smtClean="0">
                <a:solidFill>
                  <a:srgbClr val="58585A"/>
                </a:solidFill>
                <a:latin typeface="Muli" panose="020B0604020202020204" charset="0"/>
                <a:ea typeface="+mn-ea"/>
                <a:cs typeface="Muli" panose="020B0604020202020204" charset="0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2740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2F8A-2C01-46C7-BE7F-82945AC89E07}" type="datetime1">
              <a:rPr lang="en-AU" smtClean="0"/>
              <a:t>24/02/2021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679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036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C286-7923-438C-A035-80075811B15D}" type="datetime1">
              <a:rPr lang="en-AU" smtClean="0"/>
              <a:t>24/02/2021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801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09E-782A-49BA-B60E-94A76A75CFB8}" type="datetime1">
              <a:rPr lang="en-AU" smtClean="0"/>
              <a:t>24/02/2021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2787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19"/>
            <a:ext cx="10515600" cy="8469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69BC-CC2F-42F8-8B5C-2F02C552A8EE}" type="datetime1">
              <a:rPr lang="en-AU" smtClean="0"/>
              <a:t>24/02/2021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4099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2E40-F34B-477A-A300-5EE15F6219B3}" type="datetime1">
              <a:rPr lang="en-AU" smtClean="0"/>
              <a:t>24/02/2021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615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12085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8698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DF7FE-EC28-4E28-ABA7-1ECFC5736BCC}" type="datetime1">
              <a:rPr lang="en-AU" smtClean="0"/>
              <a:t>24/02/2021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486985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8698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6" r="15515"/>
          <a:stretch/>
        </p:blipFill>
        <p:spPr>
          <a:xfrm>
            <a:off x="838199" y="-1"/>
            <a:ext cx="10548000" cy="870857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38201" y="117809"/>
            <a:ext cx="10515600" cy="5562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9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8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9400" y="284163"/>
            <a:ext cx="9144000" cy="2387600"/>
          </a:xfrm>
        </p:spPr>
        <p:txBody>
          <a:bodyPr/>
          <a:lstStyle/>
          <a:p>
            <a:r>
              <a:rPr lang="vi-VN" dirty="0"/>
              <a:t>Mid-term report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210050" y="2773363"/>
            <a:ext cx="7753350" cy="1655762"/>
          </a:xfrm>
        </p:spPr>
        <p:txBody>
          <a:bodyPr/>
          <a:lstStyle/>
          <a:p>
            <a:pPr marL="0" indent="0">
              <a:buNone/>
            </a:pPr>
            <a:r>
              <a:rPr lang="vi-VN" dirty="0"/>
              <a:t>Hoàng Cao Huyền</a:t>
            </a:r>
          </a:p>
          <a:p>
            <a:pPr marL="0" indent="0">
              <a:buNone/>
            </a:pPr>
            <a:r>
              <a:rPr lang="vi-VN" dirty="0"/>
              <a:t>v.huyenhoang@vinbrain.net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03872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0871ED5-0368-4A15-B015-4829B063E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680880"/>
              </p:ext>
            </p:extLst>
          </p:nvPr>
        </p:nvGraphicFramePr>
        <p:xfrm>
          <a:off x="2130474" y="2533972"/>
          <a:ext cx="8128000" cy="2778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009263798"/>
                    </a:ext>
                  </a:extLst>
                </a:gridCol>
                <a:gridCol w="2519680">
                  <a:extLst>
                    <a:ext uri="{9D8B030D-6E8A-4147-A177-3AD203B41FA5}">
                      <a16:colId xmlns:a16="http://schemas.microsoft.com/office/drawing/2014/main" val="513575297"/>
                    </a:ext>
                  </a:extLst>
                </a:gridCol>
                <a:gridCol w="1544320">
                  <a:extLst>
                    <a:ext uri="{9D8B030D-6E8A-4147-A177-3AD203B41FA5}">
                      <a16:colId xmlns:a16="http://schemas.microsoft.com/office/drawing/2014/main" val="5108861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18169098"/>
                    </a:ext>
                  </a:extLst>
                </a:gridCol>
              </a:tblGrid>
              <a:tr h="370840">
                <a:tc rowSpan="7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dirty="0"/>
                        <a:t>Dataset: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vi-VN" dirty="0"/>
                        <a:t>Cifar</a:t>
                      </a:r>
                      <a:r>
                        <a:rPr lang="en-US" dirty="0"/>
                        <a:t>10 dataset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 err="1"/>
                        <a:t>CrossEntropy</a:t>
                      </a:r>
                      <a:r>
                        <a:rPr lang="en-US" dirty="0"/>
                        <a:t> loss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/>
                        <a:t>SGD Optimizer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 err="1"/>
                        <a:t>LRStep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8506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0.4880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7225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Resnet18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11,181,642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416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Resnet18-pretrained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11,181,642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775327"/>
                  </a:ext>
                </a:extLst>
              </a:tr>
              <a:tr h="55321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VGG16-pretrained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134,301,514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126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Resnet50-pretrained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25,567,042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8971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Densenet121-pretrained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6,964,106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5138621"/>
                  </a:ext>
                </a:extLst>
              </a:tr>
            </a:tbl>
          </a:graphicData>
        </a:graphic>
      </p:graphicFrame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4A4BAC57-CCF8-4CEB-AA23-FCA57D94A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2085"/>
            <a:ext cx="10515600" cy="5497424"/>
          </a:xfrm>
        </p:spPr>
        <p:txBody>
          <a:bodyPr/>
          <a:lstStyle/>
          <a:p>
            <a:r>
              <a:rPr lang="en-US" dirty="0"/>
              <a:t>Experiments</a:t>
            </a:r>
          </a:p>
          <a:p>
            <a:pPr lvl="1"/>
            <a:r>
              <a:rPr lang="en-US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226841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A3CB9A89-6C9B-43FB-9BF1-E465A84F76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7517862"/>
                  </p:ext>
                </p:extLst>
              </p:nvPr>
            </p:nvGraphicFramePr>
            <p:xfrm>
              <a:off x="633606" y="1990299"/>
              <a:ext cx="11307419" cy="4222903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640496">
                      <a:extLst>
                        <a:ext uri="{9D8B030D-6E8A-4147-A177-3AD203B41FA5}">
                          <a16:colId xmlns:a16="http://schemas.microsoft.com/office/drawing/2014/main" val="3416681741"/>
                        </a:ext>
                      </a:extLst>
                    </a:gridCol>
                    <a:gridCol w="1961322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4731026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  <a:gridCol w="1974575">
                      <a:extLst>
                        <a:ext uri="{9D8B030D-6E8A-4147-A177-3AD203B41FA5}">
                          <a16:colId xmlns:a16="http://schemas.microsoft.com/office/drawing/2014/main" val="2916445189"/>
                        </a:ext>
                      </a:extLst>
                    </a:gridCol>
                  </a:tblGrid>
                  <a:tr h="974383">
                    <a:tc rowSpan="5">
                      <a:txBody>
                        <a:bodyPr/>
                        <a:lstStyle/>
                        <a:p>
                          <a:r>
                            <a:rPr lang="en-US" dirty="0"/>
                            <a:t>Config: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en-US" dirty="0" err="1"/>
                            <a:t>MenWoman</a:t>
                          </a:r>
                          <a:r>
                            <a:rPr lang="en-US" dirty="0"/>
                            <a:t> dataset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endParaRPr lang="en-US" dirty="0"/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Optimizer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Result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62666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TODO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6688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 Momentum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r>
                                <a:rPr lang="en-US" b="0" i="1" dirty="0" err="1" smtClean="0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oMath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  <a:tr h="838942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RMSProp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𝑑𝑊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𝑑𝑊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8839980"/>
                      </a:ext>
                    </a:extLst>
                  </a:tr>
                  <a:tr h="1114082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Adam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r>
                                <a:rPr lang="en-US" b="0" i="1" dirty="0" err="1" smtClean="0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oMath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𝑑𝑊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5126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A3CB9A89-6C9B-43FB-9BF1-E465A84F76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7517862"/>
                  </p:ext>
                </p:extLst>
              </p:nvPr>
            </p:nvGraphicFramePr>
            <p:xfrm>
              <a:off x="633606" y="1990299"/>
              <a:ext cx="11307419" cy="4222903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640496">
                      <a:extLst>
                        <a:ext uri="{9D8B030D-6E8A-4147-A177-3AD203B41FA5}">
                          <a16:colId xmlns:a16="http://schemas.microsoft.com/office/drawing/2014/main" val="3416681741"/>
                        </a:ext>
                      </a:extLst>
                    </a:gridCol>
                    <a:gridCol w="1961322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4731026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  <a:gridCol w="1974575">
                      <a:extLst>
                        <a:ext uri="{9D8B030D-6E8A-4147-A177-3AD203B41FA5}">
                          <a16:colId xmlns:a16="http://schemas.microsoft.com/office/drawing/2014/main" val="2916445189"/>
                        </a:ext>
                      </a:extLst>
                    </a:gridCol>
                  </a:tblGrid>
                  <a:tr h="974383">
                    <a:tc rowSpan="5">
                      <a:txBody>
                        <a:bodyPr/>
                        <a:lstStyle/>
                        <a:p>
                          <a:r>
                            <a:rPr lang="en-US" dirty="0"/>
                            <a:t>Config: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en-US" dirty="0" err="1"/>
                            <a:t>MenWoman</a:t>
                          </a:r>
                          <a:r>
                            <a:rPr lang="en-US" dirty="0"/>
                            <a:t> dataset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endParaRPr lang="en-US" dirty="0"/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Optimizer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Result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62666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297" t="-160194" r="-41956" b="-4203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TODO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6688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 Momentum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297" t="-243636" r="-41956" b="-29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  <a:tr h="838942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RMSProp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297" t="-273913" r="-41956" b="-1340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8839980"/>
                      </a:ext>
                    </a:extLst>
                  </a:tr>
                  <a:tr h="1114082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Adam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297" t="-281967" r="-41956" b="-10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512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D1C7EC6-A2B8-4708-9386-9EAEDAD42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  <a:p>
            <a:pPr lvl="1"/>
            <a:r>
              <a:rPr lang="en-US" dirty="0" err="1"/>
              <a:t>Optimimzer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961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A3CB9A89-6C9B-43FB-9BF1-E465A84F76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6083977"/>
                  </p:ext>
                </p:extLst>
              </p:nvPr>
            </p:nvGraphicFramePr>
            <p:xfrm>
              <a:off x="675810" y="2060636"/>
              <a:ext cx="11307419" cy="4222903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640496">
                      <a:extLst>
                        <a:ext uri="{9D8B030D-6E8A-4147-A177-3AD203B41FA5}">
                          <a16:colId xmlns:a16="http://schemas.microsoft.com/office/drawing/2014/main" val="3416681741"/>
                        </a:ext>
                      </a:extLst>
                    </a:gridCol>
                    <a:gridCol w="1961322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4731026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  <a:gridCol w="1974575">
                      <a:extLst>
                        <a:ext uri="{9D8B030D-6E8A-4147-A177-3AD203B41FA5}">
                          <a16:colId xmlns:a16="http://schemas.microsoft.com/office/drawing/2014/main" val="2916445189"/>
                        </a:ext>
                      </a:extLst>
                    </a:gridCol>
                  </a:tblGrid>
                  <a:tr h="974383">
                    <a:tc rowSpan="5">
                      <a:txBody>
                        <a:bodyPr/>
                        <a:lstStyle/>
                        <a:p>
                          <a:r>
                            <a:rPr lang="en-US" dirty="0"/>
                            <a:t>Config: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en-US" dirty="0" err="1"/>
                            <a:t>MenWoman</a:t>
                          </a:r>
                          <a:r>
                            <a:rPr lang="en-US" dirty="0"/>
                            <a:t> dataset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endParaRPr lang="en-US" dirty="0"/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Optimizer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Result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62666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TODO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6688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 Momentum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r>
                                <a:rPr lang="en-US" b="0" i="1" dirty="0" err="1" smtClean="0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oMath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  <a:tr h="838942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RMSProp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𝑑𝑊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𝑑𝑊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8839980"/>
                      </a:ext>
                    </a:extLst>
                  </a:tr>
                  <a:tr h="1114082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Adam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r>
                                <a:rPr lang="en-US" b="0" i="1" dirty="0" err="1" smtClean="0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oMath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𝑑𝑊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5126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A3CB9A89-6C9B-43FB-9BF1-E465A84F76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6083977"/>
                  </p:ext>
                </p:extLst>
              </p:nvPr>
            </p:nvGraphicFramePr>
            <p:xfrm>
              <a:off x="675810" y="2060636"/>
              <a:ext cx="11307419" cy="4222903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640496">
                      <a:extLst>
                        <a:ext uri="{9D8B030D-6E8A-4147-A177-3AD203B41FA5}">
                          <a16:colId xmlns:a16="http://schemas.microsoft.com/office/drawing/2014/main" val="3416681741"/>
                        </a:ext>
                      </a:extLst>
                    </a:gridCol>
                    <a:gridCol w="1961322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4731026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  <a:gridCol w="1974575">
                      <a:extLst>
                        <a:ext uri="{9D8B030D-6E8A-4147-A177-3AD203B41FA5}">
                          <a16:colId xmlns:a16="http://schemas.microsoft.com/office/drawing/2014/main" val="2916445189"/>
                        </a:ext>
                      </a:extLst>
                    </a:gridCol>
                  </a:tblGrid>
                  <a:tr h="974383">
                    <a:tc rowSpan="5">
                      <a:txBody>
                        <a:bodyPr/>
                        <a:lstStyle/>
                        <a:p>
                          <a:r>
                            <a:rPr lang="en-US" dirty="0"/>
                            <a:t>Config: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en-US" dirty="0" err="1"/>
                            <a:t>MenWoman</a:t>
                          </a:r>
                          <a:r>
                            <a:rPr lang="en-US" dirty="0"/>
                            <a:t> dataset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endParaRPr lang="en-US" dirty="0"/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Optimizer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Result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62666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297" t="-160194" r="-41956" b="-419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TODO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6688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 Momentum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297" t="-245872" r="-41956" b="-2963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  <a:tr h="838942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RMSProp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297" t="-273188" r="-41956" b="-1340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8839980"/>
                      </a:ext>
                    </a:extLst>
                  </a:tr>
                  <a:tr h="1114082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Adam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297" t="-281421" r="-41956" b="-10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512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96020F59-A382-4704-8D01-D75588C4E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2085"/>
            <a:ext cx="10515600" cy="5497424"/>
          </a:xfrm>
        </p:spPr>
        <p:txBody>
          <a:bodyPr/>
          <a:lstStyle/>
          <a:p>
            <a:r>
              <a:rPr lang="en-US" dirty="0"/>
              <a:t>Experiments</a:t>
            </a:r>
          </a:p>
          <a:p>
            <a:pPr lvl="1"/>
            <a:r>
              <a:rPr lang="en-US" dirty="0"/>
              <a:t>Loss function</a:t>
            </a:r>
          </a:p>
        </p:txBody>
      </p:sp>
    </p:spTree>
    <p:extLst>
      <p:ext uri="{BB962C8B-B14F-4D97-AF65-F5344CB8AC3E}">
        <p14:creationId xmlns:p14="http://schemas.microsoft.com/office/powerpoint/2010/main" val="2923169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3CB9A89-6C9B-43FB-9BF1-E465A84F7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075309"/>
              </p:ext>
            </p:extLst>
          </p:nvPr>
        </p:nvGraphicFramePr>
        <p:xfrm>
          <a:off x="964809" y="2127928"/>
          <a:ext cx="10515598" cy="336782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19176">
                  <a:extLst>
                    <a:ext uri="{9D8B030D-6E8A-4147-A177-3AD203B41FA5}">
                      <a16:colId xmlns:a16="http://schemas.microsoft.com/office/drawing/2014/main" val="2608943350"/>
                    </a:ext>
                  </a:extLst>
                </a:gridCol>
                <a:gridCol w="2219176">
                  <a:extLst>
                    <a:ext uri="{9D8B030D-6E8A-4147-A177-3AD203B41FA5}">
                      <a16:colId xmlns:a16="http://schemas.microsoft.com/office/drawing/2014/main" val="3260499319"/>
                    </a:ext>
                  </a:extLst>
                </a:gridCol>
                <a:gridCol w="3199377">
                  <a:extLst>
                    <a:ext uri="{9D8B030D-6E8A-4147-A177-3AD203B41FA5}">
                      <a16:colId xmlns:a16="http://schemas.microsoft.com/office/drawing/2014/main" val="1498540713"/>
                    </a:ext>
                  </a:extLst>
                </a:gridCol>
                <a:gridCol w="2877869">
                  <a:extLst>
                    <a:ext uri="{9D8B030D-6E8A-4147-A177-3AD203B41FA5}">
                      <a16:colId xmlns:a16="http://schemas.microsoft.com/office/drawing/2014/main" val="2916445189"/>
                    </a:ext>
                  </a:extLst>
                </a:gridCol>
              </a:tblGrid>
              <a:tr h="951690">
                <a:tc rowSpan="5">
                  <a:txBody>
                    <a:bodyPr/>
                    <a:lstStyle/>
                    <a:p>
                      <a:r>
                        <a:rPr lang="en-US" b="1" dirty="0"/>
                        <a:t>Config: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0" dirty="0" err="1"/>
                        <a:t>MenWomen</a:t>
                      </a:r>
                      <a:endParaRPr lang="en-US" b="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/>
                        <a:t>Densenet121</a:t>
                      </a:r>
                      <a:endParaRPr lang="en-US" b="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Adam optimizer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Img_size</a:t>
                      </a:r>
                      <a:r>
                        <a:rPr lang="en-US" dirty="0"/>
                        <a:t>: 256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Batch_size</a:t>
                      </a:r>
                      <a:r>
                        <a:rPr lang="en-US" dirty="0"/>
                        <a:t>: 16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/>
                        <a:t>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b="1" dirty="0"/>
                        <a:t>Lr scheduler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69892"/>
                  </a:ext>
                </a:extLst>
              </a:tr>
              <a:tr h="61206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StepLR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530658"/>
                  </a:ext>
                </a:extLst>
              </a:tr>
              <a:tr h="65325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ReduceLROnPlateau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624614"/>
                  </a:ext>
                </a:extLst>
              </a:tr>
              <a:tr h="51072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OneCycle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839980"/>
                  </a:ext>
                </a:extLst>
              </a:tr>
              <a:tr h="51072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CosineAnnealingWarmStart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451268"/>
                  </a:ext>
                </a:extLst>
              </a:tr>
            </a:tbl>
          </a:graphicData>
        </a:graphic>
      </p:graphicFrame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0BE72F46-5996-4FE3-969F-57E749CB2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2085"/>
            <a:ext cx="10515600" cy="5497424"/>
          </a:xfrm>
        </p:spPr>
        <p:txBody>
          <a:bodyPr/>
          <a:lstStyle/>
          <a:p>
            <a:r>
              <a:rPr lang="en-US" dirty="0"/>
              <a:t>Experiments</a:t>
            </a:r>
          </a:p>
          <a:p>
            <a:pPr lvl="1"/>
            <a:r>
              <a:rPr lang="en-US" dirty="0"/>
              <a:t>Lr scheduler</a:t>
            </a:r>
          </a:p>
        </p:txBody>
      </p:sp>
    </p:spTree>
    <p:extLst>
      <p:ext uri="{BB962C8B-B14F-4D97-AF65-F5344CB8AC3E}">
        <p14:creationId xmlns:p14="http://schemas.microsoft.com/office/powerpoint/2010/main" val="1464325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98325-842A-4734-A0D5-6E920AA6F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4144C-0DE2-40D0-A81C-F7A3D9E14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12DA6-D12F-4A99-892E-F4FBF2799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1732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vi-VN" sz="2400" b="1" dirty="0"/>
              <a:t>Classification problem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Dataset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Model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Optimizer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Loss, Metric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237581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117FA-762B-4F31-92A7-5A0347B78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13965-FAA7-4AF2-87E8-DC1A04C56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Training pipleline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958F4-124C-4700-A2FB-4D4EF1F39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E9CE57-EEED-48A4-939D-278F9813878D}"/>
              </a:ext>
            </a:extLst>
          </p:cNvPr>
          <p:cNvSpPr/>
          <p:nvPr/>
        </p:nvSpPr>
        <p:spPr>
          <a:xfrm>
            <a:off x="6367214" y="3703915"/>
            <a:ext cx="2772081" cy="1911004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Trainer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</a:t>
            </a:r>
          </a:p>
          <a:p>
            <a:pPr marL="285750" indent="-285750">
              <a:buFontTx/>
              <a:buChar char="-"/>
            </a:pPr>
            <a:r>
              <a:rPr lang="en-US" dirty="0"/>
              <a:t>Net</a:t>
            </a:r>
          </a:p>
          <a:p>
            <a:pPr marL="285750" indent="-285750">
              <a:buFontTx/>
              <a:buChar char="-"/>
            </a:pPr>
            <a:r>
              <a:rPr lang="en-US" dirty="0"/>
              <a:t>Optimizer, loss, metric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lr</a:t>
            </a:r>
            <a:r>
              <a:rPr lang="en-US" dirty="0"/>
              <a:t>-scheduler</a:t>
            </a:r>
          </a:p>
          <a:p>
            <a:pPr marL="285750" indent="-285750">
              <a:buFontTx/>
              <a:buChar char="-"/>
            </a:pPr>
            <a:r>
              <a:rPr lang="en-US" dirty="0"/>
              <a:t>visualizer</a:t>
            </a:r>
            <a:endParaRPr lang="vi-V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E90396-063E-4889-868F-84E434951070}"/>
              </a:ext>
            </a:extLst>
          </p:cNvPr>
          <p:cNvSpPr/>
          <p:nvPr/>
        </p:nvSpPr>
        <p:spPr>
          <a:xfrm>
            <a:off x="6643197" y="1590728"/>
            <a:ext cx="2220116" cy="14301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Data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vi-VN" dirty="0"/>
              <a:t>Train</a:t>
            </a:r>
          </a:p>
          <a:p>
            <a:pPr marL="285750" indent="-285750">
              <a:buFontTx/>
              <a:buChar char="-"/>
            </a:pPr>
            <a:r>
              <a:rPr lang="vi-VN" dirty="0"/>
              <a:t>Test</a:t>
            </a:r>
          </a:p>
          <a:p>
            <a:pPr marL="285750" indent="-285750">
              <a:buFontTx/>
              <a:buChar char="-"/>
            </a:pPr>
            <a:r>
              <a:rPr lang="vi-VN" dirty="0"/>
              <a:t>Val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2CBEDD-A930-422C-8A5F-FD9EB6DDD5AB}"/>
              </a:ext>
            </a:extLst>
          </p:cNvPr>
          <p:cNvSpPr/>
          <p:nvPr/>
        </p:nvSpPr>
        <p:spPr>
          <a:xfrm>
            <a:off x="556251" y="4480641"/>
            <a:ext cx="1692542" cy="738473"/>
          </a:xfrm>
          <a:prstGeom prst="rect">
            <a:avLst/>
          </a:prstGeom>
          <a:ln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Dataset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2A7AA4-DFFA-4F32-BB0B-28F7781413FA}"/>
              </a:ext>
            </a:extLst>
          </p:cNvPr>
          <p:cNvSpPr/>
          <p:nvPr/>
        </p:nvSpPr>
        <p:spPr>
          <a:xfrm>
            <a:off x="618469" y="3304644"/>
            <a:ext cx="1662375" cy="602968"/>
          </a:xfrm>
          <a:prstGeom prst="rect">
            <a:avLst/>
          </a:prstGeom>
          <a:ln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Model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1657350" lvl="3" indent="-285750" algn="ctr">
              <a:buFontTx/>
              <a:buChar char="-"/>
            </a:pPr>
            <a:endParaRPr lang="vi-V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CEBEC6-0340-4790-86DD-9AD21F53797E}"/>
              </a:ext>
            </a:extLst>
          </p:cNvPr>
          <p:cNvSpPr/>
          <p:nvPr/>
        </p:nvSpPr>
        <p:spPr>
          <a:xfrm>
            <a:off x="556251" y="2034298"/>
            <a:ext cx="1724594" cy="872997"/>
          </a:xfrm>
          <a:prstGeom prst="rect">
            <a:avLst/>
          </a:prstGeom>
          <a:ln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Metric</a:t>
            </a:r>
          </a:p>
          <a:p>
            <a:r>
              <a:rPr lang="vi-VN" dirty="0"/>
              <a:t>Loss</a:t>
            </a:r>
          </a:p>
          <a:p>
            <a:r>
              <a:rPr lang="vi-VN" dirty="0"/>
              <a:t>Optimizer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0E122E-16BE-4692-9201-F0B340BEAFEF}"/>
              </a:ext>
            </a:extLst>
          </p:cNvPr>
          <p:cNvSpPr/>
          <p:nvPr/>
        </p:nvSpPr>
        <p:spPr>
          <a:xfrm>
            <a:off x="6759463" y="6022030"/>
            <a:ext cx="1987583" cy="4262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Visualizer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BB6C74-A4C4-45EE-BD97-4CFF73B4CA96}"/>
              </a:ext>
            </a:extLst>
          </p:cNvPr>
          <p:cNvSpPr/>
          <p:nvPr/>
        </p:nvSpPr>
        <p:spPr>
          <a:xfrm>
            <a:off x="9773788" y="2492224"/>
            <a:ext cx="2420594" cy="17034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Train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/>
              <a:t>Load train dataset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Trainining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Update </a:t>
            </a:r>
            <a:r>
              <a:rPr lang="en-US" dirty="0" err="1"/>
              <a:t>lr_scheduler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Save loss, checkpoint, image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4FAC66-ECEA-499D-9456-12A1BA5DA971}"/>
              </a:ext>
            </a:extLst>
          </p:cNvPr>
          <p:cNvSpPr/>
          <p:nvPr/>
        </p:nvSpPr>
        <p:spPr>
          <a:xfrm>
            <a:off x="9943207" y="4413931"/>
            <a:ext cx="1181090" cy="4869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evaluate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909FB4-2D45-46CE-89A9-66FEA510A0E5}"/>
              </a:ext>
            </a:extLst>
          </p:cNvPr>
          <p:cNvSpPr/>
          <p:nvPr/>
        </p:nvSpPr>
        <p:spPr>
          <a:xfrm>
            <a:off x="9943207" y="5087530"/>
            <a:ext cx="1181090" cy="4869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test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A5BB04-F051-4B4C-A214-05B1665F6D03}"/>
              </a:ext>
            </a:extLst>
          </p:cNvPr>
          <p:cNvCxnSpPr>
            <a:cxnSpLocks/>
            <a:stCxn id="259" idx="3"/>
            <a:endCxn id="5" idx="1"/>
          </p:cNvCxnSpPr>
          <p:nvPr/>
        </p:nvCxnSpPr>
        <p:spPr>
          <a:xfrm>
            <a:off x="6095997" y="3701403"/>
            <a:ext cx="271217" cy="958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F742317-4D7B-48E7-8F7C-18BFD5019765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 flipV="1">
            <a:off x="9139295" y="3343974"/>
            <a:ext cx="634493" cy="1315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7EC2A94-E38D-4B58-B951-C73024E1D184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9139295" y="4657389"/>
            <a:ext cx="803912" cy="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086BCB8-AD82-4691-AE2E-C70E7F839DD7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9139295" y="4659417"/>
            <a:ext cx="803912" cy="671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6E97C60-9D33-4E9D-9459-B938790441E1}"/>
              </a:ext>
            </a:extLst>
          </p:cNvPr>
          <p:cNvCxnSpPr>
            <a:cxnSpLocks/>
            <a:stCxn id="259" idx="3"/>
            <a:endCxn id="9" idx="1"/>
          </p:cNvCxnSpPr>
          <p:nvPr/>
        </p:nvCxnSpPr>
        <p:spPr>
          <a:xfrm flipV="1">
            <a:off x="6095997" y="2305794"/>
            <a:ext cx="547200" cy="1395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8E82294-174D-4E96-AD20-BA68E07D81D8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7753255" y="3020860"/>
            <a:ext cx="0" cy="683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FA5E3EE1-FE4F-4AA9-9665-4EC707063645}"/>
              </a:ext>
            </a:extLst>
          </p:cNvPr>
          <p:cNvCxnSpPr>
            <a:cxnSpLocks/>
            <a:stCxn id="13" idx="0"/>
            <a:endCxn id="5" idx="2"/>
          </p:cNvCxnSpPr>
          <p:nvPr/>
        </p:nvCxnSpPr>
        <p:spPr>
          <a:xfrm flipV="1">
            <a:off x="7753255" y="5614919"/>
            <a:ext cx="0" cy="407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tangle 258">
            <a:extLst>
              <a:ext uri="{FF2B5EF4-FFF2-40B4-BE49-F238E27FC236}">
                <a16:creationId xmlns:a16="http://schemas.microsoft.com/office/drawing/2014/main" id="{4313E5C0-A211-4B1B-8FF2-C4BCF90679BF}"/>
              </a:ext>
            </a:extLst>
          </p:cNvPr>
          <p:cNvSpPr/>
          <p:nvPr/>
        </p:nvSpPr>
        <p:spPr>
          <a:xfrm>
            <a:off x="2967787" y="2686930"/>
            <a:ext cx="3128210" cy="20289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Config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Dataset class, argument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Metric class , argument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Model class , argument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Lr scheduler</a:t>
            </a:r>
          </a:p>
          <a:p>
            <a:pPr marL="285750" indent="-285750">
              <a:buFontTx/>
              <a:buChar char="-"/>
            </a:pPr>
            <a:r>
              <a:rPr lang="en-US" dirty="0"/>
              <a:t>Batch norm, </a:t>
            </a:r>
            <a:r>
              <a:rPr lang="en-US" dirty="0" err="1"/>
              <a:t>num_epoch</a:t>
            </a:r>
            <a:r>
              <a:rPr lang="en-US" dirty="0"/>
              <a:t>,…</a:t>
            </a:r>
          </a:p>
        </p:txBody>
      </p: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30122AAF-1DEC-4B8E-97FB-4B97C163156D}"/>
              </a:ext>
            </a:extLst>
          </p:cNvPr>
          <p:cNvCxnSpPr>
            <a:cxnSpLocks/>
            <a:stCxn id="12" idx="3"/>
            <a:endCxn id="259" idx="1"/>
          </p:cNvCxnSpPr>
          <p:nvPr/>
        </p:nvCxnSpPr>
        <p:spPr>
          <a:xfrm>
            <a:off x="2280845" y="2470797"/>
            <a:ext cx="686942" cy="123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A9912609-FB87-48A3-871C-18B676A676DC}"/>
              </a:ext>
            </a:extLst>
          </p:cNvPr>
          <p:cNvCxnSpPr>
            <a:cxnSpLocks/>
            <a:stCxn id="11" idx="3"/>
            <a:endCxn id="259" idx="1"/>
          </p:cNvCxnSpPr>
          <p:nvPr/>
        </p:nvCxnSpPr>
        <p:spPr>
          <a:xfrm>
            <a:off x="2280844" y="3606128"/>
            <a:ext cx="686943" cy="9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FA5E8A98-18D9-40A3-837D-0D3CE1C51AE2}"/>
              </a:ext>
            </a:extLst>
          </p:cNvPr>
          <p:cNvCxnSpPr>
            <a:cxnSpLocks/>
            <a:stCxn id="10" idx="3"/>
            <a:endCxn id="259" idx="1"/>
          </p:cNvCxnSpPr>
          <p:nvPr/>
        </p:nvCxnSpPr>
        <p:spPr>
          <a:xfrm flipV="1">
            <a:off x="2248793" y="3701403"/>
            <a:ext cx="718994" cy="1148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441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CCCD-D86D-4221-906E-18325881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FFA44-8016-402B-80E9-22B529C6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819E4CB3-A102-49F9-921E-F85901595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372658"/>
              </p:ext>
            </p:extLst>
          </p:nvPr>
        </p:nvGraphicFramePr>
        <p:xfrm>
          <a:off x="3581400" y="1715951"/>
          <a:ext cx="7620000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0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configs.dataset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{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"class":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MenWomanDataset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"argument":{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"path":"/content/data"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sp>
        <p:nvSpPr>
          <p:cNvPr id="12" name="Rectangle 1">
            <a:extLst>
              <a:ext uri="{FF2B5EF4-FFF2-40B4-BE49-F238E27FC236}">
                <a16:creationId xmlns:a16="http://schemas.microsoft.com/office/drawing/2014/main" id="{A09F1B4B-FB3E-44E9-ABE1-6A19E6916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  <a:t>Parameters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262626"/>
              </a:solidFill>
              <a:effectLst/>
              <a:latin typeface="Arial" panose="020B0604020202020204" pitchFamily="34" charset="0"/>
              <a:ea typeface="Freight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8E3BA474-017D-4D7E-954B-31B426805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444581"/>
              </p:ext>
            </p:extLst>
          </p:nvPr>
        </p:nvGraphicFramePr>
        <p:xfrm>
          <a:off x="3546775" y="3820093"/>
          <a:ext cx="7689250" cy="25177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89250">
                  <a:extLst>
                    <a:ext uri="{9D8B030D-6E8A-4147-A177-3AD203B41FA5}">
                      <a16:colId xmlns:a16="http://schemas.microsoft.com/office/drawing/2014/main" val="3859777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lvl="1" indent="-285750" algn="l" defTabSz="914400" rtl="0" eaLnBrk="1" latinLnBrk="0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Init(): </a:t>
                      </a:r>
                    </a:p>
                    <a:p>
                      <a:pPr marL="742950" lvl="3" indent="-285750" algn="l" defTabSz="914400" rtl="0" eaLnBrk="1" latinLnBrk="0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Initial train, test dataset</a:t>
                      </a:r>
                    </a:p>
                    <a:p>
                      <a:pPr marL="742950" lvl="3" indent="-285750" algn="l" defTabSz="914400" rtl="0" eaLnBrk="1" latinLnBrk="0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Split train, valid dataset</a:t>
                      </a:r>
                    </a:p>
                    <a:p>
                      <a:pPr marL="742950" lvl="3" indent="-285750" algn="l" defTabSz="914400" rtl="0" eaLnBrk="1" latinLnBrk="0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Initial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train,valid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test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dataloader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1" indent="-285750" algn="l" defTabSz="914400" rtl="0" eaLnBrk="1" latinLnBrk="0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show_batch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285750" marR="0" lvl="1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split_train_val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04023"/>
                  </a:ext>
                </a:extLst>
              </a:tr>
            </a:tbl>
          </a:graphicData>
        </a:graphic>
      </p:graphicFrame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E2A0419-86E0-4FFA-AA54-137C5F31EF15}"/>
              </a:ext>
            </a:extLst>
          </p:cNvPr>
          <p:cNvSpPr txBox="1">
            <a:spLocks/>
          </p:cNvSpPr>
          <p:nvPr/>
        </p:nvSpPr>
        <p:spPr>
          <a:xfrm>
            <a:off x="990600" y="1064485"/>
            <a:ext cx="6153443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Data</a:t>
            </a:r>
          </a:p>
          <a:p>
            <a:r>
              <a:rPr lang="en-US" dirty="0"/>
              <a:t>Parameter: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Function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309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CCCD-D86D-4221-906E-18325881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0B669-18A8-48D7-BC7F-C573E0E70F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85128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New model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FFA44-8016-402B-80E9-22B529C6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09F1B4B-FB3E-44E9-ABE1-6A19E6916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  <a:t>Parameters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262626"/>
              </a:solidFill>
              <a:effectLst/>
              <a:latin typeface="Arial" panose="020B0604020202020204" pitchFamily="34" charset="0"/>
              <a:ea typeface="Freight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6D56CD7-4377-463A-A8D9-8ECBFDA076C2}"/>
              </a:ext>
            </a:extLst>
          </p:cNvPr>
          <p:cNvSpPr txBox="1">
            <a:spLocks/>
          </p:cNvSpPr>
          <p:nvPr/>
        </p:nvSpPr>
        <p:spPr>
          <a:xfrm>
            <a:off x="838200" y="912085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Model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7FBF47-9136-4963-8BA9-6FF774C0ECE7}"/>
              </a:ext>
            </a:extLst>
          </p:cNvPr>
          <p:cNvSpPr txBox="1">
            <a:spLocks/>
          </p:cNvSpPr>
          <p:nvPr/>
        </p:nvSpPr>
        <p:spPr>
          <a:xfrm>
            <a:off x="838200" y="19844"/>
            <a:ext cx="10515600" cy="814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vi-VN" dirty="0"/>
              <a:t>Classification problem</a:t>
            </a:r>
            <a:endParaRPr lang="en-US" dirty="0"/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5BD3576C-3AEB-4919-BD86-F35B42758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606895"/>
              </p:ext>
            </p:extLst>
          </p:nvPr>
        </p:nvGraphicFramePr>
        <p:xfrm>
          <a:off x="838198" y="2126782"/>
          <a:ext cx="4390625" cy="39962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90625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3996205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class CNN(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nn.Module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def __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init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__(self,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img_size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= 32):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super(CNN, self).__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init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__()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self.conv1 = nn.Conv2d(3, 6, 5)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self.pool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= nn.MaxPool2d(2, 2)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self.conv2 = nn.Conv2d(6, 16, 5)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self.fc1 =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nn.Linear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(16*5*5, 120)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self.fc2 =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nn.Linear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(120, 84)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self.fc3 =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nn.Linear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(84, 10)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def forward(self, x):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x =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self.pool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F.relu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(self.conv1(x)))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x =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self.pool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F.relu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(self.conv2(x)))</a:t>
                      </a:r>
                    </a:p>
                    <a:p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x =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x.view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(-1, 16*5*5)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x =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F.relu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(self.fc1(x))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x =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F.relu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(self.fc2(x))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x = self.fc3(x)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return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5DDDD50-C6B7-4DFC-A13D-9F67A98AD491}"/>
              </a:ext>
            </a:extLst>
          </p:cNvPr>
          <p:cNvSpPr txBox="1">
            <a:spLocks/>
          </p:cNvSpPr>
          <p:nvPr/>
        </p:nvSpPr>
        <p:spPr>
          <a:xfrm>
            <a:off x="5903685" y="1485128"/>
            <a:ext cx="5181600" cy="3435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Config </a:t>
            </a:r>
          </a:p>
          <a:p>
            <a:endParaRPr lang="en-US" dirty="0"/>
          </a:p>
        </p:txBody>
      </p:sp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763AAABD-A1CB-4B70-B1EF-8443C3A36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239422"/>
              </p:ext>
            </p:extLst>
          </p:nvPr>
        </p:nvGraphicFramePr>
        <p:xfrm>
          <a:off x="6172203" y="2230857"/>
          <a:ext cx="4085811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85811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2692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net = {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class":CNN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net_args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":{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"img_size":32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8851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CCCD-D86D-4221-906E-18325881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FFA44-8016-402B-80E9-22B529C6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09F1B4B-FB3E-44E9-ABE1-6A19E6916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  <a:t>Parameters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262626"/>
              </a:solidFill>
              <a:effectLst/>
              <a:latin typeface="Arial" panose="020B0604020202020204" pitchFamily="34" charset="0"/>
              <a:ea typeface="Freight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6D56CD7-4377-463A-A8D9-8ECBFDA076C2}"/>
              </a:ext>
            </a:extLst>
          </p:cNvPr>
          <p:cNvSpPr txBox="1">
            <a:spLocks/>
          </p:cNvSpPr>
          <p:nvPr/>
        </p:nvSpPr>
        <p:spPr>
          <a:xfrm>
            <a:off x="838200" y="912085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Model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7FBF47-9136-4963-8BA9-6FF774C0ECE7}"/>
              </a:ext>
            </a:extLst>
          </p:cNvPr>
          <p:cNvSpPr txBox="1">
            <a:spLocks/>
          </p:cNvSpPr>
          <p:nvPr/>
        </p:nvSpPr>
        <p:spPr>
          <a:xfrm>
            <a:off x="838200" y="19844"/>
            <a:ext cx="10515600" cy="814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5DDDD50-C6B7-4DFC-A13D-9F67A98AD491}"/>
              </a:ext>
            </a:extLst>
          </p:cNvPr>
          <p:cNvSpPr txBox="1">
            <a:spLocks/>
          </p:cNvSpPr>
          <p:nvPr/>
        </p:nvSpPr>
        <p:spPr>
          <a:xfrm>
            <a:off x="5961743" y="1539231"/>
            <a:ext cx="5181600" cy="3435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Config 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924490-9E5C-483A-971F-47DD7FBB89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0143" y="1594577"/>
            <a:ext cx="5181600" cy="4351338"/>
          </a:xfrm>
        </p:spPr>
        <p:txBody>
          <a:bodyPr/>
          <a:lstStyle/>
          <a:p>
            <a:r>
              <a:rPr lang="en-US" dirty="0"/>
              <a:t>Transfer model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Get layers from base model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Set </a:t>
            </a:r>
            <a:r>
              <a:rPr lang="en-US" dirty="0" err="1"/>
              <a:t>required_grad</a:t>
            </a:r>
            <a:r>
              <a:rPr lang="en-US" dirty="0"/>
              <a:t> parameters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Add fully connected layers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Define forward method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2D3ABF53-D1AC-44AE-803E-778178FFD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926865"/>
              </p:ext>
            </p:extLst>
          </p:nvPr>
        </p:nvGraphicFramePr>
        <p:xfrm>
          <a:off x="6172202" y="2106317"/>
          <a:ext cx="5450115" cy="3383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50115">
                  <a:extLst>
                    <a:ext uri="{9D8B030D-6E8A-4147-A177-3AD203B41FA5}">
                      <a16:colId xmlns:a16="http://schemas.microsoft.com/office/drawing/2014/main" val="4072592566"/>
                    </a:ext>
                  </a:extLst>
                </a:gridCol>
              </a:tblGrid>
              <a:tr h="20682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 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model.CNN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import CNN, 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TransferNet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from 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torchvision.models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import resnet18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net = 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    "class": 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TransferNet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    "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net_args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":{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        "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model_base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": resnet50,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        "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fc_channels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":[1024],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        "pretrain": True,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        "num_classes":10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795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463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B00A3A-79C3-4D28-91E2-7C381E78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CE5394-5F89-4825-BA65-EC09B851A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Metric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4B5A9-37A7-4116-B59E-84F547ED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44D53FEA-D1ED-46B9-97A3-6FADEC307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560273"/>
              </p:ext>
            </p:extLst>
          </p:nvPr>
        </p:nvGraphicFramePr>
        <p:xfrm>
          <a:off x="502836" y="1709195"/>
          <a:ext cx="8292822" cy="3505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92822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3429187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class Accuracy: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def __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init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__(self, threshold = 0.5,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from_logits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self.threshold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threshold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self.from_logis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from_logits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def __call__(self,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y_true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if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self.from_logis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y_true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self._conversion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y_true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self.threshold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return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torch.mean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==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y_true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).float())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def _conversion(self,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y_true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threshold):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if len(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y_pred.shape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 == len(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y_true.shape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 + 1: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torch.argmax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dim = 1)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if len(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y_pred.shape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 == len(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y_true.shape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 and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y_pred.dtype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==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torch.float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&gt; threshold).float()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return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y_true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graphicFrame>
        <p:nvGraphicFramePr>
          <p:cNvPr id="9" name="Table 15">
            <a:extLst>
              <a:ext uri="{FF2B5EF4-FFF2-40B4-BE49-F238E27FC236}">
                <a16:creationId xmlns:a16="http://schemas.microsoft.com/office/drawing/2014/main" id="{CB8F7652-D64A-4CC5-BC3F-64B63A6BA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769444"/>
              </p:ext>
            </p:extLst>
          </p:nvPr>
        </p:nvGraphicFramePr>
        <p:xfrm>
          <a:off x="9131022" y="1786295"/>
          <a:ext cx="2893507" cy="32854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93507">
                  <a:extLst>
                    <a:ext uri="{9D8B030D-6E8A-4147-A177-3AD203B41FA5}">
                      <a16:colId xmlns:a16="http://schemas.microsoft.com/office/drawing/2014/main" val="4072592566"/>
                    </a:ext>
                  </a:extLst>
                </a:gridCol>
              </a:tblGrid>
              <a:tr h="328540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metric = {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"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class":Accuracy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"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metric_args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":{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"threshold": 0.5,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"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from_logits":True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795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24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B00A3A-79C3-4D28-91E2-7C381E78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CE5394-5F89-4825-BA65-EC09B851A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Loss function, optimizer, </a:t>
            </a:r>
            <a:r>
              <a:rPr lang="en-US" dirty="0" err="1"/>
              <a:t>lr_scheduler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4B5A9-37A7-4116-B59E-84F547ED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44D53FEA-D1ED-46B9-97A3-6FADEC307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749718"/>
              </p:ext>
            </p:extLst>
          </p:nvPr>
        </p:nvGraphicFramePr>
        <p:xfrm>
          <a:off x="4120354" y="3713705"/>
          <a:ext cx="3951291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1291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764643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lr_schedule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"class": 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StepLR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metric":None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step_type":"epoch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schedule_args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":{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"step_size":5,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"gamma":0.1,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2690CBC0-EAEA-4BF0-9DEB-27681C5E7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937307"/>
              </p:ext>
            </p:extLst>
          </p:nvPr>
        </p:nvGraphicFramePr>
        <p:xfrm>
          <a:off x="1218086" y="1753051"/>
          <a:ext cx="3951291" cy="1554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1291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227251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optimizer ={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"class": SGD,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optimizer_args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":{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"momentum":0.9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E3564637-2C4B-4701-B707-B0351B946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192387"/>
              </p:ext>
            </p:extLst>
          </p:nvPr>
        </p:nvGraphicFramePr>
        <p:xfrm>
          <a:off x="6508543" y="1756680"/>
          <a:ext cx="3951291" cy="1554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1291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227251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loss_function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"class": 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nn.BCEWithLogitsLoss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loss_args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":{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7241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51F135C9-2AC1-4491-95EA-03B3B6BC9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2085"/>
            <a:ext cx="10515600" cy="5497424"/>
          </a:xfrm>
        </p:spPr>
        <p:txBody>
          <a:bodyPr/>
          <a:lstStyle/>
          <a:p>
            <a:r>
              <a:rPr lang="en-US" dirty="0"/>
              <a:t>Experiments</a:t>
            </a:r>
          </a:p>
          <a:p>
            <a:pPr lvl="1"/>
            <a:r>
              <a:rPr lang="en-US"/>
              <a:t>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988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9BB778C3ED994E9CF1DEB6485FADD8" ma:contentTypeVersion="13" ma:contentTypeDescription="Create a new document." ma:contentTypeScope="" ma:versionID="23a755765a2e15a7a45c4ef215dd2561">
  <xsd:schema xmlns:xsd="http://www.w3.org/2001/XMLSchema" xmlns:xs="http://www.w3.org/2001/XMLSchema" xmlns:p="http://schemas.microsoft.com/office/2006/metadata/properties" xmlns:ns3="f6771b06-986a-45d1-8bbc-0c4ebdddf3cc" xmlns:ns4="4437091e-0f9d-4737-ae57-4b535994870f" targetNamespace="http://schemas.microsoft.com/office/2006/metadata/properties" ma:root="true" ma:fieldsID="e14b1f6b541e2fe00d8243a17e866edb" ns3:_="" ns4:_="">
    <xsd:import namespace="f6771b06-986a-45d1-8bbc-0c4ebdddf3cc"/>
    <xsd:import namespace="4437091e-0f9d-4737-ae57-4b535994870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771b06-986a-45d1-8bbc-0c4ebdddf3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37091e-0f9d-4737-ae57-4b535994870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5DF6A79-0FFB-46A7-8D75-DBA9A89087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771b06-986a-45d1-8bbc-0c4ebdddf3cc"/>
    <ds:schemaRef ds:uri="4437091e-0f9d-4737-ae57-4b53599487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8E843AD-9ECA-4187-8B56-4AFC8D3D63CD}">
  <ds:schemaRefs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schemas.openxmlformats.org/package/2006/metadata/core-properties"/>
    <ds:schemaRef ds:uri="4437091e-0f9d-4737-ae57-4b535994870f"/>
    <ds:schemaRef ds:uri="f6771b06-986a-45d1-8bbc-0c4ebdddf3cc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1C738DB-F8D5-400E-A5D8-1494CFB71B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1350</TotalTime>
  <Words>1438</Words>
  <Application>Microsoft Office PowerPoint</Application>
  <PresentationFormat>Widescreen</PresentationFormat>
  <Paragraphs>309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Muli</vt:lpstr>
      <vt:lpstr>Arial</vt:lpstr>
      <vt:lpstr>Calibri</vt:lpstr>
      <vt:lpstr>Cambria Math</vt:lpstr>
      <vt:lpstr>Consolas</vt:lpstr>
      <vt:lpstr>Office Theme</vt:lpstr>
      <vt:lpstr>Mid-term report</vt:lpstr>
      <vt:lpstr>PowerPoint Presentation</vt:lpstr>
      <vt:lpstr>Classification problem</vt:lpstr>
      <vt:lpstr>Classification problem</vt:lpstr>
      <vt:lpstr>Classification problem</vt:lpstr>
      <vt:lpstr>Classification problem</vt:lpstr>
      <vt:lpstr>Classification problem</vt:lpstr>
      <vt:lpstr>Classification problem</vt:lpstr>
      <vt:lpstr>Classification problem</vt:lpstr>
      <vt:lpstr>Classification problem</vt:lpstr>
      <vt:lpstr>Classification problem</vt:lpstr>
      <vt:lpstr>Classification problem</vt:lpstr>
      <vt:lpstr>Classification problem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Soan Duong</dc:creator>
  <cp:lastModifiedBy>Huyen Hoang</cp:lastModifiedBy>
  <cp:revision>92</cp:revision>
  <dcterms:created xsi:type="dcterms:W3CDTF">2020-12-22T07:41:12Z</dcterms:created>
  <dcterms:modified xsi:type="dcterms:W3CDTF">2021-02-24T07:51:21Z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0x010100CC9BB778C3ED994E9CF1DEB6485FADD8</vt:lpwstr>
  </property>
</Properties>
</file>