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9" r:id="rId7"/>
    <p:sldId id="278" r:id="rId8"/>
    <p:sldId id="291" r:id="rId9"/>
    <p:sldId id="284" r:id="rId10"/>
    <p:sldId id="285" r:id="rId11"/>
    <p:sldId id="283" r:id="rId12"/>
    <p:sldId id="293" r:id="rId13"/>
    <p:sldId id="287" r:id="rId14"/>
    <p:sldId id="294" r:id="rId15"/>
    <p:sldId id="290" r:id="rId16"/>
    <p:sldId id="292" r:id="rId17"/>
    <p:sldId id="282" r:id="rId18"/>
    <p:sldId id="289" r:id="rId19"/>
    <p:sldId id="26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hị Minh Soan " initials="DTMS" lastIdx="21" clrIdx="0">
    <p:extLst>
      <p:ext uri="{19B8F6BF-5375-455C-9EA6-DF929625EA0E}">
        <p15:presenceInfo xmlns:p15="http://schemas.microsoft.com/office/powerpoint/2012/main" userId="Dương Thị Minh Soan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4:09.442" idx="7">
    <p:pos x="6936" y="960"/>
    <p:text>Nên thêm nội dung của slides này vào tiêu đề: ví dụ "Experiments of the deep learning methods for the classification problem"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0:03.304" idx="5">
    <p:pos x="6936" y="774"/>
    <p:text>Chú ý khi điền bảng số liệu, số chữ số đằng sau dấu phẩy phải thống nhất.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0:24.694" idx="18">
    <p:pos x="786" y="600"/>
    <p:text>Em đưa ra một số kết luận dựa vào kết quả. Ví dụ: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1:27.412" idx="19">
    <p:pos x="786" y="736"/>
    <p:text>- Mô hình có nhiều parameters thì ntn so với mô hình ít parameters hơn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1:50.132" idx="20">
    <p:pos x="786" y="872"/>
    <p:text>Sử dụng pretrained weight thì ntn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2:37.713" idx="21">
    <p:pos x="10" y="10"/>
    <p:text>Em format lại bảng nhìn có dễ so sánh hơn, ví dụ parameters thì căn phải. Acc. thì căn giữa (độ chính xác nên để 4 số sau dấu phẩy)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9:19.356" idx="17">
    <p:pos x="2034" y="600"/>
    <p:text>Nếu slide này nói về lý thuyết của optimizers thì ok, nhưng nếu nói về experiments thì không nên để description vào.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7:45.536" idx="4">
    <p:pos x="7152" y="575"/>
    <p:text>Future plan?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5:51.497" idx="8">
    <p:pos x="2880" y="996"/>
    <p:text>không cần thiết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6:17.855" idx="2">
    <p:pos x="2856" y="2502"/>
    <p:text>Optimizer?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26:39.969" idx="3">
    <p:pos x="10" y="10"/>
    <p:text>Increase font size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3:37.922" idx="6">
    <p:pos x="3804" y="90"/>
    <p:text>Nên để tiêu đề là "Training pipeline" thay vì "Classification problem"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6:26.169" idx="9">
    <p:pos x="3804" y="226"/>
    <p:text>Tiêu đề các trang slides sau cũng nên đặt theo nội dung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9:33.084" idx="11">
    <p:pos x="3804" y="90"/>
    <p:text>Definition of the model calss in Pytorch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0:08.201" idx="12">
    <p:pos x="6908" y="422"/>
    <p:text>Tương tự: config liên hệ ntn với model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1:19.860" idx="13">
    <p:pos x="2738" y="469"/>
    <p:text>Phần này chưa rõ ràng: 
Ý "Transfer model" của em ở đây là sử dụng pretrained weights cho  1 Network hay như nào nhỉ?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51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Experiments of the deep learning methods for the classification problem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C1A337-3A46-40D9-95CD-B86D0301D693}"/>
              </a:ext>
            </a:extLst>
          </p:cNvPr>
          <p:cNvSpPr txBox="1">
            <a:spLocks/>
          </p:cNvSpPr>
          <p:nvPr/>
        </p:nvSpPr>
        <p:spPr>
          <a:xfrm>
            <a:off x="7391400" y="3968593"/>
            <a:ext cx="4781863" cy="112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Hoàng Cao Huyền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v.huyenhoang@vinbrain.net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78630"/>
              </p:ext>
            </p:extLst>
          </p:nvPr>
        </p:nvGraphicFramePr>
        <p:xfrm>
          <a:off x="7177657" y="2883557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535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09709" r="-303" b="-4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96364" r="-303" b="-29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36232" r="-303" b="-134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53552" r="-303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Optimizer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5029201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Learning rate scheduler</a:t>
            </a:r>
          </a:p>
          <a:p>
            <a:pPr marL="0" indent="0">
              <a:buNone/>
            </a:pPr>
            <a:r>
              <a:rPr lang="en-US" dirty="0"/>
              <a:t>Target: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/>
              <a:t>Update learning rate in training process to improve result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F515019-2B23-440A-9158-0FE5C668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9" y="937666"/>
            <a:ext cx="3452891" cy="24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0108F49-4EC7-4C10-87A1-84C12BE4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9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25A41584-21A8-4EA9-A0B3-711196E6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6CCF16B-F722-48BC-B5BB-F4A73AAE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62" y="3700692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5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/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MenWomen</a:t>
            </a:r>
            <a:r>
              <a:rPr lang="en-US" sz="3200" dirty="0"/>
              <a:t> dataset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147255"/>
              </p:ext>
            </p:extLst>
          </p:nvPr>
        </p:nvGraphicFramePr>
        <p:xfrm>
          <a:off x="489246" y="1998755"/>
          <a:ext cx="5318334" cy="33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493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83544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52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41073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468619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2397</a:t>
                      </a:r>
                      <a:r>
                        <a:rPr lang="en-US" dirty="0"/>
                        <a:t>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1017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5096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1380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569626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  <a:p>
                      <a:r>
                        <a:rPr lang="en-US" dirty="0"/>
                        <a:t>600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533644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(0.43%)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 (0.56%)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9894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24" y="2077237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5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262297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02650-0B44-432C-80FA-A5F94F3B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4485881"/>
            <a:ext cx="10515600" cy="171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Comments:</a:t>
            </a:r>
          </a:p>
          <a:p>
            <a:pPr>
              <a:buFontTx/>
              <a:buChar char="-"/>
            </a:pPr>
            <a:r>
              <a:rPr lang="en-US" sz="2000" dirty="0"/>
              <a:t>Using pretrained models has better result</a:t>
            </a:r>
          </a:p>
          <a:p>
            <a:pPr>
              <a:buFontTx/>
              <a:buChar char="-"/>
            </a:pPr>
            <a:r>
              <a:rPr lang="en-US" sz="2000" dirty="0"/>
              <a:t>Deeper networks is better </a:t>
            </a:r>
          </a:p>
          <a:p>
            <a:pPr>
              <a:buFontTx/>
              <a:buChar char="-"/>
            </a:pPr>
            <a:r>
              <a:rPr lang="en-US" sz="2000" dirty="0"/>
              <a:t>Residual blocks and dense blocks improve result with small parameters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3710ED-27FC-440A-AC94-4E558FBF46FE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F38B4E-5E67-4034-804A-7B76A673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314762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optimizers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240"/>
              </p:ext>
            </p:extLst>
          </p:nvPr>
        </p:nvGraphicFramePr>
        <p:xfrm>
          <a:off x="299803" y="1704275"/>
          <a:ext cx="5796197" cy="34163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7803">
                  <a:extLst>
                    <a:ext uri="{9D8B030D-6E8A-4147-A177-3AD203B41FA5}">
                      <a16:colId xmlns:a16="http://schemas.microsoft.com/office/drawing/2014/main" val="3416681741"/>
                    </a:ext>
                  </a:extLst>
                </a:gridCol>
                <a:gridCol w="2202165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06622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788284">
                <a:tc rowSpan="5">
                  <a:txBody>
                    <a:bodyPr/>
                    <a:lstStyle/>
                    <a:p>
                      <a:r>
                        <a:rPr lang="en-US" dirty="0"/>
                        <a:t>Config: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MenWoman</a:t>
                      </a:r>
                      <a:r>
                        <a:rPr lang="en-US" dirty="0"/>
                        <a:t>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Densenet121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Lr: 1e-4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StepLR</a:t>
                      </a:r>
                      <a:r>
                        <a:rPr lang="en-US" dirty="0"/>
                        <a:t> Scheduler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Epochs: 20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Batchsize:64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Kfold</a:t>
                      </a:r>
                      <a:r>
                        <a:rPr lang="en-US"/>
                        <a:t>: 5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0697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410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6787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9013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B2885D01-565C-43ED-8A4E-D345C657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5417"/>
            <a:ext cx="5926683" cy="39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</a:t>
            </a:r>
            <a:r>
              <a:rPr lang="en-US" dirty="0" err="1"/>
              <a:t>lr</a:t>
            </a:r>
            <a:r>
              <a:rPr lang="en-US" dirty="0"/>
              <a:t>-scheduler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63222"/>
              </p:ext>
            </p:extLst>
          </p:nvPr>
        </p:nvGraphicFramePr>
        <p:xfrm>
          <a:off x="477130" y="1055077"/>
          <a:ext cx="5570805" cy="29682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11561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774507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984737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41414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   LR: 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387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75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4495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634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72D68-0380-4DA8-8261-DC08812CAF84}"/>
              </a:ext>
            </a:extLst>
          </p:cNvPr>
          <p:cNvSpPr txBox="1"/>
          <p:nvPr/>
        </p:nvSpPr>
        <p:spPr>
          <a:xfrm>
            <a:off x="838200" y="6447024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ReduceLROnPlateau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7F25D-09F8-4595-B293-CCABAE870060}"/>
              </a:ext>
            </a:extLst>
          </p:cNvPr>
          <p:cNvSpPr/>
          <p:nvPr/>
        </p:nvSpPr>
        <p:spPr>
          <a:xfrm>
            <a:off x="5635450" y="6435355"/>
            <a:ext cx="82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StepLR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FAC82-F23F-4214-BEA4-B2A360B8C8A0}"/>
              </a:ext>
            </a:extLst>
          </p:cNvPr>
          <p:cNvSpPr/>
          <p:nvPr/>
        </p:nvSpPr>
        <p:spPr>
          <a:xfrm>
            <a:off x="8846893" y="3352425"/>
            <a:ext cx="106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OneCycle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8FAF1-DDB8-4D1E-99C5-F228505A8576}"/>
              </a:ext>
            </a:extLst>
          </p:cNvPr>
          <p:cNvSpPr/>
          <p:nvPr/>
        </p:nvSpPr>
        <p:spPr>
          <a:xfrm>
            <a:off x="8804519" y="6288808"/>
            <a:ext cx="276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CosineAnnealingWarmStart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3D57C1-5936-4A53-BB63-0414250A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19" y="1196148"/>
            <a:ext cx="2786541" cy="18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0FF17-2548-4F10-B1AC-DF44A889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84" y="407315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5ADA7E6-B90E-421B-8B79-0B11C3F0F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7" y="404199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F8C5D42-EBED-433A-8A69-5F67D83F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051" y="395301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9A80740-F3AB-4EF3-BEB4-B0E4D9F2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370" y="1354225"/>
            <a:ext cx="2549426" cy="169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Extend to Segmentation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Augmentation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Attention </a:t>
            </a:r>
          </a:p>
          <a:p>
            <a:pPr>
              <a:lnSpc>
                <a:spcPct val="150000"/>
              </a:lnSpc>
            </a:pPr>
            <a:r>
              <a:rPr lang="en-US"/>
              <a:t>…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082404" y="338912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358387" y="127593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271441" y="416585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333659" y="298985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271441" y="171950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474653" y="570724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488978" y="217743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the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658397" y="409914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658397" y="477274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5811187" y="338661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854485" y="302918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854485" y="434259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854485" y="434462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5811187" y="199100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468445" y="270607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468445" y="530012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682977" y="237214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class, argument</a:t>
            </a:r>
            <a:endParaRPr lang="en-US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Model class, argument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Calibri" panose="020F0502020204030204"/>
              </a:rPr>
              <a:t>Optimizer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1996035" y="215600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1996034" y="329133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1963983" y="338661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71330"/>
              </p:ext>
            </p:extLst>
          </p:nvPr>
        </p:nvGraphicFramePr>
        <p:xfrm>
          <a:off x="806658" y="2030651"/>
          <a:ext cx="5397085" cy="2454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24543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path: path of data directory</a:t>
                      </a: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Folder structure:</a:t>
                      </a:r>
                    </a:p>
                    <a:p>
                      <a:pPr lvl="1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MenWoman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|--men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|--woman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|--train.txt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|--test.txt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transform: transformer apply for each images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mode: String - value in ["train", "test"]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04989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__init__(self,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classes,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transform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, mode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initialize variables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load images, labels from data folder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__len__(self):return length of dataset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getitem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image, label from given index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 transform to image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698916" y="789653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Dataset – </a:t>
            </a:r>
            <a:r>
              <a:rPr lang="en-US" sz="3600" dirty="0" err="1"/>
              <a:t>MenWoman</a:t>
            </a:r>
            <a:r>
              <a:rPr lang="en-US" sz="3600" dirty="0"/>
              <a:t> example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89970"/>
              </p:ext>
            </p:extLst>
          </p:nvPr>
        </p:nvGraphicFramePr>
        <p:xfrm>
          <a:off x="806657" y="5078259"/>
          <a:ext cx="539708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14325"/>
              </p:ext>
            </p:extLst>
          </p:nvPr>
        </p:nvGraphicFramePr>
        <p:xfrm>
          <a:off x="6540083" y="5078259"/>
          <a:ext cx="539708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["class"]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47232"/>
              </p:ext>
            </p:extLst>
          </p:nvPr>
        </p:nvGraphicFramePr>
        <p:xfrm>
          <a:off x="806658" y="2030652"/>
          <a:ext cx="5397085" cy="178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8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dataset_configs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defining datasets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ratio to split train-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show batch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49825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configs):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test_dataset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dataset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show_batch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(self, mode 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, _class 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 image follow batch or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 image each _class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caculate_num_per_labels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(self, mode)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746230" y="834610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</a:t>
            </a:r>
            <a:endParaRPr lang="en-US" sz="32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071"/>
              </p:ext>
            </p:extLst>
          </p:nvPr>
        </p:nvGraphicFramePr>
        <p:xfrm>
          <a:off x="804001" y="4485034"/>
          <a:ext cx="526045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045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Batch_size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= 16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0.7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26911"/>
              </p:ext>
            </p:extLst>
          </p:nvPr>
        </p:nvGraphicFramePr>
        <p:xfrm>
          <a:off x="6540084" y="5210049"/>
          <a:ext cx="5397084" cy="1276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 = Data(configs)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class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85"/>
              </p:ext>
            </p:extLst>
          </p:nvPr>
        </p:nvGraphicFramePr>
        <p:xfrm>
          <a:off x="7213458" y="2060420"/>
          <a:ext cx="4827142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714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CNN(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super(CNN, self).__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self.conv1 = nn.Conv2d(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nn.MaxPool2d(2, 2)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self.conv2 = nn.Conv2d(6, 16,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self.fc1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 120)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self.fc2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(120, 84)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self.fc3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forward(self, x):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b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 16*5*5)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self.fc3(x)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838200" y="1626611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Parameter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Configs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Usage</a:t>
            </a:r>
          </a:p>
          <a:p>
            <a:endParaRPr lang="en-US" sz="24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2413"/>
              </p:ext>
            </p:extLst>
          </p:nvPr>
        </p:nvGraphicFramePr>
        <p:xfrm>
          <a:off x="1191673" y="3073349"/>
          <a:ext cx="5414389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"input_channel":3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92CA22B-6914-4435-BC40-7E1618587CD8}"/>
              </a:ext>
            </a:extLst>
          </p:cNvPr>
          <p:cNvSpPr txBox="1">
            <a:spLocks/>
          </p:cNvSpPr>
          <p:nvPr/>
        </p:nvSpPr>
        <p:spPr>
          <a:xfrm>
            <a:off x="838200" y="911856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New model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50E0A56-899B-40B6-A532-4EEB3CC0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2564"/>
              </p:ext>
            </p:extLst>
          </p:nvPr>
        </p:nvGraphicFramePr>
        <p:xfrm>
          <a:off x="1273457" y="2060420"/>
          <a:ext cx="5332605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60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2781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Parameters define models as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181ADDF-1F45-4C85-84AA-FF672015617C}"/>
              </a:ext>
            </a:extLst>
          </p:cNvPr>
          <p:cNvSpPr txBox="1">
            <a:spLocks/>
          </p:cNvSpPr>
          <p:nvPr/>
        </p:nvSpPr>
        <p:spPr>
          <a:xfrm>
            <a:off x="6959535" y="1679255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class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89BD070F-3FB0-499E-8068-361748B3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59987"/>
              </p:ext>
            </p:extLst>
          </p:nvPr>
        </p:nvGraphicFramePr>
        <p:xfrm>
          <a:off x="1191673" y="5370283"/>
          <a:ext cx="5414389" cy="1221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1788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configs.net["class"]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"]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self.net =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Transfer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</a:t>
            </a:r>
            <a:r>
              <a:rPr lang="en-US" dirty="0" err="1"/>
              <a:t>calss</a:t>
            </a:r>
            <a:r>
              <a:rPr lang="en-US" dirty="0"/>
              <a:t>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6757601" y="146776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Idea</a:t>
            </a:r>
          </a:p>
        </p:txBody>
      </p:sp>
      <p:sp>
        <p:nvSpPr>
          <p:cNvPr id="13" name="Content Placeholder 23">
            <a:extLst>
              <a:ext uri="{FF2B5EF4-FFF2-40B4-BE49-F238E27FC236}">
                <a16:creationId xmlns:a16="http://schemas.microsoft.com/office/drawing/2014/main" id="{EBB5E2AE-3F5D-4C38-8891-7FE209C0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Configs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BB8C76F3-2CC9-4BE5-8824-166404D5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89599"/>
              </p:ext>
            </p:extLst>
          </p:nvPr>
        </p:nvGraphicFramePr>
        <p:xfrm>
          <a:off x="983766" y="1874520"/>
          <a:ext cx="4848403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403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3039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base model to load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Pretrained: using pretrained model or not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channel of fully connected 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layes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7E2E64-4815-4646-A5F9-D94D0670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3406"/>
              </p:ext>
            </p:extLst>
          </p:nvPr>
        </p:nvGraphicFramePr>
        <p:xfrm>
          <a:off x="838200" y="3814137"/>
          <a:ext cx="4942490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2490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356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net_args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A3FF44F-A9D5-4124-B967-038753E8498C}"/>
              </a:ext>
            </a:extLst>
          </p:cNvPr>
          <p:cNvSpPr/>
          <p:nvPr/>
        </p:nvSpPr>
        <p:spPr>
          <a:xfrm>
            <a:off x="7381748" y="2931382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 </a:t>
            </a:r>
          </a:p>
          <a:p>
            <a:pPr algn="ctr"/>
            <a:r>
              <a:rPr lang="en-US" dirty="0"/>
              <a:t>(remove last layers)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3118F-0B65-41CE-91E7-1DB95A9B7F3F}"/>
              </a:ext>
            </a:extLst>
          </p:cNvPr>
          <p:cNvSpPr/>
          <p:nvPr/>
        </p:nvSpPr>
        <p:spPr>
          <a:xfrm>
            <a:off x="7300864" y="4253901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connected layers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D4356-D8FD-43FA-90E8-F3F10C858941}"/>
              </a:ext>
            </a:extLst>
          </p:cNvPr>
          <p:cNvSpPr/>
          <p:nvPr/>
        </p:nvSpPr>
        <p:spPr>
          <a:xfrm>
            <a:off x="7300864" y="1986134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CB056-6B6B-46FE-8D52-4C7D8440B480}"/>
              </a:ext>
            </a:extLst>
          </p:cNvPr>
          <p:cNvSpPr/>
          <p:nvPr/>
        </p:nvSpPr>
        <p:spPr>
          <a:xfrm>
            <a:off x="7300863" y="5576420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A2EFA-267C-4A34-8A49-0208B7C20BB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552541" y="260409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A4460-1862-4FD3-914D-4ED700F906D8}"/>
              </a:ext>
            </a:extLst>
          </p:cNvPr>
          <p:cNvCxnSpPr>
            <a:cxnSpLocks/>
          </p:cNvCxnSpPr>
          <p:nvPr/>
        </p:nvCxnSpPr>
        <p:spPr>
          <a:xfrm flipH="1">
            <a:off x="8560673" y="3932393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DF754B-0F7D-49E9-A4BC-92A1E21998E7}"/>
              </a:ext>
            </a:extLst>
          </p:cNvPr>
          <p:cNvCxnSpPr>
            <a:cxnSpLocks/>
          </p:cNvCxnSpPr>
          <p:nvPr/>
        </p:nvCxnSpPr>
        <p:spPr>
          <a:xfrm flipH="1">
            <a:off x="8573815" y="527430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46818"/>
              </p:ext>
            </p:extLst>
          </p:nvPr>
        </p:nvGraphicFramePr>
        <p:xfrm>
          <a:off x="7737885" y="4654794"/>
          <a:ext cx="2895967" cy="178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96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781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534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570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(1−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41000" r="-375" b="-54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838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66207" r="-375" b="-27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27119" r="-375" b="-236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65217" r="-375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465217" r="-375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D3176CD-09CA-4375-A714-B4A58882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85" y="1206162"/>
            <a:ext cx="2924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911073"/>
                  </p:ext>
                </p:extLst>
              </p:nvPr>
            </p:nvGraphicFramePr>
            <p:xfrm>
              <a:off x="180555" y="1070658"/>
              <a:ext cx="591544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86812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47325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13763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𝑊𝐵𝐶𝐸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𝐹𝐿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911073"/>
                  </p:ext>
                </p:extLst>
              </p:nvPr>
            </p:nvGraphicFramePr>
            <p:xfrm>
              <a:off x="180555" y="1070658"/>
              <a:ext cx="591544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86812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47325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386" t="-75980" r="-452" b="-15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386" t="-175122" r="-452" b="-5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386" t="-486207" r="-452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0A5E51B7-A269-4A8F-AB85-7E313ACC8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26945"/>
              </p:ext>
            </p:extLst>
          </p:nvPr>
        </p:nvGraphicFramePr>
        <p:xfrm>
          <a:off x="7019011" y="5327873"/>
          <a:ext cx="4334789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7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116847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31550CC-133C-4D9E-BA52-D8EF98A3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47" y="1530127"/>
            <a:ext cx="5311245" cy="31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E843AD-9ECA-4187-8B56-4AFC8D3D63C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7091e-0f9d-4737-ae57-4b535994870f"/>
    <ds:schemaRef ds:uri="http://www.w3.org/XML/1998/namespace"/>
    <ds:schemaRef ds:uri="http://schemas.microsoft.com/office/2006/documentManagement/types"/>
    <ds:schemaRef ds:uri="f6771b06-986a-45d1-8bbc-0c4ebdddf3cc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1738</Words>
  <Application>Microsoft Office PowerPoint</Application>
  <PresentationFormat>Widescreen</PresentationFormat>
  <Paragraphs>463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Training pipleline</vt:lpstr>
      <vt:lpstr>PowerPoint Presentation</vt:lpstr>
      <vt:lpstr>PowerPoint Presentation</vt:lpstr>
      <vt:lpstr>PowerPoint Presentation</vt:lpstr>
      <vt:lpstr>Classification problem</vt:lpstr>
      <vt:lpstr>Metrics for the classification problem</vt:lpstr>
      <vt:lpstr>Loss function for the classification problem</vt:lpstr>
      <vt:lpstr>Optimizer for the classification problem</vt:lpstr>
      <vt:lpstr>Optimizer for the classification problem</vt:lpstr>
      <vt:lpstr>Experiments</vt:lpstr>
      <vt:lpstr>Classification problem</vt:lpstr>
      <vt:lpstr>Experiments with different models</vt:lpstr>
      <vt:lpstr>Experiments with different optimizers</vt:lpstr>
      <vt:lpstr>Experiments with different lr-scheduler</vt:lpstr>
      <vt:lpstr>Future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169</cp:revision>
  <dcterms:created xsi:type="dcterms:W3CDTF">2020-12-22T07:41:12Z</dcterms:created>
  <dcterms:modified xsi:type="dcterms:W3CDTF">2021-02-26T10:14:13Z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