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9" r:id="rId7"/>
    <p:sldId id="263" r:id="rId8"/>
    <p:sldId id="267" r:id="rId9"/>
    <p:sldId id="266" r:id="rId10"/>
    <p:sldId id="261" r:id="rId11"/>
    <p:sldId id="271" r:id="rId12"/>
    <p:sldId id="272" r:id="rId13"/>
    <p:sldId id="275" r:id="rId14"/>
    <p:sldId id="262" r:id="rId15"/>
    <p:sldId id="273" r:id="rId16"/>
    <p:sldId id="264" r:id="rId17"/>
    <p:sldId id="269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39F4-D5E1-4040-BE44-F79A45E1785F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365AE-F120-4C61-823E-9704E95119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3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EA47-A580-4C57-9357-8816B33422CD}" type="datetime1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1148715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62"/>
            <a:ext cx="12192000" cy="685523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695576" y="42964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lang="en-AU" sz="8000" b="0" i="0" u="none" strike="noStrike" kern="1200" cap="none" dirty="0">
                <a:solidFill>
                  <a:srgbClr val="58585A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76851" y="2928374"/>
            <a:ext cx="6553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99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76D1-50F8-47E8-82F7-C2CE95E07DA4}" type="datetime1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7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50C-D5E8-4C27-9226-2EF83F9CFEA4}" type="datetime1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97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 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1C5-75B3-4713-BCF2-0B206D818701}" type="datetime1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" y="0"/>
            <a:ext cx="12180255" cy="685211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62299" y="4763"/>
            <a:ext cx="9029699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884488"/>
            <a:ext cx="77914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3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2A3-BE55-482B-85D0-BE1BA1FF8614}" type="datetime1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53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A6B-39E1-4A77-9A59-E83F7B313A42}" type="datetime1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38200" y="1157305"/>
            <a:ext cx="10515600" cy="890938"/>
            <a:chOff x="482138" y="482138"/>
            <a:chExt cx="10781607" cy="114715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82138" y="482138"/>
              <a:ext cx="0" cy="1147157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82138" y="482138"/>
              <a:ext cx="10781607" cy="0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 userDrawn="1"/>
        </p:nvGrpSpPr>
        <p:grpSpPr>
          <a:xfrm>
            <a:off x="838200" y="5245242"/>
            <a:ext cx="10515600" cy="890938"/>
            <a:chOff x="482137" y="5256415"/>
            <a:chExt cx="10781607" cy="114715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82137" y="5256415"/>
              <a:ext cx="0" cy="1147157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2137" y="6403572"/>
              <a:ext cx="10781607" cy="0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 userDrawn="1"/>
        </p:nvSpPr>
        <p:spPr>
          <a:xfrm rot="16200000">
            <a:off x="-403268" y="3081414"/>
            <a:ext cx="263187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500">
                <a:solidFill>
                  <a:srgbClr val="1DBECF"/>
                </a:solidFill>
                <a:latin typeface="Muli" panose="020B0604020202020204" charset="0"/>
                <a:cs typeface="Muli" panose="020B0604020202020204" charset="0"/>
              </a:rPr>
              <a:t>AGENDA</a:t>
            </a:r>
            <a:endParaRPr lang="en-US" sz="4500" dirty="0">
              <a:solidFill>
                <a:srgbClr val="1DBECF"/>
              </a:solidFill>
              <a:latin typeface="Muli" panose="020B0604020202020204" charset="0"/>
              <a:cs typeface="Muli" panose="020B060402020202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38200" cy="685800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09756" y="1543765"/>
            <a:ext cx="9544050" cy="4146946"/>
          </a:xfrm>
        </p:spPr>
        <p:txBody>
          <a:bodyPr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 lang="en-US" sz="2800" kern="1200" dirty="0" smtClean="0">
                <a:solidFill>
                  <a:srgbClr val="58585A"/>
                </a:solidFill>
                <a:latin typeface="Muli" panose="020B0604020202020204" charset="0"/>
                <a:ea typeface="+mn-ea"/>
                <a:cs typeface="Muli" panose="020B060402020202020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274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F8A-2C01-46C7-BE7F-82945AC89E07}" type="datetime1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286-7923-438C-A035-80075811B15D}" type="datetime1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1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09E-782A-49BA-B60E-94A76A75CFB8}" type="datetime1">
              <a:rPr lang="en-AU" smtClean="0"/>
              <a:t>24/02/2021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78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19"/>
            <a:ext cx="10515600" cy="8469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9BC-CC2F-42F8-8B5C-2F02C552A8EE}" type="datetime1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09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E40-F34B-477A-A300-5EE15F6219B3}" type="datetime1">
              <a:rPr lang="en-AU" smtClean="0"/>
              <a:t>24/02/2021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F7FE-EC28-4E28-ABA7-1ECFC5736BCC}" type="datetime1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486985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15515"/>
          <a:stretch/>
        </p:blipFill>
        <p:spPr>
          <a:xfrm>
            <a:off x="838199" y="-1"/>
            <a:ext cx="10548000" cy="870857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201" y="117809"/>
            <a:ext cx="10515600" cy="556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84163"/>
            <a:ext cx="9144000" cy="2387600"/>
          </a:xfrm>
        </p:spPr>
        <p:txBody>
          <a:bodyPr/>
          <a:lstStyle/>
          <a:p>
            <a:r>
              <a:rPr lang="vi-VN" dirty="0"/>
              <a:t>Mid-term report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210050" y="2773363"/>
            <a:ext cx="7753350" cy="1655762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Hoàng Cao Huyền</a:t>
            </a:r>
          </a:p>
          <a:p>
            <a:pPr marL="0" indent="0">
              <a:buNone/>
            </a:pPr>
            <a:r>
              <a:rPr lang="vi-VN" dirty="0"/>
              <a:t>v.huyenhoang@vinbrain.net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387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34FD-62E4-495D-8273-3FF712D3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/>
              <a:t>Pneumothorax Dataset - Imbalance data</a:t>
            </a:r>
          </a:p>
          <a:p>
            <a:pPr marL="0" lvl="0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dirty="0"/>
              <a:t>- Training: 10672 images</a:t>
            </a:r>
          </a:p>
          <a:p>
            <a:pPr marL="457200" lvl="1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dirty="0"/>
              <a:t>- 2379 positive</a:t>
            </a:r>
          </a:p>
          <a:p>
            <a:pPr marL="571500" lvl="1" indent="-342900">
              <a:lnSpc>
                <a:spcPct val="16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8296 negative</a:t>
            </a:r>
          </a:p>
          <a:p>
            <a:pPr marL="114300" indent="-342900">
              <a:lnSpc>
                <a:spcPct val="16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Testing: 1372 images</a:t>
            </a:r>
          </a:p>
          <a:p>
            <a:pPr marL="457200" lvl="1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dirty="0"/>
              <a:t>- 290 positive</a:t>
            </a:r>
          </a:p>
          <a:p>
            <a:pPr marL="457200" lvl="1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dirty="0"/>
              <a:t>- 1082 negative</a:t>
            </a:r>
          </a:p>
          <a:p>
            <a:pPr>
              <a:lnSpc>
                <a:spcPct val="160000"/>
              </a:lnSpc>
              <a:buFontTx/>
              <a:buChar char="-"/>
            </a:pPr>
            <a:r>
              <a:rPr lang="en-US" dirty="0"/>
              <a:t>Training method: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First phases training with small positive rate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Next phases training with larger positive rate</a:t>
            </a:r>
          </a:p>
          <a:p>
            <a:pPr lvl="1">
              <a:lnSpc>
                <a:spcPct val="160000"/>
              </a:lnSpc>
            </a:pPr>
            <a:endParaRPr lang="vi-VN" dirty="0"/>
          </a:p>
          <a:p>
            <a:pPr>
              <a:lnSpc>
                <a:spcPct val="160000"/>
              </a:lnSpc>
              <a:buFontTx/>
              <a:buChar char="-"/>
            </a:pPr>
            <a:endParaRPr lang="en-US" dirty="0"/>
          </a:p>
          <a:p>
            <a:pPr>
              <a:lnSpc>
                <a:spcPct val="160000"/>
              </a:lnSpc>
              <a:buFontTx/>
              <a:buChar char="-"/>
            </a:pPr>
            <a:endParaRPr lang="vi-VN" dirty="0"/>
          </a:p>
          <a:p>
            <a:pPr marL="0" indent="0">
              <a:lnSpc>
                <a:spcPct val="160000"/>
              </a:lnSpc>
              <a:buNone/>
            </a:pPr>
            <a:endParaRPr lang="vi-VN" dirty="0"/>
          </a:p>
          <a:p>
            <a:pPr lvl="1">
              <a:lnSpc>
                <a:spcPct val="160000"/>
              </a:lnSpc>
              <a:buFontTx/>
              <a:buChar char="-"/>
            </a:pPr>
            <a:endParaRPr lang="vi-VN" dirty="0"/>
          </a:p>
          <a:p>
            <a:pPr marL="0" indent="0">
              <a:lnSpc>
                <a:spcPct val="160000"/>
              </a:lnSpc>
              <a:buNone/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875AFB-D4C5-4B87-939A-EF0CDFE21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511" y="1749582"/>
            <a:ext cx="2400887" cy="2400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D4DEB2-1D20-4418-BF16-6C59ACD9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394" y="1749582"/>
            <a:ext cx="2400887" cy="2400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6A5259-B918-4821-AF11-3F683D69A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36" y="4328683"/>
            <a:ext cx="2340864" cy="23408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488550-AB4C-41CA-A754-4ED330251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394" y="4416078"/>
            <a:ext cx="2340864" cy="23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89BF-FED4-4DEC-B318-9D244E60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Segmentation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36A1A-BAEE-4F9F-8398-73997E529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Loss function: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C34DB-DE1A-4582-B96E-1BC98DBD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BD34C04D-E145-4C62-8968-DE38AEA4A8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0711036"/>
                  </p:ext>
                </p:extLst>
              </p:nvPr>
            </p:nvGraphicFramePr>
            <p:xfrm>
              <a:off x="442291" y="1992274"/>
              <a:ext cx="11511170" cy="4043248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700341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522133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009128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553574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  <a:gridCol w="1725994">
                      <a:extLst>
                        <a:ext uri="{9D8B030D-6E8A-4147-A177-3AD203B41FA5}">
                          <a16:colId xmlns:a16="http://schemas.microsoft.com/office/drawing/2014/main" val="2948990329"/>
                        </a:ext>
                      </a:extLst>
                    </a:gridCol>
                  </a:tblGrid>
                  <a:tr h="630461">
                    <a:tc rowSpan="4">
                      <a:txBody>
                        <a:bodyPr/>
                        <a:lstStyle/>
                        <a:p>
                          <a:r>
                            <a:rPr lang="en-US" b="1" dirty="0"/>
                            <a:t>Config:</a:t>
                          </a:r>
                        </a:p>
                        <a:p>
                          <a:pPr marL="285750" indent="-285750">
                            <a:lnSpc>
                              <a:spcPct val="150000"/>
                            </a:lnSpc>
                            <a:buFontTx/>
                            <a:buChar char="-"/>
                          </a:pPr>
                          <a:r>
                            <a:rPr lang="en-US" dirty="0"/>
                            <a:t>Adam optimizer</a:t>
                          </a:r>
                        </a:p>
                        <a:p>
                          <a:pPr marL="285750" indent="-285750">
                            <a:lnSpc>
                              <a:spcPct val="150000"/>
                            </a:lnSpc>
                            <a:buFontTx/>
                            <a:buChar char="-"/>
                          </a:pPr>
                          <a:r>
                            <a:rPr lang="en-US" dirty="0"/>
                            <a:t>EfficientnetB0</a:t>
                          </a:r>
                        </a:p>
                        <a:p>
                          <a:pPr marL="285750" indent="-285750">
                            <a:lnSpc>
                              <a:spcPct val="150000"/>
                            </a:lnSpc>
                            <a:buFontTx/>
                            <a:buChar char="-"/>
                          </a:pPr>
                          <a:r>
                            <a:rPr lang="en-US" dirty="0"/>
                            <a:t>ReduceLROnPlateau-1e-4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Loss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Formula (binary segmentation)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err="1"/>
                            <a:t>BrainTumor</a:t>
                          </a:r>
                          <a:r>
                            <a:rPr lang="en-US" b="1" dirty="0"/>
                            <a:t> Dataset:</a:t>
                          </a:r>
                        </a:p>
                        <a:p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Pneumothorax Dataset</a:t>
                          </a:r>
                        </a:p>
                        <a:p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137931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CrossEntropy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indent="0" algn="ctr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0.8015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77607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Focal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𝐹𝐿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1 − 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0.7939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0.7969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97345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Dice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𝐷𝑖𝑐𝑒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=1 −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0.8073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0.8091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BD34C04D-E145-4C62-8968-DE38AEA4A8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0711036"/>
                  </p:ext>
                </p:extLst>
              </p:nvPr>
            </p:nvGraphicFramePr>
            <p:xfrm>
              <a:off x="442291" y="1992274"/>
              <a:ext cx="11511170" cy="4043248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700341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522133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009128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553574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  <a:gridCol w="1725994">
                      <a:extLst>
                        <a:ext uri="{9D8B030D-6E8A-4147-A177-3AD203B41FA5}">
                          <a16:colId xmlns:a16="http://schemas.microsoft.com/office/drawing/2014/main" val="2948990329"/>
                        </a:ext>
                      </a:extLst>
                    </a:gridCol>
                  </a:tblGrid>
                  <a:tr h="914400">
                    <a:tc rowSpan="4">
                      <a:txBody>
                        <a:bodyPr/>
                        <a:lstStyle/>
                        <a:p>
                          <a:r>
                            <a:rPr lang="en-US" b="1" dirty="0"/>
                            <a:t>Config:</a:t>
                          </a:r>
                        </a:p>
                        <a:p>
                          <a:pPr marL="285750" indent="-285750">
                            <a:lnSpc>
                              <a:spcPct val="150000"/>
                            </a:lnSpc>
                            <a:buFontTx/>
                            <a:buChar char="-"/>
                          </a:pPr>
                          <a:r>
                            <a:rPr lang="en-US" dirty="0"/>
                            <a:t>Adam optimizer</a:t>
                          </a:r>
                        </a:p>
                        <a:p>
                          <a:pPr marL="285750" indent="-285750">
                            <a:lnSpc>
                              <a:spcPct val="150000"/>
                            </a:lnSpc>
                            <a:buFontTx/>
                            <a:buChar char="-"/>
                          </a:pPr>
                          <a:r>
                            <a:rPr lang="en-US" dirty="0"/>
                            <a:t>EfficientnetB0</a:t>
                          </a:r>
                        </a:p>
                        <a:p>
                          <a:pPr marL="285750" indent="-285750">
                            <a:lnSpc>
                              <a:spcPct val="150000"/>
                            </a:lnSpc>
                            <a:buFontTx/>
                            <a:buChar char="-"/>
                          </a:pPr>
                          <a:r>
                            <a:rPr lang="en-US" dirty="0"/>
                            <a:t>ReduceLROnPlateau-1e-4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Loss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Formula (binary segmentation)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err="1"/>
                            <a:t>BrainTumor</a:t>
                          </a:r>
                          <a:r>
                            <a:rPr lang="en-US" b="1" dirty="0"/>
                            <a:t> Dataset:</a:t>
                          </a:r>
                        </a:p>
                        <a:p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Pneumothorax Dataset</a:t>
                          </a:r>
                        </a:p>
                        <a:p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137931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CrossEntropy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471" t="-68282" r="-82067" b="-127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0.8015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77607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Focal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471" t="-298438" r="-82067" b="-12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0.7939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0.7969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97345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Dice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471" t="-318750" r="-82067" b="-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0.8073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0.8091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0764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20A4-7649-4B7F-BAB4-68A12DC6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8466"/>
            <a:ext cx="10515600" cy="1325563"/>
          </a:xfrm>
        </p:spPr>
        <p:txBody>
          <a:bodyPr/>
          <a:lstStyle/>
          <a:p>
            <a:r>
              <a:rPr lang="vi-VN" dirty="0"/>
              <a:t>Segmentation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2892-6E21-4A0F-8522-D2633EA3B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1639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other techniques:</a:t>
            </a:r>
          </a:p>
          <a:p>
            <a:pPr fontAlgn="b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Bilinear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upsampling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F778B-A051-4D20-BC30-4AD591648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6417"/>
            <a:ext cx="5181600" cy="4351338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Pixel Shuffle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5C21A-E039-4E83-BC5F-A8B77C14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972834-0A2B-4A1A-8917-2944C9331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242987"/>
              </p:ext>
            </p:extLst>
          </p:nvPr>
        </p:nvGraphicFramePr>
        <p:xfrm>
          <a:off x="2408583" y="5155494"/>
          <a:ext cx="6278217" cy="942975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2778214">
                  <a:extLst>
                    <a:ext uri="{9D8B030D-6E8A-4147-A177-3AD203B41FA5}">
                      <a16:colId xmlns:a16="http://schemas.microsoft.com/office/drawing/2014/main" val="1019428410"/>
                    </a:ext>
                  </a:extLst>
                </a:gridCol>
                <a:gridCol w="2070147">
                  <a:extLst>
                    <a:ext uri="{9D8B030D-6E8A-4147-A177-3AD203B41FA5}">
                      <a16:colId xmlns:a16="http://schemas.microsoft.com/office/drawing/2014/main" val="3813440982"/>
                    </a:ext>
                  </a:extLst>
                </a:gridCol>
                <a:gridCol w="1429856">
                  <a:extLst>
                    <a:ext uri="{9D8B030D-6E8A-4147-A177-3AD203B41FA5}">
                      <a16:colId xmlns:a16="http://schemas.microsoft.com/office/drawing/2014/main" val="2992551261"/>
                    </a:ext>
                  </a:extLst>
                </a:gridCol>
              </a:tblGrid>
              <a:tr h="2607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Model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Dice score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3329326"/>
                  </a:ext>
                </a:extLst>
              </a:tr>
              <a:tr h="24425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Resnet18-Resnet18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Bilinear </a:t>
                      </a:r>
                      <a:r>
                        <a:rPr lang="en-US" sz="2000" u="none" strike="noStrike" dirty="0" err="1">
                          <a:effectLst/>
                        </a:rPr>
                        <a:t>upsampling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78.19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3250722"/>
                  </a:ext>
                </a:extLst>
              </a:tr>
              <a:tr h="244259">
                <a:tc v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Pixel Shuffle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1677753"/>
                  </a:ext>
                </a:extLst>
              </a:tr>
            </a:tbl>
          </a:graphicData>
        </a:graphic>
      </p:graphicFrame>
      <p:pic>
        <p:nvPicPr>
          <p:cNvPr id="4102" name="Picture 6">
            <a:extLst>
              <a:ext uri="{FF2B5EF4-FFF2-40B4-BE49-F238E27FC236}">
                <a16:creationId xmlns:a16="http://schemas.microsoft.com/office/drawing/2014/main" id="{F1FC1AE2-E355-4689-B554-74FE21258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26" y="2546789"/>
            <a:ext cx="40290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4" descr="pixel shuffle">
            <a:extLst>
              <a:ext uri="{FF2B5EF4-FFF2-40B4-BE49-F238E27FC236}">
                <a16:creationId xmlns:a16="http://schemas.microsoft.com/office/drawing/2014/main" id="{B7331AE6-7D0E-46E5-BEA3-60603747CB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FFE6D1-3E26-4D5A-88C0-F932F1539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699" y="2125998"/>
            <a:ext cx="4346300" cy="253534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ECC85ADD-5567-4C9D-BBD2-AD9F74253BD3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vi-VN"/>
              <a:t>Segmentation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5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20A4-7649-4B7F-BAB4-68A12DC6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Segmentation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2892-6E21-4A0F-8522-D2633EA3B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other techniques:</a:t>
            </a:r>
          </a:p>
          <a:p>
            <a:pPr>
              <a:buFontTx/>
              <a:buChar char="-"/>
            </a:pPr>
            <a:r>
              <a:rPr lang="en-US" dirty="0"/>
              <a:t>Augmentation</a:t>
            </a:r>
          </a:p>
          <a:p>
            <a:pPr lvl="1"/>
            <a:r>
              <a:rPr lang="en-US" dirty="0"/>
              <a:t>Random flip, crop, blur, brightness</a:t>
            </a:r>
          </a:p>
          <a:p>
            <a:pPr lvl="1"/>
            <a:endParaRPr lang="en-US" dirty="0"/>
          </a:p>
          <a:p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5C21A-E039-4E83-BC5F-A8B77C14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972834-0A2B-4A1A-8917-2944C9331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802548"/>
              </p:ext>
            </p:extLst>
          </p:nvPr>
        </p:nvGraphicFramePr>
        <p:xfrm>
          <a:off x="2835965" y="2521719"/>
          <a:ext cx="6109251" cy="2828925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166575">
                  <a:extLst>
                    <a:ext uri="{9D8B030D-6E8A-4147-A177-3AD203B41FA5}">
                      <a16:colId xmlns:a16="http://schemas.microsoft.com/office/drawing/2014/main" val="1019428410"/>
                    </a:ext>
                  </a:extLst>
                </a:gridCol>
                <a:gridCol w="1551302">
                  <a:extLst>
                    <a:ext uri="{9D8B030D-6E8A-4147-A177-3AD203B41FA5}">
                      <a16:colId xmlns:a16="http://schemas.microsoft.com/office/drawing/2014/main" val="3813440982"/>
                    </a:ext>
                  </a:extLst>
                </a:gridCol>
                <a:gridCol w="1391374">
                  <a:extLst>
                    <a:ext uri="{9D8B030D-6E8A-4147-A177-3AD203B41FA5}">
                      <a16:colId xmlns:a16="http://schemas.microsoft.com/office/drawing/2014/main" val="2992551261"/>
                    </a:ext>
                  </a:extLst>
                </a:gridCol>
              </a:tblGrid>
              <a:tr h="2607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Model - backbone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Dice score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3329326"/>
                  </a:ext>
                </a:extLst>
              </a:tr>
              <a:tr h="24425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 augmentation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VGG16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78.57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3250722"/>
                  </a:ext>
                </a:extLst>
              </a:tr>
              <a:tr h="244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Resnet18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79.59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5090134"/>
                  </a:ext>
                </a:extLst>
              </a:tr>
              <a:tr h="244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densenet121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5707170"/>
                  </a:ext>
                </a:extLst>
              </a:tr>
              <a:tr h="244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efficientnetB0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80.73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1621635"/>
                  </a:ext>
                </a:extLst>
              </a:tr>
              <a:tr h="24425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Augmentation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VGG16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78.49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9859513"/>
                  </a:ext>
                </a:extLst>
              </a:tr>
              <a:tr h="244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Resnet18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82.24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923609"/>
                  </a:ext>
                </a:extLst>
              </a:tr>
              <a:tr h="244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densenet121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82.41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8167385"/>
                  </a:ext>
                </a:extLst>
              </a:tr>
              <a:tr h="244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efficientnetB0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83.65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6440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44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20A4-7649-4B7F-BAB4-68A12DC6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Segmentation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2892-6E21-4A0F-8522-D2633EA3B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860" y="1073149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Visualize class</a:t>
            </a:r>
          </a:p>
          <a:p>
            <a:pPr marL="0" indent="0">
              <a:buNone/>
            </a:pPr>
            <a:r>
              <a:rPr lang="en-US" sz="2400" dirty="0" err="1"/>
              <a:t>Visualuze</a:t>
            </a:r>
            <a:r>
              <a:rPr lang="en-US" sz="2400" dirty="0"/>
              <a:t> learning curb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0D8F1F-DEFE-4A59-90A5-AB733DF32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0439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Visualize image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5C21A-E039-4E83-BC5F-A8B77C14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0CF3AB-C542-420C-AD0A-C3A89A412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0" y="2404619"/>
            <a:ext cx="4529802" cy="301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87218F5-DFB2-4DE5-945C-800DA0F3E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256" y="2404619"/>
            <a:ext cx="4558748" cy="303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4DEBED7-4546-4DED-833D-FE8D9788C583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vi-VN"/>
              <a:t>Segmentation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12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34FD-62E4-495D-8273-3FF712D3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Next steps?</a:t>
            </a:r>
            <a:endParaRPr lang="vi-VN" dirty="0"/>
          </a:p>
          <a:p>
            <a:pPr>
              <a:buFontTx/>
              <a:buChar char="-"/>
            </a:pPr>
            <a:r>
              <a:rPr lang="en-US" dirty="0"/>
              <a:t>Attention</a:t>
            </a:r>
          </a:p>
          <a:p>
            <a:pPr>
              <a:buFontTx/>
              <a:buChar char="-"/>
            </a:pPr>
            <a:r>
              <a:rPr lang="en-US" dirty="0"/>
              <a:t>Other backbone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lvl="1">
              <a:buFontTx/>
              <a:buChar char="-"/>
            </a:pPr>
            <a:endParaRPr lang="vi-VN" dirty="0"/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6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2000" dirty="0"/>
              <a:t>Classification problem</a:t>
            </a:r>
          </a:p>
          <a:p>
            <a:pPr marL="0" indent="0">
              <a:buNone/>
            </a:pPr>
            <a:r>
              <a:rPr lang="vi-VN" sz="2000" dirty="0"/>
              <a:t>Segmentation problems</a:t>
            </a:r>
          </a:p>
          <a:p>
            <a:pPr marL="0" indent="0">
              <a:buNone/>
            </a:pPr>
            <a:r>
              <a:rPr lang="vi-VN" sz="2000" dirty="0"/>
              <a:t>Architecture</a:t>
            </a:r>
          </a:p>
          <a:p>
            <a:pPr marL="0" indent="0">
              <a:buNone/>
            </a:pPr>
            <a:r>
              <a:rPr lang="vi-VN" sz="2000" dirty="0"/>
              <a:t>Loss function</a:t>
            </a:r>
          </a:p>
          <a:p>
            <a:pPr marL="0" indent="0">
              <a:buNone/>
            </a:pPr>
            <a:r>
              <a:rPr lang="en-US" sz="2000" dirty="0"/>
              <a:t>Some Techniques to improved results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237581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17FA-762B-4F31-92A7-5A0347B7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3965-FAA7-4AF2-87E8-DC1A04C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Training pipleline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958F4-124C-4700-A2FB-4D4EF1F3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9CE57-EEED-48A4-939D-278F9813878D}"/>
              </a:ext>
            </a:extLst>
          </p:cNvPr>
          <p:cNvSpPr/>
          <p:nvPr/>
        </p:nvSpPr>
        <p:spPr>
          <a:xfrm>
            <a:off x="4820486" y="4050251"/>
            <a:ext cx="3339546" cy="188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Trainer</a:t>
            </a:r>
          </a:p>
          <a:p>
            <a:pPr marL="285750" indent="-285750">
              <a:buFontTx/>
              <a:buChar char="-"/>
            </a:pPr>
            <a:r>
              <a:rPr lang="vi-VN" dirty="0"/>
              <a:t>data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vi-VN" dirty="0"/>
              <a:t>odel</a:t>
            </a:r>
          </a:p>
          <a:p>
            <a:pPr marL="285750" indent="-285750">
              <a:buFontTx/>
              <a:buChar char="-"/>
            </a:pPr>
            <a:r>
              <a:rPr lang="vi-VN" dirty="0"/>
              <a:t>optimizer, metric, loss</a:t>
            </a:r>
          </a:p>
          <a:p>
            <a:pPr marL="285750" indent="-285750">
              <a:buFontTx/>
              <a:buChar char="-"/>
            </a:pPr>
            <a:r>
              <a:rPr lang="vi-VN" dirty="0"/>
              <a:t>visualize </a:t>
            </a:r>
          </a:p>
          <a:p>
            <a:pPr marL="285750" indent="-285750">
              <a:buFontTx/>
              <a:buChar char="-"/>
            </a:pPr>
            <a:r>
              <a:rPr lang="vi-VN" dirty="0"/>
              <a:t>….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62DB9E-5EEE-4056-B64A-499C09C3D47A}"/>
              </a:ext>
            </a:extLst>
          </p:cNvPr>
          <p:cNvSpPr/>
          <p:nvPr/>
        </p:nvSpPr>
        <p:spPr>
          <a:xfrm>
            <a:off x="1023724" y="4256860"/>
            <a:ext cx="2564295" cy="1674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Config file(config.py)</a:t>
            </a:r>
          </a:p>
          <a:p>
            <a:pPr marL="285750" indent="-285750">
              <a:buFontTx/>
              <a:buChar char="-"/>
            </a:pPr>
            <a:r>
              <a:rPr lang="vi-VN" dirty="0"/>
              <a:t>Dataset class</a:t>
            </a:r>
          </a:p>
          <a:p>
            <a:pPr marL="285750" indent="-285750">
              <a:buFontTx/>
              <a:buChar char="-"/>
            </a:pPr>
            <a:r>
              <a:rPr lang="vi-VN" dirty="0"/>
              <a:t>Model class</a:t>
            </a:r>
          </a:p>
          <a:p>
            <a:pPr marL="285750" indent="-285750">
              <a:buFontTx/>
              <a:buChar char="-"/>
            </a:pPr>
            <a:r>
              <a:rPr lang="vi-VN" dirty="0"/>
              <a:t>Loss function</a:t>
            </a:r>
          </a:p>
          <a:p>
            <a:pPr marL="285750" indent="-285750">
              <a:buFontTx/>
              <a:buChar char="-"/>
            </a:pPr>
            <a:r>
              <a:rPr lang="vi-VN" dirty="0"/>
              <a:t>Lr, epochs</a:t>
            </a:r>
          </a:p>
          <a:p>
            <a:pPr marL="285750" indent="-285750">
              <a:buFontTx/>
              <a:buChar char="-"/>
            </a:pPr>
            <a:r>
              <a:rPr lang="vi-VN" dirty="0"/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90396-063E-4889-868F-84E434951070}"/>
              </a:ext>
            </a:extLst>
          </p:cNvPr>
          <p:cNvSpPr/>
          <p:nvPr/>
        </p:nvSpPr>
        <p:spPr>
          <a:xfrm>
            <a:off x="1128256" y="2080592"/>
            <a:ext cx="2669284" cy="1127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</a:t>
            </a:r>
          </a:p>
          <a:p>
            <a:pPr marL="285750" indent="-285750">
              <a:buFontTx/>
              <a:buChar char="-"/>
            </a:pPr>
            <a:r>
              <a:rPr lang="vi-VN" dirty="0"/>
              <a:t>Train_loader</a:t>
            </a:r>
          </a:p>
          <a:p>
            <a:pPr marL="285750" indent="-285750">
              <a:buFontTx/>
              <a:buChar char="-"/>
            </a:pPr>
            <a:r>
              <a:rPr lang="vi-VN" dirty="0"/>
              <a:t>Test_loader</a:t>
            </a:r>
          </a:p>
          <a:p>
            <a:pPr marL="285750" indent="-285750">
              <a:buFontTx/>
              <a:buChar char="-"/>
            </a:pPr>
            <a:r>
              <a:rPr lang="vi-VN" dirty="0"/>
              <a:t>Val_loader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CBEDD-A930-422C-8A5F-FD9EB6DDD5AB}"/>
              </a:ext>
            </a:extLst>
          </p:cNvPr>
          <p:cNvSpPr/>
          <p:nvPr/>
        </p:nvSpPr>
        <p:spPr>
          <a:xfrm>
            <a:off x="1803112" y="1454822"/>
            <a:ext cx="1058526" cy="428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A7AA4-DFFA-4F32-BB0B-28F7781413FA}"/>
              </a:ext>
            </a:extLst>
          </p:cNvPr>
          <p:cNvSpPr/>
          <p:nvPr/>
        </p:nvSpPr>
        <p:spPr>
          <a:xfrm>
            <a:off x="4219562" y="2300557"/>
            <a:ext cx="1868550" cy="872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Model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BEC6-0340-4790-86DD-9AD21F53797E}"/>
              </a:ext>
            </a:extLst>
          </p:cNvPr>
          <p:cNvSpPr/>
          <p:nvPr/>
        </p:nvSpPr>
        <p:spPr>
          <a:xfrm>
            <a:off x="6437244" y="2322621"/>
            <a:ext cx="1868550" cy="872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Metric</a:t>
            </a:r>
          </a:p>
          <a:p>
            <a:r>
              <a:rPr lang="vi-VN" dirty="0"/>
              <a:t>Loss</a:t>
            </a:r>
          </a:p>
          <a:p>
            <a:r>
              <a:rPr lang="vi-VN" dirty="0"/>
              <a:t>Optimizer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E122E-16BE-4692-9201-F0B340BEAFEF}"/>
              </a:ext>
            </a:extLst>
          </p:cNvPr>
          <p:cNvSpPr/>
          <p:nvPr/>
        </p:nvSpPr>
        <p:spPr>
          <a:xfrm>
            <a:off x="8970921" y="2284986"/>
            <a:ext cx="1868550" cy="872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Visualizer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B6C74-A4C4-45EE-BD97-4CFF73B4CA96}"/>
              </a:ext>
            </a:extLst>
          </p:cNvPr>
          <p:cNvSpPr/>
          <p:nvPr/>
        </p:nvSpPr>
        <p:spPr>
          <a:xfrm>
            <a:off x="9076093" y="4013402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train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4FAC66-ECEA-499D-9456-12A1BA5DA971}"/>
              </a:ext>
            </a:extLst>
          </p:cNvPr>
          <p:cNvSpPr/>
          <p:nvPr/>
        </p:nvSpPr>
        <p:spPr>
          <a:xfrm>
            <a:off x="9076093" y="4692124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evaluate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09FB4-2D45-46CE-89A9-66FEA510A0E5}"/>
              </a:ext>
            </a:extLst>
          </p:cNvPr>
          <p:cNvSpPr/>
          <p:nvPr/>
        </p:nvSpPr>
        <p:spPr>
          <a:xfrm>
            <a:off x="9076093" y="5370846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128421-DC59-4AD2-B5BE-CBA86E3BCBF7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2332375" y="1883192"/>
            <a:ext cx="130523" cy="19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1ADFE0-A135-46BD-BA79-3DDEF0285EAB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2332375" y="1883192"/>
            <a:ext cx="130523" cy="19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5BB04-F051-4B4C-A214-05B1665F6D03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3588019" y="4990958"/>
            <a:ext cx="1232467" cy="10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D443943-0011-42F4-89D1-C43F441DC1A2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5153837" y="3173554"/>
            <a:ext cx="1336422" cy="87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19D172-562B-420D-A754-EE8B359BE745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6490259" y="3195618"/>
            <a:ext cx="881260" cy="85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9296DF0-9A42-47DC-A6AA-C34C48095738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6490259" y="3157983"/>
            <a:ext cx="3414937" cy="89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742317-4D7B-48E7-8F7C-18BFD501976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8160032" y="4256860"/>
            <a:ext cx="916061" cy="73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EC2A94-E38D-4B58-B951-C73024E1D184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8160032" y="4935582"/>
            <a:ext cx="916061" cy="5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86BCB8-AD82-4691-AE2E-C70E7F839DD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8160032" y="4990958"/>
            <a:ext cx="916061" cy="62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C56C92-CB76-4A06-8E47-D0232995A63A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462898" y="3208278"/>
            <a:ext cx="4027361" cy="84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4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34FD-62E4-495D-8273-3FF712D3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Model experiments</a:t>
            </a:r>
          </a:p>
          <a:p>
            <a:pPr>
              <a:buFontTx/>
              <a:buChar char="-"/>
            </a:pPr>
            <a:r>
              <a:rPr lang="vi-VN" dirty="0"/>
              <a:t>Configs: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vi-VN" dirty="0"/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871ED5-0368-4A15-B015-4829B063E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917483"/>
              </p:ext>
            </p:extLst>
          </p:nvPr>
        </p:nvGraphicFramePr>
        <p:xfrm>
          <a:off x="2032000" y="2336521"/>
          <a:ext cx="81280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092637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35752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0886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8169098"/>
                    </a:ext>
                  </a:extLst>
                </a:gridCol>
              </a:tblGrid>
              <a:tr h="37084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Dataset: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dirty="0"/>
                        <a:t>Cifar</a:t>
                      </a:r>
                      <a:r>
                        <a:rPr lang="en-US" dirty="0"/>
                        <a:t>10 dataset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err="1"/>
                        <a:t>CrossEntropy</a:t>
                      </a:r>
                      <a:r>
                        <a:rPr lang="en-US" dirty="0"/>
                        <a:t> loss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SGD Optimizer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err="1"/>
                        <a:t>LRStep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50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22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1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53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VGG16-pretrained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134,301,514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Resnet50-pretrained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25,567,042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97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Densenet121-pretrained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6,964,106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3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98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34FD-62E4-495D-8273-3FF712D3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Lr scheduler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32726"/>
              </p:ext>
            </p:extLst>
          </p:nvPr>
        </p:nvGraphicFramePr>
        <p:xfrm>
          <a:off x="659295" y="2041563"/>
          <a:ext cx="10515598" cy="33678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19176">
                  <a:extLst>
                    <a:ext uri="{9D8B030D-6E8A-4147-A177-3AD203B41FA5}">
                      <a16:colId xmlns:a16="http://schemas.microsoft.com/office/drawing/2014/main" val="2608943350"/>
                    </a:ext>
                  </a:extLst>
                </a:gridCol>
                <a:gridCol w="2219176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3199377">
                  <a:extLst>
                    <a:ext uri="{9D8B030D-6E8A-4147-A177-3AD203B41FA5}">
                      <a16:colId xmlns:a16="http://schemas.microsoft.com/office/drawing/2014/main" val="1498540713"/>
                    </a:ext>
                  </a:extLst>
                </a:gridCol>
                <a:gridCol w="2877869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951690">
                <a:tc rowSpan="5">
                  <a:txBody>
                    <a:bodyPr/>
                    <a:lstStyle/>
                    <a:p>
                      <a:r>
                        <a:rPr lang="en-US" b="1" dirty="0"/>
                        <a:t>Config: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MenWomen</a:t>
                      </a:r>
                      <a:endParaRPr lang="en-US" b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Densenet121</a:t>
                      </a:r>
                      <a:endParaRPr lang="en-US" b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Adam optimizer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Img_size</a:t>
                      </a:r>
                      <a:r>
                        <a:rPr lang="en-US" dirty="0"/>
                        <a:t>: 256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Batch_size</a:t>
                      </a:r>
                      <a:r>
                        <a:rPr lang="en-US" dirty="0"/>
                        <a:t>: 16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1" dirty="0"/>
                        <a:t>Lr 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6120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StepLR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6532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ReduceLROnPlateau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5107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OneCycle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5107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CosineAnnealingWarmStart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32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34FD-62E4-495D-8273-3FF712D3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Optimizer</a:t>
            </a:r>
            <a:endParaRPr lang="en-US" dirty="0"/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8576352"/>
                  </p:ext>
                </p:extLst>
              </p:nvPr>
            </p:nvGraphicFramePr>
            <p:xfrm>
              <a:off x="619539" y="1723012"/>
              <a:ext cx="11307419" cy="42229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8576352"/>
                  </p:ext>
                </p:extLst>
              </p:nvPr>
            </p:nvGraphicFramePr>
            <p:xfrm>
              <a:off x="619539" y="1723012"/>
              <a:ext cx="11307419" cy="42229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160194" r="-41956" b="-420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43636" r="-41956" b="-29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73913" r="-41956" b="-1340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81967" r="-41956" b="-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4896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6A2D-DFD5-4476-BBE5-CB99D79B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Segmentation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2EAFD-3BB9-43A0-996A-37913665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32540E-1652-4671-B9EB-69E6805C344D}"/>
              </a:ext>
            </a:extLst>
          </p:cNvPr>
          <p:cNvSpPr txBox="1">
            <a:spLocks/>
          </p:cNvSpPr>
          <p:nvPr/>
        </p:nvSpPr>
        <p:spPr>
          <a:xfrm>
            <a:off x="990600" y="10644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BrainTumor</a:t>
            </a:r>
            <a:r>
              <a:rPr lang="en-US" dirty="0"/>
              <a:t> Dataset:</a:t>
            </a:r>
          </a:p>
          <a:p>
            <a:endParaRPr lang="en-US" dirty="0"/>
          </a:p>
          <a:p>
            <a:r>
              <a:rPr lang="en-US" sz="2400" dirty="0"/>
              <a:t>Training: 2144 images</a:t>
            </a:r>
          </a:p>
          <a:p>
            <a:pPr lvl="0">
              <a:defRPr/>
            </a:pPr>
            <a:r>
              <a:rPr lang="en-US" sz="2400" dirty="0"/>
              <a:t>Valid: 307 images</a:t>
            </a:r>
          </a:p>
          <a:p>
            <a:pPr lvl="0">
              <a:defRPr/>
            </a:pPr>
            <a:r>
              <a:rPr lang="en-US" sz="2400" dirty="0"/>
              <a:t>Testing: 613 images</a:t>
            </a:r>
          </a:p>
          <a:p>
            <a:pPr lvl="0">
              <a:defRPr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 negative images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4E69BD-8ECB-4695-BBD4-100D86BAC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800857"/>
            <a:ext cx="2552899" cy="25528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3D8B60-8AC3-4B1F-8D00-3AA54642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211" y="1800857"/>
            <a:ext cx="2552898" cy="25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34FD-62E4-495D-8273-3FF712D3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Architecture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Unet</a:t>
            </a:r>
            <a:endParaRPr lang="vi-VN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lvl="1">
              <a:buFontTx/>
              <a:buChar char="-"/>
            </a:pPr>
            <a:endParaRPr lang="vi-VN" dirty="0"/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FDA5FFA-BF7E-4B69-9B1F-191E8D80B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157" y="1601198"/>
            <a:ext cx="6988224" cy="465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81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34FD-62E4-495D-8273-3FF712D3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Architecture</a:t>
            </a:r>
            <a:endParaRPr lang="vi-VN" dirty="0"/>
          </a:p>
          <a:p>
            <a:pPr>
              <a:buFontTx/>
              <a:buChar char="-"/>
            </a:pPr>
            <a:r>
              <a:rPr lang="en-US" dirty="0"/>
              <a:t>Experiments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lvl="1">
              <a:buFontTx/>
              <a:buChar char="-"/>
            </a:pPr>
            <a:endParaRPr lang="vi-VN" dirty="0"/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4FFD2BC-AAF5-41B5-B4BB-D75813389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00937"/>
              </p:ext>
            </p:extLst>
          </p:nvPr>
        </p:nvGraphicFramePr>
        <p:xfrm>
          <a:off x="2244587" y="2046923"/>
          <a:ext cx="8131865" cy="32755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47830">
                  <a:extLst>
                    <a:ext uri="{9D8B030D-6E8A-4147-A177-3AD203B41FA5}">
                      <a16:colId xmlns:a16="http://schemas.microsoft.com/office/drawing/2014/main" val="3416681741"/>
                    </a:ext>
                  </a:extLst>
                </a:gridCol>
                <a:gridCol w="2902227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1881808">
                  <a:extLst>
                    <a:ext uri="{9D8B030D-6E8A-4147-A177-3AD203B41FA5}">
                      <a16:colId xmlns:a16="http://schemas.microsoft.com/office/drawing/2014/main" val="1498540713"/>
                    </a:ext>
                  </a:extLst>
                </a:gridCol>
              </a:tblGrid>
              <a:tr h="630461">
                <a:tc rowSpan="6">
                  <a:txBody>
                    <a:bodyPr/>
                    <a:lstStyle/>
                    <a:p>
                      <a:r>
                        <a:rPr lang="en-US" b="1" dirty="0"/>
                        <a:t>Config: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BrainTumor</a:t>
                      </a:r>
                      <a:r>
                        <a:rPr lang="en-US" dirty="0"/>
                        <a:t> Dataset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Adam optimizer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ReduceLROnPlateau-1e-4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Img_size</a:t>
                      </a:r>
                      <a:r>
                        <a:rPr lang="en-US" dirty="0"/>
                        <a:t>: 256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Batch_size</a:t>
                      </a:r>
                      <a:r>
                        <a:rPr lang="en-US" dirty="0"/>
                        <a:t>: 16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Backbone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4132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VGG16 - VGG16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76.58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3975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Resnet18 -Resnet18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78.19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43732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Resnet18 - Dynamic </a:t>
                      </a:r>
                      <a:r>
                        <a:rPr lang="en-US" dirty="0" err="1"/>
                        <a:t>unet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77.87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423526">
                <a:tc vMerge="1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Resnet18-VGG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77.63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224966"/>
                  </a:ext>
                </a:extLst>
              </a:tr>
              <a:tr h="973457">
                <a:tc vMerge="1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EfficientnetB0-VGG16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80.98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99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43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9BB778C3ED994E9CF1DEB6485FADD8" ma:contentTypeVersion="13" ma:contentTypeDescription="Create a new document." ma:contentTypeScope="" ma:versionID="23a755765a2e15a7a45c4ef215dd2561">
  <xsd:schema xmlns:xsd="http://www.w3.org/2001/XMLSchema" xmlns:xs="http://www.w3.org/2001/XMLSchema" xmlns:p="http://schemas.microsoft.com/office/2006/metadata/properties" xmlns:ns3="f6771b06-986a-45d1-8bbc-0c4ebdddf3cc" xmlns:ns4="4437091e-0f9d-4737-ae57-4b535994870f" targetNamespace="http://schemas.microsoft.com/office/2006/metadata/properties" ma:root="true" ma:fieldsID="e14b1f6b541e2fe00d8243a17e866edb" ns3:_="" ns4:_="">
    <xsd:import namespace="f6771b06-986a-45d1-8bbc-0c4ebdddf3cc"/>
    <xsd:import namespace="4437091e-0f9d-4737-ae57-4b53599487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71b06-986a-45d1-8bbc-0c4ebdddf3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7091e-0f9d-4737-ae57-4b53599487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DF6A79-0FFB-46A7-8D75-DBA9A8908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771b06-986a-45d1-8bbc-0c4ebdddf3cc"/>
    <ds:schemaRef ds:uri="4437091e-0f9d-4737-ae57-4b5359948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E843AD-9ECA-4187-8B56-4AFC8D3D63CD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4437091e-0f9d-4737-ae57-4b535994870f"/>
    <ds:schemaRef ds:uri="f6771b06-986a-45d1-8bbc-0c4ebdddf3cc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1C738DB-F8D5-400E-A5D8-1494CFB71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614</Words>
  <Application>Microsoft Office PowerPoint</Application>
  <PresentationFormat>Widescreen</PresentationFormat>
  <Paragraphs>297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Muli</vt:lpstr>
      <vt:lpstr>Arial</vt:lpstr>
      <vt:lpstr>Calibri</vt:lpstr>
      <vt:lpstr>Cambria Math</vt:lpstr>
      <vt:lpstr>Office Theme</vt:lpstr>
      <vt:lpstr>Mid-term report</vt:lpstr>
      <vt:lpstr>PowerPoint Presentation</vt:lpstr>
      <vt:lpstr>Classification problem</vt:lpstr>
      <vt:lpstr>Classification problem</vt:lpstr>
      <vt:lpstr>Classification problem</vt:lpstr>
      <vt:lpstr>Classification problem</vt:lpstr>
      <vt:lpstr>Segmentation problem</vt:lpstr>
      <vt:lpstr>Classification problem</vt:lpstr>
      <vt:lpstr>Classification problem</vt:lpstr>
      <vt:lpstr>Classification problem</vt:lpstr>
      <vt:lpstr>Segmentation problem</vt:lpstr>
      <vt:lpstr>Segmentation problem</vt:lpstr>
      <vt:lpstr>Segmentation problem</vt:lpstr>
      <vt:lpstr>Segmentation problem</vt:lpstr>
      <vt:lpstr>Classification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Soan Duong</dc:creator>
  <cp:lastModifiedBy>Huyen Hoang</cp:lastModifiedBy>
  <cp:revision>63</cp:revision>
  <dcterms:created xsi:type="dcterms:W3CDTF">2020-12-22T07:41:12Z</dcterms:created>
  <dcterms:modified xsi:type="dcterms:W3CDTF">2021-02-24T02:40:52Z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0x010100CC9BB778C3ED994E9CF1DEB6485FADD8</vt:lpwstr>
  </property>
</Properties>
</file>