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9" r:id="rId7"/>
    <p:sldId id="278" r:id="rId8"/>
    <p:sldId id="284" r:id="rId9"/>
    <p:sldId id="285" r:id="rId10"/>
    <p:sldId id="283" r:id="rId11"/>
    <p:sldId id="287" r:id="rId12"/>
    <p:sldId id="263" r:id="rId13"/>
    <p:sldId id="282" r:id="rId14"/>
    <p:sldId id="291" r:id="rId15"/>
    <p:sldId id="290" r:id="rId16"/>
    <p:sldId id="266" r:id="rId17"/>
    <p:sldId id="289" r:id="rId18"/>
    <p:sldId id="26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60248"/>
              </p:ext>
            </p:extLst>
          </p:nvPr>
        </p:nvGraphicFramePr>
        <p:xfrm>
          <a:off x="1905390" y="2187262"/>
          <a:ext cx="8870463" cy="3510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16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749843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685388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217616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468533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Dataset: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dirty="0"/>
                        <a:t>Cifar</a:t>
                      </a:r>
                      <a:r>
                        <a:rPr lang="en-US" dirty="0"/>
                        <a:t>10 dataset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CrossEntropy</a:t>
                      </a:r>
                      <a:r>
                        <a:rPr lang="en-US" dirty="0"/>
                        <a:t> loss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SGD Optimizer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LRStep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6989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A4BAC57-CCF8-4CEB-AA23-FCA57D94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MenWomen</a:t>
            </a:r>
            <a:r>
              <a:rPr lang="en-US" dirty="0"/>
              <a:t>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96336"/>
              </p:ext>
            </p:extLst>
          </p:nvPr>
        </p:nvGraphicFramePr>
        <p:xfrm>
          <a:off x="489246" y="1998755"/>
          <a:ext cx="5365492" cy="40546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2096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708945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2097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890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7089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702284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900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70228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F2B4-D213-43BD-91B7-E1725CD9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2767-344F-4656-8876-724E2911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FF0CF-DB69-4383-AF17-4BC028F3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81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20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29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913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967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C7EC6-A2B8-4708-9386-9EAEDAD4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Optimimzer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5872" r="-41956" b="-2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188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421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6020F59-A382-4704-8D01-D75588C4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5309"/>
              </p:ext>
            </p:extLst>
          </p:nvPr>
        </p:nvGraphicFramePr>
        <p:xfrm>
          <a:off x="964809" y="2127928"/>
          <a:ext cx="10515598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3199377">
                  <a:extLst>
                    <a:ext uri="{9D8B030D-6E8A-4147-A177-3AD203B41FA5}">
                      <a16:colId xmlns:a16="http://schemas.microsoft.com/office/drawing/2014/main" val="1498540713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E72F46-5996-4FE3-969F-57E749CB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Lr scheduler</a:t>
            </a:r>
          </a:p>
        </p:txBody>
      </p:sp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400" b="1" dirty="0"/>
              <a:t>Classification problem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367214" y="370391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643197" y="159072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556251" y="448064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618469" y="330464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556251" y="203429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759463" y="602203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773788" y="249222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Trainining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943207" y="441393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943207" y="508753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6095997" y="370140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9139295" y="334397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9139295" y="465738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9139295" y="465941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6095997" y="230579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753255" y="302086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753255" y="561491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967787" y="268693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2280845" y="247079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2280844" y="360612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2248793" y="370140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9E4CB3-A102-49F9-921E-F8590159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2658"/>
              </p:ext>
            </p:extLst>
          </p:nvPr>
        </p:nvGraphicFramePr>
        <p:xfrm>
          <a:off x="3581400" y="1715951"/>
          <a:ext cx="7620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configs.dataset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E3BA474-017D-4D7E-954B-31B42680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4581"/>
              </p:ext>
            </p:extLst>
          </p:nvPr>
        </p:nvGraphicFramePr>
        <p:xfrm>
          <a:off x="3546775" y="3820093"/>
          <a:ext cx="7689250" cy="251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9250">
                  <a:extLst>
                    <a:ext uri="{9D8B030D-6E8A-4147-A177-3AD203B41FA5}">
                      <a16:colId xmlns:a16="http://schemas.microsoft.com/office/drawing/2014/main" val="385977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Init(): 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train, test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train, valid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test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dataloader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4023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2A0419-86E0-4FFA-AA54-137C5F31EF15}"/>
              </a:ext>
            </a:extLst>
          </p:cNvPr>
          <p:cNvSpPr txBox="1">
            <a:spLocks/>
          </p:cNvSpPr>
          <p:nvPr/>
        </p:nvSpPr>
        <p:spPr>
          <a:xfrm>
            <a:off x="990600" y="1064485"/>
            <a:ext cx="6153443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r>
              <a:rPr lang="en-US" dirty="0"/>
              <a:t>Parameter: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669-18A8-48D7-BC7F-C573E0E7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512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New model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06895"/>
              </p:ext>
            </p:extLst>
          </p:nvPr>
        </p:nvGraphicFramePr>
        <p:xfrm>
          <a:off x="838198" y="2126782"/>
          <a:ext cx="4390625" cy="399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62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 CNN(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img_size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32):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super(CNN, self).__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self.conv1 = nn.Conv2d(3, 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nn.MaxPool2d(2, 2)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self.conv2 = nn.Conv2d(6, 16,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self.fc1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 120)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self.fc2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(120, 84)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self.fc3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(84, 10)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forward(self, x):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 16*5*5)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self.fc3(x)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03685" y="1485128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 </a:t>
            </a:r>
          </a:p>
          <a:p>
            <a:endParaRPr lang="en-US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9422"/>
              </p:ext>
            </p:extLst>
          </p:nvPr>
        </p:nvGraphicFramePr>
        <p:xfrm>
          <a:off x="6172203" y="2230857"/>
          <a:ext cx="408581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581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"img_size":32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61743" y="153923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24490-9E5C-483A-971F-47DD7FBB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143" y="1594577"/>
            <a:ext cx="5181600" cy="4351338"/>
          </a:xfrm>
        </p:spPr>
        <p:txBody>
          <a:bodyPr/>
          <a:lstStyle/>
          <a:p>
            <a:r>
              <a:rPr lang="en-US" dirty="0"/>
              <a:t>Transfer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Get layers from base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Set </a:t>
            </a:r>
            <a:r>
              <a:rPr lang="en-US" dirty="0" err="1"/>
              <a:t>required_grad</a:t>
            </a:r>
            <a:r>
              <a:rPr lang="en-US" dirty="0"/>
              <a:t> parameters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Add fully connected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Define forward method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D3ABF53-D1AC-44AE-803E-778178FF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6865"/>
              </p:ext>
            </p:extLst>
          </p:nvPr>
        </p:nvGraphicFramePr>
        <p:xfrm>
          <a:off x="6172202" y="2106317"/>
          <a:ext cx="5450115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0115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2068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CNN,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TransferNet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net_args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model_base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fc_channels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60273"/>
              </p:ext>
            </p:extLst>
          </p:nvPr>
        </p:nvGraphicFramePr>
        <p:xfrm>
          <a:off x="502836" y="1709195"/>
          <a:ext cx="8292822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282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42918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Accuracy: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threshold = 0.5,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threshold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__call__(self,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self._conversion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torch.mean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).float())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_conversion(self,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threshold):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+ 1: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torch.argmax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dim = 1)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and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y_pred.dtype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torch.float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&gt; threshold).float()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69444"/>
              </p:ext>
            </p:extLst>
          </p:nvPr>
        </p:nvGraphicFramePr>
        <p:xfrm>
          <a:off x="9131022" y="1786295"/>
          <a:ext cx="2893507" cy="3285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350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32854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function, optimizer, </a:t>
            </a:r>
            <a:r>
              <a:rPr lang="en-US" dirty="0" err="1"/>
              <a:t>lr_scheduler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49718"/>
              </p:ext>
            </p:extLst>
          </p:nvPr>
        </p:nvGraphicFramePr>
        <p:xfrm>
          <a:off x="4120354" y="3713705"/>
          <a:ext cx="395129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64643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lr_schedule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StepLR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metric":None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step_type":"epoch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schedule_args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"step_size":5,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"gamma":0.1,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690CBC0-EAEA-4BF0-9DEB-27681C5E7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7307"/>
              </p:ext>
            </p:extLst>
          </p:nvPr>
        </p:nvGraphicFramePr>
        <p:xfrm>
          <a:off x="1218086" y="1753051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3564637-2C4B-4701-B707-B0351B94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2387"/>
              </p:ext>
            </p:extLst>
          </p:nvPr>
        </p:nvGraphicFramePr>
        <p:xfrm>
          <a:off x="6508543" y="1756680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31597"/>
              </p:ext>
            </p:extLst>
          </p:nvPr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1541</Words>
  <Application>Microsoft Office PowerPoint</Application>
  <PresentationFormat>Widescreen</PresentationFormat>
  <Paragraphs>351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PowerPoint Presentation</vt:lpstr>
      <vt:lpstr>Classification problem</vt:lpstr>
      <vt:lpstr>Classification problem</vt:lpstr>
      <vt:lpstr>Classification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96</cp:revision>
  <dcterms:created xsi:type="dcterms:W3CDTF">2020-12-22T07:41:12Z</dcterms:created>
  <dcterms:modified xsi:type="dcterms:W3CDTF">2021-02-24T10:12:17Z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