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78" r:id="rId8"/>
    <p:sldId id="291" r:id="rId9"/>
    <p:sldId id="284" r:id="rId10"/>
    <p:sldId id="283" r:id="rId11"/>
    <p:sldId id="295" r:id="rId12"/>
    <p:sldId id="287" r:id="rId13"/>
    <p:sldId id="294" r:id="rId14"/>
    <p:sldId id="290" r:id="rId15"/>
    <p:sldId id="296" r:id="rId16"/>
    <p:sldId id="282" r:id="rId17"/>
    <p:sldId id="289" r:id="rId18"/>
    <p:sldId id="297" r:id="rId19"/>
    <p:sldId id="300" r:id="rId20"/>
    <p:sldId id="301" r:id="rId21"/>
    <p:sldId id="288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Thị Minh Soan " initials="DTMS" lastIdx="21" clrIdx="0">
    <p:extLst>
      <p:ext uri="{19B8F6BF-5375-455C-9EA6-DF929625EA0E}">
        <p15:presenceInfo xmlns:p15="http://schemas.microsoft.com/office/powerpoint/2012/main" userId="Dương Thị Minh Soan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Images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35000</c:v>
                </c:pt>
                <c:pt idx="1">
                  <c:v>15000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0-41BE-A435-020331E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Images per classes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3500</c:v>
                </c:pt>
                <c:pt idx="1">
                  <c:v>1500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0-41BE-A435-020331E99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486224"/>
        <c:axId val="550484256"/>
      </c:barChart>
      <c:catAx>
        <c:axId val="5504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4256"/>
        <c:crosses val="autoZero"/>
        <c:auto val="1"/>
        <c:lblAlgn val="ctr"/>
        <c:lblOffset val="100"/>
        <c:noMultiLvlLbl val="0"/>
      </c:catAx>
      <c:valAx>
        <c:axId val="5504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1017</c:v>
                </c:pt>
                <c:pt idx="1">
                  <c:v>255</c:v>
                </c:pt>
                <c:pt idx="2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0-4F46-AF24-5B177380BE6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1380</c:v>
                </c:pt>
                <c:pt idx="1">
                  <c:v>245</c:v>
                </c:pt>
                <c:pt idx="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0-4F46-AF24-5B177380BE6A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2397</c:v>
                </c:pt>
                <c:pt idx="1">
                  <c:v>500</c:v>
                </c:pt>
                <c:pt idx="2">
                  <c:v>333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0-4F46-AF24-5B177380B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486224"/>
        <c:axId val="550484256"/>
      </c:barChart>
      <c:catAx>
        <c:axId val="55048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4256"/>
        <c:crosses val="autoZero"/>
        <c:auto val="1"/>
        <c:lblAlgn val="ctr"/>
        <c:lblOffset val="100"/>
        <c:noMultiLvlLbl val="0"/>
      </c:catAx>
      <c:valAx>
        <c:axId val="5504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4:09.442" idx="7">
    <p:pos x="6936" y="960"/>
    <p:text>Nên thêm nội dung của slides này vào tiêu đề: ví dụ "Experiments of the deep learning methods for the classification problem"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0:03.304" idx="5">
    <p:pos x="6936" y="774"/>
    <p:text>Chú ý khi điền bảng số liệu, số chữ số đằng sau dấu phẩy phải thống nhất.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0:24.694" idx="18">
    <p:pos x="786" y="600"/>
    <p:text>Em đưa ra một số kết luận dựa vào kết quả. Ví dụ: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51:27.412" idx="19">
    <p:pos x="786" y="736"/>
    <p:text>- Mô hình có nhiều parameters thì ntn so với mô hình ít parameters hơn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1:50.132" idx="20">
    <p:pos x="786" y="872"/>
    <p:text>Sử dụng pretrained weight thì ntn</p:text>
    <p:extLst>
      <p:ext uri="{C676402C-5697-4E1C-873F-D02D1690AC5C}">
        <p15:threadingInfo xmlns:p15="http://schemas.microsoft.com/office/powerpoint/2012/main" timeZoneBias="-660">
          <p15:parentCm authorId="1" idx="18"/>
        </p15:threadingInfo>
      </p:ext>
    </p:extLst>
  </p:cm>
  <p:cm authorId="1" dt="2021-02-25T13:52:37.713" idx="21">
    <p:pos x="10" y="10"/>
    <p:text>Em format lại bảng nhìn có dễ so sánh hơn, ví dụ parameters thì căn phải. Acc. thì căn giữa (độ chính xác nên để 4 số sau dấu phẩy)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9:19.356" idx="17">
    <p:pos x="2034" y="600"/>
    <p:text>Nếu slide này nói về lý thuyết của optimizers thì ok, nhưng nếu nói về experiments thì không nên để description vào.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7:45.536" idx="4">
    <p:pos x="7152" y="575"/>
    <p:text>Future plan?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5:51.497" idx="8">
    <p:pos x="2880" y="996"/>
    <p:text>không cần thiết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26:17.855" idx="2">
    <p:pos x="3062" y="285"/>
    <p:text>Optimizer?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26:39.969" idx="3">
    <p:pos x="10" y="10"/>
    <p:text>Increase font size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3:37.922" idx="6">
    <p:pos x="3804" y="90"/>
    <p:text>Nên để tiêu đề là "Training pipeline" thay vì "Classification problem"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36:26.169" idx="9">
    <p:pos x="3804" y="226"/>
    <p:text>Tiêu đề các trang slides sau cũng nên đặt theo nội dung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7:09.819" idx="10">
    <p:pos x="1816" y="403"/>
    <p:text>Nội dung slide này chưa được rõ ràng lắm, ví dụ mối liên hệ giữa parameter và function là gì?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39:33.084" idx="11">
    <p:pos x="3804" y="90"/>
    <p:text>Definition of the model calss in Pytorch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0:08.201" idx="12">
    <p:pos x="6908" y="422"/>
    <p:text>Tương tự: config liên hệ ntn với model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3:35.653" idx="14">
    <p:pos x="6051" y="90"/>
    <p:text>Metrics for the classification problem</p:text>
    <p:extLst>
      <p:ext uri="{C676402C-5697-4E1C-873F-D02D1690AC5C}">
        <p15:threadingInfo xmlns:p15="http://schemas.microsoft.com/office/powerpoint/2012/main" timeZoneBias="-660"/>
      </p:ext>
    </p:extLst>
  </p:cm>
  <p:cm authorId="1" dt="2021-02-25T13:43:49.595" idx="15">
    <p:pos x="6588" y="109"/>
    <p:text>Em tìm hiểu thêm các metrics cho bài toán classification nhé:
https://en.wikipedia.org/wiki/Evaluation_of_binary_classifiers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46:53.165" idx="16">
    <p:pos x="4482" y="600"/>
    <p:text>Nên để riêng 1 slide nói về các loại losses cho bài toán classification và 1 slide nói về optimizer. Trong slide nói về optimizer em có thể trình bày thêm về learning rate scheduler, và vì sao lại nên dùng nó.</p:text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51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9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BF75-BF08-4A2C-8E41-4E2566CDF223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BFD3-90D4-467A-A7DF-82697A0B2AED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938D-C4C7-4AC1-B1E0-F69EBE0EC8C4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F-C2F2-4DD9-8431-7F6807683259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D8E-8551-4D64-B948-B38628A68181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E28-CA05-470D-9B02-58388AE8EABD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C0B9-9E21-4DD3-98E5-B19033DDD211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48CA-575E-465D-9BF2-0A66E46FB508}" type="datetime1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858F-A0C6-4B13-94D0-EB3DAC9E12C1}" type="datetime1">
              <a:rPr lang="en-AU" smtClean="0"/>
              <a:t>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6B37-9B0E-4E07-B96E-E0B1087089F5}" type="datetime1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6E29-BD26-4D52-8158-BA99D8DC5430}" type="datetime1">
              <a:rPr lang="en-AU" smtClean="0"/>
              <a:t>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6635-AB45-41AF-8C9C-EF261FB71BFC}" type="datetime1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4132" y="-1391164"/>
            <a:ext cx="9982200" cy="2599714"/>
          </a:xfrm>
        </p:spPr>
        <p:txBody>
          <a:bodyPr/>
          <a:lstStyle/>
          <a:p>
            <a:r>
              <a:rPr lang="vi-VN" sz="3600" dirty="0">
                <a:solidFill>
                  <a:schemeClr val="tx1"/>
                </a:solidFill>
              </a:rPr>
              <a:t>Mid-term report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92263" y="1387798"/>
            <a:ext cx="9435613" cy="1655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/>
              <a:t>Experiments of the deep learning methods for the classification problem</a:t>
            </a:r>
            <a:endParaRPr lang="en-AU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C1A337-3A46-40D9-95CD-B86D0301D693}"/>
              </a:ext>
            </a:extLst>
          </p:cNvPr>
          <p:cNvSpPr txBox="1">
            <a:spLocks/>
          </p:cNvSpPr>
          <p:nvPr/>
        </p:nvSpPr>
        <p:spPr>
          <a:xfrm>
            <a:off x="5430129" y="3118774"/>
            <a:ext cx="6105379" cy="210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/>
              <a:t>Presenter:</a:t>
            </a:r>
          </a:p>
          <a:p>
            <a:pPr marL="0" indent="0">
              <a:buNone/>
            </a:pPr>
            <a:r>
              <a:rPr lang="en-US" sz="1800" dirty="0"/>
              <a:t>Hoàng Cao Huyền</a:t>
            </a:r>
            <a:r>
              <a:rPr lang="vi-VN" sz="1800" dirty="0"/>
              <a:t> –</a:t>
            </a:r>
            <a:r>
              <a:rPr lang="en-US" sz="1800" dirty="0"/>
              <a:t> v.huyenhoang@vinbrain.net</a:t>
            </a:r>
            <a:endParaRPr lang="vi-VN" sz="1800" dirty="0"/>
          </a:p>
          <a:p>
            <a:pPr marL="0" indent="0">
              <a:buNone/>
            </a:pPr>
            <a:r>
              <a:rPr lang="vi-VN" sz="1800" b="1" dirty="0"/>
              <a:t>Mentors: </a:t>
            </a:r>
          </a:p>
          <a:p>
            <a:pPr marL="0" indent="0">
              <a:buNone/>
            </a:pPr>
            <a:r>
              <a:rPr lang="vi-VN" sz="1800" dirty="0"/>
              <a:t>Dương Thị Minh Soan –</a:t>
            </a:r>
            <a:r>
              <a:rPr lang="en-US" sz="1800" dirty="0"/>
              <a:t> v.soanduong@vinbrain.net</a:t>
            </a:r>
          </a:p>
          <a:p>
            <a:pPr marL="0" indent="0">
              <a:buNone/>
            </a:pPr>
            <a:r>
              <a:rPr lang="vi-VN" sz="1800" dirty="0"/>
              <a:t>Tạ Đức Huy – v.huyta@vinbrain.net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vi-V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Learning rate 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F515019-2B23-440A-9158-0FE5C668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3" y="976336"/>
            <a:ext cx="3452891" cy="24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0108F49-4EC7-4C10-87A1-84C12BE4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8" y="976336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6CCF16B-F722-48BC-B5BB-F4A73AAE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8" y="373166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D2DC-6D5B-4FBF-800E-54BBBF5C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29" y="3933716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47CB9-BBA5-4FC2-958A-41288DBA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8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73" y="989561"/>
            <a:ext cx="10515600" cy="5497424"/>
          </a:xfrm>
        </p:spPr>
        <p:txBody>
          <a:bodyPr/>
          <a:lstStyle/>
          <a:p>
            <a:pPr marL="457200" lvl="1" indent="0">
              <a:buNone/>
            </a:pPr>
            <a:r>
              <a:rPr lang="vi-VN" dirty="0"/>
              <a:t>Cifar10 dataset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145428-96EF-4337-AB2C-E6A1E958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AE6F254-71C3-4C09-8776-1FAFB520F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609186"/>
              </p:ext>
            </p:extLst>
          </p:nvPr>
        </p:nvGraphicFramePr>
        <p:xfrm>
          <a:off x="363027" y="1308135"/>
          <a:ext cx="5761502" cy="448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42CC935-0EF5-4D4E-B62B-9B4B5A660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17" y="1555416"/>
            <a:ext cx="4095750" cy="4029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ED636C-0779-47F2-8515-0B1194CC6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455" y="1707816"/>
            <a:ext cx="13430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27" y="912086"/>
            <a:ext cx="10515600" cy="549742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lvl="1"/>
            <a:endParaRPr lang="en-US" sz="2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37" y="4139720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37" y="1902141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1EDC-868C-4D97-9961-59836D3E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F07AF-8716-483F-B180-9FE5FBF6C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02418"/>
              </p:ext>
            </p:extLst>
          </p:nvPr>
        </p:nvGraphicFramePr>
        <p:xfrm>
          <a:off x="363027" y="1383059"/>
          <a:ext cx="5761502" cy="448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AB63BA76-EF81-4954-A35C-D5CB8E8CF5B3}"/>
              </a:ext>
            </a:extLst>
          </p:cNvPr>
          <p:cNvSpPr txBox="1">
            <a:spLocks/>
          </p:cNvSpPr>
          <p:nvPr/>
        </p:nvSpPr>
        <p:spPr>
          <a:xfrm>
            <a:off x="1313373" y="989561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MenWoman dataset</a:t>
            </a:r>
          </a:p>
          <a:p>
            <a:pPr lvl="1"/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16DF4064-9BD5-4A1E-B371-2E826FA7ECDE}"/>
              </a:ext>
            </a:extLst>
          </p:cNvPr>
          <p:cNvSpPr txBox="1">
            <a:spLocks/>
          </p:cNvSpPr>
          <p:nvPr/>
        </p:nvSpPr>
        <p:spPr>
          <a:xfrm>
            <a:off x="7867901" y="3686063"/>
            <a:ext cx="5570082" cy="198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Woman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vi-VN" dirty="0"/>
          </a:p>
          <a:p>
            <a:pPr lvl="1"/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3D985E78-8C2B-4BAA-8BBE-8D7B3E8A7C48}"/>
              </a:ext>
            </a:extLst>
          </p:cNvPr>
          <p:cNvSpPr txBox="1">
            <a:spLocks/>
          </p:cNvSpPr>
          <p:nvPr/>
        </p:nvSpPr>
        <p:spPr>
          <a:xfrm>
            <a:off x="8155856" y="1485439"/>
            <a:ext cx="5570082" cy="198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dirty="0"/>
              <a:t>Men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vi-V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02650-0B44-432C-80FA-A5F94F3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9" y="4485881"/>
            <a:ext cx="8231046" cy="17118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sz="2400" dirty="0"/>
              <a:t>Observation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000" dirty="0"/>
              <a:t>Using pretrained models has better result</a:t>
            </a:r>
          </a:p>
          <a:p>
            <a:pPr>
              <a:buFontTx/>
              <a:buChar char="-"/>
            </a:pPr>
            <a:r>
              <a:rPr lang="en-US" sz="2000" dirty="0"/>
              <a:t>Deeper networks is better </a:t>
            </a:r>
          </a:p>
          <a:p>
            <a:pPr>
              <a:buFontTx/>
              <a:buChar char="-"/>
            </a:pPr>
            <a:r>
              <a:rPr lang="en-US" sz="2000" dirty="0"/>
              <a:t>Residual blocks and dense blocks improve result with small parameters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3710ED-27FC-440A-AC94-4E558FBF46FE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5F38B4E-5E67-4034-804A-7B76A673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0726"/>
              </p:ext>
            </p:extLst>
          </p:nvPr>
        </p:nvGraphicFramePr>
        <p:xfrm>
          <a:off x="240464" y="1439968"/>
          <a:ext cx="7680539" cy="30474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4461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164369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647692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1594017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39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Configs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vi-VN" sz="1800" kern="1200" dirty="0"/>
                        <a:t>Dataset:</a:t>
                      </a:r>
                      <a:r>
                        <a:rPr lang="en-US" sz="1800" kern="1200" dirty="0"/>
                        <a:t> </a:t>
                      </a:r>
                      <a:r>
                        <a:rPr lang="vi-VN" sz="1800" kern="1200" dirty="0"/>
                        <a:t>Cifar</a:t>
                      </a:r>
                      <a:r>
                        <a:rPr lang="en-US" sz="1800" kern="1200" dirty="0"/>
                        <a:t>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en-US" sz="1800" kern="1200" dirty="0" err="1"/>
                        <a:t>CrossEntropy</a:t>
                      </a:r>
                      <a:r>
                        <a:rPr lang="en-US" sz="1800" kern="1200" dirty="0"/>
                        <a:t>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SGD Optimizer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- </a:t>
                      </a:r>
                      <a:r>
                        <a:rPr lang="en-US" sz="1800" kern="1200" dirty="0" err="1"/>
                        <a:t>LRStep</a:t>
                      </a:r>
                      <a:r>
                        <a:rPr lang="vi-VN" sz="1800" kern="1200" dirty="0"/>
                        <a:t> (1e-3)</a:t>
                      </a:r>
                      <a:endParaRPr lang="en-US" sz="1800" kern="1200" dirty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kern="1200" dirty="0"/>
                        <a:t>Models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kern="1200" dirty="0"/>
                        <a:t>Parameters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vi-VN" sz="1800" kern="1200" dirty="0"/>
                        <a:t>Accuracy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CNN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effectLst/>
                        </a:rPr>
                        <a:t>62,006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0.49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Resnet18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 11,181,642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Resnet18-pretrained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u="none" strike="noStrike" dirty="0">
                          <a:effectLst/>
                        </a:rPr>
                        <a:t>11,181,642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VGG16-pretrained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134,301,514 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0.88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Resnet50-pretrained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25,567,042 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Densenet121-pretrained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6,964,106 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CDE8-81D5-4327-ADDE-90E4BDB6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13</a:t>
            </a:fld>
            <a:endParaRPr lang="en-AU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66A00757-DDE5-4528-881E-A2D4D43B9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874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4360987-82A0-4E2C-B04B-FD3136386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1142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B45C5C0-98B5-4576-927F-A46963C16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3542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DEC3F674-B81A-4744-9415-63D45C483B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5942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84DA1B-9BAB-4359-BEDF-38C5B83F3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12" y="834609"/>
            <a:ext cx="4064024" cy="2581850"/>
          </a:xfrm>
          <a:prstGeom prst="rect">
            <a:avLst/>
          </a:prstGeom>
        </p:spPr>
      </p:pic>
      <p:pic>
        <p:nvPicPr>
          <p:cNvPr id="2060" name="Picture 12" descr="ResBlock — A simple fix helped make deep networks possible | by Yuanrui  Dong | AI³ | Theory, Practice, Business | Medium">
            <a:extLst>
              <a:ext uri="{FF2B5EF4-FFF2-40B4-BE49-F238E27FC236}">
                <a16:creationId xmlns:a16="http://schemas.microsoft.com/office/drawing/2014/main" id="{E606B8BF-98BA-43AB-81BA-31E26EB8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89" y="308133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ayout of a general dense block. A dense block consists of d layers... |  Download Scientific Diagram">
            <a:extLst>
              <a:ext uri="{FF2B5EF4-FFF2-40B4-BE49-F238E27FC236}">
                <a16:creationId xmlns:a16="http://schemas.microsoft.com/office/drawing/2014/main" id="{8D995949-0263-4FB2-BD54-E315EF4B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597" y="4609293"/>
            <a:ext cx="2847975" cy="18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optimizers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93333"/>
              </p:ext>
            </p:extLst>
          </p:nvPr>
        </p:nvGraphicFramePr>
        <p:xfrm>
          <a:off x="299802" y="1704274"/>
          <a:ext cx="5796196" cy="45138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4369">
                  <a:extLst>
                    <a:ext uri="{9D8B030D-6E8A-4147-A177-3AD203B41FA5}">
                      <a16:colId xmlns:a16="http://schemas.microsoft.com/office/drawing/2014/main" val="3416681741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364341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61438">
                <a:tc rowSpan="5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Configs</a:t>
                      </a:r>
                      <a:endParaRPr lang="en-US" sz="20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 err="1"/>
                        <a:t>MenWoman</a:t>
                      </a:r>
                      <a:r>
                        <a:rPr lang="en-US" sz="2000" dirty="0"/>
                        <a:t> dataset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Densenet121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BCE loss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Lr: 1e-4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 err="1"/>
                        <a:t>StepLR</a:t>
                      </a:r>
                      <a:r>
                        <a:rPr lang="en-US" sz="2000" dirty="0"/>
                        <a:t> Scheduler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Epochs: 20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2000" dirty="0"/>
                        <a:t>Batchsize:64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92307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8440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9003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984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B2885D01-565C-43ED-8A4E-D345C657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908033"/>
            <a:ext cx="5926683" cy="39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D43F9-08B4-40FE-A599-B07C9D2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different </a:t>
            </a:r>
            <a:r>
              <a:rPr lang="en-US" dirty="0" err="1"/>
              <a:t>lr</a:t>
            </a:r>
            <a:r>
              <a:rPr lang="en-US" dirty="0"/>
              <a:t>-scheduler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28020"/>
              </p:ext>
            </p:extLst>
          </p:nvPr>
        </p:nvGraphicFramePr>
        <p:xfrm>
          <a:off x="240517" y="1055077"/>
          <a:ext cx="6219901" cy="29682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7594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3032740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1359567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841414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BCE Loss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Lr-schedulers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dirty="0"/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5387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575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0.9273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449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634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72D68-0380-4DA8-8261-DC08812CAF84}"/>
              </a:ext>
            </a:extLst>
          </p:cNvPr>
          <p:cNvSpPr txBox="1"/>
          <p:nvPr/>
        </p:nvSpPr>
        <p:spPr>
          <a:xfrm>
            <a:off x="865650" y="6260924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ReduceLROnPlateau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7F25D-09F8-4595-B293-CCABAE870060}"/>
              </a:ext>
            </a:extLst>
          </p:cNvPr>
          <p:cNvSpPr/>
          <p:nvPr/>
        </p:nvSpPr>
        <p:spPr>
          <a:xfrm>
            <a:off x="5881683" y="6193299"/>
            <a:ext cx="8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StepLR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FAC82-F23F-4214-BEA4-B2A360B8C8A0}"/>
              </a:ext>
            </a:extLst>
          </p:cNvPr>
          <p:cNvSpPr/>
          <p:nvPr/>
        </p:nvSpPr>
        <p:spPr>
          <a:xfrm>
            <a:off x="8846893" y="3352425"/>
            <a:ext cx="106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OneCycle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8FAF1-DDB8-4D1E-99C5-F228505A8576}"/>
              </a:ext>
            </a:extLst>
          </p:cNvPr>
          <p:cNvSpPr/>
          <p:nvPr/>
        </p:nvSpPr>
        <p:spPr>
          <a:xfrm>
            <a:off x="8910355" y="6203780"/>
            <a:ext cx="2769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CosineAnnealingWarmStart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3D57C1-5936-4A53-BB63-0414250A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9" y="1196148"/>
            <a:ext cx="2786541" cy="18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0FF17-2548-4F10-B1AC-DF44A88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94" y="3974067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5ADA7E6-B90E-421B-8B79-0B11C3F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7" y="404199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15</a:t>
            </a:fld>
            <a:endParaRPr lang="en-AU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6B6CDFB-B644-49BC-AF37-19EF3AC8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60" y="1183687"/>
            <a:ext cx="2823923" cy="18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B51456-6D9B-46A5-8E01-02508F04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68" y="3923270"/>
            <a:ext cx="3552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</a:t>
            </a:r>
            <a:r>
              <a:rPr lang="vi-VN" dirty="0"/>
              <a:t>augmentation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87150"/>
              </p:ext>
            </p:extLst>
          </p:nvPr>
        </p:nvGraphicFramePr>
        <p:xfrm>
          <a:off x="3406613" y="3991815"/>
          <a:ext cx="6145734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9240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1950131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2066363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1083652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dirty="0" err="1"/>
                        <a:t>MenWomen</a:t>
                      </a:r>
                      <a:endParaRPr lang="en-US" sz="18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/>
                        <a:t>Densenet121</a:t>
                      </a:r>
                      <a:endParaRPr lang="en-US" sz="1800" b="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/>
                        <a:t>Adam optimizer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/>
                        <a:t>BCE Loss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 err="1"/>
                        <a:t>Img_size</a:t>
                      </a:r>
                      <a:r>
                        <a:rPr lang="en-US" sz="1800" dirty="0"/>
                        <a:t>: 256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800" dirty="0" err="1"/>
                        <a:t>Batch_size</a:t>
                      </a:r>
                      <a:r>
                        <a:rPr lang="en-US" sz="1800" dirty="0"/>
                        <a:t>: 16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/>
                        <a:t>-    LR: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Augmentation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0.9169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1132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dirty="0"/>
                        <a:t>No agumentation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</a:tbl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16</a:t>
            </a:fld>
            <a:endParaRPr lang="en-AU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33D913A-2670-4A6A-BA5E-7DC445E0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8" y="1363184"/>
            <a:ext cx="1856580" cy="18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B323E08-231A-43FB-95D3-CF24A269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13" y="1389473"/>
            <a:ext cx="1856580" cy="18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905355A-772B-4B01-8AB4-BB330563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18" y="1363183"/>
            <a:ext cx="1856581" cy="18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5530A66B-986B-4256-BC9A-9FDB8831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63" y="1426214"/>
            <a:ext cx="1819905" cy="18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17C1B39-A2BC-401B-BDE7-50A1F6CD3885}"/>
              </a:ext>
            </a:extLst>
          </p:cNvPr>
          <p:cNvSpPr txBox="1">
            <a:spLocks/>
          </p:cNvSpPr>
          <p:nvPr/>
        </p:nvSpPr>
        <p:spPr>
          <a:xfrm>
            <a:off x="375275" y="3319581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original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DB662663-BEC9-45DD-A19E-7AF0BD535960}"/>
              </a:ext>
            </a:extLst>
          </p:cNvPr>
          <p:cNvSpPr txBox="1">
            <a:spLocks/>
          </p:cNvSpPr>
          <p:nvPr/>
        </p:nvSpPr>
        <p:spPr>
          <a:xfrm>
            <a:off x="3478800" y="3405145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flip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3BB97FB-8714-4C45-A692-6A67A671E564}"/>
              </a:ext>
            </a:extLst>
          </p:cNvPr>
          <p:cNvSpPr txBox="1">
            <a:spLocks/>
          </p:cNvSpPr>
          <p:nvPr/>
        </p:nvSpPr>
        <p:spPr>
          <a:xfrm>
            <a:off x="6096000" y="3384424"/>
            <a:ext cx="2003473" cy="385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vi-VN" sz="2000" dirty="0"/>
              <a:t>rotate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55230DCD-6206-4BC4-807B-76780DB121B8}"/>
              </a:ext>
            </a:extLst>
          </p:cNvPr>
          <p:cNvSpPr txBox="1">
            <a:spLocks/>
          </p:cNvSpPr>
          <p:nvPr/>
        </p:nvSpPr>
        <p:spPr>
          <a:xfrm>
            <a:off x="8167618" y="3319581"/>
            <a:ext cx="3254593" cy="814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vi-VN" sz="2000" dirty="0"/>
              <a:t>Brightness - </a:t>
            </a:r>
            <a:r>
              <a:rPr lang="en-US" sz="2000" dirty="0"/>
              <a:t>Contrast</a:t>
            </a:r>
          </a:p>
        </p:txBody>
      </p:sp>
    </p:spTree>
    <p:extLst>
      <p:ext uri="{BB962C8B-B14F-4D97-AF65-F5344CB8AC3E}">
        <p14:creationId xmlns:p14="http://schemas.microsoft.com/office/powerpoint/2010/main" val="303831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vi-VN" dirty="0"/>
              <a:t>Summary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3C0E9D-2CA7-4CE5-8EC1-19A4D0D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806" y="6486984"/>
            <a:ext cx="5029200" cy="365125"/>
          </a:xfrm>
        </p:spPr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912B91-7048-4CF5-8007-E697ECF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17</a:t>
            </a:fld>
            <a:endParaRPr lang="en-AU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13FD77A-F6E9-416C-A45F-8C675757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527"/>
            <a:ext cx="9544050" cy="4146946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Build Training pipeline</a:t>
            </a:r>
          </a:p>
          <a:p>
            <a:r>
              <a:rPr lang="vi-VN" dirty="0">
                <a:solidFill>
                  <a:schemeClr val="tx1"/>
                </a:solidFill>
              </a:rPr>
              <a:t>Learn and experiments with differents: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Models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Optimizer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Loss</a:t>
            </a:r>
          </a:p>
          <a:p>
            <a:pPr lvl="1"/>
            <a:r>
              <a:rPr lang="vi-VN" sz="2000" dirty="0">
                <a:solidFill>
                  <a:schemeClr val="tx1"/>
                </a:solidFill>
              </a:rPr>
              <a:t>Metrics</a:t>
            </a:r>
          </a:p>
          <a:p>
            <a:r>
              <a:rPr lang="vi-VN" dirty="0">
                <a:solidFill>
                  <a:schemeClr val="tx1"/>
                </a:solidFill>
              </a:rPr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Investigate</a:t>
            </a:r>
            <a:r>
              <a:rPr lang="en-US" dirty="0"/>
              <a:t> to Segmentation problem</a:t>
            </a:r>
            <a:r>
              <a:rPr lang="vi-VN" dirty="0"/>
              <a:t> (2D, 3D)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Investigate</a:t>
            </a:r>
            <a:r>
              <a:rPr lang="en-US" dirty="0"/>
              <a:t> to </a:t>
            </a:r>
            <a:r>
              <a:rPr lang="vi-VN" dirty="0"/>
              <a:t>SOTA network(Unet, HRnet, …)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Post processing</a:t>
            </a:r>
            <a:r>
              <a:rPr lang="en-US" dirty="0"/>
              <a:t> </a:t>
            </a:r>
            <a:r>
              <a:rPr lang="vi-VN" dirty="0"/>
              <a:t>(CRF, ..)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07EC-EDB3-441D-83EE-60CBC5A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C1E3-9AD4-4D98-A4E1-F216655F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877F48-BB0A-4549-B532-E3D98C72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Thanks for watching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EC685-01C0-4D06-9164-1488E3D73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22496-8B36-426F-8A11-FB14BE7D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8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Training Pipeline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  <a:r>
              <a:rPr lang="vi-VN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7532-FF5F-4A85-AD27-478135C6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082404" y="338912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</a:t>
            </a:r>
            <a:r>
              <a:rPr lang="en-US" dirty="0" err="1"/>
              <a:t>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n</a:t>
            </a:r>
            <a:r>
              <a:rPr lang="en-US" dirty="0"/>
              <a:t>et</a:t>
            </a:r>
          </a:p>
          <a:p>
            <a:pPr marL="285750" indent="-285750">
              <a:buFontTx/>
              <a:buChar char="-"/>
            </a:pPr>
            <a:r>
              <a:rPr lang="vi-VN" dirty="0"/>
              <a:t>o</a:t>
            </a:r>
            <a:r>
              <a:rPr lang="en-US" dirty="0" err="1"/>
              <a:t>ptimizer</a:t>
            </a:r>
            <a:r>
              <a:rPr lang="en-US" dirty="0"/>
              <a:t>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  <a:endParaRPr lang="vi-VN" dirty="0"/>
          </a:p>
          <a:p>
            <a:pPr marL="285750" indent="-285750">
              <a:buFontTx/>
              <a:buChar char="-"/>
            </a:pPr>
            <a:r>
              <a:rPr lang="vi-VN" sz="1600" dirty="0"/>
              <a:t>lr, batchsize, num_epoch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358387" y="127593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271441" y="416585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333659" y="298985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271441" y="171950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474653" y="570724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488978" y="217743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the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518185" y="4895547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5811187" y="338661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854485" y="302918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8854485" y="4344627"/>
            <a:ext cx="663700" cy="7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5811187" y="199100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468445" y="270607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468445" y="530012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682977" y="237214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class, argument</a:t>
            </a:r>
            <a:endParaRPr lang="en-US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Model class, argument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Calibri" panose="020F0502020204030204"/>
              </a:rPr>
              <a:t>Optimizer</a:t>
            </a:r>
            <a:r>
              <a:rPr lang="en-US" dirty="0"/>
              <a:t>, </a:t>
            </a:r>
            <a:r>
              <a:rPr lang="en-US" dirty="0" err="1"/>
              <a:t>argume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vi-VN" sz="1600" dirty="0"/>
              <a:t>Lr, </a:t>
            </a:r>
            <a:r>
              <a:rPr lang="en-US" sz="1600" dirty="0"/>
              <a:t>Batch </a:t>
            </a:r>
            <a:r>
              <a:rPr lang="vi-VN" sz="1600" dirty="0"/>
              <a:t>size</a:t>
            </a:r>
            <a:r>
              <a:rPr lang="en-US" sz="1600" dirty="0"/>
              <a:t>, </a:t>
            </a:r>
            <a:r>
              <a:rPr lang="en-US" sz="1600" dirty="0" err="1"/>
              <a:t>num_epoch</a:t>
            </a:r>
            <a:r>
              <a:rPr lang="en-US" sz="1600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1996035" y="215600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1996034" y="329133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1963983" y="338661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A509-9196-439B-A212-2E30658C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56" y="1068290"/>
            <a:ext cx="5181600" cy="4757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440" y="1050788"/>
            <a:ext cx="5181600" cy="27585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640"/>
              </p:ext>
            </p:extLst>
          </p:nvPr>
        </p:nvGraphicFramePr>
        <p:xfrm>
          <a:off x="440898" y="1596311"/>
          <a:ext cx="5397085" cy="252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2454383"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path: path of data directory</a:t>
                      </a:r>
                    </a:p>
                    <a:p>
                      <a:pPr marL="457200" lvl="2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Folder structure: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MenWoman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|--men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|--woman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|--train.txt</a:t>
                      </a:r>
                    </a:p>
                    <a:p>
                      <a:pPr marL="457200" lvl="2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|--test.txt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transform: 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transformation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apply for each images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mode: String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value in ["train", "test"]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Dataset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30824"/>
              </p:ext>
            </p:extLst>
          </p:nvPr>
        </p:nvGraphicFramePr>
        <p:xfrm>
          <a:off x="6174324" y="1607820"/>
          <a:ext cx="5576778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6778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442874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__init__(self,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classes, 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transform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, mode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initialize variables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load images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labels from data folder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__len__(self):return length of dataset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getitem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image, label from given index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 transform to image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698916" y="789653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6383"/>
              </p:ext>
            </p:extLst>
          </p:nvPr>
        </p:nvGraphicFramePr>
        <p:xfrm>
          <a:off x="440897" y="4643919"/>
          <a:ext cx="5397085" cy="1881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643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0425"/>
              </p:ext>
            </p:extLst>
          </p:nvPr>
        </p:nvGraphicFramePr>
        <p:xfrm>
          <a:off x="6174322" y="4643919"/>
          <a:ext cx="5576779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677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6606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["class"]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configs.dataset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 = 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DatasetClass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8C191-D194-4C84-94CD-A23DA8B5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4</a:t>
            </a:fld>
            <a:endParaRPr lang="en-AU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2DB312F3-C078-402D-A0EB-BE52531E3288}"/>
              </a:ext>
            </a:extLst>
          </p:cNvPr>
          <p:cNvSpPr txBox="1">
            <a:spLocks/>
          </p:cNvSpPr>
          <p:nvPr/>
        </p:nvSpPr>
        <p:spPr>
          <a:xfrm>
            <a:off x="5880516" y="4185666"/>
            <a:ext cx="5902128" cy="275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Usage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69A09511-A770-40B8-89BB-25462A211BA7}"/>
              </a:ext>
            </a:extLst>
          </p:cNvPr>
          <p:cNvSpPr txBox="1">
            <a:spLocks/>
          </p:cNvSpPr>
          <p:nvPr/>
        </p:nvSpPr>
        <p:spPr>
          <a:xfrm>
            <a:off x="338652" y="4261123"/>
            <a:ext cx="5902128" cy="275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Configs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7FDCBB6-10EE-43B2-9425-70FF954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918" y="1333654"/>
            <a:ext cx="5181600" cy="231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E2E462-C78D-4629-9C36-4F09FC86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1706" y="133365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AA085A2-C856-4C89-B8CC-FAA34D9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60326"/>
              </p:ext>
            </p:extLst>
          </p:nvPr>
        </p:nvGraphicFramePr>
        <p:xfrm>
          <a:off x="602073" y="1838269"/>
          <a:ext cx="5397085" cy="149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491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configs: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dataset_configs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using for defining datasets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ratio to split train-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8055E11-6FB1-47E1-911B-342D8206BA41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F1307176-D543-4F0C-8E69-B419CB81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70930"/>
              </p:ext>
            </p:extLst>
          </p:nvPr>
        </p:nvGraphicFramePr>
        <p:xfrm>
          <a:off x="6175717" y="1844514"/>
          <a:ext cx="5360816" cy="2563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0816">
                  <a:extLst>
                    <a:ext uri="{9D8B030D-6E8A-4147-A177-3AD203B41FA5}">
                      <a16:colId xmlns:a16="http://schemas.microsoft.com/office/drawing/2014/main" val="1567267170"/>
                    </a:ext>
                  </a:extLst>
                </a:gridCol>
              </a:tblGrid>
              <a:tr h="256354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configs):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train_dataset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test_dataset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Split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dataset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show_batch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(self, mode 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, _class ):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Show image follow batch 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num_images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 image each _class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_per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_labels(self, mode)</a:t>
                      </a:r>
                      <a:endParaRPr lang="vi-VN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Caculate number of images per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75730"/>
                  </a:ext>
                </a:extLst>
              </a:tr>
            </a:tbl>
          </a:graphicData>
        </a:graphic>
      </p:graphicFrame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2DB98A8-8F92-4834-AAA3-E1BF3192C301}"/>
              </a:ext>
            </a:extLst>
          </p:cNvPr>
          <p:cNvSpPr txBox="1">
            <a:spLocks/>
          </p:cNvSpPr>
          <p:nvPr/>
        </p:nvSpPr>
        <p:spPr>
          <a:xfrm>
            <a:off x="746230" y="834610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2BBA47B-845A-44F4-BED3-FECED89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5960"/>
              </p:ext>
            </p:extLst>
          </p:nvPr>
        </p:nvGraphicFramePr>
        <p:xfrm>
          <a:off x="629601" y="4218014"/>
          <a:ext cx="5260457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045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48365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dataset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0.7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60942AF-B9C4-40DC-95AE-346FF8B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57649"/>
              </p:ext>
            </p:extLst>
          </p:nvPr>
        </p:nvGraphicFramePr>
        <p:xfrm>
          <a:off x="6128697" y="5046525"/>
          <a:ext cx="5397084" cy="1276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7084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76933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 = Data(configs)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35D3C-532A-4CF5-BE44-287BD838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5</a:t>
            </a:fld>
            <a:endParaRPr lang="en-AU"/>
          </a:p>
        </p:txBody>
      </p:sp>
      <p:sp>
        <p:nvSpPr>
          <p:cNvPr id="15" name="Content Placeholder 23">
            <a:extLst>
              <a:ext uri="{FF2B5EF4-FFF2-40B4-BE49-F238E27FC236}">
                <a16:creationId xmlns:a16="http://schemas.microsoft.com/office/drawing/2014/main" id="{60BA3945-5B9A-4427-B5F9-1526CF38434F}"/>
              </a:ext>
            </a:extLst>
          </p:cNvPr>
          <p:cNvSpPr txBox="1">
            <a:spLocks/>
          </p:cNvSpPr>
          <p:nvPr/>
        </p:nvSpPr>
        <p:spPr>
          <a:xfrm>
            <a:off x="537631" y="3648038"/>
            <a:ext cx="5181600" cy="231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sz="2400" dirty="0"/>
              <a:t>Configs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449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Models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95461"/>
              </p:ext>
            </p:extLst>
          </p:nvPr>
        </p:nvGraphicFramePr>
        <p:xfrm>
          <a:off x="6380870" y="1722373"/>
          <a:ext cx="5324727" cy="4444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4727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444883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def __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              pretrain = False):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super(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self).__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self.model_extractor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self.create_extractor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 pretrained)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self.create_fully_layers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self.net =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nn.Sequential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self.model_extractor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nn.Flatten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self.fully_layers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nn.Linear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[-1], 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)        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def forward(self, x):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return self.net(x)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347506" y="1037665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Parameter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Configs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92CA22B-6914-4435-BC40-7E1618587CD8}"/>
              </a:ext>
            </a:extLst>
          </p:cNvPr>
          <p:cNvSpPr txBox="1">
            <a:spLocks/>
          </p:cNvSpPr>
          <p:nvPr/>
        </p:nvSpPr>
        <p:spPr>
          <a:xfrm>
            <a:off x="838200" y="911856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050E0A56-899B-40B6-A532-4EEB3CC0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91062"/>
              </p:ext>
            </p:extLst>
          </p:nvPr>
        </p:nvGraphicFramePr>
        <p:xfrm>
          <a:off x="782765" y="1498162"/>
          <a:ext cx="5332605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60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4278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base model to load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Pretrained: using pretrained model or not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channel of fully connected 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layes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nsolas" panose="020B0609020204030204" pitchFamily="49" charset="0"/>
                        <a:buChar char="―"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num_classes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181ADDF-1F45-4C85-84AA-FF672015617C}"/>
              </a:ext>
            </a:extLst>
          </p:cNvPr>
          <p:cNvSpPr txBox="1">
            <a:spLocks/>
          </p:cNvSpPr>
          <p:nvPr/>
        </p:nvSpPr>
        <p:spPr>
          <a:xfrm>
            <a:off x="6706317" y="1148336"/>
            <a:ext cx="5767864" cy="47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class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89BD070F-3FB0-499E-8068-361748B3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90288"/>
              </p:ext>
            </p:extLst>
          </p:nvPr>
        </p:nvGraphicFramePr>
        <p:xfrm>
          <a:off x="756416" y="3469006"/>
          <a:ext cx="5414389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43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noProof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net_args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model_base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600" b="0" kern="1200" noProof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fc_channels</a:t>
                      </a: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A3788-282A-407B-BD03-D108B74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46818"/>
              </p:ext>
            </p:extLst>
          </p:nvPr>
        </p:nvGraphicFramePr>
        <p:xfrm>
          <a:off x="7737885" y="4654794"/>
          <a:ext cx="2895967" cy="1781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596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1781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6257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Metrics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5343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570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𝑝𝑟𝑒𝑐𝑖𝑠𝑖𝑜𝑛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62578"/>
                  </p:ext>
                </p:extLst>
              </p:nvPr>
            </p:nvGraphicFramePr>
            <p:xfrm>
              <a:off x="1164603" y="1298792"/>
              <a:ext cx="5446059" cy="472401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9251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3253547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30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Metrics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b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09537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42000" r="-375" b="-54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838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Precision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166897" r="-375" b="-27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715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Recall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27966" r="-375" b="-23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F1_Score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365942" r="-375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  <a:tr h="8421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Fbeta_Score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603" t="-465942" r="-375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7665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D3176CD-09CA-4375-A714-B4A5888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85" y="1206162"/>
            <a:ext cx="2924175" cy="31051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5CA5-5EB9-4591-B364-ED2B63DF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16207"/>
                  </p:ext>
                </p:extLst>
              </p:nvPr>
            </p:nvGraphicFramePr>
            <p:xfrm>
              <a:off x="433778" y="1070658"/>
              <a:ext cx="6137492" cy="51331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3824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199249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2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Losses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6573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9064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𝑊𝐵𝐶𝐸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9416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𝐹𝐿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 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1 −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6">
                <a:extLst>
                  <a:ext uri="{FF2B5EF4-FFF2-40B4-BE49-F238E27FC236}">
                    <a16:creationId xmlns:a16="http://schemas.microsoft.com/office/drawing/2014/main" id="{D225CFE4-427E-4446-8B7D-39925C299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16207"/>
                  </p:ext>
                </p:extLst>
              </p:nvPr>
            </p:nvGraphicFramePr>
            <p:xfrm>
              <a:off x="433778" y="1070658"/>
              <a:ext cx="6137492" cy="51331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38243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199249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62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Losses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165734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40074" r="-435" b="-172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19064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800" dirty="0"/>
                            <a:t>Weighted 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121725" r="-435" b="-50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3058469"/>
                      </a:ext>
                    </a:extLst>
                  </a:tr>
                  <a:tr h="9416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Focalloss</a:t>
                          </a:r>
                          <a:endParaRPr lang="en-US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299" t="-447742" r="-435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0A5E51B7-A269-4A8F-AB85-7E313ACC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88332"/>
              </p:ext>
            </p:extLst>
          </p:nvPr>
        </p:nvGraphicFramePr>
        <p:xfrm>
          <a:off x="7272234" y="4745200"/>
          <a:ext cx="4334789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4789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116847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1550CC-133C-4D9E-BA52-D8EF98A3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70" y="1127309"/>
            <a:ext cx="5311245" cy="31867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E6FC7B-24CF-4158-88DF-83FB29E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58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r>
              <a:rPr lang="vi-VN" dirty="0"/>
              <a:t>s</a:t>
            </a:r>
            <a:r>
              <a:rPr lang="en-US" dirty="0"/>
              <a:t> for the classification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82614"/>
              </p:ext>
            </p:extLst>
          </p:nvPr>
        </p:nvGraphicFramePr>
        <p:xfrm>
          <a:off x="7613524" y="2433916"/>
          <a:ext cx="3951291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535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torch.optim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import SGD</a:t>
                      </a:r>
                      <a:endParaRPr lang="vi-VN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59811"/>
                  </p:ext>
                </p:extLst>
              </p:nvPr>
            </p:nvGraphicFramePr>
            <p:xfrm>
              <a:off x="627185" y="970407"/>
              <a:ext cx="6499274" cy="53807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04739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59453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80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Optimizers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8368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932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112038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48782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6">
                <a:extLst>
                  <a:ext uri="{FF2B5EF4-FFF2-40B4-BE49-F238E27FC236}">
                    <a16:creationId xmlns:a16="http://schemas.microsoft.com/office/drawing/2014/main" id="{4F9EE4CE-A43C-433F-8FD4-E090EAE4F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59811"/>
                  </p:ext>
                </p:extLst>
              </p:nvPr>
            </p:nvGraphicFramePr>
            <p:xfrm>
              <a:off x="627185" y="970407"/>
              <a:ext cx="6499274" cy="538078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04739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594535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</a:tblGrid>
                  <a:tr h="880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Optimizers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vi-VN" sz="2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20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8368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110219" r="-265" b="-440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8932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197260" r="-265" b="-313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11833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222564" r="-265" b="-134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5864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89" t="-241923" r="-265" b="-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0E95-5740-4DF5-A644-D3C1E645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E843AD-9ECA-4187-8B56-4AFC8D3D63C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4437091e-0f9d-4737-ae57-4b535994870f"/>
    <ds:schemaRef ds:uri="http://www.w3.org/XML/1998/namespace"/>
    <ds:schemaRef ds:uri="http://schemas.microsoft.com/office/2006/documentManagement/types"/>
    <ds:schemaRef ds:uri="f6771b06-986a-45d1-8bbc-0c4ebdddf3c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1570</Words>
  <Application>Microsoft Office PowerPoint</Application>
  <PresentationFormat>Widescreen</PresentationFormat>
  <Paragraphs>413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Training pipleline</vt:lpstr>
      <vt:lpstr>PowerPoint Presentation</vt:lpstr>
      <vt:lpstr>PowerPoint Presentation</vt:lpstr>
      <vt:lpstr>PowerPoint Presentation</vt:lpstr>
      <vt:lpstr>Metrics for the classification problem</vt:lpstr>
      <vt:lpstr>Loss function for the classification problem</vt:lpstr>
      <vt:lpstr>Optimizers for the classification problem</vt:lpstr>
      <vt:lpstr>Learning rate scheduler</vt:lpstr>
      <vt:lpstr>Experiments</vt:lpstr>
      <vt:lpstr>Experiments</vt:lpstr>
      <vt:lpstr>Experiments with different models</vt:lpstr>
      <vt:lpstr>Experiments with different optimizers</vt:lpstr>
      <vt:lpstr>Experiments with different lr-scheduler</vt:lpstr>
      <vt:lpstr>Experiments with augmentation</vt:lpstr>
      <vt:lpstr>Summary</vt:lpstr>
      <vt:lpstr>Future plan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239</cp:revision>
  <dcterms:created xsi:type="dcterms:W3CDTF">2020-12-22T07:41:12Z</dcterms:created>
  <dcterms:modified xsi:type="dcterms:W3CDTF">2021-03-01T02:26:36Z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