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9" r:id="rId7"/>
    <p:sldId id="278" r:id="rId8"/>
    <p:sldId id="284" r:id="rId9"/>
    <p:sldId id="285" r:id="rId10"/>
    <p:sldId id="283" r:id="rId11"/>
    <p:sldId id="287" r:id="rId12"/>
    <p:sldId id="263" r:id="rId13"/>
    <p:sldId id="282" r:id="rId14"/>
    <p:sldId id="291" r:id="rId15"/>
    <p:sldId id="266" r:id="rId16"/>
    <p:sldId id="289" r:id="rId17"/>
    <p:sldId id="26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339F4-D5E1-4040-BE44-F79A45E1785F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65AE-F120-4C61-823E-9704E95119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3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Số lượng class – distribution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1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10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40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2147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365AE-F120-4C61-823E-9704E951199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59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BEA47-A580-4C57-9357-8816B33422CD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1148715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62"/>
            <a:ext cx="12192000" cy="6855238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695576" y="42964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lang="en-AU" sz="8000" b="0" i="0" u="none" strike="noStrike" kern="1200" cap="none" dirty="0">
                <a:solidFill>
                  <a:srgbClr val="58585A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76851" y="2928374"/>
            <a:ext cx="6553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996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76D1-50F8-47E8-82F7-C2CE95E07D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17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A50C-D5E8-4C27-9226-2EF83F9CFEA4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7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or 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1C5-75B3-4713-BCF2-0B206D818701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" y="0"/>
            <a:ext cx="12180255" cy="685211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62299" y="4763"/>
            <a:ext cx="9029699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400550" y="2884488"/>
            <a:ext cx="77914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73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62A3-BE55-482B-85D0-BE1BA1FF8614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531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8A6B-39E1-4A77-9A59-E83F7B313A42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838200" y="1157305"/>
            <a:ext cx="10515600" cy="890938"/>
            <a:chOff x="482138" y="482138"/>
            <a:chExt cx="10781607" cy="114715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82138" y="482138"/>
              <a:ext cx="0" cy="1147157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82138" y="482138"/>
              <a:ext cx="10781607" cy="0"/>
            </a:xfrm>
            <a:prstGeom prst="line">
              <a:avLst/>
            </a:prstGeom>
            <a:ln w="1270">
              <a:solidFill>
                <a:srgbClr val="7E7F8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 userDrawn="1"/>
        </p:nvGrpSpPr>
        <p:grpSpPr>
          <a:xfrm>
            <a:off x="838200" y="5245242"/>
            <a:ext cx="10515600" cy="890938"/>
            <a:chOff x="482137" y="5256415"/>
            <a:chExt cx="10781607" cy="114715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82137" y="5256415"/>
              <a:ext cx="0" cy="1147157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2137" y="6403572"/>
              <a:ext cx="10781607" cy="0"/>
            </a:xfrm>
            <a:prstGeom prst="line">
              <a:avLst/>
            </a:prstGeom>
            <a:ln w="1270">
              <a:solidFill>
                <a:srgbClr val="6D6E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 userDrawn="1"/>
        </p:nvSpPr>
        <p:spPr>
          <a:xfrm rot="16200000">
            <a:off x="-403268" y="3081414"/>
            <a:ext cx="263187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500">
                <a:solidFill>
                  <a:srgbClr val="1DBECF"/>
                </a:solidFill>
                <a:latin typeface="Muli" panose="020B0604020202020204" charset="0"/>
                <a:cs typeface="Muli" panose="020B0604020202020204" charset="0"/>
              </a:rPr>
              <a:t>AGENDA</a:t>
            </a:r>
            <a:endParaRPr lang="en-US" sz="4500" dirty="0">
              <a:solidFill>
                <a:srgbClr val="1DBECF"/>
              </a:solidFill>
              <a:latin typeface="Muli" panose="020B0604020202020204" charset="0"/>
              <a:cs typeface="Muli" panose="020B06040202020202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0"/>
            <a:ext cx="838200" cy="6858000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09756" y="1543765"/>
            <a:ext cx="9544050" cy="4146946"/>
          </a:xfrm>
        </p:spPr>
        <p:txBody>
          <a:bodyPr/>
          <a:lstStyle>
            <a:lvl1pPr marL="514350" indent="-514350">
              <a:lnSpc>
                <a:spcPct val="200000"/>
              </a:lnSpc>
              <a:buFont typeface="+mj-lt"/>
              <a:buAutoNum type="arabicPeriod"/>
              <a:defRPr lang="en-US" sz="2800" kern="1200" dirty="0" smtClean="0">
                <a:solidFill>
                  <a:srgbClr val="58585A"/>
                </a:solidFill>
                <a:latin typeface="Muli" panose="020B0604020202020204" charset="0"/>
                <a:ea typeface="+mn-ea"/>
                <a:cs typeface="Muli" panose="020B0604020202020204" charset="0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274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F8A-2C01-46C7-BE7F-82945AC89E07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C286-7923-438C-A035-80075811B15D}" type="datetime1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809E-782A-49BA-B60E-94A76A75CFB8}" type="datetime1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8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19"/>
            <a:ext cx="10515600" cy="8469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69BC-CC2F-42F8-8B5C-2F02C552A8EE}" type="datetime1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099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F2E40-F34B-477A-A300-5EE15F6219B3}" type="datetime1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1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F7FE-EC28-4E28-ABA7-1ECFC5736BCC}" type="datetime1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486985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869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B714-02BB-4F74-AF3B-446504543F9F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5515"/>
          <a:stretch/>
        </p:blipFill>
        <p:spPr>
          <a:xfrm>
            <a:off x="838199" y="-1"/>
            <a:ext cx="10548000" cy="8708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8201" y="117809"/>
            <a:ext cx="10515600" cy="556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8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284163"/>
            <a:ext cx="9144000" cy="2387600"/>
          </a:xfrm>
        </p:spPr>
        <p:txBody>
          <a:bodyPr/>
          <a:lstStyle/>
          <a:p>
            <a:r>
              <a:rPr lang="vi-VN" dirty="0"/>
              <a:t>Mid-term report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210050" y="2773363"/>
            <a:ext cx="7753350" cy="1655762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Hoàng Cao Huyền</a:t>
            </a:r>
          </a:p>
          <a:p>
            <a:pPr marL="0" indent="0">
              <a:buNone/>
            </a:pPr>
            <a:r>
              <a:rPr lang="vi-VN" dirty="0"/>
              <a:t>v.huyenhoang@vinbrain.net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7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71ED5-0368-4A15-B015-4829B063E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60248"/>
              </p:ext>
            </p:extLst>
          </p:nvPr>
        </p:nvGraphicFramePr>
        <p:xfrm>
          <a:off x="1905390" y="2187262"/>
          <a:ext cx="8870463" cy="3510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616">
                  <a:extLst>
                    <a:ext uri="{9D8B030D-6E8A-4147-A177-3AD203B41FA5}">
                      <a16:colId xmlns:a16="http://schemas.microsoft.com/office/drawing/2014/main" val="3009263798"/>
                    </a:ext>
                  </a:extLst>
                </a:gridCol>
                <a:gridCol w="2749843">
                  <a:extLst>
                    <a:ext uri="{9D8B030D-6E8A-4147-A177-3AD203B41FA5}">
                      <a16:colId xmlns:a16="http://schemas.microsoft.com/office/drawing/2014/main" val="513575297"/>
                    </a:ext>
                  </a:extLst>
                </a:gridCol>
                <a:gridCol w="1685388">
                  <a:extLst>
                    <a:ext uri="{9D8B030D-6E8A-4147-A177-3AD203B41FA5}">
                      <a16:colId xmlns:a16="http://schemas.microsoft.com/office/drawing/2014/main" val="510886131"/>
                    </a:ext>
                  </a:extLst>
                </a:gridCol>
                <a:gridCol w="2217616">
                  <a:extLst>
                    <a:ext uri="{9D8B030D-6E8A-4147-A177-3AD203B41FA5}">
                      <a16:colId xmlns:a16="http://schemas.microsoft.com/office/drawing/2014/main" val="518169098"/>
                    </a:ext>
                  </a:extLst>
                </a:gridCol>
              </a:tblGrid>
              <a:tr h="468533"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dirty="0"/>
                        <a:t>Dataset: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vi-VN" dirty="0"/>
                        <a:t>Cifar</a:t>
                      </a:r>
                      <a:r>
                        <a:rPr lang="en-US" dirty="0"/>
                        <a:t>10 dataset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CrossEntropy</a:t>
                      </a:r>
                      <a:r>
                        <a:rPr lang="en-US" dirty="0"/>
                        <a:t> loss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SGD Optimizer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err="1"/>
                        <a:t>LRStep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50668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22517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1653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Resnet18-pretrained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11,181,642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775327"/>
                  </a:ext>
                </a:extLst>
              </a:tr>
              <a:tr h="6989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VGG16-pretrained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134,301,514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674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Resnet50-pretrained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25,567,042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897157"/>
                  </a:ext>
                </a:extLst>
              </a:tr>
              <a:tr h="46853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Densenet121-pretrained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6,964,106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138621"/>
                  </a:ext>
                </a:extLst>
              </a:tr>
            </a:tbl>
          </a:graphicData>
        </a:graphic>
      </p:graphicFrame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BAC57-CCF8-4CEB-AA23-FCA57D94A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2684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MenWomen</a:t>
            </a:r>
            <a:r>
              <a:rPr lang="en-US" dirty="0"/>
              <a:t>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96336"/>
              </p:ext>
            </p:extLst>
          </p:nvPr>
        </p:nvGraphicFramePr>
        <p:xfrm>
          <a:off x="489246" y="1998755"/>
          <a:ext cx="5365492" cy="40546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2096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52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410737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708945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  <a:p>
                      <a:r>
                        <a:rPr lang="en-US" dirty="0"/>
                        <a:t>2097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890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70894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Woman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1207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702284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  <a:p>
                      <a:r>
                        <a:rPr lang="en-US" dirty="0"/>
                        <a:t>900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 (0.42%)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 (0.57%)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702284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 (0.43%)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41073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187 (0.56%)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2ABB7209-892D-4F34-BE70-690821A8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29894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4384E-AA8C-45E2-838C-97E05203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24" y="2077237"/>
            <a:ext cx="5986376" cy="16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95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517862"/>
                  </p:ext>
                </p:extLst>
              </p:nvPr>
            </p:nvGraphicFramePr>
            <p:xfrm>
              <a:off x="633606" y="1990299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20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3636" r="-41956" b="-29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913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967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C7EC6-A2B8-4708-9386-9EAEDAD4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 err="1"/>
              <a:t>Optimimzer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6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b="0" i="1" dirty="0" err="1" smtClean="0">
                                  <a:latin typeface="Cambria Math" panose="02040503050406030204" pitchFamily="18" charset="0"/>
                                </a:rPr>
                                <m:t>𝑑𝑊</m:t>
                              </m:r>
                            </m:oMath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)∗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𝑑𝑊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  <a:p>
                          <a:pPr marL="285750" marR="0" lvl="0" indent="-285750" algn="di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A3CB9A89-6C9B-43FB-9BF1-E465A84F76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083977"/>
                  </p:ext>
                </p:extLst>
              </p:nvPr>
            </p:nvGraphicFramePr>
            <p:xfrm>
              <a:off x="675810" y="2060636"/>
              <a:ext cx="11307419" cy="422290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640496">
                      <a:extLst>
                        <a:ext uri="{9D8B030D-6E8A-4147-A177-3AD203B41FA5}">
                          <a16:colId xmlns:a16="http://schemas.microsoft.com/office/drawing/2014/main" val="3416681741"/>
                        </a:ext>
                      </a:extLst>
                    </a:gridCol>
                    <a:gridCol w="1961322">
                      <a:extLst>
                        <a:ext uri="{9D8B030D-6E8A-4147-A177-3AD203B41FA5}">
                          <a16:colId xmlns:a16="http://schemas.microsoft.com/office/drawing/2014/main" val="3260499319"/>
                        </a:ext>
                      </a:extLst>
                    </a:gridCol>
                    <a:gridCol w="4731026">
                      <a:extLst>
                        <a:ext uri="{9D8B030D-6E8A-4147-A177-3AD203B41FA5}">
                          <a16:colId xmlns:a16="http://schemas.microsoft.com/office/drawing/2014/main" val="1498540713"/>
                        </a:ext>
                      </a:extLst>
                    </a:gridCol>
                    <a:gridCol w="1974575">
                      <a:extLst>
                        <a:ext uri="{9D8B030D-6E8A-4147-A177-3AD203B41FA5}">
                          <a16:colId xmlns:a16="http://schemas.microsoft.com/office/drawing/2014/main" val="2916445189"/>
                        </a:ext>
                      </a:extLst>
                    </a:gridCol>
                  </a:tblGrid>
                  <a:tr h="974383">
                    <a:tc rowSpan="5">
                      <a:txBody>
                        <a:bodyPr/>
                        <a:lstStyle/>
                        <a:p>
                          <a:r>
                            <a:rPr lang="en-US" dirty="0"/>
                            <a:t>Config: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dirty="0" err="1"/>
                            <a:t>MenWoman</a:t>
                          </a:r>
                          <a:r>
                            <a:rPr lang="en-US" dirty="0"/>
                            <a:t> dataset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Result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4969892"/>
                      </a:ext>
                    </a:extLst>
                  </a:tr>
                  <a:tr h="62666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160194" r="-41956" b="-4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TODO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1530658"/>
                      </a:ext>
                    </a:extLst>
                  </a:tr>
                  <a:tr h="66883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SGD Momentum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45872" r="-41956" b="-2963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1624614"/>
                      </a:ext>
                    </a:extLst>
                  </a:tr>
                  <a:tr h="8389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RMSProp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73188" r="-41956" b="-1340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8839980"/>
                      </a:ext>
                    </a:extLst>
                  </a:tr>
                  <a:tr h="111408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Adam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297" t="-281421" r="-41956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512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6020F59-A382-4704-8D01-D75588C4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2923169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CB9A89-6C9B-43FB-9BF1-E465A84F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75309"/>
              </p:ext>
            </p:extLst>
          </p:nvPr>
        </p:nvGraphicFramePr>
        <p:xfrm>
          <a:off x="964809" y="2127928"/>
          <a:ext cx="10515598" cy="3367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9176">
                  <a:extLst>
                    <a:ext uri="{9D8B030D-6E8A-4147-A177-3AD203B41FA5}">
                      <a16:colId xmlns:a16="http://schemas.microsoft.com/office/drawing/2014/main" val="2608943350"/>
                    </a:ext>
                  </a:extLst>
                </a:gridCol>
                <a:gridCol w="2219176">
                  <a:extLst>
                    <a:ext uri="{9D8B030D-6E8A-4147-A177-3AD203B41FA5}">
                      <a16:colId xmlns:a16="http://schemas.microsoft.com/office/drawing/2014/main" val="3260499319"/>
                    </a:ext>
                  </a:extLst>
                </a:gridCol>
                <a:gridCol w="3199377">
                  <a:extLst>
                    <a:ext uri="{9D8B030D-6E8A-4147-A177-3AD203B41FA5}">
                      <a16:colId xmlns:a16="http://schemas.microsoft.com/office/drawing/2014/main" val="1498540713"/>
                    </a:ext>
                  </a:extLst>
                </a:gridCol>
                <a:gridCol w="2877869">
                  <a:extLst>
                    <a:ext uri="{9D8B030D-6E8A-4147-A177-3AD203B41FA5}">
                      <a16:colId xmlns:a16="http://schemas.microsoft.com/office/drawing/2014/main" val="2916445189"/>
                    </a:ext>
                  </a:extLst>
                </a:gridCol>
              </a:tblGrid>
              <a:tr h="951690">
                <a:tc rowSpan="5">
                  <a:txBody>
                    <a:bodyPr/>
                    <a:lstStyle/>
                    <a:p>
                      <a:r>
                        <a:rPr lang="en-US" b="1" dirty="0"/>
                        <a:t>Config: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="0" dirty="0" err="1"/>
                        <a:t>MenWomen</a:t>
                      </a:r>
                      <a:endParaRPr lang="en-US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Densenet121</a:t>
                      </a:r>
                      <a:endParaRPr lang="en-US" b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 optimizer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Img_size</a:t>
                      </a:r>
                      <a:r>
                        <a:rPr lang="en-US" dirty="0"/>
                        <a:t>: 256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Batch_size</a:t>
                      </a:r>
                      <a:r>
                        <a:rPr lang="en-US" dirty="0"/>
                        <a:t>: 16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b="1" dirty="0"/>
                        <a:t>Lr scheduler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969892"/>
                  </a:ext>
                </a:extLst>
              </a:tr>
              <a:tr h="6120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StepLR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30658"/>
                  </a:ext>
                </a:extLst>
              </a:tr>
              <a:tr h="6532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ReduceLROnPlateau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4614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OneCycle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839980"/>
                  </a:ext>
                </a:extLst>
              </a:tr>
              <a:tr h="5107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CosineAnnealingWarmStart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1268"/>
                  </a:ext>
                </a:extLst>
              </a:tr>
            </a:tbl>
          </a:graphicData>
        </a:graphic>
      </p:graphicFrame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BE72F46-5996-4FE3-969F-57E749CB2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Lr scheduler</a:t>
            </a:r>
          </a:p>
        </p:txBody>
      </p:sp>
    </p:spTree>
    <p:extLst>
      <p:ext uri="{BB962C8B-B14F-4D97-AF65-F5344CB8AC3E}">
        <p14:creationId xmlns:p14="http://schemas.microsoft.com/office/powerpoint/2010/main" val="1464325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8325-842A-4734-A0D5-6E920AA6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4144C-0DE2-40D0-A81C-F7A3D9E14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12DA6-D12F-4A99-892E-F4FBF27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2400" b="1" dirty="0"/>
              <a:t>Classification problem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Optimizer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Loss, Metric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7581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7FA-762B-4F31-92A7-5A0347B7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13965-FAA7-4AF2-87E8-DC1A04C5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Training pipleline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958F4-124C-4700-A2FB-4D4EF1F3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E9CE57-EEED-48A4-939D-278F9813878D}"/>
              </a:ext>
            </a:extLst>
          </p:cNvPr>
          <p:cNvSpPr/>
          <p:nvPr/>
        </p:nvSpPr>
        <p:spPr>
          <a:xfrm>
            <a:off x="6367214" y="3703915"/>
            <a:ext cx="2772081" cy="1911004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Trainer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Net</a:t>
            </a:r>
          </a:p>
          <a:p>
            <a:pPr marL="285750" indent="-285750">
              <a:buFontTx/>
              <a:buChar char="-"/>
            </a:pPr>
            <a:r>
              <a:rPr lang="en-US" dirty="0"/>
              <a:t>Optimizer, loss, metric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lr</a:t>
            </a:r>
            <a:r>
              <a:rPr lang="en-US" dirty="0"/>
              <a:t>-scheduler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visualizer</a:t>
            </a:r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E90396-063E-4889-868F-84E434951070}"/>
              </a:ext>
            </a:extLst>
          </p:cNvPr>
          <p:cNvSpPr/>
          <p:nvPr/>
        </p:nvSpPr>
        <p:spPr>
          <a:xfrm>
            <a:off x="6643197" y="1590728"/>
            <a:ext cx="2220116" cy="143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vi-VN" dirty="0"/>
              <a:t>Train</a:t>
            </a:r>
          </a:p>
          <a:p>
            <a:pPr marL="285750" indent="-285750">
              <a:buFontTx/>
              <a:buChar char="-"/>
            </a:pPr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r>
              <a:rPr lang="vi-VN" dirty="0"/>
              <a:t>Val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2CBEDD-A930-422C-8A5F-FD9EB6DDD5AB}"/>
              </a:ext>
            </a:extLst>
          </p:cNvPr>
          <p:cNvSpPr/>
          <p:nvPr/>
        </p:nvSpPr>
        <p:spPr>
          <a:xfrm>
            <a:off x="556251" y="4480641"/>
            <a:ext cx="1692542" cy="738473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dirty="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2A7AA4-DFFA-4F32-BB0B-28F7781413FA}"/>
              </a:ext>
            </a:extLst>
          </p:cNvPr>
          <p:cNvSpPr/>
          <p:nvPr/>
        </p:nvSpPr>
        <p:spPr>
          <a:xfrm>
            <a:off x="618469" y="3304644"/>
            <a:ext cx="1662375" cy="602968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Model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1657350" lvl="3" indent="-285750" algn="ctr">
              <a:buFontTx/>
              <a:buChar char="-"/>
            </a:pPr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BEC6-0340-4790-86DD-9AD21F53797E}"/>
              </a:ext>
            </a:extLst>
          </p:cNvPr>
          <p:cNvSpPr/>
          <p:nvPr/>
        </p:nvSpPr>
        <p:spPr>
          <a:xfrm>
            <a:off x="556251" y="2034298"/>
            <a:ext cx="1724594" cy="872997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Metric</a:t>
            </a:r>
          </a:p>
          <a:p>
            <a:r>
              <a:rPr lang="vi-VN" dirty="0"/>
              <a:t>Loss</a:t>
            </a:r>
          </a:p>
          <a:p>
            <a:r>
              <a:rPr lang="vi-VN" dirty="0"/>
              <a:t>Optimizer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0E122E-16BE-4692-9201-F0B340BEAFEF}"/>
              </a:ext>
            </a:extLst>
          </p:cNvPr>
          <p:cNvSpPr/>
          <p:nvPr/>
        </p:nvSpPr>
        <p:spPr>
          <a:xfrm>
            <a:off x="6759463" y="6022030"/>
            <a:ext cx="1987583" cy="4262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Visualizer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B6C74-A4C4-45EE-BD97-4CFF73B4CA96}"/>
              </a:ext>
            </a:extLst>
          </p:cNvPr>
          <p:cNvSpPr/>
          <p:nvPr/>
        </p:nvSpPr>
        <p:spPr>
          <a:xfrm>
            <a:off x="9773788" y="2492224"/>
            <a:ext cx="2420594" cy="1703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Train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Load train dataset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Trainining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Update </a:t>
            </a:r>
            <a:r>
              <a:rPr lang="en-US" dirty="0" err="1"/>
              <a:t>lr_scheduler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Save loss, checkpoint, image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FAC66-ECEA-499D-9456-12A1BA5DA971}"/>
              </a:ext>
            </a:extLst>
          </p:cNvPr>
          <p:cNvSpPr/>
          <p:nvPr/>
        </p:nvSpPr>
        <p:spPr>
          <a:xfrm>
            <a:off x="9943207" y="4413931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evaluate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09FB4-2D45-46CE-89A9-66FEA510A0E5}"/>
              </a:ext>
            </a:extLst>
          </p:cNvPr>
          <p:cNvSpPr/>
          <p:nvPr/>
        </p:nvSpPr>
        <p:spPr>
          <a:xfrm>
            <a:off x="9943207" y="5087530"/>
            <a:ext cx="1181090" cy="4869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test</a:t>
            </a:r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>
              <a:buFontTx/>
              <a:buChar char="-"/>
            </a:pPr>
            <a:endParaRPr lang="vi-VN" dirty="0"/>
          </a:p>
          <a:p>
            <a:pPr marL="285750" indent="-285750" algn="ctr">
              <a:buFontTx/>
              <a:buChar char="-"/>
            </a:pPr>
            <a:endParaRPr lang="vi-V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5BB04-F051-4B4C-A214-05B1665F6D03}"/>
              </a:ext>
            </a:extLst>
          </p:cNvPr>
          <p:cNvCxnSpPr>
            <a:cxnSpLocks/>
            <a:stCxn id="259" idx="3"/>
            <a:endCxn id="5" idx="1"/>
          </p:cNvCxnSpPr>
          <p:nvPr/>
        </p:nvCxnSpPr>
        <p:spPr>
          <a:xfrm>
            <a:off x="6095997" y="3701403"/>
            <a:ext cx="271217" cy="95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742317-4D7B-48E7-8F7C-18BFD501976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9139295" y="3343974"/>
            <a:ext cx="634493" cy="13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EC2A94-E38D-4B58-B951-C73024E1D184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9139295" y="4657389"/>
            <a:ext cx="803912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86BCB8-AD82-4691-AE2E-C70E7F839DD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9139295" y="4659417"/>
            <a:ext cx="803912" cy="67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6E97C60-9D33-4E9D-9459-B938790441E1}"/>
              </a:ext>
            </a:extLst>
          </p:cNvPr>
          <p:cNvCxnSpPr>
            <a:cxnSpLocks/>
            <a:stCxn id="259" idx="3"/>
            <a:endCxn id="9" idx="1"/>
          </p:cNvCxnSpPr>
          <p:nvPr/>
        </p:nvCxnSpPr>
        <p:spPr>
          <a:xfrm flipV="1">
            <a:off x="6095997" y="2305794"/>
            <a:ext cx="547200" cy="139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E82294-174D-4E96-AD20-BA68E07D81D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7753255" y="3020860"/>
            <a:ext cx="0" cy="68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A5E3EE1-FE4F-4AA9-9665-4EC707063645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7753255" y="5614919"/>
            <a:ext cx="0" cy="40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13E5C0-A211-4B1B-8FF2-C4BCF90679BF}"/>
              </a:ext>
            </a:extLst>
          </p:cNvPr>
          <p:cNvSpPr/>
          <p:nvPr/>
        </p:nvSpPr>
        <p:spPr>
          <a:xfrm>
            <a:off x="2967787" y="2686930"/>
            <a:ext cx="3128210" cy="2028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Config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class,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Metric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class , argument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Lr scheduler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Batch norm, </a:t>
            </a:r>
            <a:r>
              <a:rPr lang="en-US" dirty="0" err="1"/>
              <a:t>num_epoch</a:t>
            </a:r>
            <a:r>
              <a:rPr lang="en-US" dirty="0"/>
              <a:t>,…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30122AAF-1DEC-4B8E-97FB-4B97C163156D}"/>
              </a:ext>
            </a:extLst>
          </p:cNvPr>
          <p:cNvCxnSpPr>
            <a:cxnSpLocks/>
            <a:stCxn id="12" idx="3"/>
            <a:endCxn id="259" idx="1"/>
          </p:cNvCxnSpPr>
          <p:nvPr/>
        </p:nvCxnSpPr>
        <p:spPr>
          <a:xfrm>
            <a:off x="2280845" y="2470797"/>
            <a:ext cx="686942" cy="123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9912609-FB87-48A3-871C-18B676A676DC}"/>
              </a:ext>
            </a:extLst>
          </p:cNvPr>
          <p:cNvCxnSpPr>
            <a:cxnSpLocks/>
            <a:stCxn id="11" idx="3"/>
            <a:endCxn id="259" idx="1"/>
          </p:cNvCxnSpPr>
          <p:nvPr/>
        </p:nvCxnSpPr>
        <p:spPr>
          <a:xfrm>
            <a:off x="2280844" y="3606128"/>
            <a:ext cx="686943" cy="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A5E8A98-18D9-40A3-837D-0D3CE1C51AE2}"/>
              </a:ext>
            </a:extLst>
          </p:cNvPr>
          <p:cNvCxnSpPr>
            <a:cxnSpLocks/>
            <a:stCxn id="10" idx="3"/>
            <a:endCxn id="259" idx="1"/>
          </p:cNvCxnSpPr>
          <p:nvPr/>
        </p:nvCxnSpPr>
        <p:spPr>
          <a:xfrm flipV="1">
            <a:off x="2248793" y="3701403"/>
            <a:ext cx="718994" cy="11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44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19E4CB3-A102-49F9-921E-F85901595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372658"/>
              </p:ext>
            </p:extLst>
          </p:nvPr>
        </p:nvGraphicFramePr>
        <p:xfrm>
          <a:off x="3581400" y="1715951"/>
          <a:ext cx="76200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configs.dataset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MenWomanDataset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"argument":{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"path":"/content/data"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E3BA474-017D-4D7E-954B-31B426805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4581"/>
              </p:ext>
            </p:extLst>
          </p:nvPr>
        </p:nvGraphicFramePr>
        <p:xfrm>
          <a:off x="3546775" y="3820093"/>
          <a:ext cx="7689250" cy="251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89250">
                  <a:extLst>
                    <a:ext uri="{9D8B030D-6E8A-4147-A177-3AD203B41FA5}">
                      <a16:colId xmlns:a16="http://schemas.microsoft.com/office/drawing/2014/main" val="38597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Init(): 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train, test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 train, valid dataset</a:t>
                      </a:r>
                    </a:p>
                    <a:p>
                      <a:pPr marL="742950" lvl="3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train,valid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test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dataloader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1" indent="-285750" algn="l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split_train_val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4023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2A0419-86E0-4FFA-AA54-137C5F31EF15}"/>
              </a:ext>
            </a:extLst>
          </p:cNvPr>
          <p:cNvSpPr txBox="1">
            <a:spLocks/>
          </p:cNvSpPr>
          <p:nvPr/>
        </p:nvSpPr>
        <p:spPr>
          <a:xfrm>
            <a:off x="990600" y="1064485"/>
            <a:ext cx="6153443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</a:t>
            </a:r>
          </a:p>
          <a:p>
            <a:r>
              <a:rPr lang="en-US" dirty="0"/>
              <a:t>Parameter: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Function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0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0B669-18A8-48D7-BC7F-C573E0E70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8512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New model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5BD3576C-3AEB-4919-BD86-F35B42758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06895"/>
              </p:ext>
            </p:extLst>
          </p:nvPr>
        </p:nvGraphicFramePr>
        <p:xfrm>
          <a:off x="838198" y="2126782"/>
          <a:ext cx="4390625" cy="39962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625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996205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 CNN(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nn.Module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img_size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32):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super(CNN, self).__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self.conv1 = nn.Conv2d(3, 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= nn.MaxPool2d(2, 2)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self.conv2 = nn.Conv2d(6, 16, 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self.fc1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(16*5*5, 120)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self.fc2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(120, 84)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self.fc3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nn.Linear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(84, 10)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def forward(self, x):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(self.conv1(x)))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self.pool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(self.conv2(x)))</a:t>
                      </a:r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x.view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(-1, 16*5*5)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(self.fc1(x))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F.relu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(self.fc2(x))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x = self.fc3(x)</a:t>
                      </a:r>
                    </a:p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03685" y="1485128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Config </a:t>
            </a:r>
          </a:p>
          <a:p>
            <a:endParaRPr lang="en-US" dirty="0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763AAABD-A1CB-4B70-B1EF-8443C3A36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39422"/>
              </p:ext>
            </p:extLst>
          </p:nvPr>
        </p:nvGraphicFramePr>
        <p:xfrm>
          <a:off x="6172203" y="2230857"/>
          <a:ext cx="4085811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8581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692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 = 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class":CNN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net_args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"img_size":32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5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CCD-D86D-4221-906E-18325881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FA44-8016-402B-80E9-22B529C6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Copyright©2020  </a:t>
            </a:r>
            <a:r>
              <a:rPr lang="en-US" dirty="0" err="1"/>
              <a:t>VinBrain-Vingroup</a:t>
            </a:r>
            <a:r>
              <a:rPr lang="en-US" dirty="0"/>
              <a:t>. All rights reserved.</a:t>
            </a:r>
            <a:endParaRPr lang="en-AU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9F1B4B-FB3E-44E9-ABE1-6A19E69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  <a:t>Parameters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FreightSans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Freight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D56CD7-4377-463A-A8D9-8ECBFDA076C2}"/>
              </a:ext>
            </a:extLst>
          </p:cNvPr>
          <p:cNvSpPr txBox="1">
            <a:spLocks/>
          </p:cNvSpPr>
          <p:nvPr/>
        </p:nvSpPr>
        <p:spPr>
          <a:xfrm>
            <a:off x="838200" y="912085"/>
            <a:ext cx="10515600" cy="5497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7FBF47-9136-4963-8BA9-6FF774C0ECE7}"/>
              </a:ext>
            </a:extLst>
          </p:cNvPr>
          <p:cNvSpPr txBox="1">
            <a:spLocks/>
          </p:cNvSpPr>
          <p:nvPr/>
        </p:nvSpPr>
        <p:spPr>
          <a:xfrm>
            <a:off x="838200" y="19844"/>
            <a:ext cx="10515600" cy="8147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5DDDD50-C6B7-4DFC-A13D-9F67A98AD491}"/>
              </a:ext>
            </a:extLst>
          </p:cNvPr>
          <p:cNvSpPr txBox="1">
            <a:spLocks/>
          </p:cNvSpPr>
          <p:nvPr/>
        </p:nvSpPr>
        <p:spPr>
          <a:xfrm>
            <a:off x="5961743" y="1539231"/>
            <a:ext cx="5181600" cy="343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Config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24490-9E5C-483A-971F-47DD7FBB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143" y="1594577"/>
            <a:ext cx="5181600" cy="4351338"/>
          </a:xfrm>
        </p:spPr>
        <p:txBody>
          <a:bodyPr/>
          <a:lstStyle/>
          <a:p>
            <a:r>
              <a:rPr lang="en-US" dirty="0"/>
              <a:t>Transfer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Get layers from base model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Set </a:t>
            </a:r>
            <a:r>
              <a:rPr lang="en-US" dirty="0" err="1"/>
              <a:t>required_grad</a:t>
            </a:r>
            <a:r>
              <a:rPr lang="en-US" dirty="0"/>
              <a:t> parameters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Add fully connected layers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Define forward method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D3ABF53-D1AC-44AE-803E-778178FFD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6865"/>
              </p:ext>
            </p:extLst>
          </p:nvPr>
        </p:nvGraphicFramePr>
        <p:xfrm>
          <a:off x="6172202" y="2106317"/>
          <a:ext cx="5450115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0115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2068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model.CNN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import CNN,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TransferNet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 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torchvision.models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import resnet18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 = 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"class": 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TransferNet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net_args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model_base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 resnet50,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fc_channels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":[1024],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"pretrain": True,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    "num_classes":10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4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0273"/>
              </p:ext>
            </p:extLst>
          </p:nvPr>
        </p:nvGraphicFramePr>
        <p:xfrm>
          <a:off x="502836" y="1709195"/>
          <a:ext cx="8292822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92822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342918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 Accuracy: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__(self, threshold = 0.5,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threshold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from_logits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__call__(self,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self.from_logis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self._conversion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self.threshold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torch.mean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).float())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def _conversion(self,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threshold):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+ 1: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torch.argmax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dim = 1)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if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== len(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y_true.shape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 and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y_pred.dtype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==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torch.float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&gt; threshold).float()</a:t>
                      </a:r>
                    </a:p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return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y_pred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y_true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5">
            <a:extLst>
              <a:ext uri="{FF2B5EF4-FFF2-40B4-BE49-F238E27FC236}">
                <a16:creationId xmlns:a16="http://schemas.microsoft.com/office/drawing/2014/main" id="{CB8F7652-D64A-4CC5-BC3F-64B63A6BA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69444"/>
              </p:ext>
            </p:extLst>
          </p:nvPr>
        </p:nvGraphicFramePr>
        <p:xfrm>
          <a:off x="9131022" y="1786295"/>
          <a:ext cx="2893507" cy="32854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3507">
                  <a:extLst>
                    <a:ext uri="{9D8B030D-6E8A-4147-A177-3AD203B41FA5}">
                      <a16:colId xmlns:a16="http://schemas.microsoft.com/office/drawing/2014/main" val="4072592566"/>
                    </a:ext>
                  </a:extLst>
                </a:gridCol>
              </a:tblGrid>
              <a:tr h="32854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 = 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class":Accuracy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metric_args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":{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"threshold": 0.5,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  "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from_logits":True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    }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79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24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B00A3A-79C3-4D28-91E2-7C381E78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CE5394-5F89-4825-BA65-EC09B851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function, optimizer, </a:t>
            </a:r>
            <a:r>
              <a:rPr lang="en-US" dirty="0" err="1"/>
              <a:t>lr_scheduler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4B5A9-37A7-4116-B59E-84F547E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4D53FEA-D1ED-46B9-97A3-6FADEC3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749718"/>
              </p:ext>
            </p:extLst>
          </p:nvPr>
        </p:nvGraphicFramePr>
        <p:xfrm>
          <a:off x="4120354" y="3713705"/>
          <a:ext cx="3951291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764643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lr_schedule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StepLR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metric":None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step_type":"epoch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schedule_args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"step_size":5,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"gamma":0.1,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690CBC0-EAEA-4BF0-9DEB-27681C5E7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37307"/>
              </p:ext>
            </p:extLst>
          </p:nvPr>
        </p:nvGraphicFramePr>
        <p:xfrm>
          <a:off x="1218086" y="1753051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 ={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SGD,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optimizer_args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"momentum":0.9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3564637-2C4B-4701-B707-B0351B9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2387"/>
              </p:ext>
            </p:extLst>
          </p:nvPr>
        </p:nvGraphicFramePr>
        <p:xfrm>
          <a:off x="6508543" y="1756680"/>
          <a:ext cx="3951291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1291">
                  <a:extLst>
                    <a:ext uri="{9D8B030D-6E8A-4147-A177-3AD203B41FA5}">
                      <a16:colId xmlns:a16="http://schemas.microsoft.com/office/drawing/2014/main" val="837027876"/>
                    </a:ext>
                  </a:extLst>
                </a:gridCol>
              </a:tblGrid>
              <a:tr h="122725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loss_function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"class": 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nn.BCEWithLogitsLoss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"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loss_args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":{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}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E0B3-4EB6-472D-8E42-063DB6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Classification problem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6542C-4623-445E-AF92-C0B5043A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Copyright©2020  VinBrain-Vingroup. All rights reserved.</a:t>
            </a:r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1F135C9-2AC1-4491-95EA-03B3B6BC9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2085"/>
            <a:ext cx="10515600" cy="5497424"/>
          </a:xfrm>
        </p:spPr>
        <p:txBody>
          <a:bodyPr/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Cifar10 dataset</a:t>
            </a:r>
          </a:p>
          <a:p>
            <a:pPr lvl="1"/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16C0A47-503D-45C0-911A-3BA363B3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31597"/>
              </p:ext>
            </p:extLst>
          </p:nvPr>
        </p:nvGraphicFramePr>
        <p:xfrm>
          <a:off x="489246" y="1998755"/>
          <a:ext cx="5789634" cy="3947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29878">
                  <a:extLst>
                    <a:ext uri="{9D8B030D-6E8A-4147-A177-3AD203B41FA5}">
                      <a16:colId xmlns:a16="http://schemas.microsoft.com/office/drawing/2014/main" val="1886076112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3056220406"/>
                    </a:ext>
                  </a:extLst>
                </a:gridCol>
                <a:gridCol w="1929878">
                  <a:extLst>
                    <a:ext uri="{9D8B030D-6E8A-4147-A177-3AD203B41FA5}">
                      <a16:colId xmlns:a16="http://schemas.microsoft.com/office/drawing/2014/main" val="185622357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Numer</a:t>
                      </a:r>
                      <a:r>
                        <a:rPr lang="en-US" dirty="0"/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6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8095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519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72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637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 images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4792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Numer</a:t>
                      </a:r>
                      <a:r>
                        <a:rPr lang="en-US" dirty="0"/>
                        <a:t>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80376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99FB492-140D-4C28-AA32-B8F3FA4B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34" y="1998755"/>
            <a:ext cx="5365493" cy="405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9BB778C3ED994E9CF1DEB6485FADD8" ma:contentTypeVersion="13" ma:contentTypeDescription="Create a new document." ma:contentTypeScope="" ma:versionID="23a755765a2e15a7a45c4ef215dd2561">
  <xsd:schema xmlns:xsd="http://www.w3.org/2001/XMLSchema" xmlns:xs="http://www.w3.org/2001/XMLSchema" xmlns:p="http://schemas.microsoft.com/office/2006/metadata/properties" xmlns:ns3="f6771b06-986a-45d1-8bbc-0c4ebdddf3cc" xmlns:ns4="4437091e-0f9d-4737-ae57-4b535994870f" targetNamespace="http://schemas.microsoft.com/office/2006/metadata/properties" ma:root="true" ma:fieldsID="e14b1f6b541e2fe00d8243a17e866edb" ns3:_="" ns4:_="">
    <xsd:import namespace="f6771b06-986a-45d1-8bbc-0c4ebdddf3cc"/>
    <xsd:import namespace="4437091e-0f9d-4737-ae57-4b53599487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1b06-986a-45d1-8bbc-0c4ebdddf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7091e-0f9d-4737-ae57-4b5359948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E843AD-9ECA-4187-8B56-4AFC8D3D63C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schemas.openxmlformats.org/package/2006/metadata/core-properties"/>
    <ds:schemaRef ds:uri="4437091e-0f9d-4737-ae57-4b535994870f"/>
    <ds:schemaRef ds:uri="f6771b06-986a-45d1-8bbc-0c4ebdddf3cc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5DF6A79-0FFB-46A7-8D75-DBA9A8908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1b06-986a-45d1-8bbc-0c4ebdddf3cc"/>
    <ds:schemaRef ds:uri="4437091e-0f9d-4737-ae57-4b5359948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C738DB-F8D5-400E-A5D8-1494CFB71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1532</Words>
  <Application>Microsoft Office PowerPoint</Application>
  <PresentationFormat>Widescreen</PresentationFormat>
  <Paragraphs>350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Muli</vt:lpstr>
      <vt:lpstr>Arial</vt:lpstr>
      <vt:lpstr>Calibri</vt:lpstr>
      <vt:lpstr>Cambria Math</vt:lpstr>
      <vt:lpstr>Consolas</vt:lpstr>
      <vt:lpstr>Office Theme</vt:lpstr>
      <vt:lpstr>Mid-term report</vt:lpstr>
      <vt:lpstr>PowerPoint Presentation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Classification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Soan Duong</dc:creator>
  <cp:lastModifiedBy>Huyen Hoang</cp:lastModifiedBy>
  <cp:revision>98</cp:revision>
  <dcterms:created xsi:type="dcterms:W3CDTF">2020-12-22T07:41:12Z</dcterms:created>
  <dcterms:modified xsi:type="dcterms:W3CDTF">2021-02-25T03:56:51Z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0x010100CC9BB778C3ED994E9CF1DEB6485FADD8</vt:lpwstr>
  </property>
</Properties>
</file>