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E43CFB0-D88D-4639-9377-DB2E0B6D7344}">
  <a:tblStyle styleId="{DE43CFB0-D88D-4639-9377-DB2E0B6D7344}"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a5bf7e0561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a5bf7e0561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a5bf7e056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a5bf7e056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a5bf7e056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a5bf7e056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a5bf7e056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a5bf7e056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a5bf7e056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a5bf7e056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a5bf7e0561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a5bf7e0561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a5e7c4107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a5e7c4107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a5bf7e0561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a5bf7e056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a5bf7e0561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a5bf7e0561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Final Report Presentation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Course: </a:t>
            </a:r>
            <a:r>
              <a:rPr lang="en"/>
              <a:t>Design and Analysis of Algorithms</a:t>
            </a:r>
            <a:endParaRPr/>
          </a:p>
        </p:txBody>
      </p:sp>
      <p:pic>
        <p:nvPicPr>
          <p:cNvPr id="56" name="Google Shape;56;p13"/>
          <p:cNvPicPr preferRelativeResize="0"/>
          <p:nvPr/>
        </p:nvPicPr>
        <p:blipFill rotWithShape="1">
          <a:blip r:embed="rId3">
            <a:alphaModFix/>
          </a:blip>
          <a:srcRect b="19831" l="0" r="0" t="18961"/>
          <a:stretch/>
        </p:blipFill>
        <p:spPr>
          <a:xfrm>
            <a:off x="0" y="0"/>
            <a:ext cx="1066026" cy="652500"/>
          </a:xfrm>
          <a:prstGeom prst="rect">
            <a:avLst/>
          </a:prstGeom>
          <a:noFill/>
          <a:ln>
            <a:noFill/>
          </a:ln>
        </p:spPr>
      </p:pic>
      <p:sp>
        <p:nvSpPr>
          <p:cNvPr id="57" name="Google Shape;57;p13"/>
          <p:cNvSpPr txBox="1"/>
          <p:nvPr/>
        </p:nvSpPr>
        <p:spPr>
          <a:xfrm>
            <a:off x="5469900" y="3835550"/>
            <a:ext cx="3674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Lecturer: Dr. Nguyễn Chí Thiện</a:t>
            </a:r>
            <a:endParaRPr/>
          </a:p>
          <a:p>
            <a:pPr indent="0" lvl="0" marL="0" rtl="0" algn="l">
              <a:spcBef>
                <a:spcPts val="0"/>
              </a:spcBef>
              <a:spcAft>
                <a:spcPts val="0"/>
              </a:spcAft>
              <a:buNone/>
            </a:pPr>
            <a:r>
              <a:rPr lang="en"/>
              <a:t>Course group: 02</a:t>
            </a:r>
            <a:endParaRPr/>
          </a:p>
          <a:p>
            <a:pPr indent="0" lvl="0" marL="0" rtl="0" algn="l">
              <a:spcBef>
                <a:spcPts val="0"/>
              </a:spcBef>
              <a:spcAft>
                <a:spcPts val="0"/>
              </a:spcAft>
              <a:buNone/>
            </a:pPr>
            <a:r>
              <a:rPr lang="en"/>
              <a:t>Semester 1 - Academic Year: 2022 - 2023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500550" y="1096875"/>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n"/>
              <a:t>V. Contribution</a:t>
            </a:r>
            <a:endParaRPr/>
          </a:p>
        </p:txBody>
      </p:sp>
      <p:pic>
        <p:nvPicPr>
          <p:cNvPr id="131" name="Google Shape;131;p22"/>
          <p:cNvPicPr preferRelativeResize="0"/>
          <p:nvPr/>
        </p:nvPicPr>
        <p:blipFill rotWithShape="1">
          <a:blip r:embed="rId3">
            <a:alphaModFix/>
          </a:blip>
          <a:srcRect b="19831" l="0" r="0" t="18961"/>
          <a:stretch/>
        </p:blipFill>
        <p:spPr>
          <a:xfrm>
            <a:off x="0" y="0"/>
            <a:ext cx="1066026" cy="652500"/>
          </a:xfrm>
          <a:prstGeom prst="rect">
            <a:avLst/>
          </a:prstGeom>
          <a:noFill/>
          <a:ln>
            <a:noFill/>
          </a:ln>
        </p:spPr>
      </p:pic>
      <p:sp>
        <p:nvSpPr>
          <p:cNvPr id="132" name="Google Shape;132;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133" name="Google Shape;133;p22"/>
          <p:cNvGraphicFramePr/>
          <p:nvPr/>
        </p:nvGraphicFramePr>
        <p:xfrm>
          <a:off x="676013" y="1751050"/>
          <a:ext cx="3000000" cy="3000000"/>
        </p:xfrm>
        <a:graphic>
          <a:graphicData uri="http://schemas.openxmlformats.org/drawingml/2006/table">
            <a:tbl>
              <a:tblPr>
                <a:noFill/>
                <a:tableStyleId>{DE43CFB0-D88D-4639-9377-DB2E0B6D7344}</a:tableStyleId>
              </a:tblPr>
              <a:tblGrid>
                <a:gridCol w="1307150"/>
                <a:gridCol w="1851375"/>
                <a:gridCol w="5011150"/>
              </a:tblGrid>
              <a:tr h="279650">
                <a:tc>
                  <a:txBody>
                    <a:bodyPr/>
                    <a:lstStyle/>
                    <a:p>
                      <a:pPr indent="0" lvl="0" marL="0" rtl="0" algn="ctr">
                        <a:spcBef>
                          <a:spcPts val="0"/>
                        </a:spcBef>
                        <a:spcAft>
                          <a:spcPts val="0"/>
                        </a:spcAft>
                        <a:buNone/>
                      </a:pPr>
                      <a:r>
                        <a:rPr b="1" lang="en" sz="1300"/>
                        <a:t>ID</a:t>
                      </a:r>
                      <a:endParaRPr b="1" sz="1300"/>
                    </a:p>
                  </a:txBody>
                  <a:tcPr marT="63500" marB="63500" marR="63500" marL="63500"/>
                </a:tc>
                <a:tc>
                  <a:txBody>
                    <a:bodyPr/>
                    <a:lstStyle/>
                    <a:p>
                      <a:pPr indent="0" lvl="0" marL="0" rtl="0" algn="ctr">
                        <a:spcBef>
                          <a:spcPts val="0"/>
                        </a:spcBef>
                        <a:spcAft>
                          <a:spcPts val="0"/>
                        </a:spcAft>
                        <a:buNone/>
                      </a:pPr>
                      <a:r>
                        <a:rPr b="1" lang="en" sz="1300"/>
                        <a:t>Name</a:t>
                      </a:r>
                      <a:endParaRPr b="1" sz="1300"/>
                    </a:p>
                  </a:txBody>
                  <a:tcPr marT="63500" marB="63500" marR="63500" marL="63500"/>
                </a:tc>
                <a:tc>
                  <a:txBody>
                    <a:bodyPr/>
                    <a:lstStyle/>
                    <a:p>
                      <a:pPr indent="0" lvl="0" marL="0" rtl="0" algn="ctr">
                        <a:spcBef>
                          <a:spcPts val="0"/>
                        </a:spcBef>
                        <a:spcAft>
                          <a:spcPts val="0"/>
                        </a:spcAft>
                        <a:buNone/>
                      </a:pPr>
                      <a:r>
                        <a:rPr b="1" lang="en" sz="1300"/>
                        <a:t>Contribution</a:t>
                      </a:r>
                      <a:endParaRPr b="1" sz="1300"/>
                    </a:p>
                  </a:txBody>
                  <a:tcPr marT="63500" marB="63500" marR="63500" marL="63500"/>
                </a:tc>
              </a:tr>
              <a:tr h="792750">
                <a:tc>
                  <a:txBody>
                    <a:bodyPr/>
                    <a:lstStyle/>
                    <a:p>
                      <a:pPr indent="0" lvl="0" marL="0" rtl="0" algn="l">
                        <a:spcBef>
                          <a:spcPts val="0"/>
                        </a:spcBef>
                        <a:spcAft>
                          <a:spcPts val="0"/>
                        </a:spcAft>
                        <a:buNone/>
                      </a:pPr>
                      <a:r>
                        <a:rPr lang="en" sz="1300"/>
                        <a:t>520K0127</a:t>
                      </a:r>
                      <a:endParaRPr sz="1300"/>
                    </a:p>
                  </a:txBody>
                  <a:tcPr marT="63500" marB="63500" marR="63500" marL="63500"/>
                </a:tc>
                <a:tc>
                  <a:txBody>
                    <a:bodyPr/>
                    <a:lstStyle/>
                    <a:p>
                      <a:pPr indent="0" lvl="0" marL="0" rtl="0" algn="l">
                        <a:spcBef>
                          <a:spcPts val="0"/>
                        </a:spcBef>
                        <a:spcAft>
                          <a:spcPts val="0"/>
                        </a:spcAft>
                        <a:buNone/>
                      </a:pPr>
                      <a:r>
                        <a:rPr lang="en" sz="1300"/>
                        <a:t>Đỗ Phạm Quang Hưng</a:t>
                      </a:r>
                      <a:endParaRPr sz="1300"/>
                    </a:p>
                  </a:txBody>
                  <a:tcPr marT="63500" marB="63500" marR="63500" marL="63500"/>
                </a:tc>
                <a:tc>
                  <a:txBody>
                    <a:bodyPr/>
                    <a:lstStyle/>
                    <a:p>
                      <a:pPr indent="0" lvl="0" marL="0" rtl="0" algn="just">
                        <a:spcBef>
                          <a:spcPts val="0"/>
                        </a:spcBef>
                        <a:spcAft>
                          <a:spcPts val="0"/>
                        </a:spcAft>
                        <a:buNone/>
                      </a:pPr>
                      <a:r>
                        <a:rPr lang="en" sz="1300"/>
                        <a:t>First author</a:t>
                      </a:r>
                      <a:endParaRPr sz="1300"/>
                    </a:p>
                    <a:p>
                      <a:pPr indent="0" lvl="0" marL="0" rtl="0" algn="just">
                        <a:spcBef>
                          <a:spcPts val="0"/>
                        </a:spcBef>
                        <a:spcAft>
                          <a:spcPts val="0"/>
                        </a:spcAft>
                        <a:buNone/>
                      </a:pPr>
                      <a:r>
                        <a:rPr lang="en" sz="1300"/>
                        <a:t>Java Implementation, pseudocode explanation,</a:t>
                      </a:r>
                      <a:endParaRPr sz="1300"/>
                    </a:p>
                    <a:p>
                      <a:pPr indent="0" lvl="0" marL="0" rtl="0" algn="just">
                        <a:spcBef>
                          <a:spcPts val="0"/>
                        </a:spcBef>
                        <a:spcAft>
                          <a:spcPts val="0"/>
                        </a:spcAft>
                        <a:buNone/>
                      </a:pPr>
                      <a:r>
                        <a:rPr lang="en" sz="1300"/>
                        <a:t>Measure the running time and memory usage of the programs and draw their graphics</a:t>
                      </a:r>
                      <a:endParaRPr sz="1300"/>
                    </a:p>
                  </a:txBody>
                  <a:tcPr marT="63500" marB="63500" marR="63500" marL="63500"/>
                </a:tc>
              </a:tr>
              <a:tr h="963800">
                <a:tc>
                  <a:txBody>
                    <a:bodyPr/>
                    <a:lstStyle/>
                    <a:p>
                      <a:pPr indent="0" lvl="0" marL="0" rtl="0" algn="l">
                        <a:spcBef>
                          <a:spcPts val="0"/>
                        </a:spcBef>
                        <a:spcAft>
                          <a:spcPts val="0"/>
                        </a:spcAft>
                        <a:buNone/>
                      </a:pPr>
                      <a:r>
                        <a:rPr lang="en" sz="1300"/>
                        <a:t>520K0231</a:t>
                      </a:r>
                      <a:endParaRPr sz="1300"/>
                    </a:p>
                  </a:txBody>
                  <a:tcPr marT="63500" marB="63500" marR="63500" marL="63500"/>
                </a:tc>
                <a:tc>
                  <a:txBody>
                    <a:bodyPr/>
                    <a:lstStyle/>
                    <a:p>
                      <a:pPr indent="0" lvl="0" marL="0" rtl="0" algn="l">
                        <a:spcBef>
                          <a:spcPts val="0"/>
                        </a:spcBef>
                        <a:spcAft>
                          <a:spcPts val="0"/>
                        </a:spcAft>
                        <a:buNone/>
                      </a:pPr>
                      <a:r>
                        <a:rPr lang="en" sz="1300"/>
                        <a:t>Nguyễn Ngọc Tú</a:t>
                      </a:r>
                      <a:endParaRPr sz="1300"/>
                    </a:p>
                  </a:txBody>
                  <a:tcPr marT="63500" marB="63500" marR="63500" marL="63500"/>
                </a:tc>
                <a:tc>
                  <a:txBody>
                    <a:bodyPr/>
                    <a:lstStyle/>
                    <a:p>
                      <a:pPr indent="0" lvl="0" marL="0" rtl="0" algn="l">
                        <a:spcBef>
                          <a:spcPts val="0"/>
                        </a:spcBef>
                        <a:spcAft>
                          <a:spcPts val="0"/>
                        </a:spcAft>
                        <a:buNone/>
                      </a:pPr>
                      <a:r>
                        <a:rPr lang="en" sz="1300"/>
                        <a:t>Corresponding author</a:t>
                      </a:r>
                      <a:endParaRPr sz="1300"/>
                    </a:p>
                    <a:p>
                      <a:pPr indent="0" lvl="0" marL="0" rtl="0" algn="l">
                        <a:spcBef>
                          <a:spcPts val="0"/>
                        </a:spcBef>
                        <a:spcAft>
                          <a:spcPts val="0"/>
                        </a:spcAft>
                        <a:buNone/>
                      </a:pPr>
                      <a:r>
                        <a:rPr lang="en" sz="1300"/>
                        <a:t>Problem formulation, input and output, preliminaries and problem statement, database projection strategy, The CoHUI-MINER algorithm, time and space complexity, measure running time</a:t>
                      </a:r>
                      <a:endParaRPr sz="1300"/>
                    </a:p>
                  </a:txBody>
                  <a:tcPr marT="63500" marB="63500" marR="63500" marL="63500"/>
                </a:tc>
              </a:tr>
              <a:tr h="963800">
                <a:tc>
                  <a:txBody>
                    <a:bodyPr/>
                    <a:lstStyle/>
                    <a:p>
                      <a:pPr indent="0" lvl="0" marL="0" rtl="0" algn="l">
                        <a:spcBef>
                          <a:spcPts val="0"/>
                        </a:spcBef>
                        <a:spcAft>
                          <a:spcPts val="0"/>
                        </a:spcAft>
                        <a:buNone/>
                      </a:pPr>
                      <a:r>
                        <a:rPr lang="en" sz="1300"/>
                        <a:t>520C0156</a:t>
                      </a:r>
                      <a:endParaRPr sz="1300"/>
                    </a:p>
                  </a:txBody>
                  <a:tcPr marT="63500" marB="63500" marR="63500" marL="63500"/>
                </a:tc>
                <a:tc>
                  <a:txBody>
                    <a:bodyPr/>
                    <a:lstStyle/>
                    <a:p>
                      <a:pPr indent="0" lvl="0" marL="0" rtl="0" algn="l">
                        <a:spcBef>
                          <a:spcPts val="0"/>
                        </a:spcBef>
                        <a:spcAft>
                          <a:spcPts val="0"/>
                        </a:spcAft>
                        <a:buNone/>
                      </a:pPr>
                      <a:r>
                        <a:rPr lang="en" sz="1300"/>
                        <a:t>Lê Huỳnh Huyền Trang</a:t>
                      </a:r>
                      <a:endParaRPr sz="1300"/>
                    </a:p>
                  </a:txBody>
                  <a:tcPr marT="63500" marB="63500" marR="63500" marL="63500"/>
                </a:tc>
                <a:tc>
                  <a:txBody>
                    <a:bodyPr/>
                    <a:lstStyle/>
                    <a:p>
                      <a:pPr indent="0" lvl="0" marL="0" rtl="0" algn="l">
                        <a:spcBef>
                          <a:spcPts val="0"/>
                        </a:spcBef>
                        <a:spcAft>
                          <a:spcPts val="0"/>
                        </a:spcAft>
                        <a:buNone/>
                      </a:pPr>
                      <a:r>
                        <a:rPr lang="en" sz="1300"/>
                        <a:t>Corresponding author</a:t>
                      </a:r>
                      <a:endParaRPr sz="1300"/>
                    </a:p>
                    <a:p>
                      <a:pPr indent="0" lvl="0" marL="0" rtl="0" algn="l">
                        <a:spcBef>
                          <a:spcPts val="0"/>
                        </a:spcBef>
                        <a:spcAft>
                          <a:spcPts val="0"/>
                        </a:spcAft>
                        <a:buNone/>
                      </a:pPr>
                      <a:r>
                        <a:rPr lang="en" sz="1300"/>
                        <a:t>Problem formulation, input and output, preliminaries and problem statement, database projection strategy, The CoHUI-MINER algorithm, time and space complexity, measure running time</a:t>
                      </a:r>
                      <a:endParaRPr sz="1300"/>
                    </a:p>
                  </a:txBody>
                  <a:tcPr marT="63500" marB="63500" marR="63500" marL="63500"/>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1066025" y="867950"/>
            <a:ext cx="6463800" cy="571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Presentation Outline</a:t>
            </a:r>
            <a:endParaRPr/>
          </a:p>
        </p:txBody>
      </p:sp>
      <p:sp>
        <p:nvSpPr>
          <p:cNvPr id="63" name="Google Shape;63;p14"/>
          <p:cNvSpPr txBox="1"/>
          <p:nvPr>
            <p:ph idx="1" type="body"/>
          </p:nvPr>
        </p:nvSpPr>
        <p:spPr>
          <a:xfrm>
            <a:off x="1406350" y="1655225"/>
            <a:ext cx="5098500" cy="2560200"/>
          </a:xfrm>
          <a:prstGeom prst="rect">
            <a:avLst/>
          </a:prstGeom>
        </p:spPr>
        <p:txBody>
          <a:bodyPr anchorCtr="0" anchor="t" bIns="91425" lIns="91425" spcFirstLastPara="1" rIns="91425" wrap="square" tIns="91425">
            <a:normAutofit/>
          </a:bodyPr>
          <a:lstStyle/>
          <a:p>
            <a:pPr indent="-368300" lvl="0" marL="457200" rtl="0" algn="l">
              <a:lnSpc>
                <a:spcPct val="150000"/>
              </a:lnSpc>
              <a:spcBef>
                <a:spcPts val="0"/>
              </a:spcBef>
              <a:spcAft>
                <a:spcPts val="0"/>
              </a:spcAft>
              <a:buSzPts val="2200"/>
              <a:buAutoNum type="romanUcPeriod"/>
            </a:pPr>
            <a:r>
              <a:rPr lang="en" sz="2200"/>
              <a:t>Introduction to our team</a:t>
            </a:r>
            <a:endParaRPr sz="2200"/>
          </a:p>
          <a:p>
            <a:pPr indent="-368300" lvl="0" marL="457200" rtl="0" algn="l">
              <a:lnSpc>
                <a:spcPct val="150000"/>
              </a:lnSpc>
              <a:spcBef>
                <a:spcPts val="0"/>
              </a:spcBef>
              <a:spcAft>
                <a:spcPts val="0"/>
              </a:spcAft>
              <a:buSzPts val="2200"/>
              <a:buAutoNum type="romanUcPeriod"/>
            </a:pPr>
            <a:r>
              <a:rPr lang="en" sz="2200"/>
              <a:t>Topic review</a:t>
            </a:r>
            <a:endParaRPr sz="2200"/>
          </a:p>
          <a:p>
            <a:pPr indent="-368300" lvl="0" marL="457200" rtl="0" algn="l">
              <a:lnSpc>
                <a:spcPct val="150000"/>
              </a:lnSpc>
              <a:spcBef>
                <a:spcPts val="0"/>
              </a:spcBef>
              <a:spcAft>
                <a:spcPts val="0"/>
              </a:spcAft>
              <a:buSzPts val="2200"/>
              <a:buAutoNum type="romanUcPeriod"/>
            </a:pPr>
            <a:r>
              <a:rPr lang="en" sz="2200"/>
              <a:t>Algorithms </a:t>
            </a:r>
            <a:r>
              <a:rPr lang="en" sz="2200"/>
              <a:t>description </a:t>
            </a:r>
            <a:endParaRPr sz="2200"/>
          </a:p>
          <a:p>
            <a:pPr indent="-368300" lvl="0" marL="457200" rtl="0" algn="l">
              <a:lnSpc>
                <a:spcPct val="150000"/>
              </a:lnSpc>
              <a:spcBef>
                <a:spcPts val="0"/>
              </a:spcBef>
              <a:spcAft>
                <a:spcPts val="0"/>
              </a:spcAft>
              <a:buSzPts val="2200"/>
              <a:buAutoNum type="romanUcPeriod"/>
            </a:pPr>
            <a:r>
              <a:rPr lang="en" sz="2200"/>
              <a:t>Implementation</a:t>
            </a:r>
            <a:endParaRPr sz="2200"/>
          </a:p>
          <a:p>
            <a:pPr indent="-368300" lvl="0" marL="457200" rtl="0" algn="l">
              <a:lnSpc>
                <a:spcPct val="150000"/>
              </a:lnSpc>
              <a:spcBef>
                <a:spcPts val="0"/>
              </a:spcBef>
              <a:spcAft>
                <a:spcPts val="0"/>
              </a:spcAft>
              <a:buSzPts val="2200"/>
              <a:buAutoNum type="romanUcPeriod"/>
            </a:pPr>
            <a:r>
              <a:rPr lang="en" sz="2200"/>
              <a:t>Contribution</a:t>
            </a:r>
            <a:endParaRPr sz="2200"/>
          </a:p>
        </p:txBody>
      </p:sp>
      <p:pic>
        <p:nvPicPr>
          <p:cNvPr id="64" name="Google Shape;64;p14"/>
          <p:cNvPicPr preferRelativeResize="0"/>
          <p:nvPr/>
        </p:nvPicPr>
        <p:blipFill rotWithShape="1">
          <a:blip r:embed="rId3">
            <a:alphaModFix/>
          </a:blip>
          <a:srcRect b="19831" l="0" r="0" t="18961"/>
          <a:stretch/>
        </p:blipFill>
        <p:spPr>
          <a:xfrm>
            <a:off x="0" y="0"/>
            <a:ext cx="1066026" cy="652500"/>
          </a:xfrm>
          <a:prstGeom prst="rect">
            <a:avLst/>
          </a:prstGeom>
          <a:noFill/>
          <a:ln>
            <a:noFill/>
          </a:ln>
        </p:spPr>
      </p:pic>
      <p:sp>
        <p:nvSpPr>
          <p:cNvPr id="65" name="Google Shape;65;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pic>
        <p:nvPicPr>
          <p:cNvPr id="70" name="Google Shape;70;p15"/>
          <p:cNvPicPr preferRelativeResize="0"/>
          <p:nvPr/>
        </p:nvPicPr>
        <p:blipFill rotWithShape="1">
          <a:blip r:embed="rId3">
            <a:alphaModFix/>
          </a:blip>
          <a:srcRect b="19831" l="0" r="0" t="18961"/>
          <a:stretch/>
        </p:blipFill>
        <p:spPr>
          <a:xfrm>
            <a:off x="0" y="0"/>
            <a:ext cx="1066026" cy="652500"/>
          </a:xfrm>
          <a:prstGeom prst="rect">
            <a:avLst/>
          </a:prstGeom>
          <a:noFill/>
          <a:ln>
            <a:noFill/>
          </a:ln>
        </p:spPr>
      </p:pic>
      <p:sp>
        <p:nvSpPr>
          <p:cNvPr id="71" name="Google Shape;71;p15"/>
          <p:cNvSpPr txBox="1"/>
          <p:nvPr>
            <p:ph type="title"/>
          </p:nvPr>
        </p:nvSpPr>
        <p:spPr>
          <a:xfrm>
            <a:off x="485925" y="1206100"/>
            <a:ext cx="6630000" cy="5805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romanUcPeriod"/>
            </a:pPr>
            <a:r>
              <a:rPr lang="en"/>
              <a:t>Introduction to our team</a:t>
            </a:r>
            <a:endParaRPr/>
          </a:p>
          <a:p>
            <a:pPr indent="0" lvl="0" marL="0" rtl="0" algn="l">
              <a:spcBef>
                <a:spcPts val="0"/>
              </a:spcBef>
              <a:spcAft>
                <a:spcPts val="0"/>
              </a:spcAft>
              <a:buNone/>
            </a:pPr>
            <a:r>
              <a:t/>
            </a:r>
            <a:endParaRPr/>
          </a:p>
        </p:txBody>
      </p:sp>
      <p:sp>
        <p:nvSpPr>
          <p:cNvPr id="72" name="Google Shape;72;p15"/>
          <p:cNvSpPr txBox="1"/>
          <p:nvPr>
            <p:ph idx="1" type="body"/>
          </p:nvPr>
        </p:nvSpPr>
        <p:spPr>
          <a:xfrm>
            <a:off x="1238550" y="1992800"/>
            <a:ext cx="6666900" cy="17895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520K0127 - Đỗ Phạm Quang Hưng (first author)</a:t>
            </a:r>
            <a:endParaRPr/>
          </a:p>
          <a:p>
            <a:pPr indent="-342900" lvl="0" marL="457200" rtl="0" algn="l">
              <a:lnSpc>
                <a:spcPct val="150000"/>
              </a:lnSpc>
              <a:spcBef>
                <a:spcPts val="0"/>
              </a:spcBef>
              <a:spcAft>
                <a:spcPts val="0"/>
              </a:spcAft>
              <a:buSzPts val="1800"/>
              <a:buChar char="❏"/>
            </a:pPr>
            <a:r>
              <a:rPr lang="en"/>
              <a:t>520K0231 - Nguyễn Ngọc Tú </a:t>
            </a:r>
            <a:r>
              <a:rPr lang="en"/>
              <a:t>(corresponding author)</a:t>
            </a:r>
            <a:endParaRPr/>
          </a:p>
          <a:p>
            <a:pPr indent="-342900" lvl="0" marL="457200" rtl="0" algn="l">
              <a:lnSpc>
                <a:spcPct val="150000"/>
              </a:lnSpc>
              <a:spcBef>
                <a:spcPts val="0"/>
              </a:spcBef>
              <a:spcAft>
                <a:spcPts val="0"/>
              </a:spcAft>
              <a:buSzPts val="1800"/>
              <a:buChar char="❏"/>
            </a:pPr>
            <a:r>
              <a:rPr lang="en"/>
              <a:t>520C0156 - Lê Huỳnh Huyền Trang </a:t>
            </a:r>
            <a:r>
              <a:rPr lang="en"/>
              <a:t>(corresponding author)</a:t>
            </a:r>
            <a:endParaRPr/>
          </a:p>
        </p:txBody>
      </p:sp>
      <p:sp>
        <p:nvSpPr>
          <p:cNvPr id="73" name="Google Shape;73;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594450" y="1060350"/>
            <a:ext cx="7179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II. </a:t>
            </a:r>
            <a:r>
              <a:rPr lang="en"/>
              <a:t>Final Report Topic</a:t>
            </a:r>
            <a:endParaRPr/>
          </a:p>
        </p:txBody>
      </p:sp>
      <p:sp>
        <p:nvSpPr>
          <p:cNvPr id="79" name="Google Shape;79;p16"/>
          <p:cNvSpPr txBox="1"/>
          <p:nvPr>
            <p:ph idx="1" type="body"/>
          </p:nvPr>
        </p:nvSpPr>
        <p:spPr>
          <a:xfrm>
            <a:off x="594450" y="1675950"/>
            <a:ext cx="5005500" cy="1210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sz="2600">
                <a:solidFill>
                  <a:srgbClr val="1155CC"/>
                </a:solidFill>
              </a:rPr>
              <a:t>Mining Correlated High Utility Itemsets in One Phase</a:t>
            </a:r>
            <a:endParaRPr b="1" sz="2600">
              <a:solidFill>
                <a:srgbClr val="1155CC"/>
              </a:solidFill>
            </a:endParaRPr>
          </a:p>
        </p:txBody>
      </p:sp>
      <p:pic>
        <p:nvPicPr>
          <p:cNvPr id="80" name="Google Shape;80;p16"/>
          <p:cNvPicPr preferRelativeResize="0"/>
          <p:nvPr/>
        </p:nvPicPr>
        <p:blipFill rotWithShape="1">
          <a:blip r:embed="rId3">
            <a:alphaModFix/>
          </a:blip>
          <a:srcRect b="19831" l="0" r="0" t="18961"/>
          <a:stretch/>
        </p:blipFill>
        <p:spPr>
          <a:xfrm>
            <a:off x="0" y="0"/>
            <a:ext cx="1066026" cy="652500"/>
          </a:xfrm>
          <a:prstGeom prst="rect">
            <a:avLst/>
          </a:prstGeom>
          <a:noFill/>
          <a:ln>
            <a:noFill/>
          </a:ln>
        </p:spPr>
      </p:pic>
      <p:sp>
        <p:nvSpPr>
          <p:cNvPr id="81" name="Google Shape;81;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2" name="Google Shape;82;p16"/>
          <p:cNvSpPr txBox="1"/>
          <p:nvPr/>
        </p:nvSpPr>
        <p:spPr>
          <a:xfrm>
            <a:off x="594450" y="3682950"/>
            <a:ext cx="795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1155CC"/>
                </a:solidFill>
              </a:rPr>
              <a:t>INDEX TERMS</a:t>
            </a:r>
            <a:r>
              <a:rPr lang="en"/>
              <a:t> Correlated high-utility itemset, data mining, high-utility pattern, projected database.</a:t>
            </a:r>
            <a:endParaRPr/>
          </a:p>
        </p:txBody>
      </p:sp>
      <p:sp>
        <p:nvSpPr>
          <p:cNvPr id="83" name="Google Shape;83;p16"/>
          <p:cNvSpPr txBox="1"/>
          <p:nvPr/>
        </p:nvSpPr>
        <p:spPr>
          <a:xfrm>
            <a:off x="594450" y="2886450"/>
            <a:ext cx="7480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BAY VO , LE V. NGUYEN, VINH V. VU, MI T. H. LAM, THUY T. M. DUONG, LY T. MANH, THUY T. T. NGUYEN, LOAN T. T. NGUYEN , AND TZUNG-PEI HONG</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574675" y="1121225"/>
            <a:ext cx="5991900" cy="575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n"/>
              <a:t>III. </a:t>
            </a:r>
            <a:r>
              <a:rPr lang="en"/>
              <a:t>Algorithms description </a:t>
            </a:r>
            <a:endParaRPr/>
          </a:p>
        </p:txBody>
      </p:sp>
      <p:sp>
        <p:nvSpPr>
          <p:cNvPr id="89" name="Google Shape;89;p17"/>
          <p:cNvSpPr txBox="1"/>
          <p:nvPr>
            <p:ph idx="1" type="body"/>
          </p:nvPr>
        </p:nvSpPr>
        <p:spPr>
          <a:xfrm>
            <a:off x="572338" y="1957513"/>
            <a:ext cx="3913500" cy="1400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1300">
                <a:solidFill>
                  <a:srgbClr val="000000"/>
                </a:solidFill>
              </a:rPr>
              <a:t>Algorithm 1 </a:t>
            </a:r>
            <a:r>
              <a:rPr lang="en" sz="1300">
                <a:solidFill>
                  <a:srgbClr val="000000"/>
                </a:solidFill>
              </a:rPr>
              <a:t>CoHUI-Miner</a:t>
            </a:r>
            <a:endParaRPr sz="1300">
              <a:solidFill>
                <a:srgbClr val="000000"/>
              </a:solidFill>
            </a:endParaRPr>
          </a:p>
          <a:p>
            <a:pPr indent="0" lvl="0" marL="0" rtl="0" algn="l">
              <a:lnSpc>
                <a:spcPct val="100000"/>
              </a:lnSpc>
              <a:spcBef>
                <a:spcPts val="0"/>
              </a:spcBef>
              <a:spcAft>
                <a:spcPts val="0"/>
              </a:spcAft>
              <a:buNone/>
            </a:pPr>
            <a:r>
              <a:rPr b="1" lang="en" sz="1300">
                <a:solidFill>
                  <a:srgbClr val="000000"/>
                </a:solidFill>
              </a:rPr>
              <a:t>Input: </a:t>
            </a:r>
            <a:r>
              <a:rPr i="1" lang="en" sz="1300">
                <a:solidFill>
                  <a:srgbClr val="000000"/>
                </a:solidFill>
              </a:rPr>
              <a:t>D:</a:t>
            </a:r>
            <a:r>
              <a:rPr b="1" lang="en" sz="1300">
                <a:solidFill>
                  <a:srgbClr val="000000"/>
                </a:solidFill>
              </a:rPr>
              <a:t> </a:t>
            </a:r>
            <a:r>
              <a:rPr lang="en" sz="1300">
                <a:solidFill>
                  <a:srgbClr val="000000"/>
                </a:solidFill>
              </a:rPr>
              <a:t>transaction database; </a:t>
            </a:r>
            <a:r>
              <a:rPr i="1" lang="en" sz="1300">
                <a:solidFill>
                  <a:srgbClr val="000000"/>
                </a:solidFill>
              </a:rPr>
              <a:t>minCor</a:t>
            </a:r>
            <a:r>
              <a:rPr lang="en" sz="1300">
                <a:solidFill>
                  <a:srgbClr val="000000"/>
                </a:solidFill>
              </a:rPr>
              <a:t>; </a:t>
            </a:r>
            <a:r>
              <a:rPr i="1" lang="en" sz="1300">
                <a:solidFill>
                  <a:srgbClr val="000000"/>
                </a:solidFill>
              </a:rPr>
              <a:t>minUtil</a:t>
            </a:r>
            <a:r>
              <a:rPr lang="en" sz="1300">
                <a:solidFill>
                  <a:srgbClr val="000000"/>
                </a:solidFill>
              </a:rPr>
              <a:t>.</a:t>
            </a:r>
            <a:endParaRPr sz="1300">
              <a:solidFill>
                <a:srgbClr val="000000"/>
              </a:solidFill>
            </a:endParaRPr>
          </a:p>
          <a:p>
            <a:pPr indent="0" lvl="0" marL="0" rtl="0" algn="l">
              <a:lnSpc>
                <a:spcPct val="100000"/>
              </a:lnSpc>
              <a:spcBef>
                <a:spcPts val="0"/>
              </a:spcBef>
              <a:spcAft>
                <a:spcPts val="0"/>
              </a:spcAft>
              <a:buClr>
                <a:schemeClr val="dk1"/>
              </a:buClr>
              <a:buSzPts val="1100"/>
              <a:buFont typeface="Arial"/>
              <a:buNone/>
            </a:pPr>
            <a:r>
              <a:rPr b="1" lang="en" sz="1300">
                <a:solidFill>
                  <a:schemeClr val="dk1"/>
                </a:solidFill>
              </a:rPr>
              <a:t>Output: </a:t>
            </a:r>
            <a:r>
              <a:rPr lang="en" sz="1300">
                <a:solidFill>
                  <a:schemeClr val="dk1"/>
                </a:solidFill>
              </a:rPr>
              <a:t>CoHUIs: set of all correlated HUIs.</a:t>
            </a:r>
            <a:endParaRPr sz="1300">
              <a:solidFill>
                <a:srgbClr val="000000"/>
              </a:solidFill>
            </a:endParaRPr>
          </a:p>
        </p:txBody>
      </p:sp>
      <p:pic>
        <p:nvPicPr>
          <p:cNvPr id="90" name="Google Shape;90;p17"/>
          <p:cNvPicPr preferRelativeResize="0"/>
          <p:nvPr/>
        </p:nvPicPr>
        <p:blipFill rotWithShape="1">
          <a:blip r:embed="rId3">
            <a:alphaModFix/>
          </a:blip>
          <a:srcRect b="19831" l="0" r="0" t="18961"/>
          <a:stretch/>
        </p:blipFill>
        <p:spPr>
          <a:xfrm>
            <a:off x="0" y="0"/>
            <a:ext cx="1066026" cy="652500"/>
          </a:xfrm>
          <a:prstGeom prst="rect">
            <a:avLst/>
          </a:prstGeom>
          <a:noFill/>
          <a:ln>
            <a:noFill/>
          </a:ln>
        </p:spPr>
      </p:pic>
      <p:sp>
        <p:nvSpPr>
          <p:cNvPr id="91" name="Google Shape;91;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2" name="Google Shape;92;p17"/>
          <p:cNvSpPr txBox="1"/>
          <p:nvPr/>
        </p:nvSpPr>
        <p:spPr>
          <a:xfrm>
            <a:off x="4658163" y="1957513"/>
            <a:ext cx="3913500" cy="1400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300"/>
              <a:t>Algorithm 2</a:t>
            </a:r>
            <a:r>
              <a:rPr lang="en" sz="1300"/>
              <a:t> SearchCoHUI</a:t>
            </a:r>
            <a:endParaRPr sz="1300"/>
          </a:p>
          <a:p>
            <a:pPr indent="0" lvl="0" marL="0" rtl="0" algn="l">
              <a:spcBef>
                <a:spcPts val="0"/>
              </a:spcBef>
              <a:spcAft>
                <a:spcPts val="0"/>
              </a:spcAft>
              <a:buNone/>
            </a:pPr>
            <a:r>
              <a:rPr b="1" lang="en" sz="1300"/>
              <a:t>Input:</a:t>
            </a:r>
            <a:r>
              <a:rPr lang="en" sz="1300"/>
              <a:t> </a:t>
            </a:r>
            <a:r>
              <a:rPr i="1" lang="en" sz="1300"/>
              <a:t>X:</a:t>
            </a:r>
            <a:r>
              <a:rPr lang="en" sz="1300"/>
              <a:t> prefix itemset; </a:t>
            </a:r>
            <a:r>
              <a:rPr i="1" lang="en" sz="1300"/>
              <a:t>U(X):</a:t>
            </a:r>
            <a:r>
              <a:rPr lang="en" sz="1300"/>
              <a:t> utility of X, </a:t>
            </a:r>
            <a:r>
              <a:rPr i="1" lang="en" sz="1300"/>
              <a:t>RU (X):</a:t>
            </a:r>
            <a:r>
              <a:rPr lang="en" sz="1300"/>
              <a:t> the remaining utility of X, </a:t>
            </a:r>
            <a:r>
              <a:rPr i="1" lang="en" sz="1300"/>
              <a:t>dbProjectX:</a:t>
            </a:r>
            <a:r>
              <a:rPr lang="en" sz="1300"/>
              <a:t> projected database with X prefix; </a:t>
            </a:r>
            <a:r>
              <a:rPr i="1" lang="en" sz="1300"/>
              <a:t>k:</a:t>
            </a:r>
            <a:r>
              <a:rPr lang="en" sz="1300"/>
              <a:t> length of items set X.</a:t>
            </a:r>
            <a:endParaRPr sz="1300"/>
          </a:p>
          <a:p>
            <a:pPr indent="0" lvl="0" marL="0" rtl="0" algn="l">
              <a:spcBef>
                <a:spcPts val="0"/>
              </a:spcBef>
              <a:spcAft>
                <a:spcPts val="0"/>
              </a:spcAft>
              <a:buNone/>
            </a:pPr>
            <a:r>
              <a:rPr b="1" lang="en" sz="1300"/>
              <a:t>Output:</a:t>
            </a:r>
            <a:r>
              <a:rPr lang="en" sz="1300"/>
              <a:t> itemsets are CoHUIs with X prefix.</a:t>
            </a:r>
            <a:endParaRPr sz="1300"/>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574675" y="1121225"/>
            <a:ext cx="5991900" cy="575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n"/>
              <a:t>III. Algorithms description </a:t>
            </a:r>
            <a:endParaRPr/>
          </a:p>
        </p:txBody>
      </p:sp>
      <p:pic>
        <p:nvPicPr>
          <p:cNvPr id="98" name="Google Shape;98;p18"/>
          <p:cNvPicPr preferRelativeResize="0"/>
          <p:nvPr/>
        </p:nvPicPr>
        <p:blipFill rotWithShape="1">
          <a:blip r:embed="rId3">
            <a:alphaModFix/>
          </a:blip>
          <a:srcRect b="19831" l="0" r="0" t="18961"/>
          <a:stretch/>
        </p:blipFill>
        <p:spPr>
          <a:xfrm>
            <a:off x="0" y="0"/>
            <a:ext cx="1066026" cy="652500"/>
          </a:xfrm>
          <a:prstGeom prst="rect">
            <a:avLst/>
          </a:prstGeom>
          <a:noFill/>
          <a:ln>
            <a:noFill/>
          </a:ln>
        </p:spPr>
      </p:pic>
      <p:sp>
        <p:nvSpPr>
          <p:cNvPr id="99" name="Google Shape;99;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00" name="Google Shape;100;p18"/>
          <p:cNvSpPr txBox="1"/>
          <p:nvPr/>
        </p:nvSpPr>
        <p:spPr>
          <a:xfrm>
            <a:off x="1026750" y="1827850"/>
            <a:ext cx="7090500" cy="2455800"/>
          </a:xfrm>
          <a:prstGeom prst="rect">
            <a:avLst/>
          </a:prstGeom>
          <a:noFill/>
          <a:ln>
            <a:noFill/>
          </a:ln>
        </p:spPr>
        <p:txBody>
          <a:bodyPr anchorCtr="0" anchor="t" bIns="91425" lIns="91425" spcFirstLastPara="1" rIns="91425" wrap="square" tIns="91425">
            <a:spAutoFit/>
          </a:bodyPr>
          <a:lstStyle/>
          <a:p>
            <a:pPr indent="457200" lvl="0" marL="0" rtl="0" algn="just">
              <a:lnSpc>
                <a:spcPct val="115000"/>
              </a:lnSpc>
              <a:spcBef>
                <a:spcPts val="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The procedure of </a:t>
            </a:r>
            <a:r>
              <a:rPr b="1" lang="en" sz="1300">
                <a:solidFill>
                  <a:schemeClr val="dk1"/>
                </a:solidFill>
                <a:latin typeface="Times New Roman"/>
                <a:ea typeface="Times New Roman"/>
                <a:cs typeface="Times New Roman"/>
                <a:sym typeface="Times New Roman"/>
              </a:rPr>
              <a:t>CoHUI-Miner</a:t>
            </a:r>
            <a:r>
              <a:rPr lang="en" sz="1300">
                <a:solidFill>
                  <a:schemeClr val="dk1"/>
                </a:solidFill>
                <a:latin typeface="Times New Roman"/>
                <a:ea typeface="Times New Roman"/>
                <a:cs typeface="Times New Roman"/>
                <a:sym typeface="Times New Roman"/>
              </a:rPr>
              <a:t> takes as its input D, a transaction database; minCor, user-specified minimum correlation threshold; and minUtil, a user-specified minimum utility threshold. It mainly performs in one phase. It first scans the database to calculate sup(i), twu(i) and u(i) for each item i in D (line 1), then constructs the Ikeep set which consists of items whose twu value is not less than minUtil and finally updates SUP, U and database D with respect to I</a:t>
            </a:r>
            <a:r>
              <a:rPr baseline="-25000" lang="en" sz="1300">
                <a:solidFill>
                  <a:schemeClr val="dk1"/>
                </a:solidFill>
                <a:latin typeface="Times New Roman"/>
                <a:ea typeface="Times New Roman"/>
                <a:cs typeface="Times New Roman"/>
                <a:sym typeface="Times New Roman"/>
              </a:rPr>
              <a:t>keep</a:t>
            </a:r>
            <a:r>
              <a:rPr lang="en" sz="1300">
                <a:solidFill>
                  <a:schemeClr val="dk1"/>
                </a:solidFill>
                <a:latin typeface="Times New Roman"/>
                <a:ea typeface="Times New Roman"/>
                <a:cs typeface="Times New Roman"/>
                <a:sym typeface="Times New Roman"/>
              </a:rPr>
              <a:t> (lines 2, 3). After that, Ikeep is sorted in the increasing order of SUP, and the items of all transactions in database D are sorted w.r.t Ikeep (line 4). In line 5, each 1-item X ⊆ Ikeep, if U (X) &gt; minUtil then X is a CoHUI (because kulc (X) = 1) (dismiss lines 6, 7). From lines 9 to 24, the algorithm creates the</a:t>
            </a:r>
            <a:endParaRPr sz="13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1300">
                <a:solidFill>
                  <a:schemeClr val="dk1"/>
                </a:solidFill>
                <a:latin typeface="Times New Roman"/>
                <a:ea typeface="Times New Roman"/>
                <a:cs typeface="Times New Roman"/>
                <a:sym typeface="Times New Roman"/>
              </a:rPr>
              <a:t>projected database from 1-item X. Each projected transaction is assigned a prefix-utility of itemset X (line 19). In line 25, the </a:t>
            </a:r>
            <a:r>
              <a:rPr b="1" lang="en" sz="1300">
                <a:solidFill>
                  <a:schemeClr val="dk1"/>
                </a:solidFill>
                <a:latin typeface="Times New Roman"/>
                <a:ea typeface="Times New Roman"/>
                <a:cs typeface="Times New Roman"/>
                <a:sym typeface="Times New Roman"/>
              </a:rPr>
              <a:t>SearchCoHUI</a:t>
            </a:r>
            <a:r>
              <a:rPr lang="en" sz="1300">
                <a:solidFill>
                  <a:schemeClr val="dk1"/>
                </a:solidFill>
                <a:latin typeface="Times New Roman"/>
                <a:ea typeface="Times New Roman"/>
                <a:cs typeface="Times New Roman"/>
                <a:sym typeface="Times New Roman"/>
              </a:rPr>
              <a:t> procedure is called to extend the CoHUI set.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574675" y="1121225"/>
            <a:ext cx="5991900" cy="575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n"/>
              <a:t>III. Algorithms description </a:t>
            </a:r>
            <a:endParaRPr/>
          </a:p>
        </p:txBody>
      </p:sp>
      <p:pic>
        <p:nvPicPr>
          <p:cNvPr id="106" name="Google Shape;106;p19"/>
          <p:cNvPicPr preferRelativeResize="0"/>
          <p:nvPr/>
        </p:nvPicPr>
        <p:blipFill rotWithShape="1">
          <a:blip r:embed="rId3">
            <a:alphaModFix/>
          </a:blip>
          <a:srcRect b="19831" l="0" r="0" t="18961"/>
          <a:stretch/>
        </p:blipFill>
        <p:spPr>
          <a:xfrm>
            <a:off x="0" y="0"/>
            <a:ext cx="1066026" cy="652500"/>
          </a:xfrm>
          <a:prstGeom prst="rect">
            <a:avLst/>
          </a:prstGeom>
          <a:noFill/>
          <a:ln>
            <a:noFill/>
          </a:ln>
        </p:spPr>
      </p:pic>
      <p:sp>
        <p:nvSpPr>
          <p:cNvPr id="107" name="Google Shape;107;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08" name="Google Shape;108;p19"/>
          <p:cNvSpPr txBox="1"/>
          <p:nvPr/>
        </p:nvSpPr>
        <p:spPr>
          <a:xfrm>
            <a:off x="1066025" y="1696925"/>
            <a:ext cx="7406400" cy="3401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300">
                <a:solidFill>
                  <a:schemeClr val="dk1"/>
                </a:solidFill>
                <a:latin typeface="Times New Roman"/>
                <a:ea typeface="Times New Roman"/>
                <a:cs typeface="Times New Roman"/>
                <a:sym typeface="Times New Roman"/>
              </a:rPr>
              <a:t>	The </a:t>
            </a:r>
            <a:r>
              <a:rPr b="1" lang="en" sz="1300">
                <a:solidFill>
                  <a:schemeClr val="dk1"/>
                </a:solidFill>
                <a:latin typeface="Times New Roman"/>
                <a:ea typeface="Times New Roman"/>
                <a:cs typeface="Times New Roman"/>
                <a:sym typeface="Times New Roman"/>
              </a:rPr>
              <a:t>SearchCoHUI</a:t>
            </a:r>
            <a:r>
              <a:rPr lang="en" sz="1300">
                <a:solidFill>
                  <a:schemeClr val="dk1"/>
                </a:solidFill>
                <a:latin typeface="Times New Roman"/>
                <a:ea typeface="Times New Roman"/>
                <a:cs typeface="Times New Roman"/>
                <a:sym typeface="Times New Roman"/>
              </a:rPr>
              <a:t> algorithm takes X : prefix itemset, U(X) : utility of X, RU (X): remaining utility of X, dbProjectX : projected database with X prefix, and k: length of items set X. This is based on the DFS algorithm to find the extended set X' having the prefix X, then calculate U(X'), RU X',support(X'), kulc(X') and the projected database by X'. The calculation U(X') will be based on U(X) and the prefix utility of the transactions. Based on the U(X') and kulc(X') values, we can determine whether X' is a CoHUI or not. With each item in Ikeep (starting from position k), the procedure finds the extended set X' of X (lines 2, 3). Initializations for U(X'), RU(X'), Support(X') and ULA(X') are done in line 4. From lines 5 to 28, the algorithm processes each transaction T of the database dbProjectX to calculate U(X') (if X' ⊆ T then increase U(X') by u(x</a:t>
            </a:r>
            <a:r>
              <a:rPr baseline="-25000" lang="en" sz="1300">
                <a:solidFill>
                  <a:schemeClr val="dk1"/>
                </a:solidFill>
                <a:latin typeface="Times New Roman"/>
                <a:ea typeface="Times New Roman"/>
                <a:cs typeface="Times New Roman"/>
                <a:sym typeface="Times New Roman"/>
              </a:rPr>
              <a:t>j</a:t>
            </a:r>
            <a:r>
              <a:rPr lang="en" sz="1300">
                <a:solidFill>
                  <a:schemeClr val="dk1"/>
                </a:solidFill>
                <a:latin typeface="Times New Roman"/>
                <a:ea typeface="Times New Roman"/>
                <a:cs typeface="Times New Roman"/>
                <a:sym typeface="Times New Roman"/>
              </a:rPr>
              <a:t>, T) and update RU(X'), support X'; else decrease U(X') by pru (T ). At lines 1 and 15, the LA-Prune strategy is applied, if X' ⊈ T then the ULA value is decreased by (pru (T ) + uτ (T )), and if ULA &lt; minUtil then X' is not a CoHUI so stop the projection with X' by return command. Lines 20 to 26 calculate projected transaction T on X' (T \X') and update prefix utility corresponding, pru(T \X') = pru(T ) + u(x</a:t>
            </a:r>
            <a:r>
              <a:rPr baseline="-25000" lang="en" sz="1300">
                <a:solidFill>
                  <a:schemeClr val="dk1"/>
                </a:solidFill>
                <a:latin typeface="Times New Roman"/>
                <a:ea typeface="Times New Roman"/>
                <a:cs typeface="Times New Roman"/>
                <a:sym typeface="Times New Roman"/>
              </a:rPr>
              <a:t>j</a:t>
            </a:r>
            <a:r>
              <a:rPr lang="en" sz="1300">
                <a:solidFill>
                  <a:schemeClr val="dk1"/>
                </a:solidFill>
                <a:latin typeface="Times New Roman"/>
                <a:ea typeface="Times New Roman"/>
                <a:cs typeface="Times New Roman"/>
                <a:sym typeface="Times New Roman"/>
              </a:rPr>
              <a:t>, T). In lines 29 to 39, kulc X' is computed and if kulc(X') ≥ minCor and U(X') ≥ minUtil then X' is a CoHUI. At lines 35 and 36, U-Prune strategy is applied, if U(X') + ru(X') ≥ minUtil, </a:t>
            </a:r>
            <a:r>
              <a:rPr b="1" lang="en" sz="1300">
                <a:solidFill>
                  <a:schemeClr val="dk1"/>
                </a:solidFill>
                <a:latin typeface="Times New Roman"/>
                <a:ea typeface="Times New Roman"/>
                <a:cs typeface="Times New Roman"/>
                <a:sym typeface="Times New Roman"/>
              </a:rPr>
              <a:t>SearchCoHUI</a:t>
            </a:r>
            <a:r>
              <a:rPr lang="en" sz="1300">
                <a:solidFill>
                  <a:schemeClr val="dk1"/>
                </a:solidFill>
                <a:latin typeface="Times New Roman"/>
                <a:ea typeface="Times New Roman"/>
                <a:cs typeface="Times New Roman"/>
                <a:sym typeface="Times New Roman"/>
              </a:rPr>
              <a:t> is called recursively to continue searching for CoHUI with the prefix X'. Otherwise this algorithm is ended.</a:t>
            </a:r>
            <a:endParaRPr sz="13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500550" y="1096875"/>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n"/>
              <a:t>IV. </a:t>
            </a:r>
            <a:r>
              <a:rPr lang="en"/>
              <a:t>Implementation</a:t>
            </a:r>
            <a:endParaRPr/>
          </a:p>
        </p:txBody>
      </p:sp>
      <p:sp>
        <p:nvSpPr>
          <p:cNvPr id="114" name="Google Shape;114;p20"/>
          <p:cNvSpPr txBox="1"/>
          <p:nvPr>
            <p:ph idx="1" type="body"/>
          </p:nvPr>
        </p:nvSpPr>
        <p:spPr>
          <a:xfrm>
            <a:off x="637800" y="1975500"/>
            <a:ext cx="7868400" cy="1779300"/>
          </a:xfrm>
          <a:prstGeom prst="rect">
            <a:avLst/>
          </a:prstGeom>
        </p:spPr>
        <p:txBody>
          <a:bodyPr anchorCtr="0" anchor="t" bIns="91425" lIns="91425" spcFirstLastPara="1" rIns="91425" wrap="square" tIns="91425">
            <a:normAutofit lnSpcReduction="10000"/>
          </a:bodyPr>
          <a:lstStyle/>
          <a:p>
            <a:pPr indent="457200" lvl="0" marL="0" rtl="0" algn="just">
              <a:lnSpc>
                <a:spcPct val="150000"/>
              </a:lnSpc>
              <a:spcBef>
                <a:spcPts val="0"/>
              </a:spcBef>
              <a:spcAft>
                <a:spcPts val="0"/>
              </a:spcAft>
              <a:buNone/>
            </a:pPr>
            <a:r>
              <a:rPr lang="en" sz="1300">
                <a:solidFill>
                  <a:schemeClr val="dk1"/>
                </a:solidFill>
              </a:rPr>
              <a:t>We implemented the CoHUI-Miner algorithm in Java and conducted it on a Asus notebook with Intel Core i5-1240P CPU @4.4GHz, 8GB of memory, running Windows 11. We used standard datasets downloaded from the SPMF library such as Mushroom, Chess and Connect.</a:t>
            </a:r>
            <a:endParaRPr sz="1300">
              <a:solidFill>
                <a:schemeClr val="dk1"/>
              </a:solidFill>
            </a:endParaRPr>
          </a:p>
          <a:p>
            <a:pPr indent="0" lvl="0" marL="0" rtl="0" algn="just">
              <a:lnSpc>
                <a:spcPct val="150000"/>
              </a:lnSpc>
              <a:spcBef>
                <a:spcPts val="0"/>
              </a:spcBef>
              <a:spcAft>
                <a:spcPts val="0"/>
              </a:spcAft>
              <a:buClr>
                <a:schemeClr val="dk1"/>
              </a:buClr>
              <a:buSzPts val="1100"/>
              <a:buFont typeface="Arial"/>
              <a:buNone/>
            </a:pPr>
            <a:r>
              <a:rPr lang="en" sz="1300">
                <a:solidFill>
                  <a:schemeClr val="dk1"/>
                </a:solidFill>
              </a:rPr>
              <a:t>The </a:t>
            </a:r>
            <a:r>
              <a:rPr lang="en" sz="1300">
                <a:solidFill>
                  <a:schemeClr val="dk1"/>
                </a:solidFill>
              </a:rPr>
              <a:t>paper included Chainstore, Kosarak, Accident database but we do not have a PC packed with enough power to run it. Beside the homemade implementation performance is about 8 - 10 times slower than the real deal.</a:t>
            </a:r>
            <a:endParaRPr sz="1300">
              <a:solidFill>
                <a:schemeClr val="dk1"/>
              </a:solidFill>
            </a:endParaRPr>
          </a:p>
        </p:txBody>
      </p:sp>
      <p:pic>
        <p:nvPicPr>
          <p:cNvPr id="115" name="Google Shape;115;p20"/>
          <p:cNvPicPr preferRelativeResize="0"/>
          <p:nvPr/>
        </p:nvPicPr>
        <p:blipFill rotWithShape="1">
          <a:blip r:embed="rId3">
            <a:alphaModFix/>
          </a:blip>
          <a:srcRect b="19831" l="0" r="0" t="18961"/>
          <a:stretch/>
        </p:blipFill>
        <p:spPr>
          <a:xfrm>
            <a:off x="0" y="0"/>
            <a:ext cx="1066026" cy="652500"/>
          </a:xfrm>
          <a:prstGeom prst="rect">
            <a:avLst/>
          </a:prstGeom>
          <a:noFill/>
          <a:ln>
            <a:noFill/>
          </a:ln>
        </p:spPr>
      </p:pic>
      <p:sp>
        <p:nvSpPr>
          <p:cNvPr id="116" name="Google Shape;116;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500550" y="1096875"/>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n"/>
              <a:t>IV. Implementation</a:t>
            </a:r>
            <a:endParaRPr/>
          </a:p>
        </p:txBody>
      </p:sp>
      <p:pic>
        <p:nvPicPr>
          <p:cNvPr id="122" name="Google Shape;122;p21"/>
          <p:cNvPicPr preferRelativeResize="0"/>
          <p:nvPr/>
        </p:nvPicPr>
        <p:blipFill rotWithShape="1">
          <a:blip r:embed="rId3">
            <a:alphaModFix/>
          </a:blip>
          <a:srcRect b="19831" l="0" r="0" t="18961"/>
          <a:stretch/>
        </p:blipFill>
        <p:spPr>
          <a:xfrm>
            <a:off x="0" y="0"/>
            <a:ext cx="1066026" cy="652500"/>
          </a:xfrm>
          <a:prstGeom prst="rect">
            <a:avLst/>
          </a:prstGeom>
          <a:noFill/>
          <a:ln>
            <a:noFill/>
          </a:ln>
        </p:spPr>
      </p:pic>
      <p:sp>
        <p:nvSpPr>
          <p:cNvPr id="123" name="Google Shape;123;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124" name="Google Shape;124;p21"/>
          <p:cNvGraphicFramePr/>
          <p:nvPr/>
        </p:nvGraphicFramePr>
        <p:xfrm>
          <a:off x="1600175" y="1877025"/>
          <a:ext cx="3000000" cy="3000000"/>
        </p:xfrm>
        <a:graphic>
          <a:graphicData uri="http://schemas.openxmlformats.org/drawingml/2006/table">
            <a:tbl>
              <a:tblPr>
                <a:noFill/>
                <a:tableStyleId>{DE43CFB0-D88D-4639-9377-DB2E0B6D7344}</a:tableStyleId>
              </a:tblPr>
              <a:tblGrid>
                <a:gridCol w="1188725"/>
                <a:gridCol w="1188725"/>
                <a:gridCol w="1188725"/>
                <a:gridCol w="1188725"/>
                <a:gridCol w="1188725"/>
              </a:tblGrid>
              <a:tr h="494775">
                <a:tc>
                  <a:txBody>
                    <a:bodyPr/>
                    <a:lstStyle/>
                    <a:p>
                      <a:pPr indent="0" lvl="0" marL="0" rtl="0" algn="ctr">
                        <a:spcBef>
                          <a:spcPts val="0"/>
                        </a:spcBef>
                        <a:spcAft>
                          <a:spcPts val="0"/>
                        </a:spcAft>
                        <a:buNone/>
                      </a:pPr>
                      <a:r>
                        <a:rPr lang="en" sz="1300"/>
                        <a:t>Dataset</a:t>
                      </a:r>
                      <a:endParaRPr sz="1300"/>
                    </a:p>
                  </a:txBody>
                  <a:tcPr marT="63500" marB="63500" marR="63500" marL="63500"/>
                </a:tc>
                <a:tc>
                  <a:txBody>
                    <a:bodyPr/>
                    <a:lstStyle/>
                    <a:p>
                      <a:pPr indent="0" lvl="0" marL="0" rtl="0" algn="ctr">
                        <a:spcBef>
                          <a:spcPts val="0"/>
                        </a:spcBef>
                        <a:spcAft>
                          <a:spcPts val="0"/>
                        </a:spcAft>
                        <a:buNone/>
                      </a:pPr>
                      <a:r>
                        <a:rPr lang="en" sz="1300"/>
                        <a:t>Transactions</a:t>
                      </a:r>
                      <a:endParaRPr sz="1300"/>
                    </a:p>
                  </a:txBody>
                  <a:tcPr marT="63500" marB="63500" marR="63500" marL="63500"/>
                </a:tc>
                <a:tc>
                  <a:txBody>
                    <a:bodyPr/>
                    <a:lstStyle/>
                    <a:p>
                      <a:pPr indent="0" lvl="0" marL="0" rtl="0" algn="ctr">
                        <a:spcBef>
                          <a:spcPts val="0"/>
                        </a:spcBef>
                        <a:spcAft>
                          <a:spcPts val="0"/>
                        </a:spcAft>
                        <a:buNone/>
                      </a:pPr>
                      <a:r>
                        <a:rPr lang="en" sz="1300"/>
                        <a:t>Distinct items (I)</a:t>
                      </a:r>
                      <a:endParaRPr sz="1300"/>
                    </a:p>
                  </a:txBody>
                  <a:tcPr marT="63500" marB="63500" marR="63500" marL="63500"/>
                </a:tc>
                <a:tc>
                  <a:txBody>
                    <a:bodyPr/>
                    <a:lstStyle/>
                    <a:p>
                      <a:pPr indent="0" lvl="0" marL="0" rtl="0" algn="ctr">
                        <a:spcBef>
                          <a:spcPts val="0"/>
                        </a:spcBef>
                        <a:spcAft>
                          <a:spcPts val="0"/>
                        </a:spcAft>
                        <a:buNone/>
                      </a:pPr>
                      <a:r>
                        <a:rPr lang="en" sz="1300"/>
                        <a:t>Avg Len (A)</a:t>
                      </a:r>
                      <a:endParaRPr sz="1300"/>
                    </a:p>
                  </a:txBody>
                  <a:tcPr marT="63500" marB="63500" marR="63500" marL="63500"/>
                </a:tc>
                <a:tc>
                  <a:txBody>
                    <a:bodyPr/>
                    <a:lstStyle/>
                    <a:p>
                      <a:pPr indent="0" lvl="0" marL="0" rtl="0" algn="ctr">
                        <a:spcBef>
                          <a:spcPts val="0"/>
                        </a:spcBef>
                        <a:spcAft>
                          <a:spcPts val="0"/>
                        </a:spcAft>
                        <a:buNone/>
                      </a:pPr>
                      <a:r>
                        <a:rPr lang="en" sz="1300"/>
                        <a:t>Density (A/I)%</a:t>
                      </a:r>
                      <a:endParaRPr sz="1300"/>
                    </a:p>
                  </a:txBody>
                  <a:tcPr marT="63500" marB="63500" marR="63500" marL="63500"/>
                </a:tc>
              </a:tr>
              <a:tr h="307000">
                <a:tc>
                  <a:txBody>
                    <a:bodyPr/>
                    <a:lstStyle/>
                    <a:p>
                      <a:pPr indent="0" lvl="0" marL="0" rtl="0" algn="ctr">
                        <a:spcBef>
                          <a:spcPts val="0"/>
                        </a:spcBef>
                        <a:spcAft>
                          <a:spcPts val="0"/>
                        </a:spcAft>
                        <a:buNone/>
                      </a:pPr>
                      <a:r>
                        <a:rPr lang="en" sz="1300"/>
                        <a:t>Chess</a:t>
                      </a:r>
                      <a:endParaRPr sz="1300"/>
                    </a:p>
                  </a:txBody>
                  <a:tcPr marT="63500" marB="63500" marR="63500" marL="63500"/>
                </a:tc>
                <a:tc>
                  <a:txBody>
                    <a:bodyPr/>
                    <a:lstStyle/>
                    <a:p>
                      <a:pPr indent="0" lvl="0" marL="0" rtl="0" algn="ctr">
                        <a:spcBef>
                          <a:spcPts val="0"/>
                        </a:spcBef>
                        <a:spcAft>
                          <a:spcPts val="0"/>
                        </a:spcAft>
                        <a:buNone/>
                      </a:pPr>
                      <a:r>
                        <a:rPr lang="en" sz="1300"/>
                        <a:t>3,196</a:t>
                      </a:r>
                      <a:endParaRPr sz="1300"/>
                    </a:p>
                  </a:txBody>
                  <a:tcPr marT="63500" marB="63500" marR="63500" marL="63500"/>
                </a:tc>
                <a:tc>
                  <a:txBody>
                    <a:bodyPr/>
                    <a:lstStyle/>
                    <a:p>
                      <a:pPr indent="0" lvl="0" marL="0" rtl="0" algn="ctr">
                        <a:spcBef>
                          <a:spcPts val="0"/>
                        </a:spcBef>
                        <a:spcAft>
                          <a:spcPts val="0"/>
                        </a:spcAft>
                        <a:buNone/>
                      </a:pPr>
                      <a:r>
                        <a:rPr lang="en" sz="1300"/>
                        <a:t>75</a:t>
                      </a:r>
                      <a:endParaRPr sz="1300"/>
                    </a:p>
                  </a:txBody>
                  <a:tcPr marT="63500" marB="63500" marR="63500" marL="63500"/>
                </a:tc>
                <a:tc>
                  <a:txBody>
                    <a:bodyPr/>
                    <a:lstStyle/>
                    <a:p>
                      <a:pPr indent="0" lvl="0" marL="0" rtl="0" algn="ctr">
                        <a:spcBef>
                          <a:spcPts val="0"/>
                        </a:spcBef>
                        <a:spcAft>
                          <a:spcPts val="0"/>
                        </a:spcAft>
                        <a:buNone/>
                      </a:pPr>
                      <a:r>
                        <a:rPr lang="en" sz="1300"/>
                        <a:t>37</a:t>
                      </a:r>
                      <a:endParaRPr sz="1300"/>
                    </a:p>
                  </a:txBody>
                  <a:tcPr marT="63500" marB="63500" marR="63500" marL="63500"/>
                </a:tc>
                <a:tc>
                  <a:txBody>
                    <a:bodyPr/>
                    <a:lstStyle/>
                    <a:p>
                      <a:pPr indent="0" lvl="0" marL="0" rtl="0" algn="ctr">
                        <a:spcBef>
                          <a:spcPts val="0"/>
                        </a:spcBef>
                        <a:spcAft>
                          <a:spcPts val="0"/>
                        </a:spcAft>
                        <a:buNone/>
                      </a:pPr>
                      <a:r>
                        <a:rPr lang="en" sz="1300"/>
                        <a:t>49.3333</a:t>
                      </a:r>
                      <a:endParaRPr sz="1300"/>
                    </a:p>
                  </a:txBody>
                  <a:tcPr marT="63500" marB="63500" marR="63500" marL="63500"/>
                </a:tc>
              </a:tr>
              <a:tr h="307000">
                <a:tc>
                  <a:txBody>
                    <a:bodyPr/>
                    <a:lstStyle/>
                    <a:p>
                      <a:pPr indent="0" lvl="0" marL="0" rtl="0" algn="ctr">
                        <a:spcBef>
                          <a:spcPts val="0"/>
                        </a:spcBef>
                        <a:spcAft>
                          <a:spcPts val="0"/>
                        </a:spcAft>
                        <a:buNone/>
                      </a:pPr>
                      <a:r>
                        <a:rPr lang="en" sz="1300"/>
                        <a:t>Connect</a:t>
                      </a:r>
                      <a:endParaRPr sz="1300"/>
                    </a:p>
                  </a:txBody>
                  <a:tcPr marT="63500" marB="63500" marR="63500" marL="63500"/>
                </a:tc>
                <a:tc>
                  <a:txBody>
                    <a:bodyPr/>
                    <a:lstStyle/>
                    <a:p>
                      <a:pPr indent="0" lvl="0" marL="0" rtl="0" algn="ctr">
                        <a:spcBef>
                          <a:spcPts val="0"/>
                        </a:spcBef>
                        <a:spcAft>
                          <a:spcPts val="0"/>
                        </a:spcAft>
                        <a:buNone/>
                      </a:pPr>
                      <a:r>
                        <a:rPr lang="en" sz="1300"/>
                        <a:t>67,557</a:t>
                      </a:r>
                      <a:endParaRPr sz="1300"/>
                    </a:p>
                  </a:txBody>
                  <a:tcPr marT="63500" marB="63500" marR="63500" marL="63500"/>
                </a:tc>
                <a:tc>
                  <a:txBody>
                    <a:bodyPr/>
                    <a:lstStyle/>
                    <a:p>
                      <a:pPr indent="0" lvl="0" marL="0" rtl="0" algn="ctr">
                        <a:spcBef>
                          <a:spcPts val="0"/>
                        </a:spcBef>
                        <a:spcAft>
                          <a:spcPts val="0"/>
                        </a:spcAft>
                        <a:buNone/>
                      </a:pPr>
                      <a:r>
                        <a:rPr lang="en" sz="1300"/>
                        <a:t>129</a:t>
                      </a:r>
                      <a:endParaRPr sz="1300"/>
                    </a:p>
                  </a:txBody>
                  <a:tcPr marT="63500" marB="63500" marR="63500" marL="63500"/>
                </a:tc>
                <a:tc>
                  <a:txBody>
                    <a:bodyPr/>
                    <a:lstStyle/>
                    <a:p>
                      <a:pPr indent="0" lvl="0" marL="0" rtl="0" algn="ctr">
                        <a:spcBef>
                          <a:spcPts val="0"/>
                        </a:spcBef>
                        <a:spcAft>
                          <a:spcPts val="0"/>
                        </a:spcAft>
                        <a:buNone/>
                      </a:pPr>
                      <a:r>
                        <a:rPr lang="en" sz="1300"/>
                        <a:t>43</a:t>
                      </a:r>
                      <a:endParaRPr sz="1300"/>
                    </a:p>
                  </a:txBody>
                  <a:tcPr marT="63500" marB="63500" marR="63500" marL="63500"/>
                </a:tc>
                <a:tc>
                  <a:txBody>
                    <a:bodyPr/>
                    <a:lstStyle/>
                    <a:p>
                      <a:pPr indent="0" lvl="0" marL="0" rtl="0" algn="ctr">
                        <a:spcBef>
                          <a:spcPts val="0"/>
                        </a:spcBef>
                        <a:spcAft>
                          <a:spcPts val="0"/>
                        </a:spcAft>
                        <a:buNone/>
                      </a:pPr>
                      <a:r>
                        <a:rPr lang="en" sz="1300"/>
                        <a:t>33.3333</a:t>
                      </a:r>
                      <a:endParaRPr sz="1300"/>
                    </a:p>
                  </a:txBody>
                  <a:tcPr marT="63500" marB="63500" marR="63500" marL="63500"/>
                </a:tc>
              </a:tr>
              <a:tr h="307000">
                <a:tc>
                  <a:txBody>
                    <a:bodyPr/>
                    <a:lstStyle/>
                    <a:p>
                      <a:pPr indent="0" lvl="0" marL="0" rtl="0" algn="ctr">
                        <a:spcBef>
                          <a:spcPts val="0"/>
                        </a:spcBef>
                        <a:spcAft>
                          <a:spcPts val="0"/>
                        </a:spcAft>
                        <a:buNone/>
                      </a:pPr>
                      <a:r>
                        <a:rPr lang="en" sz="1300"/>
                        <a:t>Mushroom</a:t>
                      </a:r>
                      <a:endParaRPr sz="1300"/>
                    </a:p>
                  </a:txBody>
                  <a:tcPr marT="63500" marB="63500" marR="63500" marL="63500"/>
                </a:tc>
                <a:tc>
                  <a:txBody>
                    <a:bodyPr/>
                    <a:lstStyle/>
                    <a:p>
                      <a:pPr indent="0" lvl="0" marL="0" rtl="0" algn="ctr">
                        <a:spcBef>
                          <a:spcPts val="0"/>
                        </a:spcBef>
                        <a:spcAft>
                          <a:spcPts val="0"/>
                        </a:spcAft>
                        <a:buNone/>
                      </a:pPr>
                      <a:r>
                        <a:rPr lang="en" sz="1300"/>
                        <a:t>8,124</a:t>
                      </a:r>
                      <a:endParaRPr sz="1300"/>
                    </a:p>
                  </a:txBody>
                  <a:tcPr marT="63500" marB="63500" marR="63500" marL="63500"/>
                </a:tc>
                <a:tc>
                  <a:txBody>
                    <a:bodyPr/>
                    <a:lstStyle/>
                    <a:p>
                      <a:pPr indent="0" lvl="0" marL="0" rtl="0" algn="ctr">
                        <a:spcBef>
                          <a:spcPts val="0"/>
                        </a:spcBef>
                        <a:spcAft>
                          <a:spcPts val="0"/>
                        </a:spcAft>
                        <a:buNone/>
                      </a:pPr>
                      <a:r>
                        <a:rPr lang="en" sz="1300"/>
                        <a:t>119</a:t>
                      </a:r>
                      <a:endParaRPr sz="1300"/>
                    </a:p>
                  </a:txBody>
                  <a:tcPr marT="63500" marB="63500" marR="63500" marL="63500"/>
                </a:tc>
                <a:tc>
                  <a:txBody>
                    <a:bodyPr/>
                    <a:lstStyle/>
                    <a:p>
                      <a:pPr indent="0" lvl="0" marL="0" rtl="0" algn="ctr">
                        <a:spcBef>
                          <a:spcPts val="0"/>
                        </a:spcBef>
                        <a:spcAft>
                          <a:spcPts val="0"/>
                        </a:spcAft>
                        <a:buNone/>
                      </a:pPr>
                      <a:r>
                        <a:rPr lang="en" sz="1300"/>
                        <a:t>23</a:t>
                      </a:r>
                      <a:endParaRPr sz="1300"/>
                    </a:p>
                  </a:txBody>
                  <a:tcPr marT="63500" marB="63500" marR="63500" marL="63500"/>
                </a:tc>
                <a:tc>
                  <a:txBody>
                    <a:bodyPr/>
                    <a:lstStyle/>
                    <a:p>
                      <a:pPr indent="0" lvl="0" marL="0" rtl="0" algn="ctr">
                        <a:spcBef>
                          <a:spcPts val="0"/>
                        </a:spcBef>
                        <a:spcAft>
                          <a:spcPts val="0"/>
                        </a:spcAft>
                        <a:buNone/>
                      </a:pPr>
                      <a:r>
                        <a:rPr lang="en" sz="1300"/>
                        <a:t>19.3277</a:t>
                      </a:r>
                      <a:endParaRPr sz="1300"/>
                    </a:p>
                  </a:txBody>
                  <a:tcPr marT="63500" marB="63500" marR="63500" marL="63500"/>
                </a:tc>
              </a:tr>
              <a:tr h="307000">
                <a:tc>
                  <a:txBody>
                    <a:bodyPr/>
                    <a:lstStyle/>
                    <a:p>
                      <a:pPr indent="0" lvl="0" marL="0" rtl="0" algn="ctr">
                        <a:spcBef>
                          <a:spcPts val="0"/>
                        </a:spcBef>
                        <a:spcAft>
                          <a:spcPts val="0"/>
                        </a:spcAft>
                        <a:buNone/>
                      </a:pPr>
                      <a:r>
                        <a:rPr lang="en" sz="1300"/>
                        <a:t>Accident</a:t>
                      </a:r>
                      <a:endParaRPr sz="1300"/>
                    </a:p>
                  </a:txBody>
                  <a:tcPr marT="63500" marB="63500" marR="63500" marL="63500"/>
                </a:tc>
                <a:tc>
                  <a:txBody>
                    <a:bodyPr/>
                    <a:lstStyle/>
                    <a:p>
                      <a:pPr indent="0" lvl="0" marL="0" rtl="0" algn="ctr">
                        <a:spcBef>
                          <a:spcPts val="0"/>
                        </a:spcBef>
                        <a:spcAft>
                          <a:spcPts val="0"/>
                        </a:spcAft>
                        <a:buNone/>
                      </a:pPr>
                      <a:r>
                        <a:rPr lang="en" sz="1300"/>
                        <a:t>340,183</a:t>
                      </a:r>
                      <a:endParaRPr sz="1300"/>
                    </a:p>
                  </a:txBody>
                  <a:tcPr marT="63500" marB="63500" marR="63500" marL="63500"/>
                </a:tc>
                <a:tc>
                  <a:txBody>
                    <a:bodyPr/>
                    <a:lstStyle/>
                    <a:p>
                      <a:pPr indent="0" lvl="0" marL="0" rtl="0" algn="ctr">
                        <a:spcBef>
                          <a:spcPts val="0"/>
                        </a:spcBef>
                        <a:spcAft>
                          <a:spcPts val="0"/>
                        </a:spcAft>
                        <a:buNone/>
                      </a:pPr>
                      <a:r>
                        <a:rPr lang="en" sz="1300"/>
                        <a:t>468</a:t>
                      </a:r>
                      <a:endParaRPr sz="1300"/>
                    </a:p>
                  </a:txBody>
                  <a:tcPr marT="63500" marB="63500" marR="63500" marL="63500"/>
                </a:tc>
                <a:tc>
                  <a:txBody>
                    <a:bodyPr/>
                    <a:lstStyle/>
                    <a:p>
                      <a:pPr indent="0" lvl="0" marL="0" rtl="0" algn="ctr">
                        <a:spcBef>
                          <a:spcPts val="0"/>
                        </a:spcBef>
                        <a:spcAft>
                          <a:spcPts val="0"/>
                        </a:spcAft>
                        <a:buNone/>
                      </a:pPr>
                      <a:r>
                        <a:rPr lang="en" sz="1300"/>
                        <a:t>33.8</a:t>
                      </a:r>
                      <a:endParaRPr sz="1300"/>
                    </a:p>
                  </a:txBody>
                  <a:tcPr marT="63500" marB="63500" marR="63500" marL="63500"/>
                </a:tc>
                <a:tc>
                  <a:txBody>
                    <a:bodyPr/>
                    <a:lstStyle/>
                    <a:p>
                      <a:pPr indent="0" lvl="0" marL="0" rtl="0" algn="ctr">
                        <a:spcBef>
                          <a:spcPts val="0"/>
                        </a:spcBef>
                        <a:spcAft>
                          <a:spcPts val="0"/>
                        </a:spcAft>
                        <a:buNone/>
                      </a:pPr>
                      <a:r>
                        <a:rPr lang="en" sz="1300"/>
                        <a:t>7.2222</a:t>
                      </a:r>
                      <a:endParaRPr sz="1300"/>
                    </a:p>
                  </a:txBody>
                  <a:tcPr marT="63500" marB="63500" marR="63500" marL="63500"/>
                </a:tc>
              </a:tr>
              <a:tr h="307000">
                <a:tc>
                  <a:txBody>
                    <a:bodyPr/>
                    <a:lstStyle/>
                    <a:p>
                      <a:pPr indent="0" lvl="0" marL="0" rtl="0" algn="ctr">
                        <a:spcBef>
                          <a:spcPts val="0"/>
                        </a:spcBef>
                        <a:spcAft>
                          <a:spcPts val="0"/>
                        </a:spcAft>
                        <a:buNone/>
                      </a:pPr>
                      <a:r>
                        <a:rPr lang="en" sz="1300"/>
                        <a:t>Kosarak</a:t>
                      </a:r>
                      <a:endParaRPr sz="1300"/>
                    </a:p>
                  </a:txBody>
                  <a:tcPr marT="63500" marB="63500" marR="63500" marL="63500"/>
                </a:tc>
                <a:tc>
                  <a:txBody>
                    <a:bodyPr/>
                    <a:lstStyle/>
                    <a:p>
                      <a:pPr indent="0" lvl="0" marL="0" rtl="0" algn="ctr">
                        <a:spcBef>
                          <a:spcPts val="0"/>
                        </a:spcBef>
                        <a:spcAft>
                          <a:spcPts val="0"/>
                        </a:spcAft>
                        <a:buNone/>
                      </a:pPr>
                      <a:r>
                        <a:rPr lang="en" sz="1300"/>
                        <a:t>990,000</a:t>
                      </a:r>
                      <a:endParaRPr sz="1300"/>
                    </a:p>
                  </a:txBody>
                  <a:tcPr marT="63500" marB="63500" marR="63500" marL="63500"/>
                </a:tc>
                <a:tc>
                  <a:txBody>
                    <a:bodyPr/>
                    <a:lstStyle/>
                    <a:p>
                      <a:pPr indent="0" lvl="0" marL="0" rtl="0" algn="ctr">
                        <a:spcBef>
                          <a:spcPts val="0"/>
                        </a:spcBef>
                        <a:spcAft>
                          <a:spcPts val="0"/>
                        </a:spcAft>
                        <a:buNone/>
                      </a:pPr>
                      <a:r>
                        <a:rPr lang="en" sz="1300"/>
                        <a:t>41,270</a:t>
                      </a:r>
                      <a:endParaRPr sz="1300"/>
                    </a:p>
                  </a:txBody>
                  <a:tcPr marT="63500" marB="63500" marR="63500" marL="63500"/>
                </a:tc>
                <a:tc>
                  <a:txBody>
                    <a:bodyPr/>
                    <a:lstStyle/>
                    <a:p>
                      <a:pPr indent="0" lvl="0" marL="0" rtl="0" algn="ctr">
                        <a:spcBef>
                          <a:spcPts val="0"/>
                        </a:spcBef>
                        <a:spcAft>
                          <a:spcPts val="0"/>
                        </a:spcAft>
                        <a:buNone/>
                      </a:pPr>
                      <a:r>
                        <a:rPr lang="en" sz="1300"/>
                        <a:t>8.1</a:t>
                      </a:r>
                      <a:endParaRPr sz="1300"/>
                    </a:p>
                  </a:txBody>
                  <a:tcPr marT="63500" marB="63500" marR="63500" marL="63500"/>
                </a:tc>
                <a:tc>
                  <a:txBody>
                    <a:bodyPr/>
                    <a:lstStyle/>
                    <a:p>
                      <a:pPr indent="0" lvl="0" marL="0" rtl="0" algn="ctr">
                        <a:spcBef>
                          <a:spcPts val="0"/>
                        </a:spcBef>
                        <a:spcAft>
                          <a:spcPts val="0"/>
                        </a:spcAft>
                        <a:buNone/>
                      </a:pPr>
                      <a:r>
                        <a:rPr lang="en" sz="1300"/>
                        <a:t>0.0196</a:t>
                      </a:r>
                      <a:endParaRPr sz="1300"/>
                    </a:p>
                  </a:txBody>
                  <a:tcPr marT="63500" marB="63500" marR="63500" marL="63500"/>
                </a:tc>
              </a:tr>
              <a:tr h="307000">
                <a:tc>
                  <a:txBody>
                    <a:bodyPr/>
                    <a:lstStyle/>
                    <a:p>
                      <a:pPr indent="0" lvl="0" marL="0" rtl="0" algn="ctr">
                        <a:spcBef>
                          <a:spcPts val="0"/>
                        </a:spcBef>
                        <a:spcAft>
                          <a:spcPts val="0"/>
                        </a:spcAft>
                        <a:buNone/>
                      </a:pPr>
                      <a:r>
                        <a:rPr lang="en" sz="1300"/>
                        <a:t>Chainstore</a:t>
                      </a:r>
                      <a:endParaRPr sz="1300"/>
                    </a:p>
                  </a:txBody>
                  <a:tcPr marT="63500" marB="63500" marR="63500" marL="63500"/>
                </a:tc>
                <a:tc>
                  <a:txBody>
                    <a:bodyPr/>
                    <a:lstStyle/>
                    <a:p>
                      <a:pPr indent="0" lvl="0" marL="0" rtl="0" algn="ctr">
                        <a:spcBef>
                          <a:spcPts val="0"/>
                        </a:spcBef>
                        <a:spcAft>
                          <a:spcPts val="0"/>
                        </a:spcAft>
                        <a:buNone/>
                      </a:pPr>
                      <a:r>
                        <a:rPr lang="en" sz="1300"/>
                        <a:t>1,112,949</a:t>
                      </a:r>
                      <a:endParaRPr sz="1300"/>
                    </a:p>
                  </a:txBody>
                  <a:tcPr marT="63500" marB="63500" marR="63500" marL="63500"/>
                </a:tc>
                <a:tc>
                  <a:txBody>
                    <a:bodyPr/>
                    <a:lstStyle/>
                    <a:p>
                      <a:pPr indent="0" lvl="0" marL="0" rtl="0" algn="ctr">
                        <a:spcBef>
                          <a:spcPts val="0"/>
                        </a:spcBef>
                        <a:spcAft>
                          <a:spcPts val="0"/>
                        </a:spcAft>
                        <a:buNone/>
                      </a:pPr>
                      <a:r>
                        <a:rPr lang="en" sz="1300"/>
                        <a:t>46,086</a:t>
                      </a:r>
                      <a:endParaRPr sz="1300"/>
                    </a:p>
                  </a:txBody>
                  <a:tcPr marT="63500" marB="63500" marR="63500" marL="63500"/>
                </a:tc>
                <a:tc>
                  <a:txBody>
                    <a:bodyPr/>
                    <a:lstStyle/>
                    <a:p>
                      <a:pPr indent="0" lvl="0" marL="0" rtl="0" algn="ctr">
                        <a:spcBef>
                          <a:spcPts val="0"/>
                        </a:spcBef>
                        <a:spcAft>
                          <a:spcPts val="0"/>
                        </a:spcAft>
                        <a:buNone/>
                      </a:pPr>
                      <a:r>
                        <a:rPr lang="en" sz="1300"/>
                        <a:t>7.3</a:t>
                      </a:r>
                      <a:endParaRPr sz="1300"/>
                    </a:p>
                  </a:txBody>
                  <a:tcPr marT="63500" marB="63500" marR="63500" marL="63500"/>
                </a:tc>
                <a:tc>
                  <a:txBody>
                    <a:bodyPr/>
                    <a:lstStyle/>
                    <a:p>
                      <a:pPr indent="0" lvl="0" marL="0" rtl="0" algn="ctr">
                        <a:spcBef>
                          <a:spcPts val="0"/>
                        </a:spcBef>
                        <a:spcAft>
                          <a:spcPts val="0"/>
                        </a:spcAft>
                        <a:buNone/>
                      </a:pPr>
                      <a:r>
                        <a:rPr lang="en" sz="1300"/>
                        <a:t>0.0158</a:t>
                      </a:r>
                      <a:endParaRPr sz="1300"/>
                    </a:p>
                  </a:txBody>
                  <a:tcPr marT="63500" marB="63500" marR="63500" marL="63500"/>
                </a:tc>
              </a:tr>
            </a:tbl>
          </a:graphicData>
        </a:graphic>
      </p:graphicFrame>
      <p:sp>
        <p:nvSpPr>
          <p:cNvPr id="125" name="Google Shape;125;p21"/>
          <p:cNvSpPr txBox="1"/>
          <p:nvPr/>
        </p:nvSpPr>
        <p:spPr>
          <a:xfrm>
            <a:off x="3258300" y="4484125"/>
            <a:ext cx="30051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D</a:t>
            </a:r>
            <a:r>
              <a:rPr lang="en" sz="1300"/>
              <a:t>ataset characteristics.</a:t>
            </a:r>
            <a:endParaRPr sz="13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