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Ex3.xml" ContentType="application/vnd.ms-office.chartex+xml"/>
  <Override PartName="/ppt/charts/style4.xml" ContentType="application/vnd.ms-office.chartstyle+xml"/>
  <Override PartName="/ppt/charts/colors4.xml" ContentType="application/vnd.ms-office.chartcolorstyle+xml"/>
  <Override PartName="/ppt/charts/chartEx4.xml" ContentType="application/vnd.ms-office.chartex+xml"/>
  <Override PartName="/ppt/charts/style5.xml" ContentType="application/vnd.ms-office.chartstyle+xml"/>
  <Override PartName="/ppt/charts/colors5.xml" ContentType="application/vnd.ms-office.chartcolorstyle+xml"/>
  <Override PartName="/ppt/charts/chartEx5.xml" ContentType="application/vnd.ms-office.chartex+xml"/>
  <Override PartName="/ppt/charts/style6.xml" ContentType="application/vnd.ms-office.chartstyle+xml"/>
  <Override PartName="/ppt/charts/colors6.xml" ContentType="application/vnd.ms-office.chartcolorstyle+xml"/>
  <Override PartName="/ppt/charts/chart2.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8" r:id="rId3"/>
    <p:sldId id="261" r:id="rId4"/>
    <p:sldId id="262" r:id="rId5"/>
    <p:sldId id="263" r:id="rId6"/>
    <p:sldId id="265" r:id="rId7"/>
    <p:sldId id="266" r:id="rId8"/>
    <p:sldId id="267" r:id="rId9"/>
    <p:sldId id="268" r:id="rId10"/>
    <p:sldId id="270" r:id="rId11"/>
    <p:sldId id="275" r:id="rId12"/>
    <p:sldId id="272" r:id="rId13"/>
    <p:sldId id="280" r:id="rId14"/>
    <p:sldId id="277" r:id="rId15"/>
    <p:sldId id="281" r:id="rId16"/>
    <p:sldId id="279" r:id="rId17"/>
    <p:sldId id="282" r:id="rId18"/>
    <p:sldId id="274" r:id="rId19"/>
    <p:sldId id="264" r:id="rId20"/>
    <p:sldId id="2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田 一輝" initials="吉田" lastIdx="2" clrIdx="0">
    <p:extLst>
      <p:ext uri="{19B8F6BF-5375-455C-9EA6-DF929625EA0E}">
        <p15:presenceInfo xmlns:p15="http://schemas.microsoft.com/office/powerpoint/2012/main" userId="吉田 一輝"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839E"/>
    <a:srgbClr val="A27177"/>
    <a:srgbClr val="8C6779"/>
    <a:srgbClr val="F4B2CB"/>
    <a:srgbClr val="F47FBF"/>
    <a:srgbClr val="C493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4"/>
    <p:restoredTop sz="94685"/>
  </p:normalViewPr>
  <p:slideViewPr>
    <p:cSldViewPr snapToGrid="0" snapToObjects="1">
      <p:cViewPr varScale="1">
        <p:scale>
          <a:sx n="89" d="100"/>
          <a:sy n="89" d="100"/>
        </p:scale>
        <p:origin x="10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yoshidakazuki/Desktop/SSS/src/Book4.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Users/yoshidakazuki/Desktop/titanic/Book1.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yoshidakazuki/Desktop/SSS/src/Book8.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yoshidakazuki/Desktop/titanic/Book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Users/yoshidakazuki/Desktop/titanic/Book2.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Users/yoshidakazuki/Desktop/titanic/Book2.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Users/yoshidakazuki/Desktop/titanic/Book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図</a:t>
            </a:r>
            <a:r>
              <a:rPr lang="en-US" altLang="ja-JP" dirty="0"/>
              <a:t>9. </a:t>
            </a:r>
            <a:r>
              <a:rPr lang="ja-JP" altLang="en-US"/>
              <a:t>男性の敬称と生存確率の関係</a:t>
            </a:r>
          </a:p>
        </c:rich>
      </c:tx>
      <c:layout>
        <c:manualLayout>
          <c:xMode val="edge"/>
          <c:yMode val="edge"/>
          <c:x val="0.24838188976377953"/>
          <c:y val="0.847222222222222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3601377952755905"/>
          <c:y val="5.2847404491105268E-2"/>
          <c:w val="0.83898622047244087"/>
          <c:h val="0.69164333624963548"/>
        </c:manualLayout>
      </c:layout>
      <c:barChart>
        <c:barDir val="col"/>
        <c:grouping val="clustered"/>
        <c:varyColors val="0"/>
        <c:ser>
          <c:idx val="0"/>
          <c:order val="0"/>
          <c:spPr>
            <a:solidFill>
              <a:schemeClr val="accent2"/>
            </a:solidFill>
            <a:ln>
              <a:noFill/>
            </a:ln>
            <a:effectLst/>
          </c:spPr>
          <c:invertIfNegative val="0"/>
          <c:cat>
            <c:strRef>
              <c:f>Sheet1!$A$1:$A$2</c:f>
              <c:strCache>
                <c:ptCount val="2"/>
                <c:pt idx="0">
                  <c:v>Master or Dr</c:v>
                </c:pt>
                <c:pt idx="1">
                  <c:v>Mr</c:v>
                </c:pt>
              </c:strCache>
            </c:strRef>
          </c:cat>
          <c:val>
            <c:numRef>
              <c:f>Sheet1!$B$1:$B$2</c:f>
              <c:numCache>
                <c:formatCode>General</c:formatCode>
                <c:ptCount val="2"/>
                <c:pt idx="0">
                  <c:v>56.862745098039198</c:v>
                </c:pt>
                <c:pt idx="1">
                  <c:v>28.260869565217298</c:v>
                </c:pt>
              </c:numCache>
            </c:numRef>
          </c:val>
          <c:extLst>
            <c:ext xmlns:c16="http://schemas.microsoft.com/office/drawing/2014/chart" uri="{C3380CC4-5D6E-409C-BE32-E72D297353CC}">
              <c16:uniqueId val="{00000000-9B60-CE4F-8107-4E23F3A2089B}"/>
            </c:ext>
          </c:extLst>
        </c:ser>
        <c:dLbls>
          <c:showLegendKey val="0"/>
          <c:showVal val="0"/>
          <c:showCatName val="0"/>
          <c:showSerName val="0"/>
          <c:showPercent val="0"/>
          <c:showBubbleSize val="0"/>
        </c:dLbls>
        <c:gapWidth val="195"/>
        <c:overlap val="-100"/>
        <c:axId val="4582127"/>
        <c:axId val="2146113184"/>
      </c:barChart>
      <c:catAx>
        <c:axId val="4582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46113184"/>
        <c:crosses val="autoZero"/>
        <c:auto val="1"/>
        <c:lblAlgn val="ctr"/>
        <c:lblOffset val="100"/>
        <c:noMultiLvlLbl val="0"/>
      </c:catAx>
      <c:valAx>
        <c:axId val="214611318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生存確率</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5821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Sheet1!$F$25:$F$27</c:f>
                <c:numCache>
                  <c:formatCode>General</c:formatCode>
                  <c:ptCount val="3"/>
                  <c:pt idx="0">
                    <c:v>1.1959999999999971E-2</c:v>
                  </c:pt>
                  <c:pt idx="1">
                    <c:v>1.0171249999999965E-2</c:v>
                  </c:pt>
                  <c:pt idx="2">
                    <c:v>5.3850000000000842E-3</c:v>
                  </c:pt>
                </c:numCache>
              </c:numRef>
            </c:plus>
            <c:minus>
              <c:numRef>
                <c:f>Sheet1!$E$25:$E$27</c:f>
                <c:numCache>
                  <c:formatCode>General</c:formatCode>
                  <c:ptCount val="3"/>
                  <c:pt idx="0">
                    <c:v>1.1959999999999971E-2</c:v>
                  </c:pt>
                  <c:pt idx="1">
                    <c:v>8.9687499999999698E-3</c:v>
                  </c:pt>
                  <c:pt idx="2">
                    <c:v>8.9749999999999552E-3</c:v>
                  </c:pt>
                </c:numCache>
              </c:numRef>
            </c:minus>
            <c:spPr>
              <a:noFill/>
              <a:ln w="9525" cap="flat" cmpd="sng" algn="ctr">
                <a:solidFill>
                  <a:schemeClr val="tx1">
                    <a:lumMod val="65000"/>
                    <a:lumOff val="35000"/>
                  </a:schemeClr>
                </a:solidFill>
                <a:round/>
              </a:ln>
              <a:effectLst/>
            </c:spPr>
          </c:errBars>
          <c:cat>
            <c:strRef>
              <c:f>Sheet1!$A$25:$A$27</c:f>
              <c:strCache>
                <c:ptCount val="3"/>
                <c:pt idx="0">
                  <c:v>チュートリアル</c:v>
                </c:pt>
                <c:pt idx="1">
                  <c:v>従来方式</c:v>
                </c:pt>
                <c:pt idx="2">
                  <c:v>提案方式</c:v>
                </c:pt>
              </c:strCache>
            </c:strRef>
          </c:cat>
          <c:val>
            <c:numRef>
              <c:f>Sheet1!$B$25:$B$27</c:f>
              <c:numCache>
                <c:formatCode>General</c:formatCode>
                <c:ptCount val="3"/>
                <c:pt idx="0">
                  <c:v>0.72009000000000001</c:v>
                </c:pt>
                <c:pt idx="1">
                  <c:v>0.74580875000000002</c:v>
                </c:pt>
                <c:pt idx="2">
                  <c:v>0.78408499999999992</c:v>
                </c:pt>
              </c:numCache>
            </c:numRef>
          </c:val>
          <c:extLst>
            <c:ext xmlns:c16="http://schemas.microsoft.com/office/drawing/2014/chart" uri="{C3380CC4-5D6E-409C-BE32-E72D297353CC}">
              <c16:uniqueId val="{00000000-080C-8B45-A8F0-44481FC8E594}"/>
            </c:ext>
          </c:extLst>
        </c:ser>
        <c:dLbls>
          <c:showLegendKey val="0"/>
          <c:showVal val="0"/>
          <c:showCatName val="0"/>
          <c:showSerName val="0"/>
          <c:showPercent val="0"/>
          <c:showBubbleSize val="0"/>
        </c:dLbls>
        <c:gapWidth val="150"/>
        <c:axId val="63756687"/>
        <c:axId val="89590095"/>
      </c:barChart>
      <c:catAx>
        <c:axId val="63756687"/>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チュートリアル　　　従来方式　　　提案方式</a:t>
                </a:r>
              </a:p>
            </c:rich>
          </c:tx>
          <c:layout>
            <c:manualLayout>
              <c:xMode val="edge"/>
              <c:yMode val="edge"/>
              <c:x val="0.30488888888888888"/>
              <c:y val="0.871643336249635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89590095"/>
        <c:crosses val="autoZero"/>
        <c:auto val="1"/>
        <c:lblAlgn val="ctr"/>
        <c:lblOffset val="100"/>
        <c:noMultiLvlLbl val="1"/>
      </c:catAx>
      <c:valAx>
        <c:axId val="89590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正答率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3756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Sheet1!$A$2:$A$550</cx:f>
        <cx:lvl ptCount="549" formatCode="G/標準">
          <cx:pt idx="0">71.283299999999997</cx:pt>
          <cx:pt idx="1">7.9249999999999998</cx:pt>
          <cx:pt idx="2">53.100000000000001</cx:pt>
          <cx:pt idx="3">11.1333</cx:pt>
          <cx:pt idx="4">30.070799999999998</cx:pt>
          <cx:pt idx="5">16.699999999999999</cx:pt>
          <cx:pt idx="6">26.550000000000001</cx:pt>
          <cx:pt idx="7">16</cx:pt>
          <cx:pt idx="8">13</cx:pt>
          <cx:pt idx="9">7.2249999999999996</cx:pt>
          <cx:pt idx="10">13</cx:pt>
          <cx:pt idx="11">8.0291999999999994</cx:pt>
          <cx:pt idx="12">35.5</cx:pt>
          <cx:pt idx="13">31.387499999999999</cx:pt>
          <cx:pt idx="14">7.8792</cx:pt>
          <cx:pt idx="15">146.52080000000001</cx:pt>
          <cx:pt idx="16">7.75</cx:pt>
          <cx:pt idx="17">7.2291999999999996</cx:pt>
          <cx:pt idx="18">11.2417</cx:pt>
          <cx:pt idx="19">41.5792</cx:pt>
          <cx:pt idx="20">7.8792</cx:pt>
          <cx:pt idx="21">7.75</cx:pt>
          <cx:pt idx="22">76.729200000000006</cx:pt>
          <cx:pt idx="23">26</cx:pt>
          <cx:pt idx="24">35.5</cx:pt>
          <cx:pt idx="25">10.5</cx:pt>
          <cx:pt idx="26">27.75</cx:pt>
          <cx:pt idx="27">80</cx:pt>
          <cx:pt idx="28">15.245799999999999</cx:pt>
          <cx:pt idx="29">10.5</cx:pt>
          <cx:pt idx="30">7.9249999999999998</cx:pt>
          <cx:pt idx="31">56.495800000000003</cx:pt>
          <cx:pt idx="32">29</cx:pt>
          <cx:pt idx="33">12.475</cx:pt>
          <cx:pt idx="34">9.5</cx:pt>
          <cx:pt idx="35">7.7874999999999996</cx:pt>
          <cx:pt idx="36">10.5</cx:pt>
          <cx:pt idx="37">15.85</cx:pt>
          <cx:pt idx="38">263</cx:pt>
          <cx:pt idx="39">63.3583</cx:pt>
          <cx:pt idx="40">23</cx:pt>
          <cx:pt idx="41">7.6500000000000004</cx:pt>
          <cx:pt idx="42">7.7750000000000004</cx:pt>
          <cx:pt idx="43">24.149999999999999</cx:pt>
          <cx:pt idx="44">13</cx:pt>
          <cx:pt idx="45">11.2417</cx:pt>
          <cx:pt idx="46">7.1417000000000002</cx:pt>
          <cx:pt idx="47">22.3583</cx:pt>
          <cx:pt idx="48">26</cx:pt>
          <cx:pt idx="49">26.283300000000001</cx:pt>
          <cx:pt idx="50">7.75</cx:pt>
          <cx:pt idx="51">15.85</cx:pt>
          <cx:pt idx="52">7.7957999999999998</cx:pt>
          <cx:pt idx="53">66.599999999999994</cx:pt>
          <cx:pt idx="54">7.7332999999999998</cx:pt>
          <cx:pt idx="55">15.75</cx:pt>
          <cx:pt idx="56">20.524999999999999</cx:pt>
          <cx:pt idx="57">55</cx:pt>
          <cx:pt idx="58">11.1333</cx:pt>
          <cx:pt idx="59">39</cx:pt>
          <cx:pt idx="60">22.024999999999999</cx:pt>
          <cx:pt idx="61">15.5</cx:pt>
          <cx:pt idx="62">26.550000000000001</cx:pt>
          <cx:pt idx="63">13</cx:pt>
          <cx:pt idx="64">7.8541999999999996</cx:pt>
          <cx:pt idx="65">26</cx:pt>
          <cx:pt idx="66">27.720800000000001</cx:pt>
          <cx:pt idx="67">146.52080000000001</cx:pt>
          <cx:pt idx="68">7.75</cx:pt>
          <cx:pt idx="69">8.0500000000000007</cx:pt>
          <cx:pt idx="70">18.787500000000001</cx:pt>
          <cx:pt idx="71">7.75</cx:pt>
          <cx:pt idx="72">31</cx:pt>
          <cx:pt idx="73">21</cx:pt>
          <cx:pt idx="74">113.27500000000001</cx:pt>
          <cx:pt idx="75">7.9249999999999998</cx:pt>
          <cx:pt idx="76">76.291700000000006</cx:pt>
          <cx:pt idx="77">8.0500000000000007</cx:pt>
          <cx:pt idx="78">90</cx:pt>
          <cx:pt idx="79">10.5</cx:pt>
          <cx:pt idx="80">83.474999999999994</cx:pt>
          <cx:pt idx="81">31.387499999999999</cx:pt>
          <cx:pt idx="82">26.25</cx:pt>
          <cx:pt idx="83">15.5</cx:pt>
          <cx:pt idx="84">14.5</cx:pt>
          <cx:pt idx="85">52.554200000000002</cx:pt>
          <cx:pt idx="86">15.245799999999999</cx:pt>
          <cx:pt idx="87">79.200000000000003</cx:pt>
          <cx:pt idx="88">86.5</cx:pt>
          <cx:pt idx="89">512.32920000000001</cx:pt>
          <cx:pt idx="90">26</cx:pt>
          <cx:pt idx="91">31.387499999999999</cx:pt>
          <cx:pt idx="92">7.7750000000000004</cx:pt>
          <cx:pt idx="93">153.46250000000001</cx:pt>
          <cx:pt idx="94">135.63329999999999</cx:pt>
          <cx:pt idx="95">0</cx:pt>
          <cx:pt idx="96">19.5</cx:pt>
          <cx:pt idx="97">7.75</cx:pt>
          <cx:pt idx="98">77.958299999999994</cx:pt>
          <cx:pt idx="99">20.25</cx:pt>
          <cx:pt idx="100">8.0500000000000007</cx:pt>
          <cx:pt idx="101">9.5</cx:pt>
          <cx:pt idx="102">13</cx:pt>
          <cx:pt idx="103">7.75</cx:pt>
          <cx:pt idx="104">78.849999999999994</cx:pt>
          <cx:pt idx="105">91.0792</cx:pt>
          <cx:pt idx="106">30.5</cx:pt>
          <cx:pt idx="107">247.52080000000001</cx:pt>
          <cx:pt idx="108">7.75</cx:pt>
          <cx:pt idx="109">23.25</cx:pt>
          <cx:pt idx="110">12.35</cx:pt>
          <cx:pt idx="111">151.55000000000001</cx:pt>
          <cx:pt idx="112">110.88330000000001</cx:pt>
          <cx:pt idx="113">108.90000000000001</cx:pt>
          <cx:pt idx="114">56.929200000000002</cx:pt>
          <cx:pt idx="115">83.158299999999997</cx:pt>
          <cx:pt idx="116">262.375</cx:pt>
          <cx:pt idx="117">7.8541999999999996</cx:pt>
          <cx:pt idx="118">26</cx:pt>
          <cx:pt idx="119">164.86670000000001</cx:pt>
          <cx:pt idx="120">134.5</cx:pt>
          <cx:pt idx="121">12.35</cx:pt>
          <cx:pt idx="122">29</cx:pt>
          <cx:pt idx="123">135.63329999999999</cx:pt>
          <cx:pt idx="124">13</cx:pt>
          <cx:pt idx="125">20.524999999999999</cx:pt>
          <cx:pt idx="126">57.979199999999999</cx:pt>
          <cx:pt idx="127">23.25</cx:pt>
          <cx:pt idx="128">133.65000000000001</cx:pt>
          <cx:pt idx="129">134.5</cx:pt>
          <cx:pt idx="130">8.0500000000000007</cx:pt>
          <cx:pt idx="131">26</cx:pt>
          <cx:pt idx="132">263</cx:pt>
          <cx:pt idx="133">13</cx:pt>
          <cx:pt idx="134">13</cx:pt>
          <cx:pt idx="135">16.100000000000001</cx:pt>
          <cx:pt idx="136">15.9</cx:pt>
          <cx:pt idx="137">55</cx:pt>
          <cx:pt idx="138">7.8792</cx:pt>
          <cx:pt idx="139">7.8792</cx:pt>
          <cx:pt idx="140">75.25</cx:pt>
          <cx:pt idx="141">7.2291999999999996</cx:pt>
          <cx:pt idx="142">7.75</cx:pt>
          <cx:pt idx="143">69.299999999999997</cx:pt>
          <cx:pt idx="144">55.441699999999997</cx:pt>
          <cx:pt idx="145">82.1708</cx:pt>
          <cx:pt idx="146">7.25</cx:pt>
          <cx:pt idx="147">227.52500000000001</cx:pt>
          <cx:pt idx="148">15.7417</cx:pt>
          <cx:pt idx="149">52</cx:pt>
          <cx:pt idx="150">13</cx:pt>
          <cx:pt idx="151">12</cx:pt>
          <cx:pt idx="152">120</cx:pt>
          <cx:pt idx="153">7.7957999999999998</cx:pt>
          <cx:pt idx="154">113.27500000000001</cx:pt>
          <cx:pt idx="155">16.699999999999999</cx:pt>
          <cx:pt idx="156">12.65</cx:pt>
          <cx:pt idx="157">7.9249999999999998</cx:pt>
          <cx:pt idx="158">18.75</cx:pt>
          <cx:pt idx="159">90</cx:pt>
          <cx:pt idx="160">7.9249999999999998</cx:pt>
          <cx:pt idx="161">32.5</cx:pt>
          <cx:pt idx="162">13</cx:pt>
          <cx:pt idx="163">26</cx:pt>
          <cx:pt idx="164">26</cx:pt>
          <cx:pt idx="165">8.0500000000000007</cx:pt>
          <cx:pt idx="166">26.550000000000001</cx:pt>
          <cx:pt idx="167">16.100000000000001</cx:pt>
          <cx:pt idx="168">26</cx:pt>
          <cx:pt idx="169">120</cx:pt>
          <cx:pt idx="170">18.75</cx:pt>
          <cx:pt idx="171">26.25</cx:pt>
          <cx:pt idx="172">13</cx:pt>
          <cx:pt idx="173">8.1125000000000007</cx:pt>
          <cx:pt idx="174">81.8583</cx:pt>
          <cx:pt idx="175">19.5</cx:pt>
          <cx:pt idx="176">26.550000000000001</cx:pt>
          <cx:pt idx="177">19.258299999999998</cx:pt>
          <cx:pt idx="178">30.5</cx:pt>
          <cx:pt idx="179">89.104200000000006</cx:pt>
          <cx:pt idx="180">7.8958000000000004</cx:pt>
          <cx:pt idx="181">51.862499999999997</cx:pt>
          <cx:pt idx="182">10.5</cx:pt>
          <cx:pt idx="183">26.550000000000001</cx:pt>
          <cx:pt idx="184">19.258299999999998</cx:pt>
          <cx:pt idx="185">27.75</cx:pt>
          <cx:pt idx="186">13.791700000000001</cx:pt>
          <cx:pt idx="187">12.2875</cx:pt>
          <cx:pt idx="188">9.5875000000000004</cx:pt>
          <cx:pt idx="189">91.0792</cx:pt>
          <cx:pt idx="190">90</cx:pt>
          <cx:pt idx="191">15.9</cx:pt>
          <cx:pt idx="192">78.2667</cx:pt>
          <cx:pt idx="193">86.5</cx:pt>
          <cx:pt idx="194">26</cx:pt>
          <cx:pt idx="195">26.550000000000001</cx:pt>
          <cx:pt idx="196">56.495800000000003</cx:pt>
          <cx:pt idx="197">7.75</cx:pt>
          <cx:pt idx="198">26.287500000000001</cx:pt>
          <cx:pt idx="199">59.399999999999999</cx:pt>
          <cx:pt idx="200">10.5</cx:pt>
          <cx:pt idx="201">26</cx:pt>
          <cx:pt idx="202">93.5</cx:pt>
          <cx:pt idx="203">57.979199999999999</cx:pt>
          <cx:pt idx="204">10.5</cx:pt>
          <cx:pt idx="205">26</cx:pt>
          <cx:pt idx="206">22.3583</cx:pt>
          <cx:pt idx="207">26.25</cx:pt>
          <cx:pt idx="208">106.425</cx:pt>
          <cx:pt idx="209">49.5</cx:pt>
          <cx:pt idx="210">71</cx:pt>
          <cx:pt idx="211">26</cx:pt>
          <cx:pt idx="212">26</cx:pt>
          <cx:pt idx="213">13.862500000000001</cx:pt>
          <cx:pt idx="214">36.75</cx:pt>
          <cx:pt idx="215">110.88330000000001</cx:pt>
          <cx:pt idx="216">7.2249999999999996</cx:pt>
          <cx:pt idx="217">7.7750000000000004</cx:pt>
          <cx:pt idx="218">39.600000000000001</cx:pt>
          <cx:pt idx="219">79.650000000000006</cx:pt>
          <cx:pt idx="220">17.399999999999999</cx:pt>
          <cx:pt idx="221">7.8541999999999996</cx:pt>
          <cx:pt idx="222">10.5</cx:pt>
          <cx:pt idx="223">51.479199999999999</cx:pt>
          <cx:pt idx="224">26.387499999999999</cx:pt>
          <cx:pt idx="225">7.75</cx:pt>
          <cx:pt idx="226">13</cx:pt>
          <cx:pt idx="227">55.899999999999999</cx:pt>
          <cx:pt idx="228">7.9249999999999998</cx:pt>
          <cx:pt idx="229">30</cx:pt>
          <cx:pt idx="230">110.88330000000001</cx:pt>
          <cx:pt idx="231">79.650000000000006</cx:pt>
          <cx:pt idx="232">79.200000000000003</cx:pt>
          <cx:pt idx="233">78.2667</cx:pt>
          <cx:pt idx="234">33</cx:pt>
          <cx:pt idx="235">56.929200000000002</cx:pt>
          <cx:pt idx="236">27</cx:pt>
          <cx:pt idx="237">26.550000000000001</cx:pt>
          <cx:pt idx="238">30.5</cx:pt>
          <cx:pt idx="239">41.5792</cx:pt>
          <cx:pt idx="240">153.46250000000001</cx:pt>
          <cx:pt idx="241">15.5</cx:pt>
          <cx:pt idx="242">65</cx:pt>
          <cx:pt idx="243">39</cx:pt>
          <cx:pt idx="244">52.554200000000002</cx:pt>
          <cx:pt idx="245">15.7417</cx:pt>
          <cx:pt idx="246">77.958299999999994</cx:pt>
          <cx:pt idx="247">30</cx:pt>
          <cx:pt idx="248">30.5</cx:pt>
          <cx:pt idx="249">13</cx:pt>
          <cx:pt idx="250">69.299999999999997</cx:pt>
          <cx:pt idx="251">56.495800000000003</cx:pt>
          <cx:pt idx="252">19.258299999999998</cx:pt>
          <cx:pt idx="253">76.729200000000006</cx:pt>
          <cx:pt idx="254">35.5</cx:pt>
          <cx:pt idx="255">7.5499999999999998</cx:pt>
          <cx:pt idx="256">23</cx:pt>
          <cx:pt idx="257">7.8292000000000002</cx:pt>
          <cx:pt idx="258">133.65000000000001</cx:pt>
          <cx:pt idx="259">7.9249999999999998</cx:pt>
          <cx:pt idx="260">52</cx:pt>
          <cx:pt idx="261">39</cx:pt>
          <cx:pt idx="262">13</cx:pt>
          <cx:pt idx="263">9.8416999999999994</cx:pt>
          <cx:pt idx="264">512.32920000000001</cx:pt>
          <cx:pt idx="265">76.729200000000006</cx:pt>
          <cx:pt idx="266">211.33750000000001</cx:pt>
          <cx:pt idx="267">57</cx:pt>
          <cx:pt idx="268">13.416700000000001</cx:pt>
          <cx:pt idx="269">56.495800000000003</cx:pt>
          <cx:pt idx="270">7.7332999999999998</cx:pt>
          <cx:pt idx="271">227.52500000000001</cx:pt>
          <cx:pt idx="272">26.287500000000001</cx:pt>
          <cx:pt idx="273">13.5</cx:pt>
          <cx:pt idx="274">26.287500000000001</cx:pt>
          <cx:pt idx="275">151.55000000000001</cx:pt>
          <cx:pt idx="276">15.245799999999999</cx:pt>
          <cx:pt idx="277">49.504199999999997</cx:pt>
          <cx:pt idx="278">52</cx:pt>
          <cx:pt idx="279">227.52500000000001</cx:pt>
          <cx:pt idx="280">10.5</cx:pt>
          <cx:pt idx="281">33</cx:pt>
          <cx:pt idx="282">53.100000000000001</cx:pt>
          <cx:pt idx="283">21</cx:pt>
          <cx:pt idx="284">7.7374999999999998</cx:pt>
          <cx:pt idx="285">211.33750000000001</cx:pt>
          <cx:pt idx="286">512.32920000000001</cx:pt>
          <cx:pt idx="287">30</cx:pt>
          <cx:pt idx="288">262.375</cx:pt>
          <cx:pt idx="289">7.9249999999999998</cx:pt>
          <cx:pt idx="290">13</cx:pt>
          <cx:pt idx="291">23</cx:pt>
          <cx:pt idx="292">12.475</cx:pt>
          <cx:pt idx="293">65</cx:pt>
          <cx:pt idx="294">14.5</cx:pt>
          <cx:pt idx="295">86.5</cx:pt>
          <cx:pt idx="296">7.2291999999999996</cx:pt>
          <cx:pt idx="297">120</cx:pt>
          <cx:pt idx="298">77.958299999999994</cx:pt>
          <cx:pt idx="299">23</cx:pt>
          <cx:pt idx="300">12.475</cx:pt>
          <cx:pt idx="301">211.33750000000001</cx:pt>
          <cx:pt idx="302">7.2291999999999996</cx:pt>
          <cx:pt idx="303">57</cx:pt>
          <cx:pt idx="304">7.4958</cx:pt>
          <cx:pt idx="305">20.574999999999999</cx:pt>
          <cx:pt idx="306">25.929200000000002</cx:pt>
          <cx:pt idx="307">8.6832999999999991</cx:pt>
          <cx:pt idx="308">26.25</cx:pt>
          <cx:pt idx="309">120</cx:pt>
          <cx:pt idx="310">8.5167000000000002</cx:pt>
          <cx:pt idx="311">6.9749999999999996</cx:pt>
          <cx:pt idx="312">53.100000000000001</cx:pt>
          <cx:pt idx="313">93.5</cx:pt>
          <cx:pt idx="314">8.6624999999999996</cx:pt>
          <cx:pt idx="315">12.475</cx:pt>
          <cx:pt idx="316">37.004199999999997</cx:pt>
          <cx:pt idx="317">7.75</cx:pt>
          <cx:pt idx="318">80</cx:pt>
          <cx:pt idx="319">14.4542</cx:pt>
          <cx:pt idx="320">18.75</cx:pt>
          <cx:pt idx="321">83.158299999999997</cx:pt>
          <cx:pt idx="322">56.495800000000003</cx:pt>
          <cx:pt idx="323">29.699999999999999</cx:pt>
          <cx:pt idx="324">31</cx:pt>
          <cx:pt idx="325">89.104200000000006</cx:pt>
          <cx:pt idx="326">39.399999999999999</cx:pt>
          <cx:pt idx="327">9.3499999999999996</cx:pt>
          <cx:pt idx="328">164.86670000000001</cx:pt>
          <cx:pt idx="329">26.550000000000001</cx:pt>
          <cx:pt idx="330">19.258299999999998</cx:pt>
          <cx:pt idx="331">25.929200000000002</cx:pt>
          <cx:pt idx="332">13</cx:pt>
          <cx:pt idx="333">13.8583</cx:pt>
          <cx:pt idx="334">11.1333</cx:pt>
          <cx:pt idx="335">52.554200000000002</cx:pt>
          <cx:pt idx="336">24</cx:pt>
          <cx:pt idx="337">7.2249999999999996</cx:pt>
          <cx:pt idx="338">83.158299999999997</cx:pt>
          <cx:pt idx="339">26</cx:pt>
          <cx:pt idx="340">30</cx:pt>
          <cx:pt idx="341">30</cx:pt>
        </cx:lvl>
      </cx:numDim>
    </cx:data>
    <cx:data id="1">
      <cx:numDim type="val">
        <cx:f>Sheet1!$B$2:$B$550</cx:f>
        <cx:lvl ptCount="549" formatCode="G/標準">
          <cx:pt idx="0">7.25</cx:pt>
          <cx:pt idx="1">8.0500000000000007</cx:pt>
          <cx:pt idx="2">8.4582999999999995</cx:pt>
          <cx:pt idx="3">51.862499999999997</cx:pt>
          <cx:pt idx="4">21.074999999999999</cx:pt>
          <cx:pt idx="5">8.0500000000000007</cx:pt>
          <cx:pt idx="6">31.274999999999999</cx:pt>
          <cx:pt idx="7">7.8541999999999996</cx:pt>
          <cx:pt idx="8">29.125</cx:pt>
          <cx:pt idx="9">18</cx:pt>
          <cx:pt idx="10">26</cx:pt>
          <cx:pt idx="11">21.074999999999999</cx:pt>
          <cx:pt idx="12">7.2249999999999996</cx:pt>
          <cx:pt idx="13">263</cx:pt>
          <cx:pt idx="14">7.8958000000000004</cx:pt>
          <cx:pt idx="15">27.720800000000001</cx:pt>
          <cx:pt idx="16">10.5</cx:pt>
          <cx:pt idx="17">82.1708</cx:pt>
          <cx:pt idx="18">52</cx:pt>
          <cx:pt idx="19">8.0500000000000007</cx:pt>
          <cx:pt idx="20">18</cx:pt>
          <cx:pt idx="21">9.4749999999999996</cx:pt>
          <cx:pt idx="22">21</cx:pt>
          <cx:pt idx="23">7.8958000000000004</cx:pt>
          <cx:pt idx="24">8.0500000000000007</cx:pt>
          <cx:pt idx="25">15.5</cx:pt>
          <cx:pt idx="26">21.679200000000002</cx:pt>
          <cx:pt idx="27">17.800000000000001</cx:pt>
          <cx:pt idx="28">39.6875</cx:pt>
          <cx:pt idx="29">7.7999999999999998</cx:pt>
          <cx:pt idx="30">61.979199999999999</cx:pt>
          <cx:pt idx="31">7.2291999999999996</cx:pt>
          <cx:pt idx="32">46.899999999999999</cx:pt>
          <cx:pt idx="33">7.2291999999999996</cx:pt>
          <cx:pt idx="34">83.474999999999994</cx:pt>
          <cx:pt idx="35">27.899999999999999</cx:pt>
          <cx:pt idx="36">27.720800000000001</cx:pt>
          <cx:pt idx="37">8.1583000000000006</cx:pt>
          <cx:pt idx="38">8.6624999999999996</cx:pt>
          <cx:pt idx="39">10.5</cx:pt>
          <cx:pt idx="40">46.899999999999999</cx:pt>
          <cx:pt idx="41">73.5</cx:pt>
          <cx:pt idx="42">14.4542</cx:pt>
          <cx:pt idx="43">7.6500000000000004</cx:pt>
          <cx:pt idx="44">7.8958000000000004</cx:pt>
          <cx:pt idx="45">8.0500000000000007</cx:pt>
          <cx:pt idx="46">9</cx:pt>
          <cx:pt idx="47">47.100000000000001</cx:pt>
          <cx:pt idx="48">34.375</cx:pt>
          <cx:pt idx="49">8.0500000000000007</cx:pt>
          <cx:pt idx="50">8.0500000000000007</cx:pt>
          <cx:pt idx="51">8.0500000000000007</cx:pt>
          <cx:pt idx="52">7.8541999999999996</cx:pt>
          <cx:pt idx="53">61.174999999999997</cx:pt>
          <cx:pt idx="54">20.574999999999999</cx:pt>
          <cx:pt idx="55">7.25</cx:pt>
          <cx:pt idx="56">8.0500000000000007</cx:pt>
          <cx:pt idx="57">34.654200000000003</cx:pt>
          <cx:pt idx="58">26</cx:pt>
          <cx:pt idx="59">7.8958000000000004</cx:pt>
          <cx:pt idx="60">7.8958000000000004</cx:pt>
          <cx:pt idx="61">77.287499999999994</cx:pt>
          <cx:pt idx="62">8.6541999999999994</cx:pt>
          <cx:pt idx="63">7.9249999999999998</cx:pt>
          <cx:pt idx="64">7.8958000000000004</cx:pt>
          <cx:pt idx="65">7.8958000000000004</cx:pt>
          <cx:pt idx="66">52</cx:pt>
          <cx:pt idx="67">14.4542</cx:pt>
          <cx:pt idx="68">8.0500000000000007</cx:pt>
          <cx:pt idx="69">9.8249999999999993</cx:pt>
          <cx:pt idx="70">14.458299999999999</cx:pt>
          <cx:pt idx="71">7.9249999999999998</cx:pt>
          <cx:pt idx="72">7.75</cx:pt>
          <cx:pt idx="73">21</cx:pt>
          <cx:pt idx="74">247.52080000000001</cx:pt>
          <cx:pt idx="75">31.274999999999999</cx:pt>
          <cx:pt idx="76">73.5</cx:pt>
          <cx:pt idx="77">8.0500000000000007</cx:pt>
          <cx:pt idx="78">30.070799999999998</cx:pt>
          <cx:pt idx="79">77.287499999999994</cx:pt>
          <cx:pt idx="80">7.75</cx:pt>
          <cx:pt idx="81">6.9749999999999996</cx:pt>
          <cx:pt idx="82">7.8958000000000004</cx:pt>
          <cx:pt idx="83">7.0499999999999998</cx:pt>
          <cx:pt idx="84">14.5</cx:pt>
          <cx:pt idx="85">13</cx:pt>
          <cx:pt idx="86">15.0458</cx:pt>
          <cx:pt idx="87">53.100000000000001</cx:pt>
          <cx:pt idx="88">9.2166999999999994</cx:pt>
          <cx:pt idx="89">79.200000000000003</cx:pt>
          <cx:pt idx="90">15.245799999999999</cx:pt>
          <cx:pt idx="91">6.75</cx:pt>
          <cx:pt idx="92">11.5</cx:pt>
          <cx:pt idx="93">36.75</cx:pt>
          <cx:pt idx="94">34.375</cx:pt>
          <cx:pt idx="95">26</cx:pt>
          <cx:pt idx="96">13</cx:pt>
          <cx:pt idx="97">12.525</cx:pt>
          <cx:pt idx="98">8.0500000000000007</cx:pt>
          <cx:pt idx="99">14.5</cx:pt>
          <cx:pt idx="100">7.3125</cx:pt>
          <cx:pt idx="101">61.379199999999997</cx:pt>
          <cx:pt idx="102">8.0500000000000007</cx:pt>
          <cx:pt idx="103">8.6624999999999996</cx:pt>
          <cx:pt idx="104">69.549999999999997</cx:pt>
          <cx:pt idx="105">16.100000000000001</cx:pt>
          <cx:pt idx="106">7.7750000000000004</cx:pt>
          <cx:pt idx="107">8.6624999999999996</cx:pt>
          <cx:pt idx="108">39.6875</cx:pt>
          <cx:pt idx="109">27.899999999999999</cx:pt>
          <cx:pt idx="110">25.925000000000001</cx:pt>
          <cx:pt idx="111">56.495800000000003</cx:pt>
          <cx:pt idx="112">33.5</cx:pt>
          <cx:pt idx="113">29.125</cx:pt>
          <cx:pt idx="114">7.9249999999999998</cx:pt>
          <cx:pt idx="115">30.695799999999998</cx:pt>
          <cx:pt idx="116">7.8541999999999996</cx:pt>
          <cx:pt idx="117">25.466699999999999</cx:pt>
          <cx:pt idx="118">28.712499999999999</cx:pt>
          <cx:pt idx="119">13</cx:pt>
          <cx:pt idx="120">0</cx:pt>
          <cx:pt idx="121">69.549999999999997</cx:pt>
          <cx:pt idx="122">15.050000000000001</cx:pt>
          <cx:pt idx="123">31.387499999999999</cx:pt>
          <cx:pt idx="124">50</cx:pt>
          <cx:pt idx="125">15.5</cx:pt>
          <cx:pt idx="126">7.8958000000000004</cx:pt>
          <cx:pt idx="127">13</cx:pt>
          <cx:pt idx="128">7.75</cx:pt>
          <cx:pt idx="129">8.4041999999999994</cx:pt>
          <cx:pt idx="130">13</cx:pt>
          <cx:pt idx="131">9.5</cx:pt>
          <cx:pt idx="132">69.549999999999997</cx:pt>
          <cx:pt idx="133">6.4958</cx:pt>
          <cx:pt idx="134">7.2249999999999996</cx:pt>
          <cx:pt idx="135">10.4625</cx:pt>
          <cx:pt idx="136">15.85</cx:pt>
          <cx:pt idx="137">7.0499999999999998</cx:pt>
          <cx:pt idx="138">7.25</cx:pt>
          <cx:pt idx="139">13</cx:pt>
          <cx:pt idx="140">7.75</cx:pt>
          <cx:pt idx="141">27</cx:pt>
          <cx:pt idx="142">10.5</cx:pt>
          <cx:pt idx="143">13</cx:pt>
          <cx:pt idx="144">8.0500000000000007</cx:pt>
          <cx:pt idx="145">7.8958000000000004</cx:pt>
          <cx:pt idx="146">9.3499999999999996</cx:pt>
          <cx:pt idx="147">7.25</cx:pt>
          <cx:pt idx="148">13</cx:pt>
          <cx:pt idx="149">25.466699999999999</cx:pt>
          <cx:pt idx="150">7.7750000000000004</cx:pt>
          <cx:pt idx="151">13.5</cx:pt>
          <cx:pt idx="152">10.5</cx:pt>
          <cx:pt idx="153">7.5499999999999998</cx:pt>
          <cx:pt idx="154">26</cx:pt>
          <cx:pt idx="155">10.5</cx:pt>
          <cx:pt idx="156">12.275</cx:pt>
          <cx:pt idx="157">14.4542</cx:pt>
          <cx:pt idx="158">10.5</cx:pt>
          <cx:pt idx="159">7.125</cx:pt>
          <cx:pt idx="160">7.2249999999999996</cx:pt>
          <cx:pt idx="161">90</cx:pt>
          <cx:pt idx="162">7.7750000000000004</cx:pt>
          <cx:pt idx="163">26</cx:pt>
          <cx:pt idx="164">7.25</cx:pt>
          <cx:pt idx="165">10.4625</cx:pt>
          <cx:pt idx="166">26.550000000000001</cx:pt>
          <cx:pt idx="167">16.100000000000001</cx:pt>
          <cx:pt idx="168">20.212499999999999</cx:pt>
          <cx:pt idx="169">7.75</cx:pt>
          <cx:pt idx="170">79.650000000000006</cx:pt>
          <cx:pt idx="171">0</cx:pt>
          <cx:pt idx="172">7.75</cx:pt>
          <cx:pt idx="173">10.5</cx:pt>
          <cx:pt idx="174">39.6875</cx:pt>
          <cx:pt idx="175">31</cx:pt>
          <cx:pt idx="176">29.699999999999999</cx:pt>
          <cx:pt idx="177">7.75</cx:pt>
          <cx:pt idx="178">0</cx:pt>
          <cx:pt idx="179">29.125</cx:pt>
          <cx:pt idx="180">7.75</cx:pt>
          <cx:pt idx="181">7.8541999999999996</cx:pt>
          <cx:pt idx="182">9.5</cx:pt>
          <cx:pt idx="183">26</cx:pt>
          <cx:pt idx="184">8.6624999999999996</cx:pt>
          <cx:pt idx="185">7.8958000000000004</cx:pt>
          <cx:pt idx="186">12.875</cx:pt>
          <cx:pt idx="187">8.8499999999999996</cx:pt>
          <cx:pt idx="188">7.8958000000000004</cx:pt>
          <cx:pt idx="189">27.720800000000001</cx:pt>
          <cx:pt idx="190">7.2291999999999996</cx:pt>
          <cx:pt idx="191">151.55000000000001</cx:pt>
          <cx:pt idx="192">0</cx:pt>
          <cx:pt idx="193">8.0500000000000007</cx:pt>
          <cx:pt idx="194">24</cx:pt>
          <cx:pt idx="195">26</cx:pt>
          <cx:pt idx="196">7.8958000000000004</cx:pt>
          <cx:pt idx="197">26.25</cx:pt>
          <cx:pt idx="198">14</cx:pt>
          <cx:pt idx="199">7.25</cx:pt>
          <cx:pt idx="200">7.8958000000000004</cx:pt>
          <cx:pt idx="201">69.549999999999997</cx:pt>
          <cx:pt idx="202">6.2374999999999998</cx:pt>
          <cx:pt idx="203">28.5</cx:pt>
          <cx:pt idx="204">153.46250000000001</cx:pt>
          <cx:pt idx="205">18</cx:pt>
          <cx:pt idx="206">7.8958000000000004</cx:pt>
          <cx:pt idx="207">66.599999999999994</cx:pt>
          <cx:pt idx="208">35.5</cx:pt>
          <cx:pt idx="209">13</cx:pt>
          <cx:pt idx="210">13</cx:pt>
          <cx:pt idx="211">13</cx:pt>
          <cx:pt idx="212">8.6624999999999996</cx:pt>
          <cx:pt idx="213">9.2249999999999996</cx:pt>
          <cx:pt idx="214">35</cx:pt>
          <cx:pt idx="215">7.2291999999999996</cx:pt>
          <cx:pt idx="216">17.800000000000001</cx:pt>
          <cx:pt idx="217">7.2249999999999996</cx:pt>
          <cx:pt idx="218">9.5</cx:pt>
          <cx:pt idx="219">13</cx:pt>
          <cx:pt idx="220">27.899999999999999</cx:pt>
          <cx:pt idx="221">27.720800000000001</cx:pt>
          <cx:pt idx="222">14.4542</cx:pt>
          <cx:pt idx="223">7.0499999999999998</cx:pt>
          <cx:pt idx="224">15.5</cx:pt>
          <cx:pt idx="225">7.25</cx:pt>
          <cx:pt idx="226">6.4958</cx:pt>
          <cx:pt idx="227">8.0500000000000007</cx:pt>
          <cx:pt idx="228">135.63329999999999</cx:pt>
          <cx:pt idx="229">21.074999999999999</cx:pt>
          <cx:pt idx="230">211.5</cx:pt>
          <cx:pt idx="231">4.0125000000000002</cx:pt>
          <cx:pt idx="232">7.7750000000000004</cx:pt>
          <cx:pt idx="233">7.9249999999999998</cx:pt>
          <cx:pt idx="234">7.8958000000000004</cx:pt>
          <cx:pt idx="235">73.5</cx:pt>
          <cx:pt idx="236">46.899999999999999</cx:pt>
          <cx:pt idx="237">7.7291999999999996</cx:pt>
          <cx:pt idx="238">7.9249999999999998</cx:pt>
          <cx:pt idx="239">7.7957999999999998</cx:pt>
          <cx:pt idx="240">7.8541999999999996</cx:pt>
          <cx:pt idx="241">26</cx:pt>
          <cx:pt idx="242">10.5</cx:pt>
          <cx:pt idx="243">8.0500000000000007</cx:pt>
          <cx:pt idx="244">9.8249999999999993</cx:pt>
          <cx:pt idx="245">15.85</cx:pt>
          <cx:pt idx="246">8.6624999999999996</cx:pt>
          <cx:pt idx="247">21</cx:pt>
          <cx:pt idx="248">7.75</cx:pt>
          <cx:pt idx="249">7.7750000000000004</cx:pt>
          <cx:pt idx="250">25.466699999999999</cx:pt>
          <cx:pt idx="251">7.8958000000000004</cx:pt>
          <cx:pt idx="252">6.8582999999999998</cx:pt>
          <cx:pt idx="253">0</cx:pt>
          <cx:pt idx="254">8.0500000000000007</cx:pt>
          <cx:pt idx="255">13</cx:pt>
          <cx:pt idx="256">24.149999999999999</cx:pt>
          <cx:pt idx="257">7.8958000000000004</cx:pt>
          <cx:pt idx="258">7.7332999999999998</cx:pt>
          <cx:pt idx="259">7.875</cx:pt>
          <cx:pt idx="260">14.4</cx:pt>
          <cx:pt idx="261">20.212499999999999</cx:pt>
          <cx:pt idx="262">7.25</cx:pt>
          <cx:pt idx="263">7.75</cx:pt>
          <cx:pt idx="264">7.125</cx:pt>
          <cx:pt idx="265">55.899999999999999</cx:pt>
          <cx:pt idx="266">34.375</cx:pt>
          <cx:pt idx="267">263</cx:pt>
          <cx:pt idx="268">10.5</cx:pt>
          <cx:pt idx="269">9.5</cx:pt>
          <cx:pt idx="270">7.7750000000000004</cx:pt>
          <cx:pt idx="271">27.75</cx:pt>
          <cx:pt idx="272">19.966699999999999</cx:pt>
          <cx:pt idx="273">27.75</cx:pt>
          <cx:pt idx="274">8.0500000000000007</cx:pt>
          <cx:pt idx="275">26.550000000000001</cx:pt>
          <cx:pt idx="276">7.75</cx:pt>
          <cx:pt idx="277">8.0500000000000007</cx:pt>
          <cx:pt idx="278">38.5</cx:pt>
          <cx:pt idx="279">13</cx:pt>
          <cx:pt idx="280">8.0500000000000007</cx:pt>
          <cx:pt idx="281">7.0499999999999998</cx:pt>
          <cx:pt idx="282">0</cx:pt>
          <cx:pt idx="283">26.550000000000001</cx:pt>
          <cx:pt idx="284">7.7249999999999996</cx:pt>
          <cx:pt idx="285">7.25</cx:pt>
          <cx:pt idx="286">8.6624999999999996</cx:pt>
          <cx:pt idx="287">9.8375000000000004</cx:pt>
          <cx:pt idx="288">52</cx:pt>
          <cx:pt idx="289">21</cx:pt>
          <cx:pt idx="290">7.0457999999999998</cx:pt>
          <cx:pt idx="291">7.5208000000000004</cx:pt>
          <cx:pt idx="292">46.899999999999999</cx:pt>
          <cx:pt idx="293">0</cx:pt>
          <cx:pt idx="294">8.0500000000000007</cx:pt>
          <cx:pt idx="295">25.466699999999999</cx:pt>
          <cx:pt idx="296">29.699999999999999</cx:pt>
          <cx:pt idx="297">8.0500000000000007</cx:pt>
          <cx:pt idx="298">19.966699999999999</cx:pt>
          <cx:pt idx="299">7.25</cx:pt>
          <cx:pt idx="300">30.5</cx:pt>
          <cx:pt idx="301">49.504199999999997</cx:pt>
          <cx:pt idx="302">8.0500000000000007</cx:pt>
          <cx:pt idx="303">14.458299999999999</cx:pt>
          <cx:pt idx="304">15.1</cx:pt>
          <cx:pt idx="305">151.55000000000001</cx:pt>
          <cx:pt idx="306">7.7957999999999998</cx:pt>
          <cx:pt idx="307">8.6624999999999996</cx:pt>
          <cx:pt idx="308">7.75</cx:pt>
          <cx:pt idx="309">7.6292</cx:pt>
          <cx:pt idx="310">9.5875000000000004</cx:pt>
          <cx:pt idx="311">108.90000000000001</cx:pt>
          <cx:pt idx="312">22.524999999999999</cx:pt>
          <cx:pt idx="313">8.0500000000000007</cx:pt>
          <cx:pt idx="314">7.4958</cx:pt>
          <cx:pt idx="315">34.020800000000001</cx:pt>
          <cx:pt idx="316">24.149999999999999</cx:pt>
          <cx:pt idx="317">7.8958000000000004</cx:pt>
          <cx:pt idx="318">7.8958000000000004</cx:pt>
          <cx:pt idx="319">7.2249999999999996</cx:pt>
          <cx:pt idx="320">7.2291999999999996</cx:pt>
          <cx:pt idx="321">7.75</cx:pt>
          <cx:pt idx="322">221.7792</cx:pt>
          <cx:pt idx="323">7.9249999999999998</cx:pt>
          <cx:pt idx="324">11.5</cx:pt>
          <cx:pt idx="325">7.2291999999999996</cx:pt>
          <cx:pt idx="326">7.2291999999999996</cx:pt>
          <cx:pt idx="327">8.6624999999999996</cx:pt>
          <cx:pt idx="328">26.550000000000001</cx:pt>
          <cx:pt idx="329">14.5</cx:pt>
          <cx:pt idx="330">31.274999999999999</cx:pt>
          <cx:pt idx="331">31.274999999999999</cx:pt>
          <cx:pt idx="332">106.425</cx:pt>
          <cx:pt idx="333">26</cx:pt>
          <cx:pt idx="334">20.524999999999999</cx:pt>
          <cx:pt idx="335">26</cx:pt>
          <cx:pt idx="336">7.8292000000000002</cx:pt>
          <cx:pt idx="337">26.550000000000001</cx:pt>
          <cx:pt idx="338">227.52500000000001</cx:pt>
          <cx:pt idx="339">7.75</cx:pt>
          <cx:pt idx="340">7.8958000000000004</cx:pt>
          <cx:pt idx="341">13.5</cx:pt>
          <cx:pt idx="342">8.0500000000000007</cx:pt>
          <cx:pt idx="343">8.0500000000000007</cx:pt>
          <cx:pt idx="344">24.149999999999999</cx:pt>
          <cx:pt idx="345">7.8958000000000004</cx:pt>
          <cx:pt idx="346">21.074999999999999</cx:pt>
          <cx:pt idx="347">7.2291999999999996</cx:pt>
          <cx:pt idx="348">8.0500000000000007</cx:pt>
          <cx:pt idx="349">14.5</cx:pt>
          <cx:pt idx="350">14.458299999999999</cx:pt>
          <cx:pt idx="351">26</cx:pt>
          <cx:pt idx="352">40.125</cx:pt>
          <cx:pt idx="353">8.7125000000000004</cx:pt>
          <cx:pt idx="354">15</cx:pt>
          <cx:pt idx="355">8.0500000000000007</cx:pt>
          <cx:pt idx="356">8.0500000000000007</cx:pt>
          <cx:pt idx="357">7.125</cx:pt>
          <cx:pt idx="358">7.25</cx:pt>
          <cx:pt idx="359">7.75</cx:pt>
          <cx:pt idx="360">26</cx:pt>
          <cx:pt idx="361">24.149999999999999</cx:pt>
          <cx:pt idx="362">0</cx:pt>
          <cx:pt idx="363">7.2249999999999996</cx:pt>
          <cx:pt idx="364">7.8958000000000004</cx:pt>
          <cx:pt idx="365">42.399999999999999</cx:pt>
          <cx:pt idx="366">8.0500000000000007</cx:pt>
          <cx:pt idx="367">15.550000000000001</cx:pt>
          <cx:pt idx="368">7.8958000000000004</cx:pt>
          <cx:pt idx="369">31.274999999999999</cx:pt>
          <cx:pt idx="370">7.0499999999999998</cx:pt>
          <cx:pt idx="371">7.75</cx:pt>
          <cx:pt idx="372">8.0500000000000007</cx:pt>
          <cx:pt idx="373">14.4</cx:pt>
          <cx:pt idx="374">16.100000000000001</cx:pt>
          <cx:pt idx="375">10.5</cx:pt>
          <cx:pt idx="376">14.4542</cx:pt>
          <cx:pt idx="377">7.8541999999999996</cx:pt>
          <cx:pt idx="378">16.100000000000001</cx:pt>
          <cx:pt idx="379">32.320799999999998</cx:pt>
          <cx:pt idx="380">12.35</cx:pt>
          <cx:pt idx="381">7.8958000000000004</cx:pt>
          <cx:pt idx="382">7.7332999999999998</cx:pt>
          <cx:pt idx="383">7.0541999999999998</cx:pt>
          <cx:pt idx="384">0</cx:pt>
          <cx:pt idx="385">27.899999999999999</cx:pt>
          <cx:pt idx="386">7.9249999999999998</cx:pt>
          <cx:pt idx="387">26.25</cx:pt>
          <cx:pt idx="388">39.6875</cx:pt>
          <cx:pt idx="389">16.100000000000001</cx:pt>
          <cx:pt idx="390">7.8541999999999996</cx:pt>
          <cx:pt idx="391">27.899999999999999</cx:pt>
          <cx:pt idx="392">7.8958000000000004</cx:pt>
          <cx:pt idx="393">7.5499999999999998</cx:pt>
          <cx:pt idx="394">7.8958000000000004</cx:pt>
          <cx:pt idx="395">8.4332999999999991</cx:pt>
          <cx:pt idx="396">6.75</cx:pt>
          <cx:pt idx="397">73.5</cx:pt>
          <cx:pt idx="398">7.8958000000000004</cx:pt>
          <cx:pt idx="399">15.5</cx:pt>
          <cx:pt idx="400">13</cx:pt>
          <cx:pt idx="401">113.27500000000001</cx:pt>
          <cx:pt idx="402">7.2249999999999996</cx:pt>
          <cx:pt idx="403">25.587499999999999</cx:pt>
          <cx:pt idx="404">7.4958</cx:pt>
          <cx:pt idx="405">73.5</cx:pt>
          <cx:pt idx="406">13</cx:pt>
          <cx:pt idx="407">7.7750000000000004</cx:pt>
          <cx:pt idx="408">8.0500000000000007</cx:pt>
          <cx:pt idx="409">52</cx:pt>
          <cx:pt idx="410">10.5</cx:pt>
          <cx:pt idx="411">0</cx:pt>
          <cx:pt idx="412">7.7750000000000004</cx:pt>
          <cx:pt idx="413">8.0500000000000007</cx:pt>
          <cx:pt idx="414">46.899999999999999</cx:pt>
          <cx:pt idx="415">8.1374999999999993</cx:pt>
          <cx:pt idx="416">9.2249999999999996</cx:pt>
          <cx:pt idx="417">46.899999999999999</cx:pt>
          <cx:pt idx="418">39</cx:pt>
          <cx:pt idx="419">41.5792</cx:pt>
          <cx:pt idx="420">39.6875</cx:pt>
          <cx:pt idx="421">10.1708</cx:pt>
          <cx:pt idx="422">7.7957999999999998</cx:pt>
          <cx:pt idx="423">7.2249999999999996</cx:pt>
          <cx:pt idx="424">26.550000000000001</cx:pt>
          <cx:pt idx="425">13.5</cx:pt>
          <cx:pt idx="426">8.0500000000000007</cx:pt>
          <cx:pt idx="427">110.88330000000001</cx:pt>
          <cx:pt idx="428">7.6500000000000004</cx:pt>
          <cx:pt idx="429">14.4542</cx:pt>
          <cx:pt idx="430">7.7416999999999998</cx:pt>
          <cx:pt idx="431">7.8541999999999996</cx:pt>
          <cx:pt idx="432">26</cx:pt>
          <cx:pt idx="433">26.550000000000001</cx:pt>
          <cx:pt idx="434">9.4832999999999998</cx:pt>
          <cx:pt idx="435">13</cx:pt>
          <cx:pt idx="436">7.6500000000000004</cx:pt>
          <cx:pt idx="437">15.5</cx:pt>
          <cx:pt idx="438">7.7750000000000004</cx:pt>
          <cx:pt idx="439">7.0541999999999998</cx:pt>
          <cx:pt idx="440">13</cx:pt>
          <cx:pt idx="441">13</cx:pt>
          <cx:pt idx="442">8.6624999999999996</cx:pt>
          <cx:pt idx="443">26</cx:pt>
          <cx:pt idx="444">7.9249999999999998</cx:pt>
          <cx:pt idx="445">18.787500000000001</cx:pt>
          <cx:pt idx="446">0</cx:pt>
          <cx:pt idx="447">13</cx:pt>
          <cx:pt idx="448">13</cx:pt>
          <cx:pt idx="449">16.100000000000001</cx:pt>
          <cx:pt idx="450">34.375</cx:pt>
          <cx:pt idx="451">7.8958000000000004</cx:pt>
          <cx:pt idx="452">7.8958000000000004</cx:pt>
          <cx:pt idx="453">78.849999999999994</cx:pt>
          <cx:pt idx="454">16.100000000000001</cx:pt>
          <cx:pt idx="455">71</cx:pt>
          <cx:pt idx="456">20.25</cx:pt>
          <cx:pt idx="457">53.100000000000001</cx:pt>
          <cx:pt idx="458">7.75</cx:pt>
          <cx:pt idx="459">9.5</cx:pt>
          <cx:pt idx="460">7.8958000000000004</cx:pt>
          <cx:pt idx="461">7.7957999999999998</cx:pt>
          <cx:pt idx="462">11.5</cx:pt>
          <cx:pt idx="463">8.0500000000000007</cx:pt>
          <cx:pt idx="464">14.5</cx:pt>
          <cx:pt idx="465">7.125</cx:pt>
          <cx:pt idx="466">7.7750000000000004</cx:pt>
          <cx:pt idx="467">39.600000000000001</cx:pt>
          <cx:pt idx="468">7.75</cx:pt>
          <cx:pt idx="469">24.149999999999999</cx:pt>
          <cx:pt idx="470">8.3625000000000007</cx:pt>
          <cx:pt idx="471">9.5</cx:pt>
          <cx:pt idx="472">7.8541999999999996</cx:pt>
          <cx:pt idx="473">10.5</cx:pt>
          <cx:pt idx="474">7.2249999999999996</cx:pt>
          <cx:pt idx="475">7.75</cx:pt>
          <cx:pt idx="476">7.75</cx:pt>
          <cx:pt idx="477">7.7374999999999998</cx:pt>
          <cx:pt idx="478">30</cx:pt>
          <cx:pt idx="479">23.449999999999999</cx:pt>
          <cx:pt idx="480">7.0499999999999998</cx:pt>
          <cx:pt idx="481">7.25</cx:pt>
          <cx:pt idx="482">29.125</cx:pt>
          <cx:pt idx="483">79.200000000000003</cx:pt>
          <cx:pt idx="484">7.75</cx:pt>
          <cx:pt idx="485">26</cx:pt>
          <cx:pt idx="486">69.549999999999997</cx:pt>
          <cx:pt idx="487">30.695799999999998</cx:pt>
          <cx:pt idx="488">7.8958000000000004</cx:pt>
          <cx:pt idx="489">13</cx:pt>
          <cx:pt idx="490">7.2291999999999996</cx:pt>
          <cx:pt idx="491">24.149999999999999</cx:pt>
          <cx:pt idx="492">13</cx:pt>
          <cx:pt idx="493">7.7750000000000004</cx:pt>
          <cx:pt idx="494">0</cx:pt>
          <cx:pt idx="495">7.7750000000000004</cx:pt>
          <cx:pt idx="496">13</cx:pt>
          <cx:pt idx="497">7.8875000000000002</cx:pt>
          <cx:pt idx="498">24.149999999999999</cx:pt>
          <cx:pt idx="499">10.5</cx:pt>
          <cx:pt idx="500">31.274999999999999</cx:pt>
          <cx:pt idx="501">8.0500000000000007</cx:pt>
          <cx:pt idx="502">0</cx:pt>
          <cx:pt idx="503">7.9249999999999998</cx:pt>
          <cx:pt idx="504">37.004199999999997</cx:pt>
          <cx:pt idx="505">6.4500000000000002</cx:pt>
          <cx:pt idx="506">27.899999999999999</cx:pt>
          <cx:pt idx="507">0</cx:pt>
          <cx:pt idx="508">39.6875</cx:pt>
          <cx:pt idx="509">6.9500000000000002</cx:pt>
          <cx:pt idx="510">56.495800000000003</cx:pt>
          <cx:pt idx="511">7.2291999999999996</cx:pt>
          <cx:pt idx="512">7.8541999999999996</cx:pt>
          <cx:pt idx="513">8.3000000000000007</cx:pt>
          <cx:pt idx="514">8.6624999999999996</cx:pt>
          <cx:pt idx="515">8.0500000000000007</cx:pt>
          <cx:pt idx="516">7.9249999999999998</cx:pt>
          <cx:pt idx="517">10.5</cx:pt>
          <cx:pt idx="518">6.4375</cx:pt>
          <cx:pt idx="519">8.6624999999999996</cx:pt>
          <cx:pt idx="520">7.5499999999999998</cx:pt>
          <cx:pt idx="521">69.549999999999997</cx:pt>
          <cx:pt idx="522">7.8958000000000004</cx:pt>
          <cx:pt idx="523">33</cx:pt>
          <cx:pt idx="524">31.274999999999999</cx:pt>
          <cx:pt idx="525">7.7750000000000004</cx:pt>
          <cx:pt idx="526">15.245799999999999</cx:pt>
          <cx:pt idx="527">26</cx:pt>
          <cx:pt idx="528">7.2291999999999996</cx:pt>
          <cx:pt idx="529">14.1083</cx:pt>
          <cx:pt idx="530">11.5</cx:pt>
          <cx:pt idx="531">69.549999999999997</cx:pt>
          <cx:pt idx="532">13</cx:pt>
          <cx:pt idx="533">50.495800000000003</cx:pt>
          <cx:pt idx="534">9.5</cx:pt>
          <cx:pt idx="535">7.8958000000000004</cx:pt>
          <cx:pt idx="536">5</cx:pt>
          <cx:pt idx="537">9</cx:pt>
          <cx:pt idx="538">9.8458000000000006</cx:pt>
          <cx:pt idx="539">7.8958000000000004</cx:pt>
          <cx:pt idx="540">7.8958000000000004</cx:pt>
          <cx:pt idx="541">7.8958000000000004</cx:pt>
          <cx:pt idx="542">10.5167</cx:pt>
          <cx:pt idx="543">10.5</cx:pt>
          <cx:pt idx="544">7.0499999999999998</cx:pt>
          <cx:pt idx="545">29.125</cx:pt>
          <cx:pt idx="546">13</cx:pt>
          <cx:pt idx="547">23.449999999999999</cx:pt>
          <cx:pt idx="548">7.75</cx:pt>
        </cx:lvl>
      </cx:numDim>
    </cx:data>
  </cx:chartData>
  <cx:chart>
    <cx:plotArea>
      <cx:plotAreaRegion>
        <cx:series layoutId="boxWhisker" uniqueId="{4BA3A269-AF78-D047-8018-F499B9744CE9}">
          <cx:tx>
            <cx:txData>
              <cx:f>Sheet1!$A$1</cx:f>
              <cx:v>Survive</cx:v>
            </cx:txData>
          </cx:tx>
          <cx:dataId val="0"/>
          <cx:layoutPr>
            <cx:visibility meanLine="0" meanMarker="1" nonoutliers="0" outliers="1"/>
            <cx:statistics quartileMethod="exclusive"/>
          </cx:layoutPr>
        </cx:series>
        <cx:series layoutId="boxWhisker" uniqueId="{C85CDC2F-8B89-5A4F-8864-22B5D36061D5}">
          <cx:tx>
            <cx:txData>
              <cx:f>Sheet1!$B$1</cx:f>
              <cx:v>NotSurvive</cx:v>
            </cx:txData>
          </cx:tx>
          <cx:dataId val="1"/>
          <cx:layoutPr>
            <cx:visibility meanLine="0" meanMarker="1" nonoutliers="0" outliers="1"/>
            <cx:statistics quartileMethod="exclusive"/>
          </cx:layoutPr>
        </cx:series>
      </cx:plotAreaRegion>
      <cx:axis id="0" hidden="1">
        <cx:catScaling gapWidth="1"/>
        <cx:title>
          <cx:tx>
            <cx:rich>
              <a:bodyPr spcFirstLastPara="1" vertOverflow="ellipsis" horzOverflow="overflow" wrap="square" lIns="0" tIns="0" rIns="0" bIns="0" anchor="ctr" anchorCtr="1"/>
              <a:lstStyle/>
              <a:p>
                <a:pPr algn="ctr" rtl="0">
                  <a:defRPr/>
                </a:pP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Survive                        NotSurvive</a:t>
                </a:r>
                <a:endPar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endParaRPr>
              </a:p>
            </cx:rich>
          </cx:tx>
        </cx:title>
        <cx:tickLabels/>
      </cx:axis>
      <cx:axis id="1">
        <cx:valScaling max="300"/>
        <cx:title>
          <cx:tx>
            <cx:rich>
              <a:bodyPr spcFirstLastPara="1" vertOverflow="ellipsis" horzOverflow="overflow" wrap="square" lIns="0" tIns="0" rIns="0" bIns="0" anchor="ctr" anchorCtr="1"/>
              <a:lstStyle/>
              <a:p>
                <a:pPr algn="ctr" rtl="0">
                  <a:defRPr/>
                </a:pP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Fare</a:t>
                </a:r>
                <a:endPar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endParaRPr>
              </a:p>
            </cx:rich>
          </cx:tx>
        </cx:title>
        <cx:majorGridlines/>
        <cx:tickLabels/>
      </cx:axis>
    </cx:plotArea>
  </cx:chart>
  <cx:spPr>
    <a:ln>
      <a:solidFill>
        <a:schemeClr val="bg1">
          <a:lumMod val="85000"/>
        </a:schemeClr>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Sheet1!$A$1:$A$891</cx:f>
        <cx:lvl ptCount="891" formatCode="G/標準">
          <cx:pt idx="0">7.25</cx:pt>
          <cx:pt idx="1">71.283299999999997</cx:pt>
          <cx:pt idx="2">7.9249999999999998</cx:pt>
          <cx:pt idx="3">53.100000000000001</cx:pt>
          <cx:pt idx="4">8.0500000000000007</cx:pt>
          <cx:pt idx="5">8.4582999999999995</cx:pt>
          <cx:pt idx="6">51.862499999999997</cx:pt>
          <cx:pt idx="7">21.074999999999999</cx:pt>
          <cx:pt idx="8">11.1333</cx:pt>
          <cx:pt idx="9">30.070799999999998</cx:pt>
          <cx:pt idx="10">16.699999999999999</cx:pt>
          <cx:pt idx="11">26.550000000000001</cx:pt>
          <cx:pt idx="12">8.0500000000000007</cx:pt>
          <cx:pt idx="13">31.274999999999999</cx:pt>
          <cx:pt idx="14">7.8541999999999996</cx:pt>
          <cx:pt idx="15">16</cx:pt>
          <cx:pt idx="16">29.125</cx:pt>
          <cx:pt idx="17">13</cx:pt>
          <cx:pt idx="18">18</cx:pt>
          <cx:pt idx="19">7.2249999999999996</cx:pt>
          <cx:pt idx="20">26</cx:pt>
          <cx:pt idx="21">13</cx:pt>
          <cx:pt idx="22">8.0291999999999994</cx:pt>
          <cx:pt idx="23">35.5</cx:pt>
          <cx:pt idx="24">21.074999999999999</cx:pt>
          <cx:pt idx="25">31.387499999999999</cx:pt>
          <cx:pt idx="26">7.2249999999999996</cx:pt>
          <cx:pt idx="27">263</cx:pt>
          <cx:pt idx="28">7.8792</cx:pt>
          <cx:pt idx="29">7.8958000000000004</cx:pt>
          <cx:pt idx="30">27.720800000000001</cx:pt>
          <cx:pt idx="31">146.52080000000001</cx:pt>
          <cx:pt idx="32">7.75</cx:pt>
          <cx:pt idx="33">10.5</cx:pt>
          <cx:pt idx="34">82.1708</cx:pt>
          <cx:pt idx="35">52</cx:pt>
          <cx:pt idx="36">7.2291999999999996</cx:pt>
          <cx:pt idx="37">8.0500000000000007</cx:pt>
          <cx:pt idx="38">18</cx:pt>
          <cx:pt idx="39">11.2417</cx:pt>
          <cx:pt idx="40">9.4749999999999996</cx:pt>
          <cx:pt idx="41">21</cx:pt>
          <cx:pt idx="42">7.8958000000000004</cx:pt>
          <cx:pt idx="43">41.5792</cx:pt>
          <cx:pt idx="44">7.8792</cx:pt>
          <cx:pt idx="45">8.0500000000000007</cx:pt>
          <cx:pt idx="46">15.5</cx:pt>
          <cx:pt idx="47">7.75</cx:pt>
          <cx:pt idx="48">21.679200000000002</cx:pt>
          <cx:pt idx="49">17.800000000000001</cx:pt>
          <cx:pt idx="50">39.6875</cx:pt>
          <cx:pt idx="51">7.7999999999999998</cx:pt>
          <cx:pt idx="52">76.729200000000006</cx:pt>
          <cx:pt idx="53">26</cx:pt>
          <cx:pt idx="54">61.979199999999999</cx:pt>
          <cx:pt idx="55">35.5</cx:pt>
          <cx:pt idx="56">10.5</cx:pt>
          <cx:pt idx="57">7.2291999999999996</cx:pt>
          <cx:pt idx="58">27.75</cx:pt>
          <cx:pt idx="59">46.899999999999999</cx:pt>
          <cx:pt idx="60">7.2291999999999996</cx:pt>
          <cx:pt idx="61">80</cx:pt>
          <cx:pt idx="62">83.474999999999994</cx:pt>
          <cx:pt idx="63">27.899999999999999</cx:pt>
          <cx:pt idx="64">27.720800000000001</cx:pt>
          <cx:pt idx="65">15.245799999999999</cx:pt>
          <cx:pt idx="66">10.5</cx:pt>
          <cx:pt idx="67">8.1583000000000006</cx:pt>
          <cx:pt idx="68">7.9249999999999998</cx:pt>
          <cx:pt idx="69">8.6624999999999996</cx:pt>
          <cx:pt idx="70">10.5</cx:pt>
          <cx:pt idx="71">46.899999999999999</cx:pt>
          <cx:pt idx="72">73.5</cx:pt>
          <cx:pt idx="73">14.4542</cx:pt>
          <cx:pt idx="74">56.495800000000003</cx:pt>
          <cx:pt idx="75">7.6500000000000004</cx:pt>
          <cx:pt idx="76">7.8958000000000004</cx:pt>
          <cx:pt idx="77">8.0500000000000007</cx:pt>
          <cx:pt idx="78">29</cx:pt>
          <cx:pt idx="79">12.475</cx:pt>
          <cx:pt idx="80">9</cx:pt>
          <cx:pt idx="81">9.5</cx:pt>
          <cx:pt idx="82">7.7874999999999996</cx:pt>
          <cx:pt idx="83">47.100000000000001</cx:pt>
          <cx:pt idx="84">10.5</cx:pt>
          <cx:pt idx="85">15.85</cx:pt>
          <cx:pt idx="86">34.375</cx:pt>
          <cx:pt idx="87">8.0500000000000007</cx:pt>
          <cx:pt idx="88">263</cx:pt>
          <cx:pt idx="89">8.0500000000000007</cx:pt>
          <cx:pt idx="90">8.0500000000000007</cx:pt>
          <cx:pt idx="91">7.8541999999999996</cx:pt>
          <cx:pt idx="92">61.174999999999997</cx:pt>
          <cx:pt idx="93">20.574999999999999</cx:pt>
          <cx:pt idx="94">7.25</cx:pt>
          <cx:pt idx="95">8.0500000000000007</cx:pt>
          <cx:pt idx="96">34.654200000000003</cx:pt>
          <cx:pt idx="97">63.3583</cx:pt>
          <cx:pt idx="98">23</cx:pt>
          <cx:pt idx="99">26</cx:pt>
          <cx:pt idx="100">7.8958000000000004</cx:pt>
          <cx:pt idx="101">7.8958000000000004</cx:pt>
          <cx:pt idx="102">77.287499999999994</cx:pt>
          <cx:pt idx="103">8.6541999999999994</cx:pt>
          <cx:pt idx="104">7.9249999999999998</cx:pt>
          <cx:pt idx="105">7.8958000000000004</cx:pt>
          <cx:pt idx="106">7.6500000000000004</cx:pt>
          <cx:pt idx="107">7.7750000000000004</cx:pt>
          <cx:pt idx="108">7.8958000000000004</cx:pt>
          <cx:pt idx="109">24.149999999999999</cx:pt>
          <cx:pt idx="110">52</cx:pt>
          <cx:pt idx="111">14.4542</cx:pt>
          <cx:pt idx="112">8.0500000000000007</cx:pt>
          <cx:pt idx="113">9.8249999999999993</cx:pt>
          <cx:pt idx="114">14.458299999999999</cx:pt>
          <cx:pt idx="115">7.9249999999999998</cx:pt>
          <cx:pt idx="116">7.75</cx:pt>
          <cx:pt idx="117">21</cx:pt>
          <cx:pt idx="118">247.52080000000001</cx:pt>
          <cx:pt idx="119">31.274999999999999</cx:pt>
          <cx:pt idx="120">73.5</cx:pt>
          <cx:pt idx="121">8.0500000000000007</cx:pt>
          <cx:pt idx="122">30.070799999999998</cx:pt>
          <cx:pt idx="123">13</cx:pt>
          <cx:pt idx="124">77.287499999999994</cx:pt>
          <cx:pt idx="125">11.2417</cx:pt>
          <cx:pt idx="126">7.75</cx:pt>
          <cx:pt idx="127">7.1417000000000002</cx:pt>
          <cx:pt idx="128">22.3583</cx:pt>
          <cx:pt idx="129">6.9749999999999996</cx:pt>
          <cx:pt idx="130">7.8958000000000004</cx:pt>
          <cx:pt idx="131">7.0499999999999998</cx:pt>
          <cx:pt idx="132">14.5</cx:pt>
          <cx:pt idx="133">26</cx:pt>
          <cx:pt idx="134">13</cx:pt>
          <cx:pt idx="135">15.0458</cx:pt>
          <cx:pt idx="136">26.283300000000001</cx:pt>
          <cx:pt idx="137">53.100000000000001</cx:pt>
          <cx:pt idx="138">9.2166999999999994</cx:pt>
          <cx:pt idx="139">79.200000000000003</cx:pt>
          <cx:pt idx="140">15.245799999999999</cx:pt>
          <cx:pt idx="141">7.75</cx:pt>
          <cx:pt idx="142">15.85</cx:pt>
          <cx:pt idx="143">6.75</cx:pt>
          <cx:pt idx="144">11.5</cx:pt>
          <cx:pt idx="145">36.75</cx:pt>
          <cx:pt idx="146">7.7957999999999998</cx:pt>
          <cx:pt idx="147">34.375</cx:pt>
          <cx:pt idx="148">26</cx:pt>
          <cx:pt idx="149">13</cx:pt>
          <cx:pt idx="150">12.525</cx:pt>
          <cx:pt idx="151">66.599999999999994</cx:pt>
          <cx:pt idx="152">8.0500000000000007</cx:pt>
          <cx:pt idx="153">14.5</cx:pt>
          <cx:pt idx="154">7.3125</cx:pt>
          <cx:pt idx="155">61.379199999999997</cx:pt>
          <cx:pt idx="156">7.7332999999999998</cx:pt>
          <cx:pt idx="157">8.0500000000000007</cx:pt>
          <cx:pt idx="158">8.6624999999999996</cx:pt>
          <cx:pt idx="159">69.549999999999997</cx:pt>
          <cx:pt idx="160">16.100000000000001</cx:pt>
          <cx:pt idx="161">15.75</cx:pt>
          <cx:pt idx="162">7.7750000000000004</cx:pt>
          <cx:pt idx="163">8.6624999999999996</cx:pt>
          <cx:pt idx="164">39.6875</cx:pt>
          <cx:pt idx="165">20.524999999999999</cx:pt>
          <cx:pt idx="166">55</cx:pt>
          <cx:pt idx="167">27.899999999999999</cx:pt>
          <cx:pt idx="168">25.925000000000001</cx:pt>
          <cx:pt idx="169">56.495800000000003</cx:pt>
          <cx:pt idx="170">33.5</cx:pt>
          <cx:pt idx="171">29.125</cx:pt>
          <cx:pt idx="172">11.1333</cx:pt>
          <cx:pt idx="173">7.9249999999999998</cx:pt>
          <cx:pt idx="174">30.695799999999998</cx:pt>
          <cx:pt idx="175">7.8541999999999996</cx:pt>
          <cx:pt idx="176">25.466699999999999</cx:pt>
          <cx:pt idx="177">28.712499999999999</cx:pt>
          <cx:pt idx="178">13</cx:pt>
          <cx:pt idx="179">0</cx:pt>
          <cx:pt idx="180">69.549999999999997</cx:pt>
          <cx:pt idx="181">15.050000000000001</cx:pt>
          <cx:pt idx="182">31.387499999999999</cx:pt>
          <cx:pt idx="183">39</cx:pt>
          <cx:pt idx="184">22.024999999999999</cx:pt>
          <cx:pt idx="185">50</cx:pt>
          <cx:pt idx="186">15.5</cx:pt>
          <cx:pt idx="187">26.550000000000001</cx:pt>
          <cx:pt idx="188">15.5</cx:pt>
          <cx:pt idx="189">7.8958000000000004</cx:pt>
          <cx:pt idx="190">13</cx:pt>
          <cx:pt idx="191">13</cx:pt>
          <cx:pt idx="192">7.8541999999999996</cx:pt>
          <cx:pt idx="193">26</cx:pt>
          <cx:pt idx="194">27.720800000000001</cx:pt>
          <cx:pt idx="195">146.52080000000001</cx:pt>
          <cx:pt idx="196">7.75</cx:pt>
          <cx:pt idx="197">8.4041999999999994</cx:pt>
          <cx:pt idx="198">7.75</cx:pt>
          <cx:pt idx="199">13</cx:pt>
          <cx:pt idx="200">9.5</cx:pt>
          <cx:pt idx="201">69.549999999999997</cx:pt>
          <cx:pt idx="202">6.4958</cx:pt>
          <cx:pt idx="203">7.2249999999999996</cx:pt>
          <cx:pt idx="204">8.0500000000000007</cx:pt>
          <cx:pt idx="205">10.4625</cx:pt>
          <cx:pt idx="206">15.85</cx:pt>
          <cx:pt idx="207">18.787500000000001</cx:pt>
          <cx:pt idx="208">7.75</cx:pt>
          <cx:pt idx="209">31</cx:pt>
          <cx:pt idx="210">7.0499999999999998</cx:pt>
          <cx:pt idx="211">21</cx:pt>
          <cx:pt idx="212">7.25</cx:pt>
          <cx:pt idx="213">13</cx:pt>
          <cx:pt idx="214">7.75</cx:pt>
          <cx:pt idx="215">113.27500000000001</cx:pt>
          <cx:pt idx="216">7.9249999999999998</cx:pt>
          <cx:pt idx="217">27</cx:pt>
          <cx:pt idx="218">76.291700000000006</cx:pt>
          <cx:pt idx="219">10.5</cx:pt>
          <cx:pt idx="220">8.0500000000000007</cx:pt>
          <cx:pt idx="221">13</cx:pt>
          <cx:pt idx="222">8.0500000000000007</cx:pt>
          <cx:pt idx="223">7.8958000000000004</cx:pt>
          <cx:pt idx="224">90</cx:pt>
          <cx:pt idx="225">9.3499999999999996</cx:pt>
          <cx:pt idx="226">10.5</cx:pt>
          <cx:pt idx="227">7.25</cx:pt>
          <cx:pt idx="228">13</cx:pt>
          <cx:pt idx="229">25.466699999999999</cx:pt>
          <cx:pt idx="230">83.474999999999994</cx:pt>
          <cx:pt idx="231">7.7750000000000004</cx:pt>
          <cx:pt idx="232">13.5</cx:pt>
          <cx:pt idx="233">31.387499999999999</cx:pt>
          <cx:pt idx="234">10.5</cx:pt>
          <cx:pt idx="235">7.5499999999999998</cx:pt>
          <cx:pt idx="236">26</cx:pt>
          <cx:pt idx="237">26.25</cx:pt>
          <cx:pt idx="238">10.5</cx:pt>
          <cx:pt idx="239">12.275</cx:pt>
          <cx:pt idx="240">14.4542</cx:pt>
          <cx:pt idx="241">15.5</cx:pt>
          <cx:pt idx="242">10.5</cx:pt>
          <cx:pt idx="243">7.125</cx:pt>
          <cx:pt idx="244">7.2249999999999996</cx:pt>
          <cx:pt idx="245">90</cx:pt>
          <cx:pt idx="246">7.7750000000000004</cx:pt>
          <cx:pt idx="247">14.5</cx:pt>
          <cx:pt idx="248">52.554200000000002</cx:pt>
          <cx:pt idx="249">26</cx:pt>
          <cx:pt idx="250">7.25</cx:pt>
          <cx:pt idx="251">10.4625</cx:pt>
          <cx:pt idx="252">26.550000000000001</cx:pt>
          <cx:pt idx="253">16.100000000000001</cx:pt>
          <cx:pt idx="254">20.212499999999999</cx:pt>
          <cx:pt idx="255">15.245799999999999</cx:pt>
          <cx:pt idx="256">79.200000000000003</cx:pt>
          <cx:pt idx="257">86.5</cx:pt>
          <cx:pt idx="258">512.32920000000001</cx:pt>
          <cx:pt idx="259">26</cx:pt>
          <cx:pt idx="260">7.75</cx:pt>
          <cx:pt idx="261">31.387499999999999</cx:pt>
          <cx:pt idx="262">79.650000000000006</cx:pt>
          <cx:pt idx="263">0</cx:pt>
          <cx:pt idx="264">7.75</cx:pt>
          <cx:pt idx="265">10.5</cx:pt>
          <cx:pt idx="266">39.6875</cx:pt>
          <cx:pt idx="267">7.7750000000000004</cx:pt>
          <cx:pt idx="268">153.46250000000001</cx:pt>
          <cx:pt idx="269">135.63329999999999</cx:pt>
          <cx:pt idx="270">31</cx:pt>
          <cx:pt idx="271">0</cx:pt>
          <cx:pt idx="272">19.5</cx:pt>
          <cx:pt idx="273">29.699999999999999</cx:pt>
          <cx:pt idx="274">7.75</cx:pt>
          <cx:pt idx="275">77.958299999999994</cx:pt>
          <cx:pt idx="276">7.75</cx:pt>
          <cx:pt idx="277">0</cx:pt>
          <cx:pt idx="278">29.125</cx:pt>
          <cx:pt idx="279">20.25</cx:pt>
          <cx:pt idx="280">7.75</cx:pt>
          <cx:pt idx="281">7.8541999999999996</cx:pt>
          <cx:pt idx="282">9.5</cx:pt>
          <cx:pt idx="283">8.0500000000000007</cx:pt>
          <cx:pt idx="284">26</cx:pt>
          <cx:pt idx="285">8.6624999999999996</cx:pt>
          <cx:pt idx="286">9.5</cx:pt>
          <cx:pt idx="287">7.8958000000000004</cx:pt>
          <cx:pt idx="288">13</cx:pt>
          <cx:pt idx="289">7.75</cx:pt>
          <cx:pt idx="290">78.849999999999994</cx:pt>
          <cx:pt idx="291">91.0792</cx:pt>
          <cx:pt idx="292">12.875</cx:pt>
          <cx:pt idx="293">8.8499999999999996</cx:pt>
          <cx:pt idx="294">7.8958000000000004</cx:pt>
          <cx:pt idx="295">27.720800000000001</cx:pt>
          <cx:pt idx="296">7.2291999999999996</cx:pt>
          <cx:pt idx="297">151.55000000000001</cx:pt>
          <cx:pt idx="298">30.5</cx:pt>
          <cx:pt idx="299">247.52080000000001</cx:pt>
          <cx:pt idx="300">7.75</cx:pt>
          <cx:pt idx="301">23.25</cx:pt>
          <cx:pt idx="302">0</cx:pt>
          <cx:pt idx="303">12.35</cx:pt>
          <cx:pt idx="304">8.0500000000000007</cx:pt>
          <cx:pt idx="305">151.55000000000001</cx:pt>
          <cx:pt idx="306">110.88330000000001</cx:pt>
          <cx:pt idx="307">108.90000000000001</cx:pt>
          <cx:pt idx="308">24</cx:pt>
          <cx:pt idx="309">56.929200000000002</cx:pt>
          <cx:pt idx="310">83.158299999999997</cx:pt>
          <cx:pt idx="311">262.375</cx:pt>
          <cx:pt idx="312">26</cx:pt>
          <cx:pt idx="313">7.8958000000000004</cx:pt>
          <cx:pt idx="314">26.25</cx:pt>
          <cx:pt idx="315">7.8541999999999996</cx:pt>
          <cx:pt idx="316">26</cx:pt>
          <cx:pt idx="317">14</cx:pt>
          <cx:pt idx="318">164.86670000000001</cx:pt>
          <cx:pt idx="319">134.5</cx:pt>
          <cx:pt idx="320">7.25</cx:pt>
          <cx:pt idx="321">7.8958000000000004</cx:pt>
          <cx:pt idx="322">12.35</cx:pt>
          <cx:pt idx="323">29</cx:pt>
          <cx:pt idx="324">69.549999999999997</cx:pt>
          <cx:pt idx="325">135.63329999999999</cx:pt>
          <cx:pt idx="326">6.2374999999999998</cx:pt>
          <cx:pt idx="327">13</cx:pt>
          <cx:pt idx="328">20.524999999999999</cx:pt>
          <cx:pt idx="329">57.979199999999999</cx:pt>
          <cx:pt idx="330">23.25</cx:pt>
          <cx:pt idx="331">28.5</cx:pt>
          <cx:pt idx="332">153.46250000000001</cx:pt>
          <cx:pt idx="333">18</cx:pt>
          <cx:pt idx="334">133.65000000000001</cx:pt>
          <cx:pt idx="335">7.8958000000000004</cx:pt>
          <cx:pt idx="336">66.599999999999994</cx:pt>
          <cx:pt idx="337">134.5</cx:pt>
          <cx:pt idx="338">8.0500000000000007</cx:pt>
          <cx:pt idx="339">35.5</cx:pt>
          <cx:pt idx="340">26</cx:pt>
          <cx:pt idx="341">263</cx:pt>
          <cx:pt idx="342">13</cx:pt>
          <cx:pt idx="343">13</cx:pt>
          <cx:pt idx="344">13</cx:pt>
          <cx:pt idx="345">13</cx:pt>
          <cx:pt idx="346">13</cx:pt>
          <cx:pt idx="347">16.100000000000001</cx:pt>
          <cx:pt idx="348">15.9</cx:pt>
          <cx:pt idx="349">8.6624999999999996</cx:pt>
          <cx:pt idx="350">9.2249999999999996</cx:pt>
          <cx:pt idx="351">35</cx:pt>
          <cx:pt idx="352">7.2291999999999996</cx:pt>
          <cx:pt idx="353">17.800000000000001</cx:pt>
          <cx:pt idx="354">7.2249999999999996</cx:pt>
          <cx:pt idx="355">9.5</cx:pt>
          <cx:pt idx="356">55</cx:pt>
          <cx:pt idx="357">13</cx:pt>
          <cx:pt idx="358">7.8792</cx:pt>
          <cx:pt idx="359">7.8792</cx:pt>
          <cx:pt idx="360">27.899999999999999</cx:pt>
          <cx:pt idx="361">27.720800000000001</cx:pt>
          <cx:pt idx="362">14.4542</cx:pt>
          <cx:pt idx="363">7.0499999999999998</cx:pt>
          <cx:pt idx="364">15.5</cx:pt>
          <cx:pt idx="365">7.25</cx:pt>
          <cx:pt idx="366">75.25</cx:pt>
          <cx:pt idx="367">7.2291999999999996</cx:pt>
          <cx:pt idx="368">7.75</cx:pt>
          <cx:pt idx="369">69.299999999999997</cx:pt>
          <cx:pt idx="370">55.441699999999997</cx:pt>
          <cx:pt idx="371">6.4958</cx:pt>
          <cx:pt idx="372">8.0500000000000007</cx:pt>
          <cx:pt idx="373">135.63329999999999</cx:pt>
          <cx:pt idx="374">21.074999999999999</cx:pt>
          <cx:pt idx="375">82.1708</cx:pt>
          <cx:pt idx="376">7.25</cx:pt>
          <cx:pt idx="377">211.5</cx:pt>
          <cx:pt idx="378">4.0125000000000002</cx:pt>
          <cx:pt idx="379">7.7750000000000004</cx:pt>
          <cx:pt idx="380">227.52500000000001</cx:pt>
          <cx:pt idx="381">15.7417</cx:pt>
          <cx:pt idx="382">7.9249999999999998</cx:pt>
          <cx:pt idx="383">52</cx:pt>
          <cx:pt idx="384">7.8958000000000004</cx:pt>
          <cx:pt idx="385">73.5</cx:pt>
          <cx:pt idx="386">46.899999999999999</cx:pt>
          <cx:pt idx="387">13</cx:pt>
          <cx:pt idx="388">7.7291999999999996</cx:pt>
          <cx:pt idx="389">12</cx:pt>
          <cx:pt idx="390">120</cx:pt>
          <cx:pt idx="391">7.7957999999999998</cx:pt>
          <cx:pt idx="392">7.9249999999999998</cx:pt>
          <cx:pt idx="393">113.27500000000001</cx:pt>
          <cx:pt idx="394">16.699999999999999</cx:pt>
          <cx:pt idx="395">7.7957999999999998</cx:pt>
          <cx:pt idx="396">7.8541999999999996</cx:pt>
          <cx:pt idx="397">26</cx:pt>
          <cx:pt idx="398">10.5</cx:pt>
          <cx:pt idx="399">12.65</cx:pt>
          <cx:pt idx="400">7.9249999999999998</cx:pt>
          <cx:pt idx="401">8.0500000000000007</cx:pt>
          <cx:pt idx="402">9.8249999999999993</cx:pt>
          <cx:pt idx="403">15.85</cx:pt>
          <cx:pt idx="404">8.6624999999999996</cx:pt>
          <cx:pt idx="405">21</cx:pt>
          <cx:pt idx="406">7.75</cx:pt>
          <cx:pt idx="407">18.75</cx:pt>
          <cx:pt idx="408">7.7750000000000004</cx:pt>
          <cx:pt idx="409">25.466699999999999</cx:pt>
          <cx:pt idx="410">7.8958000000000004</cx:pt>
          <cx:pt idx="411">6.8582999999999998</cx:pt>
          <cx:pt idx="412">90</cx:pt>
          <cx:pt idx="413">0</cx:pt>
          <cx:pt idx="414">7.9249999999999998</cx:pt>
          <cx:pt idx="415">8.0500000000000007</cx:pt>
          <cx:pt idx="416">32.5</cx:pt>
          <cx:pt idx="417">13</cx:pt>
          <cx:pt idx="418">13</cx:pt>
          <cx:pt idx="419">24.149999999999999</cx:pt>
          <cx:pt idx="420">7.8958000000000004</cx:pt>
          <cx:pt idx="421">7.7332999999999998</cx:pt>
          <cx:pt idx="422">7.875</cx:pt>
          <cx:pt idx="423">14.4</cx:pt>
          <cx:pt idx="424">20.212499999999999</cx:pt>
          <cx:pt idx="425">7.25</cx:pt>
          <cx:pt idx="426">26</cx:pt>
          <cx:pt idx="427">26</cx:pt>
          <cx:pt idx="428">7.75</cx:pt>
          <cx:pt idx="429">8.0500000000000007</cx:pt>
          <cx:pt idx="430">26.550000000000001</cx:pt>
          <cx:pt idx="431">16.100000000000001</cx:pt>
          <cx:pt idx="432">26</cx:pt>
          <cx:pt idx="433">7.125</cx:pt>
          <cx:pt idx="434">55.899999999999999</cx:pt>
          <cx:pt idx="435">120</cx:pt>
          <cx:pt idx="436">34.375</cx:pt>
          <cx:pt idx="437">18.75</cx:pt>
          <cx:pt idx="438">263</cx:pt>
          <cx:pt idx="439">10.5</cx:pt>
          <cx:pt idx="440">26.25</cx:pt>
          <cx:pt idx="441">9.5</cx:pt>
          <cx:pt idx="442">7.7750000000000004</cx:pt>
          <cx:pt idx="443">13</cx:pt>
          <cx:pt idx="444">8.1125000000000007</cx:pt>
          <cx:pt idx="445">81.8583</cx:pt>
          <cx:pt idx="446">19.5</cx:pt>
          <cx:pt idx="447">26.550000000000001</cx:pt>
          <cx:pt idx="448">19.258299999999998</cx:pt>
          <cx:pt idx="449">30.5</cx:pt>
          <cx:pt idx="450">27.75</cx:pt>
          <cx:pt idx="451">19.966699999999999</cx:pt>
          <cx:pt idx="452">27.75</cx:pt>
          <cx:pt idx="453">89.104200000000006</cx:pt>
          <cx:pt idx="454">8.0500000000000007</cx:pt>
          <cx:pt idx="455">7.8958000000000004</cx:pt>
          <cx:pt idx="456">26.550000000000001</cx:pt>
          <cx:pt idx="457">51.862499999999997</cx:pt>
          <cx:pt idx="458">10.5</cx:pt>
          <cx:pt idx="459">7.75</cx:pt>
          <cx:pt idx="460">26.550000000000001</cx:pt>
          <cx:pt idx="461">8.0500000000000007</cx:pt>
          <cx:pt idx="462">38.5</cx:pt>
          <cx:pt idx="463">13</cx:pt>
          <cx:pt idx="464">8.0500000000000007</cx:pt>
          <cx:pt idx="465">7.0499999999999998</cx:pt>
          <cx:pt idx="466">0</cx:pt>
          <cx:pt idx="467">26.550000000000001</cx:pt>
          <cx:pt idx="468">7.7249999999999996</cx:pt>
          <cx:pt idx="469">19.258299999999998</cx:pt>
          <cx:pt idx="470">7.25</cx:pt>
          <cx:pt idx="471">8.6624999999999996</cx:pt>
          <cx:pt idx="472">27.75</cx:pt>
          <cx:pt idx="473">13.791700000000001</cx:pt>
          <cx:pt idx="474">9.8375000000000004</cx:pt>
          <cx:pt idx="475">52</cx:pt>
          <cx:pt idx="476">21</cx:pt>
          <cx:pt idx="477">7.0457999999999998</cx:pt>
          <cx:pt idx="478">7.5208000000000004</cx:pt>
          <cx:pt idx="479">12.2875</cx:pt>
          <cx:pt idx="480">46.899999999999999</cx:pt>
          <cx:pt idx="481">0</cx:pt>
          <cx:pt idx="482">8.0500000000000007</cx:pt>
          <cx:pt idx="483">9.5875000000000004</cx:pt>
          <cx:pt idx="484">91.0792</cx:pt>
          <cx:pt idx="485">25.466699999999999</cx:pt>
          <cx:pt idx="486">90</cx:pt>
          <cx:pt idx="487">29.699999999999999</cx:pt>
          <cx:pt idx="488">8.0500000000000007</cx:pt>
          <cx:pt idx="489">15.9</cx:pt>
          <cx:pt idx="490">19.966699999999999</cx:pt>
          <cx:pt idx="491">7.25</cx:pt>
          <cx:pt idx="492">30.5</cx:pt>
          <cx:pt idx="493">49.504199999999997</cx:pt>
          <cx:pt idx="494">8.0500000000000007</cx:pt>
          <cx:pt idx="495">14.458299999999999</cx:pt>
          <cx:pt idx="496">78.2667</cx:pt>
          <cx:pt idx="497">15.1</cx:pt>
          <cx:pt idx="498">151.55000000000001</cx:pt>
          <cx:pt idx="499">7.7957999999999998</cx:pt>
          <cx:pt idx="500">8.6624999999999996</cx:pt>
          <cx:pt idx="501">7.75</cx:pt>
          <cx:pt idx="502">7.6292</cx:pt>
          <cx:pt idx="503">9.5875000000000004</cx:pt>
          <cx:pt idx="504">86.5</cx:pt>
          <cx:pt idx="505">108.90000000000001</cx:pt>
          <cx:pt idx="506">26</cx:pt>
          <cx:pt idx="507">26.550000000000001</cx:pt>
          <cx:pt idx="508">22.524999999999999</cx:pt>
          <cx:pt idx="509">56.495800000000003</cx:pt>
          <cx:pt idx="510">7.75</cx:pt>
          <cx:pt idx="511">8.0500000000000007</cx:pt>
          <cx:pt idx="512">26.287500000000001</cx:pt>
          <cx:pt idx="513">59.399999999999999</cx:pt>
          <cx:pt idx="514">7.4958</cx:pt>
          <cx:pt idx="515">34.020800000000001</cx:pt>
          <cx:pt idx="516">10.5</cx:pt>
          <cx:pt idx="517">24.149999999999999</cx:pt>
          <cx:pt idx="518">26</cx:pt>
          <cx:pt idx="519">7.8958000000000004</cx:pt>
          <cx:pt idx="520">93.5</cx:pt>
          <cx:pt idx="521">7.8958000000000004</cx:pt>
          <cx:pt idx="522">7.2249999999999996</cx:pt>
          <cx:pt idx="523">57.979199999999999</cx:pt>
          <cx:pt idx="524">7.2291999999999996</cx:pt>
          <cx:pt idx="525">7.75</cx:pt>
          <cx:pt idx="526">10.5</cx:pt>
          <cx:pt idx="527">221.7792</cx:pt>
          <cx:pt idx="528">7.9249999999999998</cx:pt>
          <cx:pt idx="529">11.5</cx:pt>
          <cx:pt idx="530">26</cx:pt>
          <cx:pt idx="531">7.2291999999999996</cx:pt>
          <cx:pt idx="532">7.2291999999999996</cx:pt>
          <cx:pt idx="533">22.3583</cx:pt>
          <cx:pt idx="534">8.6624999999999996</cx:pt>
          <cx:pt idx="535">26.25</cx:pt>
          <cx:pt idx="536">26.550000000000001</cx:pt>
          <cx:pt idx="537">106.425</cx:pt>
          <cx:pt idx="538">14.5</cx:pt>
          <cx:pt idx="539">49.5</cx:pt>
          <cx:pt idx="540">71</cx:pt>
          <cx:pt idx="541">31.274999999999999</cx:pt>
          <cx:pt idx="542">31.274999999999999</cx:pt>
          <cx:pt idx="543">26</cx:pt>
          <cx:pt idx="544">106.425</cx:pt>
          <cx:pt idx="545">26</cx:pt>
          <cx:pt idx="546">26</cx:pt>
          <cx:pt idx="547">13.862500000000001</cx:pt>
          <cx:pt idx="548">20.524999999999999</cx:pt>
          <cx:pt idx="549">36.75</cx:pt>
          <cx:pt idx="550">110.88330000000001</cx:pt>
          <cx:pt idx="551">26</cx:pt>
          <cx:pt idx="552">7.8292000000000002</cx:pt>
          <cx:pt idx="553">7.2249999999999996</cx:pt>
          <cx:pt idx="554">7.7750000000000004</cx:pt>
          <cx:pt idx="555">26.550000000000001</cx:pt>
          <cx:pt idx="556">39.600000000000001</cx:pt>
          <cx:pt idx="557">227.52500000000001</cx:pt>
          <cx:pt idx="558">79.650000000000006</cx:pt>
          <cx:pt idx="559">17.399999999999999</cx:pt>
          <cx:pt idx="560">7.75</cx:pt>
          <cx:pt idx="561">7.8958000000000004</cx:pt>
          <cx:pt idx="562">13.5</cx:pt>
          <cx:pt idx="563">8.0500000000000007</cx:pt>
          <cx:pt idx="564">8.0500000000000007</cx:pt>
          <cx:pt idx="565">24.149999999999999</cx:pt>
          <cx:pt idx="566">7.8958000000000004</cx:pt>
          <cx:pt idx="567">21.074999999999999</cx:pt>
          <cx:pt idx="568">7.2291999999999996</cx:pt>
          <cx:pt idx="569">7.8541999999999996</cx:pt>
          <cx:pt idx="570">10.5</cx:pt>
          <cx:pt idx="571">51.479199999999999</cx:pt>
          <cx:pt idx="572">26.387499999999999</cx:pt>
          <cx:pt idx="573">7.75</cx:pt>
          <cx:pt idx="574">8.0500000000000007</cx:pt>
          <cx:pt idx="575">14.5</cx:pt>
          <cx:pt idx="576">13</cx:pt>
          <cx:pt idx="577">55.899999999999999</cx:pt>
          <cx:pt idx="578">14.458299999999999</cx:pt>
          <cx:pt idx="579">7.9249999999999998</cx:pt>
          <cx:pt idx="580">30</cx:pt>
          <cx:pt idx="581">110.88330000000001</cx:pt>
          <cx:pt idx="582">26</cx:pt>
          <cx:pt idx="583">40.125</cx:pt>
          <cx:pt idx="584">8.7125000000000004</cx:pt>
          <cx:pt idx="585">79.650000000000006</cx:pt>
          <cx:pt idx="586">15</cx:pt>
          <cx:pt idx="587">79.200000000000003</cx:pt>
          <cx:pt idx="588">8.0500000000000007</cx:pt>
          <cx:pt idx="589">8.0500000000000007</cx:pt>
          <cx:pt idx="590">7.125</cx:pt>
          <cx:pt idx="591">78.2667</cx:pt>
          <cx:pt idx="592">7.25</cx:pt>
          <cx:pt idx="593">7.75</cx:pt>
          <cx:pt idx="594">26</cx:pt>
          <cx:pt idx="595">24.149999999999999</cx:pt>
          <cx:pt idx="596">33</cx:pt>
          <cx:pt idx="597">0</cx:pt>
          <cx:pt idx="598">7.2249999999999996</cx:pt>
          <cx:pt idx="599">56.929200000000002</cx:pt>
          <cx:pt idx="600">27</cx:pt>
          <cx:pt idx="601">7.8958000000000004</cx:pt>
          <cx:pt idx="602">42.399999999999999</cx:pt>
          <cx:pt idx="603">8.0500000000000007</cx:pt>
          <cx:pt idx="604">26.550000000000001</cx:pt>
          <cx:pt idx="605">15.550000000000001</cx:pt>
          <cx:pt idx="606">7.8958000000000004</cx:pt>
          <cx:pt idx="607">30.5</cx:pt>
          <cx:pt idx="608">41.5792</cx:pt>
          <cx:pt idx="609">153.46250000000001</cx:pt>
          <cx:pt idx="610">31.274999999999999</cx:pt>
          <cx:pt idx="611">7.0499999999999998</cx:pt>
          <cx:pt idx="612">15.5</cx:pt>
          <cx:pt idx="613">7.75</cx:pt>
          <cx:pt idx="614">8.0500000000000007</cx:pt>
          <cx:pt idx="615">65</cx:pt>
          <cx:pt idx="616">14.4</cx:pt>
          <cx:pt idx="617">16.100000000000001</cx:pt>
          <cx:pt idx="618">39</cx:pt>
          <cx:pt idx="619">10.5</cx:pt>
          <cx:pt idx="620">14.4542</cx:pt>
          <cx:pt idx="621">52.554200000000002</cx:pt>
          <cx:pt idx="622">15.7417</cx:pt>
          <cx:pt idx="623">7.8541999999999996</cx:pt>
          <cx:pt idx="624">16.100000000000001</cx:pt>
          <cx:pt idx="625">32.320799999999998</cx:pt>
          <cx:pt idx="626">12.35</cx:pt>
          <cx:pt idx="627">77.958299999999994</cx:pt>
          <cx:pt idx="628">7.8958000000000004</cx:pt>
          <cx:pt idx="629">7.7332999999999998</cx:pt>
          <cx:pt idx="630">30</cx:pt>
          <cx:pt idx="631">7.0541999999999998</cx:pt>
          <cx:pt idx="632">30.5</cx:pt>
          <cx:pt idx="633">0</cx:pt>
          <cx:pt idx="634">27.899999999999999</cx:pt>
          <cx:pt idx="635">13</cx:pt>
          <cx:pt idx="636">7.9249999999999998</cx:pt>
          <cx:pt idx="637">26.25</cx:pt>
          <cx:pt idx="638">39.6875</cx:pt>
          <cx:pt idx="639">16.100000000000001</cx:pt>
          <cx:pt idx="640">7.8541999999999996</cx:pt>
          <cx:pt idx="641">69.299999999999997</cx:pt>
          <cx:pt idx="642">27.899999999999999</cx:pt>
          <cx:pt idx="643">56.495800000000003</cx:pt>
          <cx:pt idx="644">19.258299999999998</cx:pt>
          <cx:pt idx="645">76.729200000000006</cx:pt>
          <cx:pt idx="646">7.8958000000000004</cx:pt>
          <cx:pt idx="647">35.5</cx:pt>
          <cx:pt idx="648">7.5499999999999998</cx:pt>
          <cx:pt idx="649">7.5499999999999998</cx:pt>
          <cx:pt idx="650">7.8958000000000004</cx:pt>
          <cx:pt idx="651">23</cx:pt>
          <cx:pt idx="652">8.4332999999999991</cx:pt>
          <cx:pt idx="653">7.8292000000000002</cx:pt>
          <cx:pt idx="654">6.75</cx:pt>
          <cx:pt idx="655">73.5</cx:pt>
          <cx:pt idx="656">7.8958000000000004</cx:pt>
          <cx:pt idx="657">15.5</cx:pt>
          <cx:pt idx="658">13</cx:pt>
          <cx:pt idx="659">113.27500000000001</cx:pt>
          <cx:pt idx="660">133.65000000000001</cx:pt>
          <cx:pt idx="661">7.2249999999999996</cx:pt>
          <cx:pt idx="662">25.587499999999999</cx:pt>
          <cx:pt idx="663">7.4958</cx:pt>
          <cx:pt idx="664">7.9249999999999998</cx:pt>
          <cx:pt idx="665">73.5</cx:pt>
          <cx:pt idx="666">13</cx:pt>
          <cx:pt idx="667">7.7750000000000004</cx:pt>
          <cx:pt idx="668">8.0500000000000007</cx:pt>
          <cx:pt idx="669">52</cx:pt>
          <cx:pt idx="670">39</cx:pt>
          <cx:pt idx="671">52</cx:pt>
          <cx:pt idx="672">10.5</cx:pt>
          <cx:pt idx="673">13</cx:pt>
          <cx:pt idx="674">0</cx:pt>
          <cx:pt idx="675">7.7750000000000004</cx:pt>
          <cx:pt idx="676">8.0500000000000007</cx:pt>
          <cx:pt idx="677">9.8416999999999994</cx:pt>
          <cx:pt idx="678">46.899999999999999</cx:pt>
          <cx:pt idx="679">512.32920000000001</cx:pt>
          <cx:pt idx="680">8.1374999999999993</cx:pt>
          <cx:pt idx="681">76.729200000000006</cx:pt>
          <cx:pt idx="682">9.2249999999999996</cx:pt>
          <cx:pt idx="683">46.899999999999999</cx:pt>
          <cx:pt idx="684">39</cx:pt>
          <cx:pt idx="685">41.5792</cx:pt>
          <cx:pt idx="686">39.6875</cx:pt>
          <cx:pt idx="687">10.1708</cx:pt>
          <cx:pt idx="688">7.7957999999999998</cx:pt>
          <cx:pt idx="689">211.33750000000001</cx:pt>
          <cx:pt idx="690">57</cx:pt>
          <cx:pt idx="691">13.416700000000001</cx:pt>
          <cx:pt idx="692">56.495800000000003</cx:pt>
          <cx:pt idx="693">7.2249999999999996</cx:pt>
          <cx:pt idx="694">26.550000000000001</cx:pt>
          <cx:pt idx="695">13.5</cx:pt>
          <cx:pt idx="696">8.0500000000000007</cx:pt>
          <cx:pt idx="697">7.7332999999999998</cx:pt>
          <cx:pt idx="698">110.88330000000001</cx:pt>
          <cx:pt idx="699">7.6500000000000004</cx:pt>
          <cx:pt idx="700">227.52500000000001</cx:pt>
          <cx:pt idx="701">26.287500000000001</cx:pt>
          <cx:pt idx="702">14.4542</cx:pt>
          <cx:pt idx="703">7.7416999999999998</cx:pt>
          <cx:pt idx="704">7.8541999999999996</cx:pt>
          <cx:pt idx="705">26</cx:pt>
          <cx:pt idx="706">13.5</cx:pt>
          <cx:pt idx="707">26.287500000000001</cx:pt>
          <cx:pt idx="708">151.55000000000001</cx:pt>
          <cx:pt idx="709">15.245799999999999</cx:pt>
          <cx:pt idx="710">49.504199999999997</cx:pt>
          <cx:pt idx="711">26.550000000000001</cx:pt>
          <cx:pt idx="712">52</cx:pt>
          <cx:pt idx="713">9.4832999999999998</cx:pt>
          <cx:pt idx="714">13</cx:pt>
          <cx:pt idx="715">7.6500000000000004</cx:pt>
          <cx:pt idx="716">227.52500000000001</cx:pt>
          <cx:pt idx="717">10.5</cx:pt>
          <cx:pt idx="718">15.5</cx:pt>
          <cx:pt idx="719">7.7750000000000004</cx:pt>
          <cx:pt idx="720">33</cx:pt>
          <cx:pt idx="721">7.0541999999999998</cx:pt>
          <cx:pt idx="722">13</cx:pt>
          <cx:pt idx="723">13</cx:pt>
          <cx:pt idx="724">53.100000000000001</cx:pt>
          <cx:pt idx="725">8.6624999999999996</cx:pt>
          <cx:pt idx="726">21</cx:pt>
          <cx:pt idx="727">7.7374999999999998</cx:pt>
          <cx:pt idx="728">26</cx:pt>
          <cx:pt idx="729">7.9249999999999998</cx:pt>
          <cx:pt idx="730">211.33750000000001</cx:pt>
          <cx:pt idx="731">18.787500000000001</cx:pt>
          <cx:pt idx="732">0</cx:pt>
          <cx:pt idx="733">13</cx:pt>
          <cx:pt idx="734">13</cx:pt>
          <cx:pt idx="735">16.100000000000001</cx:pt>
          <cx:pt idx="736">34.375</cx:pt>
          <cx:pt idx="737">512.32920000000001</cx:pt>
          <cx:pt idx="738">7.8958000000000004</cx:pt>
          <cx:pt idx="739">7.8958000000000004</cx:pt>
          <cx:pt idx="740">30</cx:pt>
          <cx:pt idx="741">78.849999999999994</cx:pt>
          <cx:pt idx="742">262.375</cx:pt>
          <cx:pt idx="743">16.100000000000001</cx:pt>
          <cx:pt idx="744">7.9249999999999998</cx:pt>
          <cx:pt idx="745">71</cx:pt>
          <cx:pt idx="746">20.25</cx:pt>
          <cx:pt idx="747">13</cx:pt>
          <cx:pt idx="748">53.100000000000001</cx:pt>
          <cx:pt idx="749">7.75</cx:pt>
          <cx:pt idx="750">23</cx:pt>
          <cx:pt idx="751">12.475</cx:pt>
          <cx:pt idx="752">9.5</cx:pt>
          <cx:pt idx="753">7.8958000000000004</cx:pt>
          <cx:pt idx="754">65</cx:pt>
          <cx:pt idx="755">14.5</cx:pt>
          <cx:pt idx="756">7.7957999999999998</cx:pt>
          <cx:pt idx="757">11.5</cx:pt>
          <cx:pt idx="758">8.0500000000000007</cx:pt>
          <cx:pt idx="759">86.5</cx:pt>
          <cx:pt idx="760">14.5</cx:pt>
          <cx:pt idx="761">7.125</cx:pt>
          <cx:pt idx="762">7.2291999999999996</cx:pt>
          <cx:pt idx="763">120</cx:pt>
          <cx:pt idx="764">7.7750000000000004</cx:pt>
          <cx:pt idx="765">77.958299999999994</cx:pt>
          <cx:pt idx="766">39.600000000000001</cx:pt>
          <cx:pt idx="767">7.75</cx:pt>
          <cx:pt idx="768">24.149999999999999</cx:pt>
          <cx:pt idx="769">8.3625000000000007</cx:pt>
          <cx:pt idx="770">9.5</cx:pt>
          <cx:pt idx="771">7.8541999999999996</cx:pt>
          <cx:pt idx="772">10.5</cx:pt>
          <cx:pt idx="773">7.2249999999999996</cx:pt>
          <cx:pt idx="774">23</cx:pt>
          <cx:pt idx="775">7.75</cx:pt>
          <cx:pt idx="776">7.75</cx:pt>
          <cx:pt idx="777">12.475</cx:pt>
          <cx:pt idx="778">7.7374999999999998</cx:pt>
          <cx:pt idx="779">211.33750000000001</cx:pt>
          <cx:pt idx="780">7.2291999999999996</cx:pt>
          <cx:pt idx="781">57</cx:pt>
          <cx:pt idx="782">30</cx:pt>
          <cx:pt idx="783">23.449999999999999</cx:pt>
          <cx:pt idx="784">7.0499999999999998</cx:pt>
          <cx:pt idx="785">7.25</cx:pt>
          <cx:pt idx="786">7.4958</cx:pt>
          <cx:pt idx="787">29.125</cx:pt>
          <cx:pt idx="788">20.574999999999999</cx:pt>
          <cx:pt idx="789">79.200000000000003</cx:pt>
          <cx:pt idx="790">7.75</cx:pt>
          <cx:pt idx="791">26</cx:pt>
          <cx:pt idx="792">69.549999999999997</cx:pt>
          <cx:pt idx="793">30.695799999999998</cx:pt>
          <cx:pt idx="794">7.8958000000000004</cx:pt>
          <cx:pt idx="795">13</cx:pt>
          <cx:pt idx="796">25.929200000000002</cx:pt>
          <cx:pt idx="797">8.6832999999999991</cx:pt>
          <cx:pt idx="798">7.2291999999999996</cx:pt>
          <cx:pt idx="799">24.149999999999999</cx:pt>
          <cx:pt idx="800">13</cx:pt>
          <cx:pt idx="801">26.25</cx:pt>
          <cx:pt idx="802">120</cx:pt>
          <cx:pt idx="803">8.5167000000000002</cx:pt>
          <cx:pt idx="804">6.9749999999999996</cx:pt>
          <cx:pt idx="805">7.7750000000000004</cx:pt>
          <cx:pt idx="806">0</cx:pt>
          <cx:pt idx="807">7.7750000000000004</cx:pt>
          <cx:pt idx="808">13</cx:pt>
          <cx:pt idx="809">53.100000000000001</cx:pt>
          <cx:pt idx="810">7.8875000000000002</cx:pt>
          <cx:pt idx="811">24.149999999999999</cx:pt>
          <cx:pt idx="812">10.5</cx:pt>
          <cx:pt idx="813">31.274999999999999</cx:pt>
          <cx:pt idx="814">8.0500000000000007</cx:pt>
          <cx:pt idx="815">0</cx:pt>
          <cx:pt idx="816">7.9249999999999998</cx:pt>
          <cx:pt idx="817">37.004199999999997</cx:pt>
          <cx:pt idx="818">6.4500000000000002</cx:pt>
          <cx:pt idx="819">27.899999999999999</cx:pt>
          <cx:pt idx="820">93.5</cx:pt>
          <cx:pt idx="821">8.6624999999999996</cx:pt>
          <cx:pt idx="822">0</cx:pt>
          <cx:pt idx="823">12.475</cx:pt>
          <cx:pt idx="824">39.6875</cx:pt>
          <cx:pt idx="825">6.9500000000000002</cx:pt>
          <cx:pt idx="826">56.495800000000003</cx:pt>
          <cx:pt idx="827">37.004199999999997</cx:pt>
          <cx:pt idx="828">7.75</cx:pt>
          <cx:pt idx="829">80</cx:pt>
          <cx:pt idx="830">14.4542</cx:pt>
          <cx:pt idx="831">18.75</cx:pt>
          <cx:pt idx="832">7.2291999999999996</cx:pt>
          <cx:pt idx="833">7.8541999999999996</cx:pt>
          <cx:pt idx="834">8.3000000000000007</cx:pt>
          <cx:pt idx="835">83.158299999999997</cx:pt>
          <cx:pt idx="836">8.6624999999999996</cx:pt>
          <cx:pt idx="837">8.0500000000000007</cx:pt>
          <cx:pt idx="838">56.495800000000003</cx:pt>
          <cx:pt idx="839">29.699999999999999</cx:pt>
          <cx:pt idx="840">7.9249999999999998</cx:pt>
          <cx:pt idx="841">10.5</cx:pt>
          <cx:pt idx="842">31</cx:pt>
          <cx:pt idx="843">6.4375</cx:pt>
          <cx:pt idx="844">8.6624999999999996</cx:pt>
          <cx:pt idx="845">7.5499999999999998</cx:pt>
          <cx:pt idx="846">69.549999999999997</cx:pt>
          <cx:pt idx="847">7.8958000000000004</cx:pt>
          <cx:pt idx="848">33</cx:pt>
          <cx:pt idx="849">89.104200000000006</cx:pt>
          <cx:pt idx="850">31.274999999999999</cx:pt>
          <cx:pt idx="851">7.7750000000000004</cx:pt>
          <cx:pt idx="852">15.245799999999999</cx:pt>
          <cx:pt idx="853">39.399999999999999</cx:pt>
          <cx:pt idx="854">26</cx:pt>
          <cx:pt idx="855">9.3499999999999996</cx:pt>
          <cx:pt idx="856">164.86670000000001</cx:pt>
          <cx:pt idx="857">26.550000000000001</cx:pt>
          <cx:pt idx="858">19.258299999999998</cx:pt>
          <cx:pt idx="859">7.2291999999999996</cx:pt>
          <cx:pt idx="860">14.1083</cx:pt>
          <cx:pt idx="861">11.5</cx:pt>
          <cx:pt idx="862">25.929200000000002</cx:pt>
          <cx:pt idx="863">69.549999999999997</cx:pt>
          <cx:pt idx="864">13</cx:pt>
          <cx:pt idx="865">13</cx:pt>
          <cx:pt idx="866">13.8583</cx:pt>
          <cx:pt idx="867">50.495800000000003</cx:pt>
          <cx:pt idx="868">9.5</cx:pt>
          <cx:pt idx="869">11.1333</cx:pt>
          <cx:pt idx="870">7.8958000000000004</cx:pt>
          <cx:pt idx="871">52.554200000000002</cx:pt>
          <cx:pt idx="872">5</cx:pt>
          <cx:pt idx="873">9</cx:pt>
          <cx:pt idx="874">24</cx:pt>
          <cx:pt idx="875">7.2249999999999996</cx:pt>
          <cx:pt idx="876">9.8458000000000006</cx:pt>
          <cx:pt idx="877">7.8958000000000004</cx:pt>
          <cx:pt idx="878">7.8958000000000004</cx:pt>
          <cx:pt idx="879">83.158299999999997</cx:pt>
          <cx:pt idx="880">26</cx:pt>
          <cx:pt idx="881">7.8958000000000004</cx:pt>
          <cx:pt idx="882">10.5167</cx:pt>
          <cx:pt idx="883">10.5</cx:pt>
          <cx:pt idx="884">7.0499999999999998</cx:pt>
          <cx:pt idx="885">29.125</cx:pt>
          <cx:pt idx="886">13</cx:pt>
          <cx:pt idx="887">30</cx:pt>
          <cx:pt idx="888">23.449999999999999</cx:pt>
          <cx:pt idx="889">30</cx:pt>
          <cx:pt idx="890">7.75</cx:pt>
        </cx:lvl>
      </cx:numDim>
    </cx:data>
  </cx:chartData>
  <cx:chart>
    <cx:plotArea>
      <cx:plotAreaRegion>
        <cx:series layoutId="clusteredColumn" uniqueId="{4FD13BA1-4382-DC4C-AF22-8E97E8E38A04}">
          <cx:dataId val="0"/>
          <cx:layoutPr>
            <cx:binning intervalClosed="r"/>
          </cx:layoutPr>
        </cx:series>
      </cx:plotAreaRegion>
      <cx:axis id="0">
        <cx:catScaling gapWidth="0"/>
        <cx:title>
          <cx:tx>
            <cx:txData>
              <cx:v>運賃</cx:v>
            </cx:txData>
          </cx:tx>
          <cx:txPr>
            <a:bodyPr spcFirstLastPara="1" vertOverflow="ellipsis" horzOverflow="overflow" wrap="square" lIns="0" tIns="0" rIns="0" bIns="0" anchor="ctr" anchorCtr="1"/>
            <a:lstStyle/>
            <a:p>
              <a:pPr algn="ctr" rtl="0">
                <a:defRPr/>
              </a:pP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運賃</a:t>
              </a:r>
            </a:p>
          </cx:txPr>
        </cx:title>
        <cx:tickLabels/>
      </cx:axis>
      <cx:axis id="1">
        <cx:valScaling/>
        <cx:title>
          <cx:tx>
            <cx:rich>
              <a:bodyPr spcFirstLastPara="1" vertOverflow="ellipsis" horzOverflow="overflow" wrap="square" lIns="0" tIns="0" rIns="0" bIns="0" anchor="ctr" anchorCtr="1"/>
              <a:lstStyle/>
              <a:p>
                <a:pPr algn="ctr" rtl="0">
                  <a:defRPr/>
                </a:pP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累積度数</a:t>
                </a: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a:t>
                </a: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人</a:t>
                </a: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a:t>
                </a:r>
                <a:endPar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endParaRPr>
              </a:p>
            </cx:rich>
          </cx:tx>
        </cx:title>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Sheet1!$B$1:$B$891</cx:f>
        <cx:lvl ptCount="891" formatCode="G/標準">
          <cx:pt idx="0">0.86033800657099369</cx:pt>
          <cx:pt idx="1">1.8529877967894248</cx:pt>
          <cx:pt idx="2">0.89899927088978915</cx:pt>
          <cx:pt idx="3">1.725094521081469</cx:pt>
          <cx:pt idx="4">0.90579588036786851</cx:pt>
          <cx:pt idx="5">0.92728308469288701</cx:pt>
          <cx:pt idx="6">1.7148534478370294</cx:pt>
          <cx:pt idx="7">1.3237675832967799</cx:pt>
          <cx:pt idx="8">1.0466239118070755</cx:pt>
          <cx:pt idx="9">1.4781449821731452</cx:pt>
          <cx:pt idx="10">1.2227164711475833</cx:pt>
          <cx:pt idx="11">1.424064525417488</cx:pt>
          <cx:pt idx="12">0.90579588036786851</cx:pt>
          <cx:pt idx="13">1.4951973183654574</cx:pt>
          <cx:pt idx="14">0.89510195598589926</cx:pt>
          <cx:pt idx="15">1.2041199826559248</cx:pt>
          <cx:pt idx="16">1.4642659340340753</cx:pt>
          <cx:pt idx="17">1.1139433523068367</cx:pt>
          <cx:pt idx="18">1.255272505103306</cx:pt>
          <cx:pt idx="19">0.85883785142858549</cx:pt>
          <cx:pt idx="20">1.414973347970818</cx:pt>
          <cx:pt idx="21">1.1139433523068367</cx:pt>
          <cx:pt idx="22">0.90467227592705568</cx:pt>
          <cx:pt idx="23">1.550228353055094</cx:pt>
          <cx:pt idx="24">1.3237675832967799</cx:pt>
          <cx:pt idx="25">1.4967567257209788</cx:pt>
          <cx:pt idx="26">0.85883785142858549</cx:pt>
          <cx:pt idx="27">2.419955748489758</cx:pt>
          <cx:pt idx="28">0.8964821244409461</cx:pt>
          <cx:pt idx="29">0.89739613915544614</cx:pt>
          <cx:pt idx="30">1.442805759510192</cx:pt>
          <cx:pt idx="31">2.1658992812362761</cx:pt>
          <cx:pt idx="32">0.88930170250631024</cx:pt>
          <cx:pt idx="33">1.0211892990699381</cx:pt>
          <cx:pt idx="34">1.9147175152064853</cx:pt>
          <cx:pt idx="35">1.7160033436347992</cx:pt>
          <cx:pt idx="36">0.85909023992124911</cx:pt>
          <cx:pt idx="37">0.90579588036786851</cx:pt>
          <cx:pt idx="38">1.255272505103306</cx:pt>
          <cx:pt idx="39">1.0508319913747257</cx:pt>
          <cx:pt idx="40">0.97657921864010988</cx:pt>
          <cx:pt idx="41">1.3222192947339193</cx:pt>
          <cx:pt idx="42">0.89739613915544614</cx:pt>
          <cx:pt idx="43">1.6188761290808784</cx:pt>
          <cx:pt idx="44">0.8964821244409461</cx:pt>
          <cx:pt idx="45">0.90579588036786851</cx:pt>
          <cx:pt idx="46">1.1903316981702914</cx:pt>
          <cx:pt idx="47">0.88930170250631024</cx:pt>
          <cx:pt idx="48">1.3360432519440277</cx:pt>
          <cx:pt idx="49">1.2504200023088941</cx:pt>
          <cx:pt idx="50">1.598653742636051</cx:pt>
          <cx:pt idx="51">0.89209460269048035</cx:pt>
          <cx:pt idx="52">1.8849606701491657</cx:pt>
          <cx:pt idx="53">1.414973347970818</cx:pt>
          <cx:pt idx="54">1.79224596625906</cx:pt>
          <cx:pt idx="55">1.550228353055094</cx:pt>
          <cx:pt idx="56">1.0211892990699381</cx:pt>
          <cx:pt idx="57">0.85909023992124911</cx:pt>
          <cx:pt idx="58">1.4432629874586951</cx:pt>
          <cx:pt idx="59">1.6711728427150832</cx:pt>
          <cx:pt idx="60">0.85909023992124911</cx:pt>
          <cx:pt idx="61">1.9030899869919435</cx:pt>
          <cx:pt idx="62">1.9215564277264083</cx:pt>
          <cx:pt idx="63">1.4456042032735976</cx:pt>
          <cx:pt idx="64">1.442805759510192</cx:pt>
          <cx:pt idx="65">1.1831502182369711</cx:pt>
          <cx:pt idx="66">1.0211892990699381</cx:pt>
          <cx:pt idx="67">0.9115996713106953</cx:pt>
          <cx:pt idx="68">0.89899927088978915</cx:pt>
          <cx:pt idx="69">0.93764324761986317</cx:pt>
          <cx:pt idx="70">1.0211892990699381</cx:pt>
          <cx:pt idx="71">1.6711728427150832</cx:pt>
          <cx:pt idx="72">1.866287339084195</cx:pt>
          <cx:pt idx="73">1.1599940596732181</cx:pt>
          <cx:pt idx="74">1.752016162781856</cx:pt>
          <cx:pt idx="75">0.88366143515361761</cx:pt>
          <cx:pt idx="76">0.89739613915544614</cx:pt>
          <cx:pt idx="77">0.90579588036786851</cx:pt>
          <cx:pt idx="78">1.4623979978989561</cx:pt>
          <cx:pt idx="79">1.0960405542954275</cx:pt>
          <cx:pt idx="80">0.95424250943932487</cx:pt>
          <cx:pt idx="81">0.97772360528884772</cx:pt>
          <cx:pt idx="82">0.89139805966722596</cx:pt>
          <cx:pt idx="83">1.6730209071288962</cx:pt>
          <cx:pt idx="84">1.0211892990699381</cx:pt>
          <cx:pt idx="85">1.2000292665537702</cx:pt>
          <cx:pt idx="86">1.5362427068383191</cx:pt>
          <cx:pt idx="87">0.90579588036786851</cx:pt>
          <cx:pt idx="88">2.419955748489758</cx:pt>
          <cx:pt idx="89">0.90579588036786851</cx:pt>
          <cx:pt idx="90">0.90579588036786851</cx:pt>
          <cx:pt idx="91">0.89510195598589926</cx:pt>
          <cx:pt idx="92">1.7865739780238268</cx:pt>
          <cx:pt idx="93">1.3133398438843074</cx:pt>
          <cx:pt idx="94">0.86033800657099369</cx:pt>
          <cx:pt idx="95">0.90579588036786851</cx:pt>
          <cx:pt idx="96">1.5397558775130562</cx:pt>
          <cx:pt idx="97">1.8018035159532171</cx:pt>
          <cx:pt idx="98">1.3617278360175928</cx:pt>
          <cx:pt idx="99">1.414973347970818</cx:pt>
          <cx:pt idx="100">0.89739613915544614</cx:pt>
          <cx:pt idx="101">0.89739613915544614</cx:pt>
          <cx:pt idx="102">1.8881092595069318</cx:pt>
          <cx:pt idx="103">0.9372269275963212</cx:pt>
          <cx:pt idx="104">0.89899927088978915</cx:pt>
          <cx:pt idx="105">0.89739613915544614</cx:pt>
          <cx:pt idx="106">0.88366143515361761</cx:pt>
          <cx:pt idx="107">0.8907003976988751</cx:pt>
          <cx:pt idx="108">0.89739613915544614</cx:pt>
          <cx:pt idx="109">1.3829171350875309</cx:pt>
          <cx:pt idx="110">1.7160033436347992</cx:pt>
          <cx:pt idx="111">1.1599940596732181</cx:pt>
          <cx:pt idx="112">0.90579588036786851</cx:pt>
          <cx:pt idx="113">0.99233255904746431</cx:pt>
          <cx:pt idx="114">1.1601172318228239</cx:pt>
          <cx:pt idx="115">0.89899927088978915</cx:pt>
          <cx:pt idx="116">0.88930170250631024</cx:pt>
          <cx:pt idx="117">1.3222192947339193</cx:pt>
          <cx:pt idx="118">2.3936117000197399</cx:pt>
          <cx:pt idx="119">1.4951973183654574</cx:pt>
          <cx:pt idx="120">1.866287339084195</cx:pt>
          <cx:pt idx="121">0.90579588036786851</cx:pt>
          <cx:pt idx="122">1.4781449821731452</cx:pt>
          <cx:pt idx="123">1.1139433523068367</cx:pt>
          <cx:pt idx="124">1.8881092595069318</cx:pt>
          <cx:pt idx="125">1.0508319913747257</cx:pt>
          <cx:pt idx="126">0.88930170250631024</cx:pt>
          <cx:pt idx="127">0.85380160291626594</cx:pt>
          <cx:pt idx="128">1.3494387791478988</cx:pt>
          <cx:pt idx="129">0.84354421194563511</cx:pt>
          <cx:pt idx="130">0.89739613915544614</cx:pt>
          <cx:pt idx="131">0.84818911699139865</cx:pt>
          <cx:pt idx="132">1.1613680022349748</cx:pt>
          <cx:pt idx="133">1.414973347970818</cx:pt>
          <cx:pt idx="134">1.1139433523068367</cx:pt>
          <cx:pt idx="135">1.1774152845552361</cx:pt>
          <cx:pt idx="136">1.4196798921592639</cx:pt>
          <cx:pt idx="137">1.725094521081469</cx:pt>
          <cx:pt idx="138">0.96457545160350144</cx:pt>
          <cx:pt idx="139">1.8987251815894934</cx:pt>
          <cx:pt idx="140">1.1831502182369711</cx:pt>
          <cx:pt idx="141">0.88930170250631024</cx:pt>
          <cx:pt idx="142">1.2000292665537702</cx:pt>
          <cx:pt idx="143">0.82930377283102497</cx:pt>
          <cx:pt idx="144">1.0606978403536116</cx:pt>
          <cx:pt idx="145">1.5652573434202137</cx:pt>
          <cx:pt idx="146">0.8918606888331484</cx:pt>
          <cx:pt idx="147">1.5362427068383191</cx:pt>
          <cx:pt idx="148">1.414973347970818</cx:pt>
          <cx:pt idx="149">1.1139433523068367</cx:pt>
          <cx:pt idx="150">1.0977777345392834</cx:pt>
          <cx:pt idx="151">1.823474229170301</cx:pt>
          <cx:pt idx="152">0.90579588036786851</cx:pt>
          <cx:pt idx="153">1.1613680022349748</cx:pt>
          <cx:pt idx="154">0.86406587909023691</cx:pt>
          <cx:pt idx="155">1.7880212236551114</cx:pt>
          <cx:pt idx="156">0.88836485820822908</cx:pt>
          <cx:pt idx="157">0.90579588036786851</cx:pt>
          <cx:pt idx="158">0.93764324761986317</cx:pt>
          <cx:pt idx="159">1.8422971343280652</cx:pt>
          <cx:pt idx="160">1.2068258760318498</cx:pt>
          <cx:pt idx="161">1.1972805581256194</cx:pt>
          <cx:pt idx="162">0.8907003976988751</cx:pt>
          <cx:pt idx="163">0.93764324761986317</cx:pt>
          <cx:pt idx="164">1.598653742636051</cx:pt>
          <cx:pt idx="165">1.3122831657914784</cx:pt>
          <cx:pt idx="166">1.7403626894942439</cx:pt>
          <cx:pt idx="167">1.4456042032735976</cx:pt>
          <cx:pt idx="168">1.4137187650610785</cx:pt>
          <cx:pt idx="169">1.752016162781856</cx:pt>
          <cx:pt idx="170">1.5250448070368452</cx:pt>
          <cx:pt idx="171">1.4642659340340753</cx:pt>
          <cx:pt idx="172">1.0466239118070755</cx:pt>
          <cx:pt idx="173">0.89899927088978915</cx:pt>
          <cx:pt idx="174">1.4870789565323452</cx:pt>
          <cx:pt idx="175">0.89510195598589926</cx:pt>
          <cx:pt idx="176">1.4059726723039303</cx:pt>
          <cx:pt idx="177">1.4580710082030826</cx:pt>
          <cx:pt idx="178">1.1139433523068367</cx:pt>
          <cx:pt idx="179">0</cx:pt>
          <cx:pt idx="180">1.8422971343280652</cx:pt>
          <cx:pt idx="181">1.1775364999298621</cx:pt>
          <cx:pt idx="182">1.4967567257209788</cx:pt>
          <cx:pt idx="183">1.5910646070264991</cx:pt>
          <cx:pt idx="184">1.3429159170840854</cx:pt>
          <cx:pt idx="185">1.6989700043360187</cx:pt>
          <cx:pt idx="186">1.1903316981702914</cx:pt>
          <cx:pt idx="187">1.424064525417488</cx:pt>
          <cx:pt idx="188">1.1903316981702914</cx:pt>
          <cx:pt idx="189">0.89739613915544614</cx:pt>
          <cx:pt idx="190">1.1139433523068367</cx:pt>
          <cx:pt idx="191">1.1139433523068367</cx:pt>
          <cx:pt idx="192">0.89510195598589926</cx:pt>
          <cx:pt idx="193">1.414973347970818</cx:pt>
          <cx:pt idx="194">1.442805759510192</cx:pt>
          <cx:pt idx="195">2.1658992812362761</cx:pt>
          <cx:pt idx="196">0.88930170250631024</cx:pt>
          <cx:pt idx="197">0.92449637903411186</cx:pt>
          <cx:pt idx="198">0.88930170250631024</cx:pt>
          <cx:pt idx="199">1.1139433523068367</cx:pt>
          <cx:pt idx="200">0.97772360528884772</cx:pt>
          <cx:pt idx="201">1.8422971343280652</cx:pt>
          <cx:pt idx="202">0.81263264489175169</cx:pt>
          <cx:pt idx="203">0.85883785142858549</cx:pt>
          <cx:pt idx="204">0.90579588036786851</cx:pt>
          <cx:pt idx="205">1.0196354710013165</cx:pt>
          <cx:pt idx="206">1.2000292665537702</cx:pt>
          <cx:pt idx="207">1.2738689935949645</cx:pt>
          <cx:pt idx="208">0.88930170250631024</cx:pt>
          <cx:pt idx="209">1.4913616938342726</cx:pt>
          <cx:pt idx="210">0.84818911699139865</cx:pt>
          <cx:pt idx="211">1.3222192947339193</cx:pt>
          <cx:pt idx="212">0.86033800657099369</cx:pt>
          <cx:pt idx="213">1.1139433523068367</cx:pt>
          <cx:pt idx="214">0.88930170250631024</cx:pt>
          <cx:pt idx="215">2.0541340708512235</cx:pt>
          <cx:pt idx="216">0.89899927088978915</cx:pt>
          <cx:pt idx="217">1.4313637641589874</cx:pt>
          <cx:pt idx="218">1.8824772923418707</cx:pt>
          <cx:pt idx="219">1.0211892990699381</cx:pt>
          <cx:pt idx="220">0.90579588036786851</cx:pt>
          <cx:pt idx="221">1.1139433523068367</cx:pt>
          <cx:pt idx="222">0.90579588036786851</cx:pt>
          <cx:pt idx="223">0.89739613915544614</cx:pt>
          <cx:pt idx="224">1.954242509439325</cx:pt>
          <cx:pt idx="225">0.97081161087251777</cx:pt>
          <cx:pt idx="226">1.0211892990699381</cx:pt>
          <cx:pt idx="227">0.86033800657099369</cx:pt>
          <cx:pt idx="228">1.1139433523068367</cx:pt>
          <cx:pt idx="229">1.4059726723039303</cx:pt>
          <cx:pt idx="230">1.9215564277264083</cx:pt>
          <cx:pt idx="231">0.8907003976988751</cx:pt>
          <cx:pt idx="232">1.1303337684950061</cx:pt>
          <cx:pt idx="233">1.4967567257209788</cx:pt>
          <cx:pt idx="234">1.0211892990699381</cx:pt>
          <cx:pt idx="235">0.87794695162918823</cx:pt>
          <cx:pt idx="236">1.414973347970818</cx:pt>
          <cx:pt idx="237">1.4191293077419758</cx:pt>
          <cx:pt idx="238">1.0211892990699381</cx:pt>
          <cx:pt idx="239">1.0890215007950061</cx:pt>
          <cx:pt idx="240">1.1599940596732181</cx:pt>
          <cx:pt idx="241">1.1903316981702914</cx:pt>
          <cx:pt idx="242">1.0211892990699381</cx:pt>
          <cx:pt idx="243">0.85278486868054781</cx:pt>
          <cx:pt idx="244">0.85883785142858549</cx:pt>
          <cx:pt idx="245">1.954242509439325</cx:pt>
          <cx:pt idx="246">0.8907003976988751</cx:pt>
          <cx:pt idx="247">1.1613680022349748</cx:pt>
          <cx:pt idx="248">1.7206074294781684</cx:pt>
          <cx:pt idx="249">1.414973347970818</cx:pt>
          <cx:pt idx="250">0.86033800657099369</cx:pt>
          <cx:pt idx="251">1.0196354710013165</cx:pt>
          <cx:pt idx="252">1.424064525417488</cx:pt>
          <cx:pt idx="253">1.2068258760318498</cx:pt>
          <cx:pt idx="254">1.3056200329144576</cx:pt>
          <cx:pt idx="255">1.1831502182369711</cx:pt>
          <cx:pt idx="256">1.8987251815894934</cx:pt>
          <cx:pt idx="257">1.9370161074648142</cx:pt>
          <cx:pt idx="258">2.7095491090238699</cx:pt>
          <cx:pt idx="259">1.414973347970818</cx:pt>
          <cx:pt idx="260">0.88930170250631024</cx:pt>
          <cx:pt idx="261">1.4967567257209788</cx:pt>
          <cx:pt idx="262">1.9011857801371503</cx:pt>
          <cx:pt idx="263">0</cx:pt>
          <cx:pt idx="264">0.88930170250631024</cx:pt>
          <cx:pt idx="265">1.0211892990699381</cx:pt>
          <cx:pt idx="266">1.598653742636051</cx:pt>
          <cx:pt idx="267">0.8907003976988751</cx:pt>
          <cx:pt idx="268">2.1860022688507756</cx:pt>
          <cx:pt idx="269">2.1323663284011247</cx:pt>
          <cx:pt idx="270">1.4913616938342726</cx:pt>
          <cx:pt idx="271">0</cx:pt>
          <cx:pt idx="272">1.2900346113625181</cx:pt>
          <cx:pt idx="273">1.4727564493172123</cx:pt>
          <cx:pt idx="274">0.88930170250631024</cx:pt>
          <cx:pt idx="275">1.8918623600932356</cx:pt>
          <cx:pt idx="276">0.88930170250631024</cx:pt>
          <cx:pt idx="277">0</cx:pt>
          <cx:pt idx="278">1.4642659340340753</cx:pt>
          <cx:pt idx="279">1.3064250275506875</cx:pt>
          <cx:pt idx="280">0.88930170250631024</cx:pt>
          <cx:pt idx="281">0.89510195598589926</cx:pt>
          <cx:pt idx="282">0.97772360528884772</cx:pt>
          <cx:pt idx="283">0.90579588036786851</cx:pt>
          <cx:pt idx="284">1.414973347970818</cx:pt>
          <cx:pt idx="285">0.93764324761986317</cx:pt>
          <cx:pt idx="286">0.97772360528884772</cx:pt>
          <cx:pt idx="287">0.89739613915544614</cx:pt>
          <cx:pt idx="288">1.1139433523068367</cx:pt>
          <cx:pt idx="289">0.88930170250631024</cx:pt>
          <cx:pt idx="290">1.8968016976649216</cx:pt>
          <cx:pt idx="291">1.959419207306397</cx:pt>
          <cx:pt idx="292">1.1097472377132287</cx:pt>
          <cx:pt idx="293">0.94694327069782547</cx:pt>
          <cx:pt idx="294">0.89739613915544614</cx:pt>
          <cx:pt idx="295">1.442805759510192</cx:pt>
          <cx:pt idx="296">0.85909023992124911</cx:pt>
          <cx:pt idx="297">2.1805559407036412</cx:pt>
          <cx:pt idx="298">1.4842998393467859</cx:pt>
          <cx:pt idx="299">2.3936117000197399</cx:pt>
          <cx:pt idx="300">0.88930170250631024</cx:pt>
          <cx:pt idx="301">1.3664229572259727</cx:pt>
          <cx:pt idx="302">0</cx:pt>
          <cx:pt idx="303">1.0916669575956846</cx:pt>
          <cx:pt idx="304">0.90579588036786851</cx:pt>
          <cx:pt idx="305">2.1805559407036412</cx:pt>
          <cx:pt idx="306">2.0448661425064016</cx:pt>
          <cx:pt idx="307">2.037027879755775</cx:pt>
          <cx:pt idx="308">1.3802112417116059</cx:pt>
          <cx:pt idx="309">1.7553350809127826</cx:pt>
          <cx:pt idx="310">1.9199056024948609</cx:pt>
          <cx:pt idx="311">2.4189224515904568</cx:pt>
          <cx:pt idx="312">1.414973347970818</cx:pt>
          <cx:pt idx="313">0.89739613915544614</cx:pt>
          <cx:pt idx="314">1.4191293077419758</cx:pt>
          <cx:pt idx="315">0.89510195598589926</cx:pt>
          <cx:pt idx="316">1.414973347970818</cx:pt>
          <cx:pt idx="317">1.146128035678238</cx:pt>
          <cx:pt idx="318">2.2171329451128217</cx:pt>
          <cx:pt idx="319">2.1287222843384268</cx:pt>
          <cx:pt idx="320">0.86033800657099369</cx:pt>
          <cx:pt idx="321">0.89739613915544614</cx:pt>
          <cx:pt idx="322">1.0916669575956846</cx:pt>
          <cx:pt idx="323">1.4623979978989561</cx:pt>
          <cx:pt idx="324">1.8422971343280652</cx:pt>
          <cx:pt idx="325">2.1323663284011247</cx:pt>
          <cx:pt idx="326">0.79501055863144632</cx:pt>
          <cx:pt idx="327">1.1139433523068367</cx:pt>
          <cx:pt idx="328">1.3122831657914784</cx:pt>
          <cx:pt idx="329">1.7632722186425993</cx:pt>
          <cx:pt idx="330">1.3664229572259727</cx:pt>
          <cx:pt idx="331">1.4548448600085102</cx:pt>
          <cx:pt idx="332">2.1860022688507756</cx:pt>
          <cx:pt idx="333">1.255272505103306</cx:pt>
          <cx:pt idx="334">2.1259689630925562</cx:pt>
          <cx:pt idx="335">0.89739613915544614</cx:pt>
          <cx:pt idx="336">1.823474229170301</cx:pt>
          <cx:pt idx="337">2.1287222843384268</cx:pt>
          <cx:pt idx="338">0.90579588036786851</cx:pt>
          <cx:pt idx="339">1.550228353055094</cx:pt>
          <cx:pt idx="340">1.414973347970818</cx:pt>
          <cx:pt idx="341">2.419955748489758</cx:pt>
          <cx:pt idx="342">1.1139433523068367</cx:pt>
          <cx:pt idx="343">1.1139433523068367</cx:pt>
          <cx:pt idx="344">1.1139433523068367</cx:pt>
          <cx:pt idx="345">1.1139433523068367</cx:pt>
          <cx:pt idx="346">1.1139433523068367</cx:pt>
          <cx:pt idx="347">1.2068258760318498</cx:pt>
          <cx:pt idx="348">1.2013971243204515</cx:pt>
          <cx:pt idx="349">0.93764324761986317</cx:pt>
          <cx:pt idx="350">0.96496637483109793</cx:pt>
          <cx:pt idx="351">1.5440680443502757</cx:pt>
          <cx:pt idx="352">0.85909023992124911</cx:pt>
          <cx:pt idx="353">1.2504200023088941</cx:pt>
          <cx:pt idx="354">0.85883785142858549</cx:pt>
          <cx:pt idx="355">0.97772360528884772</cx:pt>
          <cx:pt idx="356">1.7403626894942439</cx:pt>
          <cx:pt idx="357">1.1139433523068367</cx:pt>
          <cx:pt idx="358">0.8964821244409461</cx:pt>
          <cx:pt idx="359">0.8964821244409461</cx:pt>
          <cx:pt idx="360">1.4456042032735976</cx:pt>
          <cx:pt idx="361">1.442805759510192</cx:pt>
          <cx:pt idx="362">1.1599940596732181</cx:pt>
          <cx:pt idx="363">0.84818911699139865</cx:pt>
          <cx:pt idx="364">1.1903316981702914</cx:pt>
          <cx:pt idx="365">0.86033800657099369</cx:pt>
          <cx:pt idx="366">1.8765065042658811</cx:pt>
          <cx:pt idx="367">0.85909023992124911</cx:pt>
          <cx:pt idx="368">0.88930170250631024</cx:pt>
          <cx:pt idx="369">1.8407332346118068</cx:pt>
          <cx:pt idx="370">1.7438365385103145</cx:pt>
          <cx:pt idx="371">0.81263264489175169</cx:pt>
          <cx:pt idx="372">0.90579588036786851</cx:pt>
          <cx:pt idx="373">2.1323663284011247</cx:pt>
          <cx:pt idx="374">1.3237675832967799</cx:pt>
          <cx:pt idx="375">1.9147175152064853</cx:pt>
          <cx:pt idx="376">0.86033800657099369</cx:pt>
          <cx:pt idx="377">2.325310371711061</cx:pt>
          <cx:pt idx="378">0.60341504541292856</cx:pt>
          <cx:pt idx="379">0.8907003976988751</cx:pt>
          <cx:pt idx="380">2.35702912303943</cx:pt>
          <cx:pt idx="381">1.1970516315015716</cx:pt>
          <cx:pt idx="382">0.89899927088978915</cx:pt>
          <cx:pt idx="383">1.7160033436347992</cx:pt>
          <cx:pt idx="384">0.89739613915544614</cx:pt>
          <cx:pt idx="385">1.866287339084195</cx:pt>
          <cx:pt idx="386">1.6711728427150832</cx:pt>
          <cx:pt idx="387">1.1139433523068367</cx:pt>
          <cx:pt idx="388">0.88813454520353596</cx:pt>
          <cx:pt idx="389">1.0791812460476249</cx:pt>
          <cx:pt idx="390">2.0791812460476247</cx:pt>
          <cx:pt idx="391">0.8918606888331484</cx:pt>
          <cx:pt idx="392">0.89899927088978915</cx:pt>
          <cx:pt idx="393">2.0541340708512235</cx:pt>
          <cx:pt idx="394">1.2227164711475833</cx:pt>
          <cx:pt idx="395">0.8918606888331484</cx:pt>
          <cx:pt idx="396">0.89510195598589926</cx:pt>
          <cx:pt idx="397">1.414973347970818</cx:pt>
          <cx:pt idx="398">1.0211892990699381</cx:pt>
          <cx:pt idx="399">1.1020905255118367</cx:pt>
          <cx:pt idx="400">0.89899927088978915</cx:pt>
          <cx:pt idx="401">0.90579588036786851</cx:pt>
          <cx:pt idx="402">0.99233255904746431</cx:pt>
          <cx:pt idx="403">1.2000292665537702</cx:pt>
          <cx:pt idx="404">0.93764324761986317</cx:pt>
          <cx:pt idx="405">1.3222192947339193</cx:pt>
          <cx:pt idx="406">0.88930170250631024</cx:pt>
          <cx:pt idx="407">1.2730012720637376</cx:pt>
          <cx:pt idx="408">0.8907003976988751</cx:pt>
          <cx:pt idx="409">1.4059726723039303</cx:pt>
          <cx:pt idx="410">0.89739613915544614</cx:pt>
          <cx:pt idx="411">0.83621647837224011</cx:pt>
          <cx:pt idx="412">1.954242509439325</cx:pt>
          <cx:pt idx="413">0</cx:pt>
          <cx:pt idx="414">0.89899927088978915</cx:pt>
          <cx:pt idx="415">0.90579588036786851</cx:pt>
          <cx:pt idx="416">1.5118833609788744</cx:pt>
          <cx:pt idx="417">1.1139433523068367</cx:pt>
          <cx:pt idx="418">1.1139433523068367</cx:pt>
          <cx:pt idx="419">1.3829171350875309</cx:pt>
          <cx:pt idx="420">0.89739613915544614</cx:pt>
          <cx:pt idx="421">0.88836485820822908</cx:pt>
          <cx:pt idx="422">0.89625056246163814</cx:pt>
          <cx:pt idx="423">1.1583624920952498</cx:pt>
          <cx:pt idx="424">1.3056200329144576</cx:pt>
          <cx:pt idx="425">0.86033800657099369</cx:pt>
          <cx:pt idx="426">1.414973347970818</cx:pt>
          <cx:pt idx="427">1.414973347970818</cx:pt>
          <cx:pt idx="428">0.88930170250631024</cx:pt>
          <cx:pt idx="429">0.90579588036786851</cx:pt>
          <cx:pt idx="430">1.424064525417488</cx:pt>
          <cx:pt idx="431">1.2068258760318498</cx:pt>
          <cx:pt idx="432">1.414973347970818</cx:pt>
          <cx:pt idx="433">0.85278486868054781</cx:pt>
          <cx:pt idx="434">1.7474118078864234</cx:pt>
          <cx:pt idx="435">2.0791812460476247</cx:pt>
          <cx:pt idx="436">1.5362427068383191</cx:pt>
          <cx:pt idx="437">1.2730012720637376</cx:pt>
          <cx:pt idx="438">2.419955748489758</cx:pt>
          <cx:pt idx="439">1.0211892990699381</cx:pt>
          <cx:pt idx="440">1.4191293077419758</cx:pt>
          <cx:pt idx="441">0.97772360528884772</cx:pt>
          <cx:pt idx="442">0.8907003976988751</cx:pt>
          <cx:pt idx="443">1.1139433523068367</cx:pt>
          <cx:pt idx="444">0.90915470980842572</cx:pt>
          <cx:pt idx="445">1.9130627211511082</cx:pt>
          <cx:pt idx="446">1.2900346113625181</cx:pt>
          <cx:pt idx="447">1.424064525417488</cx:pt>
          <cx:pt idx="448">1.2846179477311681</cx:pt>
          <cx:pt idx="449">1.4842998393467859</cx:pt>
          <cx:pt idx="450">1.4432629874586951</cx:pt>
          <cx:pt idx="451">1.3003062927015678</cx:pt>
          <cx:pt idx="452">1.4432629874586951</cx:pt>
          <cx:pt idx="453">1.9498981753481495</cx:pt>
          <cx:pt idx="454">0.90579588036786851</cx:pt>
          <cx:pt idx="455">0.89739613915544614</cx:pt>
          <cx:pt idx="456">1.424064525417488</cx:pt>
          <cx:pt idx="457">1.7148534478370294</cx:pt>
          <cx:pt idx="458">1.0211892990699381</cx:pt>
          <cx:pt idx="459">0.88930170250631024</cx:pt>
          <cx:pt idx="460">1.424064525417488</cx:pt>
          <cx:pt idx="461">0.90579588036786851</cx:pt>
          <cx:pt idx="462">1.5854607295085006</cx:pt>
          <cx:pt idx="463">1.1139433523068367</cx:pt>
          <cx:pt idx="464">0.90579588036786851</cx:pt>
          <cx:pt idx="465">0.84818911699139865</cx:pt>
          <cx:pt idx="466">0</cx:pt>
          <cx:pt idx="467">1.424064525417488</cx:pt>
          <cx:pt idx="468">0.88789848809687222</cx:pt>
          <cx:pt idx="469">1.2846179477311681</cx:pt>
          <cx:pt idx="470">0.86033800657099369</cx:pt>
          <cx:pt idx="471">0.93764324761986317</cx:pt>
          <cx:pt idx="472">1.4432629874586951</cx:pt>
          <cx:pt idx="473">1.1396178017171812</cx:pt>
          <cx:pt idx="474">0.99288474536712101</cx:pt>
          <cx:pt idx="475">1.7160033436347992</cx:pt>
          <cx:pt idx="476">1.3222192947339193</cx:pt>
          <cx:pt idx="477">0.84793031126515772</cx:pt>
          <cx:pt idx="478">0.87626403967491584</cx:pt>
          <cx:pt idx="479">1.0894635308401921</cx:pt>
          <cx:pt idx="480">1.6711728427150832</cx:pt>
          <cx:pt idx="481">0</cx:pt>
          <cx:pt idx="482">0.90579588036786851</cx:pt>
          <cx:pt idx="483">0.98170537695703741</cx:pt>
          <cx:pt idx="484">1.959419207306397</cx:pt>
          <cx:pt idx="485">1.4059726723039303</cx:pt>
          <cx:pt idx="486">1.954242509439325</cx:pt>
          <cx:pt idx="487">1.4727564493172123</cx:pt>
          <cx:pt idx="488">0.90579588036786851</cx:pt>
          <cx:pt idx="489">1.2013971243204515</cx:pt>
          <cx:pt idx="490">1.3003062927015678</cx:pt>
          <cx:pt idx="491">0.86033800657099369</cx:pt>
          <cx:pt idx="492">1.4842998393467859</cx:pt>
          <cx:pt idx="493">1.6946420465991241</cx:pt>
          <cx:pt idx="494">0.90579588036786851</cx:pt>
          <cx:pt idx="495">1.1601172318228239</cx:pt>
          <cx:pt idx="496">1.8935770228194533</cx:pt>
          <cx:pt idx="497">1.1789769472931695</cx:pt>
          <cx:pt idx="498">2.1805559407036412</cx:pt>
          <cx:pt idx="499">0.8918606888331484</cx:pt>
          <cx:pt idx="500">0.93764324761986317</cx:pt>
          <cx:pt idx="501">0.88930170250631024</cx:pt>
          <cx:pt idx="502">0.88247900010416214</cx:pt>
          <cx:pt idx="503">0.98170537695703741</cx:pt>
          <cx:pt idx="504">1.9370161074648142</cx:pt>
          <cx:pt idx="505">2.037027879755775</cx:pt>
          <cx:pt idx="506">1.414973347970818</cx:pt>
          <cx:pt idx="507">1.424064525417488</cx:pt>
          <cx:pt idx="508">1.3526647996511005</cx:pt>
          <cx:pt idx="509">1.752016162781856</cx:pt>
          <cx:pt idx="510">0.88930170250631024</cx:pt>
          <cx:pt idx="511">0.90579588036786851</cx:pt>
          <cx:pt idx="512">1.4197492856943776</cx:pt>
          <cx:pt idx="513">1.7737864449811935</cx:pt>
          <cx:pt idx="514">0.87481799035902574</cx:pt>
          <cx:pt idx="515">1.5317445218427028</cx:pt>
          <cx:pt idx="516">1.0211892990699381</cx:pt>
          <cx:pt idx="517">1.3829171350875309</cx:pt>
          <cx:pt idx="518">1.414973347970818</cx:pt>
          <cx:pt idx="519">0.89739613915544614</cx:pt>
          <cx:pt idx="520">1.9708116108725178</cx:pt>
          <cx:pt idx="521">0.89739613915544614</cx:pt>
          <cx:pt idx="522">0.85883785142858549</cx:pt>
          <cx:pt idx="523">1.7632722186425993</cx:pt>
          <cx:pt idx="524">0.85909023992124911</cx:pt>
          <cx:pt idx="525">0.88930170250631024</cx:pt>
          <cx:pt idx="526">1.0211892990699381</cx:pt>
          <cx:pt idx="527">2.3459208125578912</cx:pt>
          <cx:pt idx="528">0.89899927088978915</cx:pt>
          <cx:pt idx="529">1.0606978403536116</cx:pt>
          <cx:pt idx="530">1.414973347970818</cx:pt>
          <cx:pt idx="531">0.85909023992124911</cx:pt>
          <cx:pt idx="532">0.85909023992124911</cx:pt>
          <cx:pt idx="533">1.3494387791478988</cx:pt>
          <cx:pt idx="534">0.93764324761986317</cx:pt>
          <cx:pt idx="535">1.4191293077419758</cx:pt>
          <cx:pt idx="536">1.424064525417488</cx:pt>
          <cx:pt idx="537">2.0270436588491743</cx:pt>
          <cx:pt idx="538">1.1613680022349748</cx:pt>
          <cx:pt idx="539">1.6946051989335686</cx:pt>
          <cx:pt idx="540">1.8512583487190752</cx:pt>
          <cx:pt idx="541">1.4951973183654574</cx:pt>
          <cx:pt idx="542">1.4951973183654574</cx:pt>
          <cx:pt idx="543">1.414973347970818</cx:pt>
          <cx:pt idx="544">2.0270436588491743</cx:pt>
          <cx:pt idx="545">1.414973347970818</cx:pt>
          <cx:pt idx="546">1.414973347970818</cx:pt>
          <cx:pt idx="547">1.1418415591572164</cx:pt>
          <cx:pt idx="548">1.3122831657914784</cx:pt>
          <cx:pt idx="549">1.5652573434202137</cx:pt>
          <cx:pt idx="550">2.0448661425064016</cx:pt>
          <cx:pt idx="551">1.414973347970818</cx:pt>
          <cx:pt idx="552">0.89371738743014317</cx:pt>
          <cx:pt idx="553">0.85883785142858549</cx:pt>
          <cx:pt idx="554">0.8907003976988751</cx:pt>
          <cx:pt idx="555">1.424064525417488</cx:pt>
          <cx:pt idx="556">1.5976951859255124</cx:pt>
          <cx:pt idx="557">2.35702912303943</cx:pt>
          <cx:pt idx="558">1.9011857801371503</cx:pt>
          <cx:pt idx="559">1.2405492482825997</cx:pt>
          <cx:pt idx="560">0.88930170250631024</cx:pt>
          <cx:pt idx="561">0.89739613915544614</cx:pt>
          <cx:pt idx="562">1.1303337684950061</cx:pt>
          <cx:pt idx="563">0.90579588036786851</cx:pt>
          <cx:pt idx="564">0.90579588036786851</cx:pt>
          <cx:pt idx="565">1.3829171350875309</cx:pt>
          <cx:pt idx="566">0.89739613915544614</cx:pt>
          <cx:pt idx="567">1.3237675832967799</cx:pt>
          <cx:pt idx="568">0.85909023992124911</cx:pt>
          <cx:pt idx="569">0.89510195598589926</cx:pt>
          <cx:pt idx="570">1.0211892990699381</cx:pt>
          <cx:pt idx="571">1.7116317892369115</cx:pt>
          <cx:pt idx="572">1.4213982463157129</cx:pt>
          <cx:pt idx="573">0.88930170250631024</cx:pt>
          <cx:pt idx="574">0.90579588036786851</cx:pt>
          <cx:pt idx="575">1.1613680022349748</cx:pt>
          <cx:pt idx="576">1.1139433523068367</cx:pt>
          <cx:pt idx="577">1.7474118078864234</cx:pt>
          <cx:pt idx="578">1.1601172318228239</cx:pt>
          <cx:pt idx="579">0.89899927088978915</cx:pt>
          <cx:pt idx="580">1.4771212547196624</cx:pt>
          <cx:pt idx="581">2.0448661425064016</cx:pt>
          <cx:pt idx="582">1.414973347970818</cx:pt>
          <cx:pt idx="583">1.6034150454129286</cx:pt>
          <cx:pt idx="584">0.9401427911060658</cx:pt>
          <cx:pt idx="585">1.9011857801371503</cx:pt>
          <cx:pt idx="586">1.1760912590556813</cx:pt>
          <cx:pt idx="587">1.8987251815894934</cx:pt>
          <cx:pt idx="588">0.90579588036786851</cx:pt>
          <cx:pt idx="589">0.90579588036786851</cx:pt>
          <cx:pt idx="590">0.85278486868054781</cx:pt>
          <cx:pt idx="591">1.8935770228194533</cx:pt>
          <cx:pt idx="592">0.86033800657099369</cx:pt>
          <cx:pt idx="593">0.88930170250631024</cx:pt>
          <cx:pt idx="594">1.414973347970818</cx:pt>
          <cx:pt idx="595">1.3829171350875309</cx:pt>
          <cx:pt idx="596">1.5185139398778875</cx:pt>
          <cx:pt idx="597">0</cx:pt>
          <cx:pt idx="598">0.85883785142858549</cx:pt>
          <cx:pt idx="599">1.7553350809127826</cx:pt>
          <cx:pt idx="600">1.4313637641589874</cx:pt>
          <cx:pt idx="601">0.89739613915544614</cx:pt>
          <cx:pt idx="602">1.6273658565927327</cx:pt>
          <cx:pt idx="603">0.90579588036786851</cx:pt>
          <cx:pt idx="604">1.424064525417488</cx:pt>
          <cx:pt idx="605">1.1917303933628562</cx:pt>
          <cx:pt idx="606">0.89739613915544614</cx:pt>
          <cx:pt idx="607">1.4842998393467859</cx:pt>
          <cx:pt idx="608">1.6188761290808784</cx:pt>
          <cx:pt idx="609">2.1860022688507756</cx:pt>
          <cx:pt idx="610">1.4951973183654574</cx:pt>
          <cx:pt idx="611">0.84818911699139865</cx:pt>
          <cx:pt idx="612">1.1903316981702914</cx:pt>
          <cx:pt idx="613">0.88930170250631024</cx:pt>
          <cx:pt idx="614">0.90579588036786851</cx:pt>
          <cx:pt idx="615">1.8129133566428555</cx:pt>
          <cx:pt idx="616">1.1583624920952498</cx:pt>
          <cx:pt idx="617">1.2068258760318498</cx:pt>
          <cx:pt idx="618">1.5910646070264991</cx:pt>
          <cx:pt idx="619">1.0211892990699381</cx:pt>
          <cx:pt idx="620">1.1599940596732181</cx:pt>
          <cx:pt idx="621">1.7206074294781684</cx:pt>
          <cx:pt idx="622">1.1970516315015716</cx:pt>
          <cx:pt idx="623">0.89510195598589926</cx:pt>
          <cx:pt idx="624">1.2068258760318498</cx:pt>
          <cx:pt idx="625">1.5094821018329212</cx:pt>
          <cx:pt idx="626">1.0916669575956846</cx:pt>
          <cx:pt idx="627">1.8918623600932356</cx:pt>
          <cx:pt idx="628">0.89739613915544614</cx:pt>
          <cx:pt idx="629">0.88836485820822908</cx:pt>
          <cx:pt idx="630">1.4771212547196624</cx:pt>
          <cx:pt idx="631">0.84844776858140869</cx:pt>
          <cx:pt idx="632">1.4842998393467859</cx:pt>
          <cx:pt idx="633">0</cx:pt>
          <cx:pt idx="634">1.4456042032735976</cx:pt>
          <cx:pt idx="635">1.1139433523068367</cx:pt>
          <cx:pt idx="636">0.89899927088978915</cx:pt>
          <cx:pt idx="637">1.4191293077419758</cx:pt>
          <cx:pt idx="638">1.598653742636051</cx:pt>
          <cx:pt idx="639">1.2068258760318498</cx:pt>
          <cx:pt idx="640">0.89510195598589926</cx:pt>
          <cx:pt idx="641">1.8407332346118068</cx:pt>
          <cx:pt idx="642">1.4456042032735976</cx:pt>
          <cx:pt idx="643">1.752016162781856</cx:pt>
          <cx:pt idx="644">1.2846179477311681</cx:pt>
          <cx:pt idx="645">1.8849606701491657</cx:pt>
          <cx:pt idx="646">0.89739613915544614</cx:pt>
          <cx:pt idx="647">1.550228353055094</cx:pt>
          <cx:pt idx="648">0.87794695162918823</cx:pt>
          <cx:pt idx="649">0.87794695162918823</cx:pt>
          <cx:pt idx="650">0.89739613915544614</cx:pt>
          <cx:pt idx="651">1.3617278360175928</cx:pt>
          <cx:pt idx="652">0.92599754987378313</cx:pt>
          <cx:pt idx="653">0.89371738743014317</cx:pt>
          <cx:pt idx="654">0.82930377283102497</cx:pt>
          <cx:pt idx="655">1.866287339084195</cx:pt>
          <cx:pt idx="656">0.89739613915544614</cx:pt>
          <cx:pt idx="657">1.1903316981702914</cx:pt>
          <cx:pt idx="658">1.1139433523068367</cx:pt>
          <cx:pt idx="659">2.0541340708512235</cx:pt>
          <cx:pt idx="660">2.1259689630925562</cx:pt>
          <cx:pt idx="661">0.85883785142858549</cx:pt>
          <cx:pt idx="662">1.4080278556705621</cx:pt>
          <cx:pt idx="663">0.87481799035902574</cx:pt>
          <cx:pt idx="664">0.89899927088978915</cx:pt>
          <cx:pt idx="665">1.866287339084195</cx:pt>
          <cx:pt idx="666">1.1139433523068367</cx:pt>
          <cx:pt idx="667">0.8907003976988751</cx:pt>
          <cx:pt idx="668">0.90579588036786851</cx:pt>
          <cx:pt idx="669">1.7160033436347992</cx:pt>
          <cx:pt idx="670">1.5910646070264991</cx:pt>
          <cx:pt idx="671">1.7160033436347992</cx:pt>
          <cx:pt idx="672">1.0211892990699381</cx:pt>
          <cx:pt idx="673">1.1139433523068367</cx:pt>
          <cx:pt idx="674">0</cx:pt>
          <cx:pt idx="675">0.8907003976988751</cx:pt>
          <cx:pt idx="676">0.90579588036786851</cx:pt>
          <cx:pt idx="677">0.9930701225015256</cx:pt>
          <cx:pt idx="678">1.6711728427150832</cx:pt>
          <cx:pt idx="679">2.7095491090238699</cx:pt>
          <cx:pt idx="680">0.91049100157624829</cx:pt>
          <cx:pt idx="681">1.8849606701491657</cx:pt>
          <cx:pt idx="682">0.96496637483109793</cx:pt>
          <cx:pt idx="683">1.6711728427150832</cx:pt>
          <cx:pt idx="684">1.5910646070264991</cx:pt>
          <cx:pt idx="685">1.6188761290808784</cx:pt>
          <cx:pt idx="686">1.598653742636051</cx:pt>
          <cx:pt idx="687">1.0073551143702493</cx:pt>
          <cx:pt idx="688">0.8918606888331484</cx:pt>
          <cx:pt idx="689">2.3249765656660264</cx:pt>
          <cx:pt idx="690">1.7558748556724915</cx:pt>
          <cx:pt idx="691">1.1276457089753862</cx:pt>
          <cx:pt idx="692">1.752016162781856</cx:pt>
          <cx:pt idx="693">0.85883785142858549</cx:pt>
          <cx:pt idx="694">1.424064525417488</cx:pt>
          <cx:pt idx="695">1.1303337684950061</cx:pt>
          <cx:pt idx="696">0.90579588036786851</cx:pt>
          <cx:pt idx="697">0.88836485820822908</cx:pt>
          <cx:pt idx="698">2.0448661425064016</cx:pt>
          <cx:pt idx="699">0.88366143515361761</cx:pt>
          <cx:pt idx="700">2.35702912303943</cx:pt>
          <cx:pt idx="701">1.4197492856943776</cx:pt>
          <cx:pt idx="702">1.1599940596732181</cx:pt>
          <cx:pt idx="703">0.88883633788593919</cx:pt>
          <cx:pt idx="704">0.89510195598589926</cx:pt>
          <cx:pt idx="705">1.414973347970818</cx:pt>
          <cx:pt idx="706">1.1303337684950061</cx:pt>
          <cx:pt idx="707">1.4197492856943776</cx:pt>
          <cx:pt idx="708">2.1805559407036412</cx:pt>
          <cx:pt idx="709">1.1831502182369711</cx:pt>
          <cx:pt idx="710">1.6946420465991241</cx:pt>
          <cx:pt idx="711">1.424064525417488</cx:pt>
          <cx:pt idx="712">1.7160033436347992</cx:pt>
          <cx:pt idx="713">0.97695948949035494</cx:pt>
          <cx:pt idx="714">1.1139433523068367</cx:pt>
          <cx:pt idx="715">0.88366143515361761</cx:pt>
          <cx:pt idx="716">2.35702912303943</cx:pt>
          <cx:pt idx="717">1.0211892990699381</cx:pt>
          <cx:pt idx="718">1.1903316981702914</cx:pt>
          <cx:pt idx="719">0.8907003976988751</cx:pt>
          <cx:pt idx="720">1.5185139398778875</cx:pt>
          <cx:pt idx="721">0.84844776858140869</cx:pt>
          <cx:pt idx="722">1.1139433523068367</cx:pt>
          <cx:pt idx="723">1.1139433523068367</cx:pt>
          <cx:pt idx="724">1.725094521081469</cx:pt>
          <cx:pt idx="725">0.93764324761986317</cx:pt>
          <cx:pt idx="726">1.3222192947339193</cx:pt>
          <cx:pt idx="727">0.88860066202817434</cx:pt>
          <cx:pt idx="728">1.414973347970818</cx:pt>
          <cx:pt idx="729">0.89899927088978915</cx:pt>
          <cx:pt idx="730">2.3249765656660264</cx:pt>
          <cx:pt idx="731">1.2738689935949645</cx:pt>
          <cx:pt idx="732">0</cx:pt>
          <cx:pt idx="733">1.1139433523068367</cx:pt>
          <cx:pt idx="734">1.1139433523068367</cx:pt>
          <cx:pt idx="735">1.2068258760318498</cx:pt>
          <cx:pt idx="736">1.5362427068383191</cx:pt>
          <cx:pt idx="737">2.7095491090238699</cx:pt>
          <cx:pt idx="738">0.89739613915544614</cx:pt>
          <cx:pt idx="739">0.89739613915544614</cx:pt>
          <cx:pt idx="740">1.4771212547196624</cx:pt>
          <cx:pt idx="741">1.8968016976649216</cx:pt>
          <cx:pt idx="742">2.4189224515904568</cx:pt>
          <cx:pt idx="743">1.2068258760318498</cx:pt>
          <cx:pt idx="744">0.89899927088978915</cx:pt>
          <cx:pt idx="745">1.8512583487190752</cx:pt>
          <cx:pt idx="746">1.3064250275506875</cx:pt>
          <cx:pt idx="747">1.1139433523068367</cx:pt>
          <cx:pt idx="748">1.725094521081469</cx:pt>
          <cx:pt idx="749">0.88930170250631024</cx:pt>
          <cx:pt idx="750">1.3617278360175928</cx:pt>
          <cx:pt idx="751">1.0960405542954275</cx:pt>
          <cx:pt idx="752">0.97772360528884772</cx:pt>
          <cx:pt idx="753">0.89739613915544614</cx:pt>
          <cx:pt idx="754">1.8129133566428555</cx:pt>
          <cx:pt idx="755">1.1613680022349748</cx:pt>
          <cx:pt idx="756">0.8918606888331484</cx:pt>
          <cx:pt idx="757">1.0606978403536116</cx:pt>
          <cx:pt idx="758">0.90579588036786851</cx:pt>
          <cx:pt idx="759">1.9370161074648142</cx:pt>
          <cx:pt idx="760">1.1613680022349748</cx:pt>
          <cx:pt idx="761">0.85278486868054781</cx:pt>
          <cx:pt idx="762">0.85909023992124911</cx:pt>
          <cx:pt idx="763">2.0791812460476247</cx:pt>
          <cx:pt idx="764">0.8907003976988751</cx:pt>
          <cx:pt idx="765">1.8918623600932356</cx:pt>
          <cx:pt idx="766">1.5976951859255124</cx:pt>
          <cx:pt idx="767">0.88930170250631024</cx:pt>
          <cx:pt idx="768">1.3829171350875309</cx:pt>
          <cx:pt idx="769">0.92233613077587961</cx:pt>
          <cx:pt idx="770">0.97772360528884772</cx:pt>
          <cx:pt idx="771">0.89510195598589926</cx:pt>
          <cx:pt idx="772">1.0211892990699381</cx:pt>
          <cx:pt idx="773">0.85883785142858549</cx:pt>
          <cx:pt idx="774">1.3617278360175928</cx:pt>
          <cx:pt idx="775">0.88930170250631024</cx:pt>
          <cx:pt idx="776">0.88930170250631024</cx:pt>
          <cx:pt idx="777">1.0960405542954275</cx:pt>
          <cx:pt idx="778">0.88860066202817434</cx:pt>
          <cx:pt idx="779">2.3249765656660264</cx:pt>
          <cx:pt idx="780">0.85909023992124911</cx:pt>
          <cx:pt idx="781">1.7558748556724915</cx:pt>
          <cx:pt idx="782">1.4771212547196624</cx:pt>
          <cx:pt idx="783">1.3701428470511021</cx:pt>
          <cx:pt idx="784">0.84818911699139865</cx:pt>
          <cx:pt idx="785">0.86033800657099369</cx:pt>
          <cx:pt idx="786">0.87481799035902574</cx:pt>
          <cx:pt idx="787">1.4642659340340753</cx:pt>
          <cx:pt idx="788">1.3133398438843074</cx:pt>
          <cx:pt idx="789">1.8987251815894934</cx:pt>
          <cx:pt idx="790">0.88930170250631024</cx:pt>
          <cx:pt idx="791">1.414973347970818</cx:pt>
          <cx:pt idx="792">1.8422971343280652</cx:pt>
          <cx:pt idx="793">1.4870789565323452</cx:pt>
          <cx:pt idx="794">0.89739613915544614</cx:pt>
          <cx:pt idx="795">1.1139433523068367</cx:pt>
          <cx:pt idx="796">1.4137891175813366</cx:pt>
          <cx:pt idx="797">0.93868480575536073</cx:pt>
          <cx:pt idx="798">0.85909023992124911</cx:pt>
          <cx:pt idx="799">1.3829171350875309</cx:pt>
          <cx:pt idx="800">1.1139433523068367</cx:pt>
          <cx:pt idx="801">1.4191293077419758</cx:pt>
          <cx:pt idx="802">2.0791812460476247</cx:pt>
          <cx:pt idx="803">0.93027134953045076</cx:pt>
          <cx:pt idx="804">0.84354421194563511</cx:pt>
          <cx:pt idx="805">0.8907003976988751</cx:pt>
          <cx:pt idx="806">0</cx:pt>
          <cx:pt idx="807">0.8907003976988751</cx:pt>
          <cx:pt idx="808">1.1139433523068367</cx:pt>
          <cx:pt idx="809">1.725094521081469</cx:pt>
          <cx:pt idx="810">0.89693937225219078</cx:pt>
          <cx:pt idx="811">1.3829171350875309</cx:pt>
          <cx:pt idx="812">1.0211892990699381</cx:pt>
          <cx:pt idx="813">1.4951973183654574</cx:pt>
          <cx:pt idx="814">0.90579588036786851</cx:pt>
          <cx:pt idx="815">0</cx:pt>
          <cx:pt idx="816">0.89899927088978915</cx:pt>
          <cx:pt idx="817">1.5682510195617358</cx:pt>
          <cx:pt idx="818">0.80955971463526777</cx:pt>
          <cx:pt idx="819">1.4456042032735976</cx:pt>
          <cx:pt idx="820">1.9708116108725178</cx:pt>
          <cx:pt idx="821">0.93764324761986317</cx:pt>
          <cx:pt idx="822">0</cx:pt>
          <cx:pt idx="823">1.0960405542954275</cx:pt>
          <cx:pt idx="824">1.598653742636051</cx:pt>
          <cx:pt idx="825">0.84198480459011393</cx:pt>
          <cx:pt idx="826">1.752016162781856</cx:pt>
          <cx:pt idx="827">1.5682510195617358</cx:pt>
          <cx:pt idx="828">0.88930170250631024</cx:pt>
          <cx:pt idx="829">1.9030899869919435</cx:pt>
          <cx:pt idx="830">1.1599940596732181</cx:pt>
          <cx:pt idx="831">1.2730012720637376</cx:pt>
          <cx:pt idx="832">0.85909023992124911</cx:pt>
          <cx:pt idx="833">0.89510195598589926</cx:pt>
          <cx:pt idx="834">0.91907809237607396</cx:pt>
          <cx:pt idx="835">1.9199056024948609</cx:pt>
          <cx:pt idx="836">0.93764324761986317</cx:pt>
          <cx:pt idx="837">0.90579588036786851</cx:pt>
          <cx:pt idx="838">1.752016162781856</cx:pt>
          <cx:pt idx="839">1.4727564493172123</cx:pt>
          <cx:pt idx="840">0.89899927088978915</cx:pt>
          <cx:pt idx="841">1.0211892990699381</cx:pt>
          <cx:pt idx="842">1.4913616938342726</cx:pt>
          <cx:pt idx="843">0.80871724204924744</cx:pt>
          <cx:pt idx="844">0.93764324761986317</cx:pt>
          <cx:pt idx="845">0.87794695162918823</cx:pt>
          <cx:pt idx="846">1.8422971343280652</cx:pt>
          <cx:pt idx="847">0.89739613915544614</cx:pt>
          <cx:pt idx="848">1.5185139398778875</cx:pt>
          <cx:pt idx="849">1.9498981753481495</cx:pt>
          <cx:pt idx="850">1.4951973183654574</cx:pt>
          <cx:pt idx="851">0.8907003976988751</cx:pt>
          <cx:pt idx="852">1.1831502182369711</cx:pt>
          <cx:pt idx="853">1.5954962218255742</cx:pt>
          <cx:pt idx="854">1.414973347970818</cx:pt>
          <cx:pt idx="855">0.97081161087251777</cx:pt>
          <cx:pt idx="856">2.2171329451128217</cx:pt>
          <cx:pt idx="857">1.424064525417488</cx:pt>
          <cx:pt idx="858">1.2846179477311681</cx:pt>
          <cx:pt idx="859">0.85909023992124911</cx:pt>
          <cx:pt idx="860">1.1494746859656342</cx:pt>
          <cx:pt idx="861">1.0606978403536116</cx:pt>
          <cx:pt idx="862">1.4137891175813366</cx:pt>
          <cx:pt idx="863">1.8422971343280652</cx:pt>
          <cx:pt idx="864">1.1139433523068367</cx:pt>
          <cx:pt idx="865">1.1139433523068367</cx:pt>
          <cx:pt idx="866">1.1417099585657509</cx:pt>
          <cx:pt idx="867">1.7032552570755082</cx:pt>
          <cx:pt idx="868">0.97772360528884772</cx:pt>
          <cx:pt idx="869">1.0466239118070755</cx:pt>
          <cx:pt idx="870">0.89739613915544614</cx:pt>
          <cx:pt idx="871">1.7206074294781684</cx:pt>
          <cx:pt idx="872">0.69897000433601886</cx:pt>
          <cx:pt idx="873">0.95424250943932487</cx:pt>
          <cx:pt idx="874">1.3802112417116059</cx:pt>
          <cx:pt idx="875">0.85883785142858549</cx:pt>
          <cx:pt idx="876">0.99325100960263502</cx:pt>
          <cx:pt idx="877">0.89739613915544614</cx:pt>
          <cx:pt idx="878">0.89739613915544614</cx:pt>
          <cx:pt idx="879">1.9199056024948609</cx:pt>
          <cx:pt idx="880">1.414973347970818</cx:pt>
          <cx:pt idx="881">0.89739613915544614</cx:pt>
          <cx:pt idx="882">1.0218794853859856</cx:pt>
          <cx:pt idx="883">1.0211892990699381</cx:pt>
          <cx:pt idx="884">0.84818911699139865</cx:pt>
          <cx:pt idx="885">1.4642659340340753</cx:pt>
          <cx:pt idx="886">1.1139433523068367</cx:pt>
          <cx:pt idx="887">1.4771212547196624</cx:pt>
          <cx:pt idx="888">1.3701428470511021</cx:pt>
          <cx:pt idx="889">1.4771212547196624</cx:pt>
          <cx:pt idx="890">0.88930170250631024</cx:pt>
        </cx:lvl>
      </cx:numDim>
    </cx:data>
  </cx:chartData>
  <cx:chart>
    <cx:plotArea>
      <cx:plotAreaRegion>
        <cx:series layoutId="clusteredColumn" uniqueId="{048CEFFA-BBE6-EC4D-871D-0A4D0986BA09}">
          <cx:dataId val="0"/>
          <cx:layoutPr>
            <cx:binning intervalClosed="r"/>
          </cx:layoutPr>
        </cx:series>
      </cx:plotAreaRegion>
      <cx:axis id="0">
        <cx:catScaling gapWidth="0"/>
        <cx:title>
          <cx:tx>
            <cx:rich>
              <a:bodyPr spcFirstLastPara="1" vertOverflow="ellipsis" horzOverflow="overflow" wrap="square" lIns="0" tIns="0" rIns="0" bIns="0" anchor="ctr" anchorCtr="1"/>
              <a:lstStyle/>
              <a:p>
                <a:pPr algn="ctr" rtl="0">
                  <a:defRPr/>
                </a:pP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log(</a:t>
                </a: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運賃</a:t>
                </a: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a:t>
                </a:r>
                <a:endPar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累積度数</a:t>
                </a: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a:t>
                </a: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人</a:t>
                </a: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a:t>
                </a:r>
                <a:endPar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endParaRPr>
              </a:p>
            </cx:rich>
          </cx:tx>
        </cx:title>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Sheet1!$A$1:$A$891</cx:f>
        <cx:lvl ptCount="891" formatCode="G/標準">
          <cx:pt idx="0">7.25</cx:pt>
          <cx:pt idx="1">71.283299999999997</cx:pt>
          <cx:pt idx="2">7.9249999999999998</cx:pt>
          <cx:pt idx="3">53.100000000000001</cx:pt>
          <cx:pt idx="4">8.0500000000000007</cx:pt>
          <cx:pt idx="5">8.4582999999999995</cx:pt>
          <cx:pt idx="6">51.862499999999997</cx:pt>
          <cx:pt idx="7">21.074999999999999</cx:pt>
          <cx:pt idx="8">11.1333</cx:pt>
          <cx:pt idx="9">30.070799999999998</cx:pt>
          <cx:pt idx="10">16.699999999999999</cx:pt>
          <cx:pt idx="11">26.550000000000001</cx:pt>
          <cx:pt idx="12">8.0500000000000007</cx:pt>
          <cx:pt idx="13">31.274999999999999</cx:pt>
          <cx:pt idx="14">7.8541999999999996</cx:pt>
          <cx:pt idx="15">16</cx:pt>
          <cx:pt idx="16">29.125</cx:pt>
          <cx:pt idx="17">13</cx:pt>
          <cx:pt idx="18">18</cx:pt>
          <cx:pt idx="19">7.2249999999999996</cx:pt>
          <cx:pt idx="20">26</cx:pt>
          <cx:pt idx="21">13</cx:pt>
          <cx:pt idx="22">8.0291999999999994</cx:pt>
          <cx:pt idx="23">35.5</cx:pt>
          <cx:pt idx="24">21.074999999999999</cx:pt>
          <cx:pt idx="25">31.387499999999999</cx:pt>
          <cx:pt idx="26">7.2249999999999996</cx:pt>
          <cx:pt idx="27">263</cx:pt>
          <cx:pt idx="28">7.8792</cx:pt>
          <cx:pt idx="29">7.8958000000000004</cx:pt>
          <cx:pt idx="30">27.720800000000001</cx:pt>
          <cx:pt idx="31">146.52080000000001</cx:pt>
          <cx:pt idx="32">7.75</cx:pt>
          <cx:pt idx="33">10.5</cx:pt>
          <cx:pt idx="34">82.1708</cx:pt>
          <cx:pt idx="35">52</cx:pt>
          <cx:pt idx="36">7.2291999999999996</cx:pt>
          <cx:pt idx="37">8.0500000000000007</cx:pt>
          <cx:pt idx="38">18</cx:pt>
          <cx:pt idx="39">11.2417</cx:pt>
          <cx:pt idx="40">9.4749999999999996</cx:pt>
          <cx:pt idx="41">21</cx:pt>
          <cx:pt idx="42">7.8958000000000004</cx:pt>
          <cx:pt idx="43">41.5792</cx:pt>
          <cx:pt idx="44">7.8792</cx:pt>
          <cx:pt idx="45">8.0500000000000007</cx:pt>
          <cx:pt idx="46">15.5</cx:pt>
          <cx:pt idx="47">7.75</cx:pt>
          <cx:pt idx="48">21.679200000000002</cx:pt>
          <cx:pt idx="49">17.800000000000001</cx:pt>
          <cx:pt idx="50">39.6875</cx:pt>
          <cx:pt idx="51">7.7999999999999998</cx:pt>
          <cx:pt idx="52">76.729200000000006</cx:pt>
          <cx:pt idx="53">26</cx:pt>
          <cx:pt idx="54">61.979199999999999</cx:pt>
          <cx:pt idx="55">35.5</cx:pt>
          <cx:pt idx="56">10.5</cx:pt>
          <cx:pt idx="57">7.2291999999999996</cx:pt>
          <cx:pt idx="58">27.75</cx:pt>
          <cx:pt idx="59">46.899999999999999</cx:pt>
          <cx:pt idx="60">7.2291999999999996</cx:pt>
          <cx:pt idx="61">80</cx:pt>
          <cx:pt idx="62">83.474999999999994</cx:pt>
          <cx:pt idx="63">27.899999999999999</cx:pt>
          <cx:pt idx="64">27.720800000000001</cx:pt>
          <cx:pt idx="65">15.245799999999999</cx:pt>
          <cx:pt idx="66">10.5</cx:pt>
          <cx:pt idx="67">8.1583000000000006</cx:pt>
          <cx:pt idx="68">7.9249999999999998</cx:pt>
          <cx:pt idx="69">8.6624999999999996</cx:pt>
          <cx:pt idx="70">10.5</cx:pt>
          <cx:pt idx="71">46.899999999999999</cx:pt>
          <cx:pt idx="72">73.5</cx:pt>
          <cx:pt idx="73">14.4542</cx:pt>
          <cx:pt idx="74">56.495800000000003</cx:pt>
          <cx:pt idx="75">7.6500000000000004</cx:pt>
          <cx:pt idx="76">7.8958000000000004</cx:pt>
          <cx:pt idx="77">8.0500000000000007</cx:pt>
          <cx:pt idx="78">29</cx:pt>
          <cx:pt idx="79">12.475</cx:pt>
          <cx:pt idx="80">9</cx:pt>
          <cx:pt idx="81">9.5</cx:pt>
          <cx:pt idx="82">7.7874999999999996</cx:pt>
          <cx:pt idx="83">47.100000000000001</cx:pt>
          <cx:pt idx="84">10.5</cx:pt>
          <cx:pt idx="85">15.85</cx:pt>
          <cx:pt idx="86">34.375</cx:pt>
          <cx:pt idx="87">8.0500000000000007</cx:pt>
          <cx:pt idx="88">263</cx:pt>
          <cx:pt idx="89">8.0500000000000007</cx:pt>
          <cx:pt idx="90">8.0500000000000007</cx:pt>
          <cx:pt idx="91">7.8541999999999996</cx:pt>
          <cx:pt idx="92">61.174999999999997</cx:pt>
          <cx:pt idx="93">20.574999999999999</cx:pt>
          <cx:pt idx="94">7.25</cx:pt>
          <cx:pt idx="95">8.0500000000000007</cx:pt>
          <cx:pt idx="96">34.654200000000003</cx:pt>
          <cx:pt idx="97">63.3583</cx:pt>
          <cx:pt idx="98">23</cx:pt>
          <cx:pt idx="99">26</cx:pt>
          <cx:pt idx="100">7.8958000000000004</cx:pt>
          <cx:pt idx="101">7.8958000000000004</cx:pt>
          <cx:pt idx="102">77.287499999999994</cx:pt>
          <cx:pt idx="103">8.6541999999999994</cx:pt>
          <cx:pt idx="104">7.9249999999999998</cx:pt>
          <cx:pt idx="105">7.8958000000000004</cx:pt>
          <cx:pt idx="106">7.6500000000000004</cx:pt>
          <cx:pt idx="107">7.7750000000000004</cx:pt>
          <cx:pt idx="108">7.8958000000000004</cx:pt>
          <cx:pt idx="109">24.149999999999999</cx:pt>
          <cx:pt idx="110">52</cx:pt>
          <cx:pt idx="111">14.4542</cx:pt>
          <cx:pt idx="112">8.0500000000000007</cx:pt>
          <cx:pt idx="113">9.8249999999999993</cx:pt>
          <cx:pt idx="114">14.458299999999999</cx:pt>
          <cx:pt idx="115">7.9249999999999998</cx:pt>
          <cx:pt idx="116">7.75</cx:pt>
          <cx:pt idx="117">21</cx:pt>
          <cx:pt idx="118">247.52080000000001</cx:pt>
          <cx:pt idx="119">31.274999999999999</cx:pt>
          <cx:pt idx="120">73.5</cx:pt>
          <cx:pt idx="121">8.0500000000000007</cx:pt>
          <cx:pt idx="122">30.070799999999998</cx:pt>
          <cx:pt idx="123">13</cx:pt>
          <cx:pt idx="124">77.287499999999994</cx:pt>
          <cx:pt idx="125">11.2417</cx:pt>
          <cx:pt idx="126">7.75</cx:pt>
          <cx:pt idx="127">7.1417000000000002</cx:pt>
          <cx:pt idx="128">22.3583</cx:pt>
          <cx:pt idx="129">6.9749999999999996</cx:pt>
          <cx:pt idx="130">7.8958000000000004</cx:pt>
          <cx:pt idx="131">7.0499999999999998</cx:pt>
          <cx:pt idx="132">14.5</cx:pt>
          <cx:pt idx="133">26</cx:pt>
          <cx:pt idx="134">13</cx:pt>
          <cx:pt idx="135">15.0458</cx:pt>
          <cx:pt idx="136">26.283300000000001</cx:pt>
          <cx:pt idx="137">53.100000000000001</cx:pt>
          <cx:pt idx="138">9.2166999999999994</cx:pt>
          <cx:pt idx="139">79.200000000000003</cx:pt>
          <cx:pt idx="140">15.245799999999999</cx:pt>
          <cx:pt idx="141">7.75</cx:pt>
          <cx:pt idx="142">15.85</cx:pt>
          <cx:pt idx="143">6.75</cx:pt>
          <cx:pt idx="144">11.5</cx:pt>
          <cx:pt idx="145">36.75</cx:pt>
          <cx:pt idx="146">7.7957999999999998</cx:pt>
          <cx:pt idx="147">34.375</cx:pt>
          <cx:pt idx="148">26</cx:pt>
          <cx:pt idx="149">13</cx:pt>
          <cx:pt idx="150">12.525</cx:pt>
          <cx:pt idx="151">66.599999999999994</cx:pt>
          <cx:pt idx="152">8.0500000000000007</cx:pt>
          <cx:pt idx="153">14.5</cx:pt>
          <cx:pt idx="154">7.3125</cx:pt>
          <cx:pt idx="155">61.379199999999997</cx:pt>
          <cx:pt idx="156">7.7332999999999998</cx:pt>
          <cx:pt idx="157">8.0500000000000007</cx:pt>
          <cx:pt idx="158">8.6624999999999996</cx:pt>
          <cx:pt idx="159">69.549999999999997</cx:pt>
          <cx:pt idx="160">16.100000000000001</cx:pt>
          <cx:pt idx="161">15.75</cx:pt>
          <cx:pt idx="162">7.7750000000000004</cx:pt>
          <cx:pt idx="163">8.6624999999999996</cx:pt>
          <cx:pt idx="164">39.6875</cx:pt>
          <cx:pt idx="165">20.524999999999999</cx:pt>
          <cx:pt idx="166">55</cx:pt>
          <cx:pt idx="167">27.899999999999999</cx:pt>
          <cx:pt idx="168">25.925000000000001</cx:pt>
          <cx:pt idx="169">56.495800000000003</cx:pt>
          <cx:pt idx="170">33.5</cx:pt>
          <cx:pt idx="171">29.125</cx:pt>
          <cx:pt idx="172">11.1333</cx:pt>
          <cx:pt idx="173">7.9249999999999998</cx:pt>
          <cx:pt idx="174">30.695799999999998</cx:pt>
          <cx:pt idx="175">7.8541999999999996</cx:pt>
          <cx:pt idx="176">25.466699999999999</cx:pt>
          <cx:pt idx="177">28.712499999999999</cx:pt>
          <cx:pt idx="178">13</cx:pt>
          <cx:pt idx="179">0</cx:pt>
          <cx:pt idx="180">69.549999999999997</cx:pt>
          <cx:pt idx="181">15.050000000000001</cx:pt>
          <cx:pt idx="182">31.387499999999999</cx:pt>
          <cx:pt idx="183">39</cx:pt>
          <cx:pt idx="184">22.024999999999999</cx:pt>
          <cx:pt idx="185">50</cx:pt>
          <cx:pt idx="186">15.5</cx:pt>
          <cx:pt idx="187">26.550000000000001</cx:pt>
          <cx:pt idx="188">15.5</cx:pt>
          <cx:pt idx="189">7.8958000000000004</cx:pt>
          <cx:pt idx="190">13</cx:pt>
          <cx:pt idx="191">13</cx:pt>
          <cx:pt idx="192">7.8541999999999996</cx:pt>
          <cx:pt idx="193">26</cx:pt>
          <cx:pt idx="194">27.720800000000001</cx:pt>
          <cx:pt idx="195">146.52080000000001</cx:pt>
          <cx:pt idx="196">7.75</cx:pt>
          <cx:pt idx="197">8.4041999999999994</cx:pt>
          <cx:pt idx="198">7.75</cx:pt>
          <cx:pt idx="199">13</cx:pt>
          <cx:pt idx="200">9.5</cx:pt>
          <cx:pt idx="201">69.549999999999997</cx:pt>
          <cx:pt idx="202">6.4958</cx:pt>
          <cx:pt idx="203">7.2249999999999996</cx:pt>
          <cx:pt idx="204">8.0500000000000007</cx:pt>
          <cx:pt idx="205">10.4625</cx:pt>
          <cx:pt idx="206">15.85</cx:pt>
          <cx:pt idx="207">18.787500000000001</cx:pt>
          <cx:pt idx="208">7.75</cx:pt>
          <cx:pt idx="209">31</cx:pt>
          <cx:pt idx="210">7.0499999999999998</cx:pt>
          <cx:pt idx="211">21</cx:pt>
          <cx:pt idx="212">7.25</cx:pt>
          <cx:pt idx="213">13</cx:pt>
          <cx:pt idx="214">7.75</cx:pt>
          <cx:pt idx="215">113.27500000000001</cx:pt>
          <cx:pt idx="216">7.9249999999999998</cx:pt>
          <cx:pt idx="217">27</cx:pt>
          <cx:pt idx="218">76.291700000000006</cx:pt>
          <cx:pt idx="219">10.5</cx:pt>
          <cx:pt idx="220">8.0500000000000007</cx:pt>
          <cx:pt idx="221">13</cx:pt>
          <cx:pt idx="222">8.0500000000000007</cx:pt>
          <cx:pt idx="223">7.8958000000000004</cx:pt>
          <cx:pt idx="224">90</cx:pt>
          <cx:pt idx="225">9.3499999999999996</cx:pt>
          <cx:pt idx="226">10.5</cx:pt>
          <cx:pt idx="227">7.25</cx:pt>
          <cx:pt idx="228">13</cx:pt>
          <cx:pt idx="229">25.466699999999999</cx:pt>
          <cx:pt idx="230">83.474999999999994</cx:pt>
          <cx:pt idx="231">7.7750000000000004</cx:pt>
          <cx:pt idx="232">13.5</cx:pt>
          <cx:pt idx="233">31.387499999999999</cx:pt>
          <cx:pt idx="234">10.5</cx:pt>
          <cx:pt idx="235">7.5499999999999998</cx:pt>
          <cx:pt idx="236">26</cx:pt>
          <cx:pt idx="237">26.25</cx:pt>
          <cx:pt idx="238">10.5</cx:pt>
          <cx:pt idx="239">12.275</cx:pt>
          <cx:pt idx="240">14.4542</cx:pt>
          <cx:pt idx="241">15.5</cx:pt>
          <cx:pt idx="242">10.5</cx:pt>
          <cx:pt idx="243">7.125</cx:pt>
          <cx:pt idx="244">7.2249999999999996</cx:pt>
          <cx:pt idx="245">90</cx:pt>
          <cx:pt idx="246">7.7750000000000004</cx:pt>
          <cx:pt idx="247">14.5</cx:pt>
          <cx:pt idx="248">52.554200000000002</cx:pt>
          <cx:pt idx="249">26</cx:pt>
          <cx:pt idx="250">7.25</cx:pt>
          <cx:pt idx="251">10.4625</cx:pt>
          <cx:pt idx="252">26.550000000000001</cx:pt>
          <cx:pt idx="253">16.100000000000001</cx:pt>
          <cx:pt idx="254">20.212499999999999</cx:pt>
          <cx:pt idx="255">15.245799999999999</cx:pt>
          <cx:pt idx="256">79.200000000000003</cx:pt>
          <cx:pt idx="257">86.5</cx:pt>
          <cx:pt idx="258">512.32920000000001</cx:pt>
          <cx:pt idx="259">26</cx:pt>
          <cx:pt idx="260">7.75</cx:pt>
          <cx:pt idx="261">31.387499999999999</cx:pt>
          <cx:pt idx="262">79.650000000000006</cx:pt>
          <cx:pt idx="263">0</cx:pt>
          <cx:pt idx="264">7.75</cx:pt>
          <cx:pt idx="265">10.5</cx:pt>
          <cx:pt idx="266">39.6875</cx:pt>
          <cx:pt idx="267">7.7750000000000004</cx:pt>
          <cx:pt idx="268">153.46250000000001</cx:pt>
          <cx:pt idx="269">135.63329999999999</cx:pt>
          <cx:pt idx="270">31</cx:pt>
          <cx:pt idx="271">0</cx:pt>
          <cx:pt idx="272">19.5</cx:pt>
          <cx:pt idx="273">29.699999999999999</cx:pt>
          <cx:pt idx="274">7.75</cx:pt>
          <cx:pt idx="275">77.958299999999994</cx:pt>
          <cx:pt idx="276">7.75</cx:pt>
          <cx:pt idx="277">0</cx:pt>
          <cx:pt idx="278">29.125</cx:pt>
          <cx:pt idx="279">20.25</cx:pt>
          <cx:pt idx="280">7.75</cx:pt>
          <cx:pt idx="281">7.8541999999999996</cx:pt>
          <cx:pt idx="282">9.5</cx:pt>
          <cx:pt idx="283">8.0500000000000007</cx:pt>
          <cx:pt idx="284">26</cx:pt>
          <cx:pt idx="285">8.6624999999999996</cx:pt>
          <cx:pt idx="286">9.5</cx:pt>
          <cx:pt idx="287">7.8958000000000004</cx:pt>
          <cx:pt idx="288">13</cx:pt>
          <cx:pt idx="289">7.75</cx:pt>
          <cx:pt idx="290">78.849999999999994</cx:pt>
          <cx:pt idx="291">91.0792</cx:pt>
          <cx:pt idx="292">12.875</cx:pt>
          <cx:pt idx="293">8.8499999999999996</cx:pt>
          <cx:pt idx="294">7.8958000000000004</cx:pt>
          <cx:pt idx="295">27.720800000000001</cx:pt>
          <cx:pt idx="296">7.2291999999999996</cx:pt>
          <cx:pt idx="297">151.55000000000001</cx:pt>
          <cx:pt idx="298">30.5</cx:pt>
          <cx:pt idx="299">247.52080000000001</cx:pt>
          <cx:pt idx="300">7.75</cx:pt>
          <cx:pt idx="301">23.25</cx:pt>
          <cx:pt idx="302">0</cx:pt>
          <cx:pt idx="303">12.35</cx:pt>
          <cx:pt idx="304">8.0500000000000007</cx:pt>
          <cx:pt idx="305">151.55000000000001</cx:pt>
          <cx:pt idx="306">110.88330000000001</cx:pt>
          <cx:pt idx="307">108.90000000000001</cx:pt>
          <cx:pt idx="308">24</cx:pt>
          <cx:pt idx="309">56.929200000000002</cx:pt>
          <cx:pt idx="310">83.158299999999997</cx:pt>
          <cx:pt idx="311">262.375</cx:pt>
          <cx:pt idx="312">26</cx:pt>
          <cx:pt idx="313">7.8958000000000004</cx:pt>
          <cx:pt idx="314">26.25</cx:pt>
          <cx:pt idx="315">7.8541999999999996</cx:pt>
          <cx:pt idx="316">26</cx:pt>
          <cx:pt idx="317">14</cx:pt>
          <cx:pt idx="318">164.86670000000001</cx:pt>
          <cx:pt idx="319">134.5</cx:pt>
          <cx:pt idx="320">7.25</cx:pt>
          <cx:pt idx="321">7.8958000000000004</cx:pt>
          <cx:pt idx="322">12.35</cx:pt>
          <cx:pt idx="323">29</cx:pt>
          <cx:pt idx="324">69.549999999999997</cx:pt>
          <cx:pt idx="325">135.63329999999999</cx:pt>
          <cx:pt idx="326">6.2374999999999998</cx:pt>
          <cx:pt idx="327">13</cx:pt>
          <cx:pt idx="328">20.524999999999999</cx:pt>
          <cx:pt idx="329">57.979199999999999</cx:pt>
          <cx:pt idx="330">23.25</cx:pt>
          <cx:pt idx="331">28.5</cx:pt>
          <cx:pt idx="332">153.46250000000001</cx:pt>
          <cx:pt idx="333">18</cx:pt>
          <cx:pt idx="334">133.65000000000001</cx:pt>
          <cx:pt idx="335">7.8958000000000004</cx:pt>
          <cx:pt idx="336">66.599999999999994</cx:pt>
          <cx:pt idx="337">134.5</cx:pt>
          <cx:pt idx="338">8.0500000000000007</cx:pt>
          <cx:pt idx="339">35.5</cx:pt>
          <cx:pt idx="340">26</cx:pt>
          <cx:pt idx="341">263</cx:pt>
          <cx:pt idx="342">13</cx:pt>
          <cx:pt idx="343">13</cx:pt>
          <cx:pt idx="344">13</cx:pt>
          <cx:pt idx="345">13</cx:pt>
          <cx:pt idx="346">13</cx:pt>
          <cx:pt idx="347">16.100000000000001</cx:pt>
          <cx:pt idx="348">15.9</cx:pt>
          <cx:pt idx="349">8.6624999999999996</cx:pt>
          <cx:pt idx="350">9.2249999999999996</cx:pt>
          <cx:pt idx="351">35</cx:pt>
          <cx:pt idx="352">7.2291999999999996</cx:pt>
          <cx:pt idx="353">17.800000000000001</cx:pt>
          <cx:pt idx="354">7.2249999999999996</cx:pt>
          <cx:pt idx="355">9.5</cx:pt>
          <cx:pt idx="356">55</cx:pt>
          <cx:pt idx="357">13</cx:pt>
          <cx:pt idx="358">7.8792</cx:pt>
          <cx:pt idx="359">7.8792</cx:pt>
          <cx:pt idx="360">27.899999999999999</cx:pt>
          <cx:pt idx="361">27.720800000000001</cx:pt>
          <cx:pt idx="362">14.4542</cx:pt>
          <cx:pt idx="363">7.0499999999999998</cx:pt>
          <cx:pt idx="364">15.5</cx:pt>
          <cx:pt idx="365">7.25</cx:pt>
          <cx:pt idx="366">75.25</cx:pt>
          <cx:pt idx="367">7.2291999999999996</cx:pt>
          <cx:pt idx="368">7.75</cx:pt>
          <cx:pt idx="369">69.299999999999997</cx:pt>
          <cx:pt idx="370">55.441699999999997</cx:pt>
          <cx:pt idx="371">6.4958</cx:pt>
          <cx:pt idx="372">8.0500000000000007</cx:pt>
          <cx:pt idx="373">135.63329999999999</cx:pt>
          <cx:pt idx="374">21.074999999999999</cx:pt>
          <cx:pt idx="375">82.1708</cx:pt>
          <cx:pt idx="376">7.25</cx:pt>
          <cx:pt idx="377">211.5</cx:pt>
          <cx:pt idx="378">4.0125000000000002</cx:pt>
          <cx:pt idx="379">7.7750000000000004</cx:pt>
          <cx:pt idx="380">227.52500000000001</cx:pt>
          <cx:pt idx="381">15.7417</cx:pt>
          <cx:pt idx="382">7.9249999999999998</cx:pt>
          <cx:pt idx="383">52</cx:pt>
          <cx:pt idx="384">7.8958000000000004</cx:pt>
          <cx:pt idx="385">73.5</cx:pt>
          <cx:pt idx="386">46.899999999999999</cx:pt>
          <cx:pt idx="387">13</cx:pt>
          <cx:pt idx="388">7.7291999999999996</cx:pt>
          <cx:pt idx="389">12</cx:pt>
          <cx:pt idx="390">120</cx:pt>
          <cx:pt idx="391">7.7957999999999998</cx:pt>
          <cx:pt idx="392">7.9249999999999998</cx:pt>
          <cx:pt idx="393">113.27500000000001</cx:pt>
          <cx:pt idx="394">16.699999999999999</cx:pt>
          <cx:pt idx="395">7.7957999999999998</cx:pt>
          <cx:pt idx="396">7.8541999999999996</cx:pt>
          <cx:pt idx="397">26</cx:pt>
          <cx:pt idx="398">10.5</cx:pt>
          <cx:pt idx="399">12.65</cx:pt>
          <cx:pt idx="400">7.9249999999999998</cx:pt>
          <cx:pt idx="401">8.0500000000000007</cx:pt>
          <cx:pt idx="402">9.8249999999999993</cx:pt>
          <cx:pt idx="403">15.85</cx:pt>
          <cx:pt idx="404">8.6624999999999996</cx:pt>
          <cx:pt idx="405">21</cx:pt>
          <cx:pt idx="406">7.75</cx:pt>
          <cx:pt idx="407">18.75</cx:pt>
          <cx:pt idx="408">7.7750000000000004</cx:pt>
          <cx:pt idx="409">25.466699999999999</cx:pt>
          <cx:pt idx="410">7.8958000000000004</cx:pt>
          <cx:pt idx="411">6.8582999999999998</cx:pt>
          <cx:pt idx="412">90</cx:pt>
          <cx:pt idx="413">0</cx:pt>
          <cx:pt idx="414">7.9249999999999998</cx:pt>
          <cx:pt idx="415">8.0500000000000007</cx:pt>
          <cx:pt idx="416">32.5</cx:pt>
          <cx:pt idx="417">13</cx:pt>
          <cx:pt idx="418">13</cx:pt>
          <cx:pt idx="419">24.149999999999999</cx:pt>
          <cx:pt idx="420">7.8958000000000004</cx:pt>
          <cx:pt idx="421">7.7332999999999998</cx:pt>
          <cx:pt idx="422">7.875</cx:pt>
          <cx:pt idx="423">14.4</cx:pt>
          <cx:pt idx="424">20.212499999999999</cx:pt>
          <cx:pt idx="425">7.25</cx:pt>
          <cx:pt idx="426">26</cx:pt>
          <cx:pt idx="427">26</cx:pt>
          <cx:pt idx="428">7.75</cx:pt>
          <cx:pt idx="429">8.0500000000000007</cx:pt>
          <cx:pt idx="430">26.550000000000001</cx:pt>
          <cx:pt idx="431">16.100000000000001</cx:pt>
          <cx:pt idx="432">26</cx:pt>
          <cx:pt idx="433">7.125</cx:pt>
          <cx:pt idx="434">55.899999999999999</cx:pt>
          <cx:pt idx="435">120</cx:pt>
          <cx:pt idx="436">34.375</cx:pt>
          <cx:pt idx="437">18.75</cx:pt>
          <cx:pt idx="438">263</cx:pt>
          <cx:pt idx="439">10.5</cx:pt>
          <cx:pt idx="440">26.25</cx:pt>
          <cx:pt idx="441">9.5</cx:pt>
          <cx:pt idx="442">7.7750000000000004</cx:pt>
          <cx:pt idx="443">13</cx:pt>
          <cx:pt idx="444">8.1125000000000007</cx:pt>
          <cx:pt idx="445">81.8583</cx:pt>
          <cx:pt idx="446">19.5</cx:pt>
          <cx:pt idx="447">26.550000000000001</cx:pt>
          <cx:pt idx="448">19.258299999999998</cx:pt>
          <cx:pt idx="449">30.5</cx:pt>
          <cx:pt idx="450">27.75</cx:pt>
          <cx:pt idx="451">19.966699999999999</cx:pt>
          <cx:pt idx="452">27.75</cx:pt>
          <cx:pt idx="453">89.104200000000006</cx:pt>
          <cx:pt idx="454">8.0500000000000007</cx:pt>
          <cx:pt idx="455">7.8958000000000004</cx:pt>
          <cx:pt idx="456">26.550000000000001</cx:pt>
          <cx:pt idx="457">51.862499999999997</cx:pt>
          <cx:pt idx="458">10.5</cx:pt>
          <cx:pt idx="459">7.75</cx:pt>
          <cx:pt idx="460">26.550000000000001</cx:pt>
          <cx:pt idx="461">8.0500000000000007</cx:pt>
          <cx:pt idx="462">38.5</cx:pt>
          <cx:pt idx="463">13</cx:pt>
          <cx:pt idx="464">8.0500000000000007</cx:pt>
          <cx:pt idx="465">7.0499999999999998</cx:pt>
          <cx:pt idx="466">0</cx:pt>
          <cx:pt idx="467">26.550000000000001</cx:pt>
          <cx:pt idx="468">7.7249999999999996</cx:pt>
          <cx:pt idx="469">19.258299999999998</cx:pt>
          <cx:pt idx="470">7.25</cx:pt>
          <cx:pt idx="471">8.6624999999999996</cx:pt>
          <cx:pt idx="472">27.75</cx:pt>
          <cx:pt idx="473">13.791700000000001</cx:pt>
          <cx:pt idx="474">9.8375000000000004</cx:pt>
          <cx:pt idx="475">52</cx:pt>
          <cx:pt idx="476">21</cx:pt>
          <cx:pt idx="477">7.0457999999999998</cx:pt>
          <cx:pt idx="478">7.5208000000000004</cx:pt>
          <cx:pt idx="479">12.2875</cx:pt>
          <cx:pt idx="480">46.899999999999999</cx:pt>
          <cx:pt idx="481">0</cx:pt>
          <cx:pt idx="482">8.0500000000000007</cx:pt>
          <cx:pt idx="483">9.5875000000000004</cx:pt>
          <cx:pt idx="484">91.0792</cx:pt>
          <cx:pt idx="485">25.466699999999999</cx:pt>
          <cx:pt idx="486">90</cx:pt>
          <cx:pt idx="487">29.699999999999999</cx:pt>
          <cx:pt idx="488">8.0500000000000007</cx:pt>
          <cx:pt idx="489">15.9</cx:pt>
          <cx:pt idx="490">19.966699999999999</cx:pt>
          <cx:pt idx="491">7.25</cx:pt>
          <cx:pt idx="492">30.5</cx:pt>
          <cx:pt idx="493">49.504199999999997</cx:pt>
          <cx:pt idx="494">8.0500000000000007</cx:pt>
          <cx:pt idx="495">14.458299999999999</cx:pt>
          <cx:pt idx="496">78.2667</cx:pt>
          <cx:pt idx="497">15.1</cx:pt>
          <cx:pt idx="498">151.55000000000001</cx:pt>
          <cx:pt idx="499">7.7957999999999998</cx:pt>
          <cx:pt idx="500">8.6624999999999996</cx:pt>
          <cx:pt idx="501">7.75</cx:pt>
          <cx:pt idx="502">7.6292</cx:pt>
          <cx:pt idx="503">9.5875000000000004</cx:pt>
          <cx:pt idx="504">86.5</cx:pt>
          <cx:pt idx="505">108.90000000000001</cx:pt>
          <cx:pt idx="506">26</cx:pt>
          <cx:pt idx="507">26.550000000000001</cx:pt>
          <cx:pt idx="508">22.524999999999999</cx:pt>
          <cx:pt idx="509">56.495800000000003</cx:pt>
          <cx:pt idx="510">7.75</cx:pt>
          <cx:pt idx="511">8.0500000000000007</cx:pt>
          <cx:pt idx="512">26.287500000000001</cx:pt>
          <cx:pt idx="513">59.399999999999999</cx:pt>
          <cx:pt idx="514">7.4958</cx:pt>
          <cx:pt idx="515">34.020800000000001</cx:pt>
          <cx:pt idx="516">10.5</cx:pt>
          <cx:pt idx="517">24.149999999999999</cx:pt>
          <cx:pt idx="518">26</cx:pt>
          <cx:pt idx="519">7.8958000000000004</cx:pt>
          <cx:pt idx="520">93.5</cx:pt>
          <cx:pt idx="521">7.8958000000000004</cx:pt>
          <cx:pt idx="522">7.2249999999999996</cx:pt>
          <cx:pt idx="523">57.979199999999999</cx:pt>
          <cx:pt idx="524">7.2291999999999996</cx:pt>
          <cx:pt idx="525">7.75</cx:pt>
          <cx:pt idx="526">10.5</cx:pt>
          <cx:pt idx="527">221.7792</cx:pt>
          <cx:pt idx="528">7.9249999999999998</cx:pt>
          <cx:pt idx="529">11.5</cx:pt>
          <cx:pt idx="530">26</cx:pt>
          <cx:pt idx="531">7.2291999999999996</cx:pt>
          <cx:pt idx="532">7.2291999999999996</cx:pt>
          <cx:pt idx="533">22.3583</cx:pt>
          <cx:pt idx="534">8.6624999999999996</cx:pt>
          <cx:pt idx="535">26.25</cx:pt>
          <cx:pt idx="536">26.550000000000001</cx:pt>
          <cx:pt idx="537">106.425</cx:pt>
          <cx:pt idx="538">14.5</cx:pt>
          <cx:pt idx="539">49.5</cx:pt>
          <cx:pt idx="540">71</cx:pt>
          <cx:pt idx="541">31.274999999999999</cx:pt>
          <cx:pt idx="542">31.274999999999999</cx:pt>
          <cx:pt idx="543">26</cx:pt>
          <cx:pt idx="544">106.425</cx:pt>
          <cx:pt idx="545">26</cx:pt>
          <cx:pt idx="546">26</cx:pt>
          <cx:pt idx="547">13.862500000000001</cx:pt>
          <cx:pt idx="548">20.524999999999999</cx:pt>
          <cx:pt idx="549">36.75</cx:pt>
          <cx:pt idx="550">110.88330000000001</cx:pt>
          <cx:pt idx="551">26</cx:pt>
          <cx:pt idx="552">7.8292000000000002</cx:pt>
          <cx:pt idx="553">7.2249999999999996</cx:pt>
          <cx:pt idx="554">7.7750000000000004</cx:pt>
          <cx:pt idx="555">26.550000000000001</cx:pt>
          <cx:pt idx="556">39.600000000000001</cx:pt>
          <cx:pt idx="557">227.52500000000001</cx:pt>
          <cx:pt idx="558">79.650000000000006</cx:pt>
          <cx:pt idx="559">17.399999999999999</cx:pt>
          <cx:pt idx="560">7.75</cx:pt>
          <cx:pt idx="561">7.8958000000000004</cx:pt>
          <cx:pt idx="562">13.5</cx:pt>
          <cx:pt idx="563">8.0500000000000007</cx:pt>
          <cx:pt idx="564">8.0500000000000007</cx:pt>
          <cx:pt idx="565">24.149999999999999</cx:pt>
          <cx:pt idx="566">7.8958000000000004</cx:pt>
          <cx:pt idx="567">21.074999999999999</cx:pt>
          <cx:pt idx="568">7.2291999999999996</cx:pt>
          <cx:pt idx="569">7.8541999999999996</cx:pt>
          <cx:pt idx="570">10.5</cx:pt>
          <cx:pt idx="571">51.479199999999999</cx:pt>
          <cx:pt idx="572">26.387499999999999</cx:pt>
          <cx:pt idx="573">7.75</cx:pt>
          <cx:pt idx="574">8.0500000000000007</cx:pt>
          <cx:pt idx="575">14.5</cx:pt>
          <cx:pt idx="576">13</cx:pt>
          <cx:pt idx="577">55.899999999999999</cx:pt>
          <cx:pt idx="578">14.458299999999999</cx:pt>
          <cx:pt idx="579">7.9249999999999998</cx:pt>
          <cx:pt idx="580">30</cx:pt>
          <cx:pt idx="581">110.88330000000001</cx:pt>
          <cx:pt idx="582">26</cx:pt>
          <cx:pt idx="583">40.125</cx:pt>
          <cx:pt idx="584">8.7125000000000004</cx:pt>
          <cx:pt idx="585">79.650000000000006</cx:pt>
          <cx:pt idx="586">15</cx:pt>
          <cx:pt idx="587">79.200000000000003</cx:pt>
          <cx:pt idx="588">8.0500000000000007</cx:pt>
          <cx:pt idx="589">8.0500000000000007</cx:pt>
          <cx:pt idx="590">7.125</cx:pt>
          <cx:pt idx="591">78.2667</cx:pt>
          <cx:pt idx="592">7.25</cx:pt>
          <cx:pt idx="593">7.75</cx:pt>
          <cx:pt idx="594">26</cx:pt>
          <cx:pt idx="595">24.149999999999999</cx:pt>
          <cx:pt idx="596">33</cx:pt>
          <cx:pt idx="597">0</cx:pt>
          <cx:pt idx="598">7.2249999999999996</cx:pt>
          <cx:pt idx="599">56.929200000000002</cx:pt>
          <cx:pt idx="600">27</cx:pt>
          <cx:pt idx="601">7.8958000000000004</cx:pt>
          <cx:pt idx="602">42.399999999999999</cx:pt>
          <cx:pt idx="603">8.0500000000000007</cx:pt>
          <cx:pt idx="604">26.550000000000001</cx:pt>
          <cx:pt idx="605">15.550000000000001</cx:pt>
          <cx:pt idx="606">7.8958000000000004</cx:pt>
          <cx:pt idx="607">30.5</cx:pt>
          <cx:pt idx="608">41.5792</cx:pt>
          <cx:pt idx="609">153.46250000000001</cx:pt>
          <cx:pt idx="610">31.274999999999999</cx:pt>
          <cx:pt idx="611">7.0499999999999998</cx:pt>
          <cx:pt idx="612">15.5</cx:pt>
          <cx:pt idx="613">7.75</cx:pt>
          <cx:pt idx="614">8.0500000000000007</cx:pt>
          <cx:pt idx="615">65</cx:pt>
          <cx:pt idx="616">14.4</cx:pt>
          <cx:pt idx="617">16.100000000000001</cx:pt>
          <cx:pt idx="618">39</cx:pt>
          <cx:pt idx="619">10.5</cx:pt>
          <cx:pt idx="620">14.4542</cx:pt>
          <cx:pt idx="621">52.554200000000002</cx:pt>
          <cx:pt idx="622">15.7417</cx:pt>
          <cx:pt idx="623">7.8541999999999996</cx:pt>
          <cx:pt idx="624">16.100000000000001</cx:pt>
          <cx:pt idx="625">32.320799999999998</cx:pt>
          <cx:pt idx="626">12.35</cx:pt>
          <cx:pt idx="627">77.958299999999994</cx:pt>
          <cx:pt idx="628">7.8958000000000004</cx:pt>
          <cx:pt idx="629">7.7332999999999998</cx:pt>
          <cx:pt idx="630">30</cx:pt>
          <cx:pt idx="631">7.0541999999999998</cx:pt>
          <cx:pt idx="632">30.5</cx:pt>
          <cx:pt idx="633">0</cx:pt>
          <cx:pt idx="634">27.899999999999999</cx:pt>
          <cx:pt idx="635">13</cx:pt>
          <cx:pt idx="636">7.9249999999999998</cx:pt>
          <cx:pt idx="637">26.25</cx:pt>
          <cx:pt idx="638">39.6875</cx:pt>
          <cx:pt idx="639">16.100000000000001</cx:pt>
          <cx:pt idx="640">7.8541999999999996</cx:pt>
          <cx:pt idx="641">69.299999999999997</cx:pt>
          <cx:pt idx="642">27.899999999999999</cx:pt>
          <cx:pt idx="643">56.495800000000003</cx:pt>
          <cx:pt idx="644">19.258299999999998</cx:pt>
          <cx:pt idx="645">76.729200000000006</cx:pt>
          <cx:pt idx="646">7.8958000000000004</cx:pt>
          <cx:pt idx="647">35.5</cx:pt>
          <cx:pt idx="648">7.5499999999999998</cx:pt>
          <cx:pt idx="649">7.5499999999999998</cx:pt>
          <cx:pt idx="650">7.8958000000000004</cx:pt>
          <cx:pt idx="651">23</cx:pt>
          <cx:pt idx="652">8.4332999999999991</cx:pt>
          <cx:pt idx="653">7.8292000000000002</cx:pt>
          <cx:pt idx="654">6.75</cx:pt>
          <cx:pt idx="655">73.5</cx:pt>
          <cx:pt idx="656">7.8958000000000004</cx:pt>
          <cx:pt idx="657">15.5</cx:pt>
          <cx:pt idx="658">13</cx:pt>
          <cx:pt idx="659">113.27500000000001</cx:pt>
          <cx:pt idx="660">133.65000000000001</cx:pt>
          <cx:pt idx="661">7.2249999999999996</cx:pt>
          <cx:pt idx="662">25.587499999999999</cx:pt>
          <cx:pt idx="663">7.4958</cx:pt>
          <cx:pt idx="664">7.9249999999999998</cx:pt>
          <cx:pt idx="665">73.5</cx:pt>
          <cx:pt idx="666">13</cx:pt>
          <cx:pt idx="667">7.7750000000000004</cx:pt>
          <cx:pt idx="668">8.0500000000000007</cx:pt>
          <cx:pt idx="669">52</cx:pt>
          <cx:pt idx="670">39</cx:pt>
          <cx:pt idx="671">52</cx:pt>
          <cx:pt idx="672">10.5</cx:pt>
          <cx:pt idx="673">13</cx:pt>
          <cx:pt idx="674">0</cx:pt>
          <cx:pt idx="675">7.7750000000000004</cx:pt>
          <cx:pt idx="676">8.0500000000000007</cx:pt>
          <cx:pt idx="677">9.8416999999999994</cx:pt>
          <cx:pt idx="678">46.899999999999999</cx:pt>
          <cx:pt idx="679">512.32920000000001</cx:pt>
          <cx:pt idx="680">8.1374999999999993</cx:pt>
          <cx:pt idx="681">76.729200000000006</cx:pt>
          <cx:pt idx="682">9.2249999999999996</cx:pt>
          <cx:pt idx="683">46.899999999999999</cx:pt>
          <cx:pt idx="684">39</cx:pt>
          <cx:pt idx="685">41.5792</cx:pt>
          <cx:pt idx="686">39.6875</cx:pt>
          <cx:pt idx="687">10.1708</cx:pt>
          <cx:pt idx="688">7.7957999999999998</cx:pt>
          <cx:pt idx="689">211.33750000000001</cx:pt>
          <cx:pt idx="690">57</cx:pt>
          <cx:pt idx="691">13.416700000000001</cx:pt>
          <cx:pt idx="692">56.495800000000003</cx:pt>
          <cx:pt idx="693">7.2249999999999996</cx:pt>
          <cx:pt idx="694">26.550000000000001</cx:pt>
          <cx:pt idx="695">13.5</cx:pt>
          <cx:pt idx="696">8.0500000000000007</cx:pt>
          <cx:pt idx="697">7.7332999999999998</cx:pt>
          <cx:pt idx="698">110.88330000000001</cx:pt>
          <cx:pt idx="699">7.6500000000000004</cx:pt>
          <cx:pt idx="700">227.52500000000001</cx:pt>
          <cx:pt idx="701">26.287500000000001</cx:pt>
          <cx:pt idx="702">14.4542</cx:pt>
          <cx:pt idx="703">7.7416999999999998</cx:pt>
          <cx:pt idx="704">7.8541999999999996</cx:pt>
          <cx:pt idx="705">26</cx:pt>
          <cx:pt idx="706">13.5</cx:pt>
          <cx:pt idx="707">26.287500000000001</cx:pt>
          <cx:pt idx="708">151.55000000000001</cx:pt>
          <cx:pt idx="709">15.245799999999999</cx:pt>
          <cx:pt idx="710">49.504199999999997</cx:pt>
          <cx:pt idx="711">26.550000000000001</cx:pt>
          <cx:pt idx="712">52</cx:pt>
          <cx:pt idx="713">9.4832999999999998</cx:pt>
          <cx:pt idx="714">13</cx:pt>
          <cx:pt idx="715">7.6500000000000004</cx:pt>
          <cx:pt idx="716">227.52500000000001</cx:pt>
          <cx:pt idx="717">10.5</cx:pt>
          <cx:pt idx="718">15.5</cx:pt>
          <cx:pt idx="719">7.7750000000000004</cx:pt>
          <cx:pt idx="720">33</cx:pt>
          <cx:pt idx="721">7.0541999999999998</cx:pt>
          <cx:pt idx="722">13</cx:pt>
          <cx:pt idx="723">13</cx:pt>
          <cx:pt idx="724">53.100000000000001</cx:pt>
          <cx:pt idx="725">8.6624999999999996</cx:pt>
          <cx:pt idx="726">21</cx:pt>
          <cx:pt idx="727">7.7374999999999998</cx:pt>
          <cx:pt idx="728">26</cx:pt>
          <cx:pt idx="729">7.9249999999999998</cx:pt>
          <cx:pt idx="730">211.33750000000001</cx:pt>
          <cx:pt idx="731">18.787500000000001</cx:pt>
          <cx:pt idx="732">0</cx:pt>
          <cx:pt idx="733">13</cx:pt>
          <cx:pt idx="734">13</cx:pt>
          <cx:pt idx="735">16.100000000000001</cx:pt>
          <cx:pt idx="736">34.375</cx:pt>
          <cx:pt idx="737">512.32920000000001</cx:pt>
          <cx:pt idx="738">7.8958000000000004</cx:pt>
          <cx:pt idx="739">7.8958000000000004</cx:pt>
          <cx:pt idx="740">30</cx:pt>
          <cx:pt idx="741">78.849999999999994</cx:pt>
          <cx:pt idx="742">262.375</cx:pt>
          <cx:pt idx="743">16.100000000000001</cx:pt>
          <cx:pt idx="744">7.9249999999999998</cx:pt>
          <cx:pt idx="745">71</cx:pt>
          <cx:pt idx="746">20.25</cx:pt>
          <cx:pt idx="747">13</cx:pt>
          <cx:pt idx="748">53.100000000000001</cx:pt>
          <cx:pt idx="749">7.75</cx:pt>
          <cx:pt idx="750">23</cx:pt>
          <cx:pt idx="751">12.475</cx:pt>
          <cx:pt idx="752">9.5</cx:pt>
          <cx:pt idx="753">7.8958000000000004</cx:pt>
          <cx:pt idx="754">65</cx:pt>
          <cx:pt idx="755">14.5</cx:pt>
          <cx:pt idx="756">7.7957999999999998</cx:pt>
          <cx:pt idx="757">11.5</cx:pt>
          <cx:pt idx="758">8.0500000000000007</cx:pt>
          <cx:pt idx="759">86.5</cx:pt>
          <cx:pt idx="760">14.5</cx:pt>
          <cx:pt idx="761">7.125</cx:pt>
          <cx:pt idx="762">7.2291999999999996</cx:pt>
          <cx:pt idx="763">120</cx:pt>
          <cx:pt idx="764">7.7750000000000004</cx:pt>
          <cx:pt idx="765">77.958299999999994</cx:pt>
          <cx:pt idx="766">39.600000000000001</cx:pt>
          <cx:pt idx="767">7.75</cx:pt>
          <cx:pt idx="768">24.149999999999999</cx:pt>
          <cx:pt idx="769">8.3625000000000007</cx:pt>
          <cx:pt idx="770">9.5</cx:pt>
          <cx:pt idx="771">7.8541999999999996</cx:pt>
          <cx:pt idx="772">10.5</cx:pt>
          <cx:pt idx="773">7.2249999999999996</cx:pt>
          <cx:pt idx="774">23</cx:pt>
          <cx:pt idx="775">7.75</cx:pt>
          <cx:pt idx="776">7.75</cx:pt>
          <cx:pt idx="777">12.475</cx:pt>
          <cx:pt idx="778">7.7374999999999998</cx:pt>
          <cx:pt idx="779">211.33750000000001</cx:pt>
          <cx:pt idx="780">7.2291999999999996</cx:pt>
          <cx:pt idx="781">57</cx:pt>
          <cx:pt idx="782">30</cx:pt>
          <cx:pt idx="783">23.449999999999999</cx:pt>
          <cx:pt idx="784">7.0499999999999998</cx:pt>
          <cx:pt idx="785">7.25</cx:pt>
          <cx:pt idx="786">7.4958</cx:pt>
          <cx:pt idx="787">29.125</cx:pt>
          <cx:pt idx="788">20.574999999999999</cx:pt>
          <cx:pt idx="789">79.200000000000003</cx:pt>
          <cx:pt idx="790">7.75</cx:pt>
          <cx:pt idx="791">26</cx:pt>
          <cx:pt idx="792">69.549999999999997</cx:pt>
          <cx:pt idx="793">30.695799999999998</cx:pt>
          <cx:pt idx="794">7.8958000000000004</cx:pt>
          <cx:pt idx="795">13</cx:pt>
          <cx:pt idx="796">25.929200000000002</cx:pt>
          <cx:pt idx="797">8.6832999999999991</cx:pt>
          <cx:pt idx="798">7.2291999999999996</cx:pt>
          <cx:pt idx="799">24.149999999999999</cx:pt>
          <cx:pt idx="800">13</cx:pt>
          <cx:pt idx="801">26.25</cx:pt>
          <cx:pt idx="802">120</cx:pt>
          <cx:pt idx="803">8.5167000000000002</cx:pt>
          <cx:pt idx="804">6.9749999999999996</cx:pt>
          <cx:pt idx="805">7.7750000000000004</cx:pt>
          <cx:pt idx="806">0</cx:pt>
          <cx:pt idx="807">7.7750000000000004</cx:pt>
          <cx:pt idx="808">13</cx:pt>
          <cx:pt idx="809">53.100000000000001</cx:pt>
          <cx:pt idx="810">7.8875000000000002</cx:pt>
          <cx:pt idx="811">24.149999999999999</cx:pt>
          <cx:pt idx="812">10.5</cx:pt>
          <cx:pt idx="813">31.274999999999999</cx:pt>
          <cx:pt idx="814">8.0500000000000007</cx:pt>
          <cx:pt idx="815">0</cx:pt>
          <cx:pt idx="816">7.9249999999999998</cx:pt>
          <cx:pt idx="817">37.004199999999997</cx:pt>
          <cx:pt idx="818">6.4500000000000002</cx:pt>
          <cx:pt idx="819">27.899999999999999</cx:pt>
          <cx:pt idx="820">93.5</cx:pt>
          <cx:pt idx="821">8.6624999999999996</cx:pt>
          <cx:pt idx="822">0</cx:pt>
          <cx:pt idx="823">12.475</cx:pt>
          <cx:pt idx="824">39.6875</cx:pt>
          <cx:pt idx="825">6.9500000000000002</cx:pt>
          <cx:pt idx="826">56.495800000000003</cx:pt>
          <cx:pt idx="827">37.004199999999997</cx:pt>
          <cx:pt idx="828">7.75</cx:pt>
          <cx:pt idx="829">80</cx:pt>
          <cx:pt idx="830">14.4542</cx:pt>
          <cx:pt idx="831">18.75</cx:pt>
          <cx:pt idx="832">7.2291999999999996</cx:pt>
          <cx:pt idx="833">7.8541999999999996</cx:pt>
          <cx:pt idx="834">8.3000000000000007</cx:pt>
          <cx:pt idx="835">83.158299999999997</cx:pt>
          <cx:pt idx="836">8.6624999999999996</cx:pt>
          <cx:pt idx="837">8.0500000000000007</cx:pt>
          <cx:pt idx="838">56.495800000000003</cx:pt>
          <cx:pt idx="839">29.699999999999999</cx:pt>
          <cx:pt idx="840">7.9249999999999998</cx:pt>
          <cx:pt idx="841">10.5</cx:pt>
          <cx:pt idx="842">31</cx:pt>
          <cx:pt idx="843">6.4375</cx:pt>
          <cx:pt idx="844">8.6624999999999996</cx:pt>
          <cx:pt idx="845">7.5499999999999998</cx:pt>
          <cx:pt idx="846">69.549999999999997</cx:pt>
          <cx:pt idx="847">7.8958000000000004</cx:pt>
          <cx:pt idx="848">33</cx:pt>
          <cx:pt idx="849">89.104200000000006</cx:pt>
          <cx:pt idx="850">31.274999999999999</cx:pt>
          <cx:pt idx="851">7.7750000000000004</cx:pt>
          <cx:pt idx="852">15.245799999999999</cx:pt>
          <cx:pt idx="853">39.399999999999999</cx:pt>
          <cx:pt idx="854">26</cx:pt>
          <cx:pt idx="855">9.3499999999999996</cx:pt>
          <cx:pt idx="856">164.86670000000001</cx:pt>
          <cx:pt idx="857">26.550000000000001</cx:pt>
          <cx:pt idx="858">19.258299999999998</cx:pt>
          <cx:pt idx="859">7.2291999999999996</cx:pt>
          <cx:pt idx="860">14.1083</cx:pt>
          <cx:pt idx="861">11.5</cx:pt>
          <cx:pt idx="862">25.929200000000002</cx:pt>
          <cx:pt idx="863">69.549999999999997</cx:pt>
          <cx:pt idx="864">13</cx:pt>
          <cx:pt idx="865">13</cx:pt>
          <cx:pt idx="866">13.8583</cx:pt>
          <cx:pt idx="867">50.495800000000003</cx:pt>
          <cx:pt idx="868">9.5</cx:pt>
          <cx:pt idx="869">11.1333</cx:pt>
          <cx:pt idx="870">7.8958000000000004</cx:pt>
          <cx:pt idx="871">52.554200000000002</cx:pt>
          <cx:pt idx="872">5</cx:pt>
          <cx:pt idx="873">9</cx:pt>
          <cx:pt idx="874">24</cx:pt>
          <cx:pt idx="875">7.2249999999999996</cx:pt>
          <cx:pt idx="876">9.8458000000000006</cx:pt>
          <cx:pt idx="877">7.8958000000000004</cx:pt>
          <cx:pt idx="878">7.8958000000000004</cx:pt>
          <cx:pt idx="879">83.158299999999997</cx:pt>
          <cx:pt idx="880">26</cx:pt>
          <cx:pt idx="881">7.8958000000000004</cx:pt>
          <cx:pt idx="882">10.5167</cx:pt>
          <cx:pt idx="883">10.5</cx:pt>
          <cx:pt idx="884">7.0499999999999998</cx:pt>
          <cx:pt idx="885">29.125</cx:pt>
          <cx:pt idx="886">13</cx:pt>
          <cx:pt idx="887">30</cx:pt>
          <cx:pt idx="888">23.449999999999999</cx:pt>
          <cx:pt idx="889">30</cx:pt>
          <cx:pt idx="890">7.75</cx:pt>
        </cx:lvl>
      </cx:numDim>
    </cx:data>
  </cx:chartData>
  <cx:chart>
    <cx:plotArea>
      <cx:plotAreaRegion>
        <cx:series layoutId="boxWhisker" uniqueId="{79D2647C-D9A2-2D48-9EC0-C7840034CD2F}">
          <cx:dataId val="0"/>
          <cx:layoutPr>
            <cx:visibility meanLine="0" meanMarker="1" nonoutliers="0" outliers="1"/>
            <cx:statistics quartileMethod="exclusive"/>
          </cx:layoutPr>
        </cx:series>
      </cx:plotAreaRegion>
      <cx:axis id="0" hidden="1">
        <cx:catScaling gapWidth="1"/>
        <cx:tickLabels/>
      </cx:axis>
      <cx:axis id="1">
        <cx:valScaling/>
        <cx:title>
          <cx:tx>
            <cx:txData>
              <cx:v>運賃</cx:v>
            </cx:txData>
          </cx:tx>
          <cx:txPr>
            <a:bodyPr spcFirstLastPara="1" vertOverflow="ellipsis" horzOverflow="overflow" wrap="square" lIns="0" tIns="0" rIns="0" bIns="0" anchor="ctr" anchorCtr="1"/>
            <a:lstStyle/>
            <a:p>
              <a:pPr algn="ctr" rtl="0">
                <a:defRPr/>
              </a:pP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運賃</a:t>
              </a:r>
            </a:p>
          </cx:txPr>
        </cx:title>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Sheet1!$B$1:$B$891</cx:f>
        <cx:lvl ptCount="891" formatCode="G/標準">
          <cx:pt idx="0">0.86033800657099369</cx:pt>
          <cx:pt idx="1">1.8529877967894248</cx:pt>
          <cx:pt idx="2">0.89899927088978915</cx:pt>
          <cx:pt idx="3">1.725094521081469</cx:pt>
          <cx:pt idx="4">0.90579588036786851</cx:pt>
          <cx:pt idx="5">0.92728308469288701</cx:pt>
          <cx:pt idx="6">1.7148534478370294</cx:pt>
          <cx:pt idx="7">1.3237675832967799</cx:pt>
          <cx:pt idx="8">1.0466239118070755</cx:pt>
          <cx:pt idx="9">1.4781449821731452</cx:pt>
          <cx:pt idx="10">1.2227164711475833</cx:pt>
          <cx:pt idx="11">1.424064525417488</cx:pt>
          <cx:pt idx="12">0.90579588036786851</cx:pt>
          <cx:pt idx="13">1.4951973183654574</cx:pt>
          <cx:pt idx="14">0.89510195598589926</cx:pt>
          <cx:pt idx="15">1.2041199826559248</cx:pt>
          <cx:pt idx="16">1.4642659340340753</cx:pt>
          <cx:pt idx="17">1.1139433523068367</cx:pt>
          <cx:pt idx="18">1.255272505103306</cx:pt>
          <cx:pt idx="19">0.85883785142858549</cx:pt>
          <cx:pt idx="20">1.414973347970818</cx:pt>
          <cx:pt idx="21">1.1139433523068367</cx:pt>
          <cx:pt idx="22">0.90467227592705568</cx:pt>
          <cx:pt idx="23">1.550228353055094</cx:pt>
          <cx:pt idx="24">1.3237675832967799</cx:pt>
          <cx:pt idx="25">1.4967567257209788</cx:pt>
          <cx:pt idx="26">0.85883785142858549</cx:pt>
          <cx:pt idx="27">2.419955748489758</cx:pt>
          <cx:pt idx="28">0.8964821244409461</cx:pt>
          <cx:pt idx="29">0.89739613915544614</cx:pt>
          <cx:pt idx="30">1.442805759510192</cx:pt>
          <cx:pt idx="31">2.1658992812362761</cx:pt>
          <cx:pt idx="32">0.88930170250631024</cx:pt>
          <cx:pt idx="33">1.0211892990699381</cx:pt>
          <cx:pt idx="34">1.9147175152064853</cx:pt>
          <cx:pt idx="35">1.7160033436347992</cx:pt>
          <cx:pt idx="36">0.85909023992124911</cx:pt>
          <cx:pt idx="37">0.90579588036786851</cx:pt>
          <cx:pt idx="38">1.255272505103306</cx:pt>
          <cx:pt idx="39">1.0508319913747257</cx:pt>
          <cx:pt idx="40">0.97657921864010988</cx:pt>
          <cx:pt idx="41">1.3222192947339193</cx:pt>
          <cx:pt idx="42">0.89739613915544614</cx:pt>
          <cx:pt idx="43">1.6188761290808784</cx:pt>
          <cx:pt idx="44">0.8964821244409461</cx:pt>
          <cx:pt idx="45">0.90579588036786851</cx:pt>
          <cx:pt idx="46">1.1903316981702914</cx:pt>
          <cx:pt idx="47">0.88930170250631024</cx:pt>
          <cx:pt idx="48">1.3360432519440277</cx:pt>
          <cx:pt idx="49">1.2504200023088941</cx:pt>
          <cx:pt idx="50">1.598653742636051</cx:pt>
          <cx:pt idx="51">0.89209460269048035</cx:pt>
          <cx:pt idx="52">1.8849606701491657</cx:pt>
          <cx:pt idx="53">1.414973347970818</cx:pt>
          <cx:pt idx="54">1.79224596625906</cx:pt>
          <cx:pt idx="55">1.550228353055094</cx:pt>
          <cx:pt idx="56">1.0211892990699381</cx:pt>
          <cx:pt idx="57">0.85909023992124911</cx:pt>
          <cx:pt idx="58">1.4432629874586951</cx:pt>
          <cx:pt idx="59">1.6711728427150832</cx:pt>
          <cx:pt idx="60">0.85909023992124911</cx:pt>
          <cx:pt idx="61">1.9030899869919435</cx:pt>
          <cx:pt idx="62">1.9215564277264083</cx:pt>
          <cx:pt idx="63">1.4456042032735976</cx:pt>
          <cx:pt idx="64">1.442805759510192</cx:pt>
          <cx:pt idx="65">1.1831502182369711</cx:pt>
          <cx:pt idx="66">1.0211892990699381</cx:pt>
          <cx:pt idx="67">0.9115996713106953</cx:pt>
          <cx:pt idx="68">0.89899927088978915</cx:pt>
          <cx:pt idx="69">0.93764324761986317</cx:pt>
          <cx:pt idx="70">1.0211892990699381</cx:pt>
          <cx:pt idx="71">1.6711728427150832</cx:pt>
          <cx:pt idx="72">1.866287339084195</cx:pt>
          <cx:pt idx="73">1.1599940596732181</cx:pt>
          <cx:pt idx="74">1.752016162781856</cx:pt>
          <cx:pt idx="75">0.88366143515361761</cx:pt>
          <cx:pt idx="76">0.89739613915544614</cx:pt>
          <cx:pt idx="77">0.90579588036786851</cx:pt>
          <cx:pt idx="78">1.4623979978989561</cx:pt>
          <cx:pt idx="79">1.0960405542954275</cx:pt>
          <cx:pt idx="80">0.95424250943932487</cx:pt>
          <cx:pt idx="81">0.97772360528884772</cx:pt>
          <cx:pt idx="82">0.89139805966722596</cx:pt>
          <cx:pt idx="83">1.6730209071288962</cx:pt>
          <cx:pt idx="84">1.0211892990699381</cx:pt>
          <cx:pt idx="85">1.2000292665537702</cx:pt>
          <cx:pt idx="86">1.5362427068383191</cx:pt>
          <cx:pt idx="87">0.90579588036786851</cx:pt>
          <cx:pt idx="88">2.419955748489758</cx:pt>
          <cx:pt idx="89">0.90579588036786851</cx:pt>
          <cx:pt idx="90">0.90579588036786851</cx:pt>
          <cx:pt idx="91">0.89510195598589926</cx:pt>
          <cx:pt idx="92">1.7865739780238268</cx:pt>
          <cx:pt idx="93">1.3133398438843074</cx:pt>
          <cx:pt idx="94">0.86033800657099369</cx:pt>
          <cx:pt idx="95">0.90579588036786851</cx:pt>
          <cx:pt idx="96">1.5397558775130562</cx:pt>
          <cx:pt idx="97">1.8018035159532171</cx:pt>
          <cx:pt idx="98">1.3617278360175928</cx:pt>
          <cx:pt idx="99">1.414973347970818</cx:pt>
          <cx:pt idx="100">0.89739613915544614</cx:pt>
          <cx:pt idx="101">0.89739613915544614</cx:pt>
          <cx:pt idx="102">1.8881092595069318</cx:pt>
          <cx:pt idx="103">0.9372269275963212</cx:pt>
          <cx:pt idx="104">0.89899927088978915</cx:pt>
          <cx:pt idx="105">0.89739613915544614</cx:pt>
          <cx:pt idx="106">0.88366143515361761</cx:pt>
          <cx:pt idx="107">0.8907003976988751</cx:pt>
          <cx:pt idx="108">0.89739613915544614</cx:pt>
          <cx:pt idx="109">1.3829171350875309</cx:pt>
          <cx:pt idx="110">1.7160033436347992</cx:pt>
          <cx:pt idx="111">1.1599940596732181</cx:pt>
          <cx:pt idx="112">0.90579588036786851</cx:pt>
          <cx:pt idx="113">0.99233255904746431</cx:pt>
          <cx:pt idx="114">1.1601172318228239</cx:pt>
          <cx:pt idx="115">0.89899927088978915</cx:pt>
          <cx:pt idx="116">0.88930170250631024</cx:pt>
          <cx:pt idx="117">1.3222192947339193</cx:pt>
          <cx:pt idx="118">2.3936117000197399</cx:pt>
          <cx:pt idx="119">1.4951973183654574</cx:pt>
          <cx:pt idx="120">1.866287339084195</cx:pt>
          <cx:pt idx="121">0.90579588036786851</cx:pt>
          <cx:pt idx="122">1.4781449821731452</cx:pt>
          <cx:pt idx="123">1.1139433523068367</cx:pt>
          <cx:pt idx="124">1.8881092595069318</cx:pt>
          <cx:pt idx="125">1.0508319913747257</cx:pt>
          <cx:pt idx="126">0.88930170250631024</cx:pt>
          <cx:pt idx="127">0.85380160291626594</cx:pt>
          <cx:pt idx="128">1.3494387791478988</cx:pt>
          <cx:pt idx="129">0.84354421194563511</cx:pt>
          <cx:pt idx="130">0.89739613915544614</cx:pt>
          <cx:pt idx="131">0.84818911699139865</cx:pt>
          <cx:pt idx="132">1.1613680022349748</cx:pt>
          <cx:pt idx="133">1.414973347970818</cx:pt>
          <cx:pt idx="134">1.1139433523068367</cx:pt>
          <cx:pt idx="135">1.1774152845552361</cx:pt>
          <cx:pt idx="136">1.4196798921592639</cx:pt>
          <cx:pt idx="137">1.725094521081469</cx:pt>
          <cx:pt idx="138">0.96457545160350144</cx:pt>
          <cx:pt idx="139">1.8987251815894934</cx:pt>
          <cx:pt idx="140">1.1831502182369711</cx:pt>
          <cx:pt idx="141">0.88930170250631024</cx:pt>
          <cx:pt idx="142">1.2000292665537702</cx:pt>
          <cx:pt idx="143">0.82930377283102497</cx:pt>
          <cx:pt idx="144">1.0606978403536116</cx:pt>
          <cx:pt idx="145">1.5652573434202137</cx:pt>
          <cx:pt idx="146">0.8918606888331484</cx:pt>
          <cx:pt idx="147">1.5362427068383191</cx:pt>
          <cx:pt idx="148">1.414973347970818</cx:pt>
          <cx:pt idx="149">1.1139433523068367</cx:pt>
          <cx:pt idx="150">1.0977777345392834</cx:pt>
          <cx:pt idx="151">1.823474229170301</cx:pt>
          <cx:pt idx="152">0.90579588036786851</cx:pt>
          <cx:pt idx="153">1.1613680022349748</cx:pt>
          <cx:pt idx="154">0.86406587909023691</cx:pt>
          <cx:pt idx="155">1.7880212236551114</cx:pt>
          <cx:pt idx="156">0.88836485820822908</cx:pt>
          <cx:pt idx="157">0.90579588036786851</cx:pt>
          <cx:pt idx="158">0.93764324761986317</cx:pt>
          <cx:pt idx="159">1.8422971343280652</cx:pt>
          <cx:pt idx="160">1.2068258760318498</cx:pt>
          <cx:pt idx="161">1.1972805581256194</cx:pt>
          <cx:pt idx="162">0.8907003976988751</cx:pt>
          <cx:pt idx="163">0.93764324761986317</cx:pt>
          <cx:pt idx="164">1.598653742636051</cx:pt>
          <cx:pt idx="165">1.3122831657914784</cx:pt>
          <cx:pt idx="166">1.7403626894942439</cx:pt>
          <cx:pt idx="167">1.4456042032735976</cx:pt>
          <cx:pt idx="168">1.4137187650610785</cx:pt>
          <cx:pt idx="169">1.752016162781856</cx:pt>
          <cx:pt idx="170">1.5250448070368452</cx:pt>
          <cx:pt idx="171">1.4642659340340753</cx:pt>
          <cx:pt idx="172">1.0466239118070755</cx:pt>
          <cx:pt idx="173">0.89899927088978915</cx:pt>
          <cx:pt idx="174">1.4870789565323452</cx:pt>
          <cx:pt idx="175">0.89510195598589926</cx:pt>
          <cx:pt idx="176">1.4059726723039303</cx:pt>
          <cx:pt idx="177">1.4580710082030826</cx:pt>
          <cx:pt idx="178">1.1139433523068367</cx:pt>
          <cx:pt idx="179">0</cx:pt>
          <cx:pt idx="180">1.8422971343280652</cx:pt>
          <cx:pt idx="181">1.1775364999298621</cx:pt>
          <cx:pt idx="182">1.4967567257209788</cx:pt>
          <cx:pt idx="183">1.5910646070264991</cx:pt>
          <cx:pt idx="184">1.3429159170840854</cx:pt>
          <cx:pt idx="185">1.6989700043360187</cx:pt>
          <cx:pt idx="186">1.1903316981702914</cx:pt>
          <cx:pt idx="187">1.424064525417488</cx:pt>
          <cx:pt idx="188">1.1903316981702914</cx:pt>
          <cx:pt idx="189">0.89739613915544614</cx:pt>
          <cx:pt idx="190">1.1139433523068367</cx:pt>
          <cx:pt idx="191">1.1139433523068367</cx:pt>
          <cx:pt idx="192">0.89510195598589926</cx:pt>
          <cx:pt idx="193">1.414973347970818</cx:pt>
          <cx:pt idx="194">1.442805759510192</cx:pt>
          <cx:pt idx="195">2.1658992812362761</cx:pt>
          <cx:pt idx="196">0.88930170250631024</cx:pt>
          <cx:pt idx="197">0.92449637903411186</cx:pt>
          <cx:pt idx="198">0.88930170250631024</cx:pt>
          <cx:pt idx="199">1.1139433523068367</cx:pt>
          <cx:pt idx="200">0.97772360528884772</cx:pt>
          <cx:pt idx="201">1.8422971343280652</cx:pt>
          <cx:pt idx="202">0.81263264489175169</cx:pt>
          <cx:pt idx="203">0.85883785142858549</cx:pt>
          <cx:pt idx="204">0.90579588036786851</cx:pt>
          <cx:pt idx="205">1.0196354710013165</cx:pt>
          <cx:pt idx="206">1.2000292665537702</cx:pt>
          <cx:pt idx="207">1.2738689935949645</cx:pt>
          <cx:pt idx="208">0.88930170250631024</cx:pt>
          <cx:pt idx="209">1.4913616938342726</cx:pt>
          <cx:pt idx="210">0.84818911699139865</cx:pt>
          <cx:pt idx="211">1.3222192947339193</cx:pt>
          <cx:pt idx="212">0.86033800657099369</cx:pt>
          <cx:pt idx="213">1.1139433523068367</cx:pt>
          <cx:pt idx="214">0.88930170250631024</cx:pt>
          <cx:pt idx="215">2.0541340708512235</cx:pt>
          <cx:pt idx="216">0.89899927088978915</cx:pt>
          <cx:pt idx="217">1.4313637641589874</cx:pt>
          <cx:pt idx="218">1.8824772923418707</cx:pt>
          <cx:pt idx="219">1.0211892990699381</cx:pt>
          <cx:pt idx="220">0.90579588036786851</cx:pt>
          <cx:pt idx="221">1.1139433523068367</cx:pt>
          <cx:pt idx="222">0.90579588036786851</cx:pt>
          <cx:pt idx="223">0.89739613915544614</cx:pt>
          <cx:pt idx="224">1.954242509439325</cx:pt>
          <cx:pt idx="225">0.97081161087251777</cx:pt>
          <cx:pt idx="226">1.0211892990699381</cx:pt>
          <cx:pt idx="227">0.86033800657099369</cx:pt>
          <cx:pt idx="228">1.1139433523068367</cx:pt>
          <cx:pt idx="229">1.4059726723039303</cx:pt>
          <cx:pt idx="230">1.9215564277264083</cx:pt>
          <cx:pt idx="231">0.8907003976988751</cx:pt>
          <cx:pt idx="232">1.1303337684950061</cx:pt>
          <cx:pt idx="233">1.4967567257209788</cx:pt>
          <cx:pt idx="234">1.0211892990699381</cx:pt>
          <cx:pt idx="235">0.87794695162918823</cx:pt>
          <cx:pt idx="236">1.414973347970818</cx:pt>
          <cx:pt idx="237">1.4191293077419758</cx:pt>
          <cx:pt idx="238">1.0211892990699381</cx:pt>
          <cx:pt idx="239">1.0890215007950061</cx:pt>
          <cx:pt idx="240">1.1599940596732181</cx:pt>
          <cx:pt idx="241">1.1903316981702914</cx:pt>
          <cx:pt idx="242">1.0211892990699381</cx:pt>
          <cx:pt idx="243">0.85278486868054781</cx:pt>
          <cx:pt idx="244">0.85883785142858549</cx:pt>
          <cx:pt idx="245">1.954242509439325</cx:pt>
          <cx:pt idx="246">0.8907003976988751</cx:pt>
          <cx:pt idx="247">1.1613680022349748</cx:pt>
          <cx:pt idx="248">1.7206074294781684</cx:pt>
          <cx:pt idx="249">1.414973347970818</cx:pt>
          <cx:pt idx="250">0.86033800657099369</cx:pt>
          <cx:pt idx="251">1.0196354710013165</cx:pt>
          <cx:pt idx="252">1.424064525417488</cx:pt>
          <cx:pt idx="253">1.2068258760318498</cx:pt>
          <cx:pt idx="254">1.3056200329144576</cx:pt>
          <cx:pt idx="255">1.1831502182369711</cx:pt>
          <cx:pt idx="256">1.8987251815894934</cx:pt>
          <cx:pt idx="257">1.9370161074648142</cx:pt>
          <cx:pt idx="258">2.7095491090238699</cx:pt>
          <cx:pt idx="259">1.414973347970818</cx:pt>
          <cx:pt idx="260">0.88930170250631024</cx:pt>
          <cx:pt idx="261">1.4967567257209788</cx:pt>
          <cx:pt idx="262">1.9011857801371503</cx:pt>
          <cx:pt idx="263">0</cx:pt>
          <cx:pt idx="264">0.88930170250631024</cx:pt>
          <cx:pt idx="265">1.0211892990699381</cx:pt>
          <cx:pt idx="266">1.598653742636051</cx:pt>
          <cx:pt idx="267">0.8907003976988751</cx:pt>
          <cx:pt idx="268">2.1860022688507756</cx:pt>
          <cx:pt idx="269">2.1323663284011247</cx:pt>
          <cx:pt idx="270">1.4913616938342726</cx:pt>
          <cx:pt idx="271">0</cx:pt>
          <cx:pt idx="272">1.2900346113625181</cx:pt>
          <cx:pt idx="273">1.4727564493172123</cx:pt>
          <cx:pt idx="274">0.88930170250631024</cx:pt>
          <cx:pt idx="275">1.8918623600932356</cx:pt>
          <cx:pt idx="276">0.88930170250631024</cx:pt>
          <cx:pt idx="277">0</cx:pt>
          <cx:pt idx="278">1.4642659340340753</cx:pt>
          <cx:pt idx="279">1.3064250275506875</cx:pt>
          <cx:pt idx="280">0.88930170250631024</cx:pt>
          <cx:pt idx="281">0.89510195598589926</cx:pt>
          <cx:pt idx="282">0.97772360528884772</cx:pt>
          <cx:pt idx="283">0.90579588036786851</cx:pt>
          <cx:pt idx="284">1.414973347970818</cx:pt>
          <cx:pt idx="285">0.93764324761986317</cx:pt>
          <cx:pt idx="286">0.97772360528884772</cx:pt>
          <cx:pt idx="287">0.89739613915544614</cx:pt>
          <cx:pt idx="288">1.1139433523068367</cx:pt>
          <cx:pt idx="289">0.88930170250631024</cx:pt>
          <cx:pt idx="290">1.8968016976649216</cx:pt>
          <cx:pt idx="291">1.959419207306397</cx:pt>
          <cx:pt idx="292">1.1097472377132287</cx:pt>
          <cx:pt idx="293">0.94694327069782547</cx:pt>
          <cx:pt idx="294">0.89739613915544614</cx:pt>
          <cx:pt idx="295">1.442805759510192</cx:pt>
          <cx:pt idx="296">0.85909023992124911</cx:pt>
          <cx:pt idx="297">2.1805559407036412</cx:pt>
          <cx:pt idx="298">1.4842998393467859</cx:pt>
          <cx:pt idx="299">2.3936117000197399</cx:pt>
          <cx:pt idx="300">0.88930170250631024</cx:pt>
          <cx:pt idx="301">1.3664229572259727</cx:pt>
          <cx:pt idx="302">0</cx:pt>
          <cx:pt idx="303">1.0916669575956846</cx:pt>
          <cx:pt idx="304">0.90579588036786851</cx:pt>
          <cx:pt idx="305">2.1805559407036412</cx:pt>
          <cx:pt idx="306">2.0448661425064016</cx:pt>
          <cx:pt idx="307">2.037027879755775</cx:pt>
          <cx:pt idx="308">1.3802112417116059</cx:pt>
          <cx:pt idx="309">1.7553350809127826</cx:pt>
          <cx:pt idx="310">1.9199056024948609</cx:pt>
          <cx:pt idx="311">2.4189224515904568</cx:pt>
          <cx:pt idx="312">1.414973347970818</cx:pt>
          <cx:pt idx="313">0.89739613915544614</cx:pt>
          <cx:pt idx="314">1.4191293077419758</cx:pt>
          <cx:pt idx="315">0.89510195598589926</cx:pt>
          <cx:pt idx="316">1.414973347970818</cx:pt>
          <cx:pt idx="317">1.146128035678238</cx:pt>
          <cx:pt idx="318">2.2171329451128217</cx:pt>
          <cx:pt idx="319">2.1287222843384268</cx:pt>
          <cx:pt idx="320">0.86033800657099369</cx:pt>
          <cx:pt idx="321">0.89739613915544614</cx:pt>
          <cx:pt idx="322">1.0916669575956846</cx:pt>
          <cx:pt idx="323">1.4623979978989561</cx:pt>
          <cx:pt idx="324">1.8422971343280652</cx:pt>
          <cx:pt idx="325">2.1323663284011247</cx:pt>
          <cx:pt idx="326">0.79501055863144632</cx:pt>
          <cx:pt idx="327">1.1139433523068367</cx:pt>
          <cx:pt idx="328">1.3122831657914784</cx:pt>
          <cx:pt idx="329">1.7632722186425993</cx:pt>
          <cx:pt idx="330">1.3664229572259727</cx:pt>
          <cx:pt idx="331">1.4548448600085102</cx:pt>
          <cx:pt idx="332">2.1860022688507756</cx:pt>
          <cx:pt idx="333">1.255272505103306</cx:pt>
          <cx:pt idx="334">2.1259689630925562</cx:pt>
          <cx:pt idx="335">0.89739613915544614</cx:pt>
          <cx:pt idx="336">1.823474229170301</cx:pt>
          <cx:pt idx="337">2.1287222843384268</cx:pt>
          <cx:pt idx="338">0.90579588036786851</cx:pt>
          <cx:pt idx="339">1.550228353055094</cx:pt>
          <cx:pt idx="340">1.414973347970818</cx:pt>
          <cx:pt idx="341">2.419955748489758</cx:pt>
          <cx:pt idx="342">1.1139433523068367</cx:pt>
          <cx:pt idx="343">1.1139433523068367</cx:pt>
          <cx:pt idx="344">1.1139433523068367</cx:pt>
          <cx:pt idx="345">1.1139433523068367</cx:pt>
          <cx:pt idx="346">1.1139433523068367</cx:pt>
          <cx:pt idx="347">1.2068258760318498</cx:pt>
          <cx:pt idx="348">1.2013971243204515</cx:pt>
          <cx:pt idx="349">0.93764324761986317</cx:pt>
          <cx:pt idx="350">0.96496637483109793</cx:pt>
          <cx:pt idx="351">1.5440680443502757</cx:pt>
          <cx:pt idx="352">0.85909023992124911</cx:pt>
          <cx:pt idx="353">1.2504200023088941</cx:pt>
          <cx:pt idx="354">0.85883785142858549</cx:pt>
          <cx:pt idx="355">0.97772360528884772</cx:pt>
          <cx:pt idx="356">1.7403626894942439</cx:pt>
          <cx:pt idx="357">1.1139433523068367</cx:pt>
          <cx:pt idx="358">0.8964821244409461</cx:pt>
          <cx:pt idx="359">0.8964821244409461</cx:pt>
          <cx:pt idx="360">1.4456042032735976</cx:pt>
          <cx:pt idx="361">1.442805759510192</cx:pt>
          <cx:pt idx="362">1.1599940596732181</cx:pt>
          <cx:pt idx="363">0.84818911699139865</cx:pt>
          <cx:pt idx="364">1.1903316981702914</cx:pt>
          <cx:pt idx="365">0.86033800657099369</cx:pt>
          <cx:pt idx="366">1.8765065042658811</cx:pt>
          <cx:pt idx="367">0.85909023992124911</cx:pt>
          <cx:pt idx="368">0.88930170250631024</cx:pt>
          <cx:pt idx="369">1.8407332346118068</cx:pt>
          <cx:pt idx="370">1.7438365385103145</cx:pt>
          <cx:pt idx="371">0.81263264489175169</cx:pt>
          <cx:pt idx="372">0.90579588036786851</cx:pt>
          <cx:pt idx="373">2.1323663284011247</cx:pt>
          <cx:pt idx="374">1.3237675832967799</cx:pt>
          <cx:pt idx="375">1.9147175152064853</cx:pt>
          <cx:pt idx="376">0.86033800657099369</cx:pt>
          <cx:pt idx="377">2.325310371711061</cx:pt>
          <cx:pt idx="378">0.60341504541292856</cx:pt>
          <cx:pt idx="379">0.8907003976988751</cx:pt>
          <cx:pt idx="380">2.35702912303943</cx:pt>
          <cx:pt idx="381">1.1970516315015716</cx:pt>
          <cx:pt idx="382">0.89899927088978915</cx:pt>
          <cx:pt idx="383">1.7160033436347992</cx:pt>
          <cx:pt idx="384">0.89739613915544614</cx:pt>
          <cx:pt idx="385">1.866287339084195</cx:pt>
          <cx:pt idx="386">1.6711728427150832</cx:pt>
          <cx:pt idx="387">1.1139433523068367</cx:pt>
          <cx:pt idx="388">0.88813454520353596</cx:pt>
          <cx:pt idx="389">1.0791812460476249</cx:pt>
          <cx:pt idx="390">2.0791812460476247</cx:pt>
          <cx:pt idx="391">0.8918606888331484</cx:pt>
          <cx:pt idx="392">0.89899927088978915</cx:pt>
          <cx:pt idx="393">2.0541340708512235</cx:pt>
          <cx:pt idx="394">1.2227164711475833</cx:pt>
          <cx:pt idx="395">0.8918606888331484</cx:pt>
          <cx:pt idx="396">0.89510195598589926</cx:pt>
          <cx:pt idx="397">1.414973347970818</cx:pt>
          <cx:pt idx="398">1.0211892990699381</cx:pt>
          <cx:pt idx="399">1.1020905255118367</cx:pt>
          <cx:pt idx="400">0.89899927088978915</cx:pt>
          <cx:pt idx="401">0.90579588036786851</cx:pt>
          <cx:pt idx="402">0.99233255904746431</cx:pt>
          <cx:pt idx="403">1.2000292665537702</cx:pt>
          <cx:pt idx="404">0.93764324761986317</cx:pt>
          <cx:pt idx="405">1.3222192947339193</cx:pt>
          <cx:pt idx="406">0.88930170250631024</cx:pt>
          <cx:pt idx="407">1.2730012720637376</cx:pt>
          <cx:pt idx="408">0.8907003976988751</cx:pt>
          <cx:pt idx="409">1.4059726723039303</cx:pt>
          <cx:pt idx="410">0.89739613915544614</cx:pt>
          <cx:pt idx="411">0.83621647837224011</cx:pt>
          <cx:pt idx="412">1.954242509439325</cx:pt>
          <cx:pt idx="413">0</cx:pt>
          <cx:pt idx="414">0.89899927088978915</cx:pt>
          <cx:pt idx="415">0.90579588036786851</cx:pt>
          <cx:pt idx="416">1.5118833609788744</cx:pt>
          <cx:pt idx="417">1.1139433523068367</cx:pt>
          <cx:pt idx="418">1.1139433523068367</cx:pt>
          <cx:pt idx="419">1.3829171350875309</cx:pt>
          <cx:pt idx="420">0.89739613915544614</cx:pt>
          <cx:pt idx="421">0.88836485820822908</cx:pt>
          <cx:pt idx="422">0.89625056246163814</cx:pt>
          <cx:pt idx="423">1.1583624920952498</cx:pt>
          <cx:pt idx="424">1.3056200329144576</cx:pt>
          <cx:pt idx="425">0.86033800657099369</cx:pt>
          <cx:pt idx="426">1.414973347970818</cx:pt>
          <cx:pt idx="427">1.414973347970818</cx:pt>
          <cx:pt idx="428">0.88930170250631024</cx:pt>
          <cx:pt idx="429">0.90579588036786851</cx:pt>
          <cx:pt idx="430">1.424064525417488</cx:pt>
          <cx:pt idx="431">1.2068258760318498</cx:pt>
          <cx:pt idx="432">1.414973347970818</cx:pt>
          <cx:pt idx="433">0.85278486868054781</cx:pt>
          <cx:pt idx="434">1.7474118078864234</cx:pt>
          <cx:pt idx="435">2.0791812460476247</cx:pt>
          <cx:pt idx="436">1.5362427068383191</cx:pt>
          <cx:pt idx="437">1.2730012720637376</cx:pt>
          <cx:pt idx="438">2.419955748489758</cx:pt>
          <cx:pt idx="439">1.0211892990699381</cx:pt>
          <cx:pt idx="440">1.4191293077419758</cx:pt>
          <cx:pt idx="441">0.97772360528884772</cx:pt>
          <cx:pt idx="442">0.8907003976988751</cx:pt>
          <cx:pt idx="443">1.1139433523068367</cx:pt>
          <cx:pt idx="444">0.90915470980842572</cx:pt>
          <cx:pt idx="445">1.9130627211511082</cx:pt>
          <cx:pt idx="446">1.2900346113625181</cx:pt>
          <cx:pt idx="447">1.424064525417488</cx:pt>
          <cx:pt idx="448">1.2846179477311681</cx:pt>
          <cx:pt idx="449">1.4842998393467859</cx:pt>
          <cx:pt idx="450">1.4432629874586951</cx:pt>
          <cx:pt idx="451">1.3003062927015678</cx:pt>
          <cx:pt idx="452">1.4432629874586951</cx:pt>
          <cx:pt idx="453">1.9498981753481495</cx:pt>
          <cx:pt idx="454">0.90579588036786851</cx:pt>
          <cx:pt idx="455">0.89739613915544614</cx:pt>
          <cx:pt idx="456">1.424064525417488</cx:pt>
          <cx:pt idx="457">1.7148534478370294</cx:pt>
          <cx:pt idx="458">1.0211892990699381</cx:pt>
          <cx:pt idx="459">0.88930170250631024</cx:pt>
          <cx:pt idx="460">1.424064525417488</cx:pt>
          <cx:pt idx="461">0.90579588036786851</cx:pt>
          <cx:pt idx="462">1.5854607295085006</cx:pt>
          <cx:pt idx="463">1.1139433523068367</cx:pt>
          <cx:pt idx="464">0.90579588036786851</cx:pt>
          <cx:pt idx="465">0.84818911699139865</cx:pt>
          <cx:pt idx="466">0</cx:pt>
          <cx:pt idx="467">1.424064525417488</cx:pt>
          <cx:pt idx="468">0.88789848809687222</cx:pt>
          <cx:pt idx="469">1.2846179477311681</cx:pt>
          <cx:pt idx="470">0.86033800657099369</cx:pt>
          <cx:pt idx="471">0.93764324761986317</cx:pt>
          <cx:pt idx="472">1.4432629874586951</cx:pt>
          <cx:pt idx="473">1.1396178017171812</cx:pt>
          <cx:pt idx="474">0.99288474536712101</cx:pt>
          <cx:pt idx="475">1.7160033436347992</cx:pt>
          <cx:pt idx="476">1.3222192947339193</cx:pt>
          <cx:pt idx="477">0.84793031126515772</cx:pt>
          <cx:pt idx="478">0.87626403967491584</cx:pt>
          <cx:pt idx="479">1.0894635308401921</cx:pt>
          <cx:pt idx="480">1.6711728427150832</cx:pt>
          <cx:pt idx="481">0</cx:pt>
          <cx:pt idx="482">0.90579588036786851</cx:pt>
          <cx:pt idx="483">0.98170537695703741</cx:pt>
          <cx:pt idx="484">1.959419207306397</cx:pt>
          <cx:pt idx="485">1.4059726723039303</cx:pt>
          <cx:pt idx="486">1.954242509439325</cx:pt>
          <cx:pt idx="487">1.4727564493172123</cx:pt>
          <cx:pt idx="488">0.90579588036786851</cx:pt>
          <cx:pt idx="489">1.2013971243204515</cx:pt>
          <cx:pt idx="490">1.3003062927015678</cx:pt>
          <cx:pt idx="491">0.86033800657099369</cx:pt>
          <cx:pt idx="492">1.4842998393467859</cx:pt>
          <cx:pt idx="493">1.6946420465991241</cx:pt>
          <cx:pt idx="494">0.90579588036786851</cx:pt>
          <cx:pt idx="495">1.1601172318228239</cx:pt>
          <cx:pt idx="496">1.8935770228194533</cx:pt>
          <cx:pt idx="497">1.1789769472931695</cx:pt>
          <cx:pt idx="498">2.1805559407036412</cx:pt>
          <cx:pt idx="499">0.8918606888331484</cx:pt>
          <cx:pt idx="500">0.93764324761986317</cx:pt>
          <cx:pt idx="501">0.88930170250631024</cx:pt>
          <cx:pt idx="502">0.88247900010416214</cx:pt>
          <cx:pt idx="503">0.98170537695703741</cx:pt>
          <cx:pt idx="504">1.9370161074648142</cx:pt>
          <cx:pt idx="505">2.037027879755775</cx:pt>
          <cx:pt idx="506">1.414973347970818</cx:pt>
          <cx:pt idx="507">1.424064525417488</cx:pt>
          <cx:pt idx="508">1.3526647996511005</cx:pt>
          <cx:pt idx="509">1.752016162781856</cx:pt>
          <cx:pt idx="510">0.88930170250631024</cx:pt>
          <cx:pt idx="511">0.90579588036786851</cx:pt>
          <cx:pt idx="512">1.4197492856943776</cx:pt>
          <cx:pt idx="513">1.7737864449811935</cx:pt>
          <cx:pt idx="514">0.87481799035902574</cx:pt>
          <cx:pt idx="515">1.5317445218427028</cx:pt>
          <cx:pt idx="516">1.0211892990699381</cx:pt>
          <cx:pt idx="517">1.3829171350875309</cx:pt>
          <cx:pt idx="518">1.414973347970818</cx:pt>
          <cx:pt idx="519">0.89739613915544614</cx:pt>
          <cx:pt idx="520">1.9708116108725178</cx:pt>
          <cx:pt idx="521">0.89739613915544614</cx:pt>
          <cx:pt idx="522">0.85883785142858549</cx:pt>
          <cx:pt idx="523">1.7632722186425993</cx:pt>
          <cx:pt idx="524">0.85909023992124911</cx:pt>
          <cx:pt idx="525">0.88930170250631024</cx:pt>
          <cx:pt idx="526">1.0211892990699381</cx:pt>
          <cx:pt idx="527">2.3459208125578912</cx:pt>
          <cx:pt idx="528">0.89899927088978915</cx:pt>
          <cx:pt idx="529">1.0606978403536116</cx:pt>
          <cx:pt idx="530">1.414973347970818</cx:pt>
          <cx:pt idx="531">0.85909023992124911</cx:pt>
          <cx:pt idx="532">0.85909023992124911</cx:pt>
          <cx:pt idx="533">1.3494387791478988</cx:pt>
          <cx:pt idx="534">0.93764324761986317</cx:pt>
          <cx:pt idx="535">1.4191293077419758</cx:pt>
          <cx:pt idx="536">1.424064525417488</cx:pt>
          <cx:pt idx="537">2.0270436588491743</cx:pt>
          <cx:pt idx="538">1.1613680022349748</cx:pt>
          <cx:pt idx="539">1.6946051989335686</cx:pt>
          <cx:pt idx="540">1.8512583487190752</cx:pt>
          <cx:pt idx="541">1.4951973183654574</cx:pt>
          <cx:pt idx="542">1.4951973183654574</cx:pt>
          <cx:pt idx="543">1.414973347970818</cx:pt>
          <cx:pt idx="544">2.0270436588491743</cx:pt>
          <cx:pt idx="545">1.414973347970818</cx:pt>
          <cx:pt idx="546">1.414973347970818</cx:pt>
          <cx:pt idx="547">1.1418415591572164</cx:pt>
          <cx:pt idx="548">1.3122831657914784</cx:pt>
          <cx:pt idx="549">1.5652573434202137</cx:pt>
          <cx:pt idx="550">2.0448661425064016</cx:pt>
          <cx:pt idx="551">1.414973347970818</cx:pt>
          <cx:pt idx="552">0.89371738743014317</cx:pt>
          <cx:pt idx="553">0.85883785142858549</cx:pt>
          <cx:pt idx="554">0.8907003976988751</cx:pt>
          <cx:pt idx="555">1.424064525417488</cx:pt>
          <cx:pt idx="556">1.5976951859255124</cx:pt>
          <cx:pt idx="557">2.35702912303943</cx:pt>
          <cx:pt idx="558">1.9011857801371503</cx:pt>
          <cx:pt idx="559">1.2405492482825997</cx:pt>
          <cx:pt idx="560">0.88930170250631024</cx:pt>
          <cx:pt idx="561">0.89739613915544614</cx:pt>
          <cx:pt idx="562">1.1303337684950061</cx:pt>
          <cx:pt idx="563">0.90579588036786851</cx:pt>
          <cx:pt idx="564">0.90579588036786851</cx:pt>
          <cx:pt idx="565">1.3829171350875309</cx:pt>
          <cx:pt idx="566">0.89739613915544614</cx:pt>
          <cx:pt idx="567">1.3237675832967799</cx:pt>
          <cx:pt idx="568">0.85909023992124911</cx:pt>
          <cx:pt idx="569">0.89510195598589926</cx:pt>
          <cx:pt idx="570">1.0211892990699381</cx:pt>
          <cx:pt idx="571">1.7116317892369115</cx:pt>
          <cx:pt idx="572">1.4213982463157129</cx:pt>
          <cx:pt idx="573">0.88930170250631024</cx:pt>
          <cx:pt idx="574">0.90579588036786851</cx:pt>
          <cx:pt idx="575">1.1613680022349748</cx:pt>
          <cx:pt idx="576">1.1139433523068367</cx:pt>
          <cx:pt idx="577">1.7474118078864234</cx:pt>
          <cx:pt idx="578">1.1601172318228239</cx:pt>
          <cx:pt idx="579">0.89899927088978915</cx:pt>
          <cx:pt idx="580">1.4771212547196624</cx:pt>
          <cx:pt idx="581">2.0448661425064016</cx:pt>
          <cx:pt idx="582">1.414973347970818</cx:pt>
          <cx:pt idx="583">1.6034150454129286</cx:pt>
          <cx:pt idx="584">0.9401427911060658</cx:pt>
          <cx:pt idx="585">1.9011857801371503</cx:pt>
          <cx:pt idx="586">1.1760912590556813</cx:pt>
          <cx:pt idx="587">1.8987251815894934</cx:pt>
          <cx:pt idx="588">0.90579588036786851</cx:pt>
          <cx:pt idx="589">0.90579588036786851</cx:pt>
          <cx:pt idx="590">0.85278486868054781</cx:pt>
          <cx:pt idx="591">1.8935770228194533</cx:pt>
          <cx:pt idx="592">0.86033800657099369</cx:pt>
          <cx:pt idx="593">0.88930170250631024</cx:pt>
          <cx:pt idx="594">1.414973347970818</cx:pt>
          <cx:pt idx="595">1.3829171350875309</cx:pt>
          <cx:pt idx="596">1.5185139398778875</cx:pt>
          <cx:pt idx="597">0</cx:pt>
          <cx:pt idx="598">0.85883785142858549</cx:pt>
          <cx:pt idx="599">1.7553350809127826</cx:pt>
          <cx:pt idx="600">1.4313637641589874</cx:pt>
          <cx:pt idx="601">0.89739613915544614</cx:pt>
          <cx:pt idx="602">1.6273658565927327</cx:pt>
          <cx:pt idx="603">0.90579588036786851</cx:pt>
          <cx:pt idx="604">1.424064525417488</cx:pt>
          <cx:pt idx="605">1.1917303933628562</cx:pt>
          <cx:pt idx="606">0.89739613915544614</cx:pt>
          <cx:pt idx="607">1.4842998393467859</cx:pt>
          <cx:pt idx="608">1.6188761290808784</cx:pt>
          <cx:pt idx="609">2.1860022688507756</cx:pt>
          <cx:pt idx="610">1.4951973183654574</cx:pt>
          <cx:pt idx="611">0.84818911699139865</cx:pt>
          <cx:pt idx="612">1.1903316981702914</cx:pt>
          <cx:pt idx="613">0.88930170250631024</cx:pt>
          <cx:pt idx="614">0.90579588036786851</cx:pt>
          <cx:pt idx="615">1.8129133566428555</cx:pt>
          <cx:pt idx="616">1.1583624920952498</cx:pt>
          <cx:pt idx="617">1.2068258760318498</cx:pt>
          <cx:pt idx="618">1.5910646070264991</cx:pt>
          <cx:pt idx="619">1.0211892990699381</cx:pt>
          <cx:pt idx="620">1.1599940596732181</cx:pt>
          <cx:pt idx="621">1.7206074294781684</cx:pt>
          <cx:pt idx="622">1.1970516315015716</cx:pt>
          <cx:pt idx="623">0.89510195598589926</cx:pt>
          <cx:pt idx="624">1.2068258760318498</cx:pt>
          <cx:pt idx="625">1.5094821018329212</cx:pt>
          <cx:pt idx="626">1.0916669575956846</cx:pt>
          <cx:pt idx="627">1.8918623600932356</cx:pt>
          <cx:pt idx="628">0.89739613915544614</cx:pt>
          <cx:pt idx="629">0.88836485820822908</cx:pt>
          <cx:pt idx="630">1.4771212547196624</cx:pt>
          <cx:pt idx="631">0.84844776858140869</cx:pt>
          <cx:pt idx="632">1.4842998393467859</cx:pt>
          <cx:pt idx="633">0</cx:pt>
          <cx:pt idx="634">1.4456042032735976</cx:pt>
          <cx:pt idx="635">1.1139433523068367</cx:pt>
          <cx:pt idx="636">0.89899927088978915</cx:pt>
          <cx:pt idx="637">1.4191293077419758</cx:pt>
          <cx:pt idx="638">1.598653742636051</cx:pt>
          <cx:pt idx="639">1.2068258760318498</cx:pt>
          <cx:pt idx="640">0.89510195598589926</cx:pt>
          <cx:pt idx="641">1.8407332346118068</cx:pt>
          <cx:pt idx="642">1.4456042032735976</cx:pt>
          <cx:pt idx="643">1.752016162781856</cx:pt>
          <cx:pt idx="644">1.2846179477311681</cx:pt>
          <cx:pt idx="645">1.8849606701491657</cx:pt>
          <cx:pt idx="646">0.89739613915544614</cx:pt>
          <cx:pt idx="647">1.550228353055094</cx:pt>
          <cx:pt idx="648">0.87794695162918823</cx:pt>
          <cx:pt idx="649">0.87794695162918823</cx:pt>
          <cx:pt idx="650">0.89739613915544614</cx:pt>
          <cx:pt idx="651">1.3617278360175928</cx:pt>
          <cx:pt idx="652">0.92599754987378313</cx:pt>
          <cx:pt idx="653">0.89371738743014317</cx:pt>
          <cx:pt idx="654">0.82930377283102497</cx:pt>
          <cx:pt idx="655">1.866287339084195</cx:pt>
          <cx:pt idx="656">0.89739613915544614</cx:pt>
          <cx:pt idx="657">1.1903316981702914</cx:pt>
          <cx:pt idx="658">1.1139433523068367</cx:pt>
          <cx:pt idx="659">2.0541340708512235</cx:pt>
          <cx:pt idx="660">2.1259689630925562</cx:pt>
          <cx:pt idx="661">0.85883785142858549</cx:pt>
          <cx:pt idx="662">1.4080278556705621</cx:pt>
          <cx:pt idx="663">0.87481799035902574</cx:pt>
          <cx:pt idx="664">0.89899927088978915</cx:pt>
          <cx:pt idx="665">1.866287339084195</cx:pt>
          <cx:pt idx="666">1.1139433523068367</cx:pt>
          <cx:pt idx="667">0.8907003976988751</cx:pt>
          <cx:pt idx="668">0.90579588036786851</cx:pt>
          <cx:pt idx="669">1.7160033436347992</cx:pt>
          <cx:pt idx="670">1.5910646070264991</cx:pt>
          <cx:pt idx="671">1.7160033436347992</cx:pt>
          <cx:pt idx="672">1.0211892990699381</cx:pt>
          <cx:pt idx="673">1.1139433523068367</cx:pt>
          <cx:pt idx="674">0</cx:pt>
          <cx:pt idx="675">0.8907003976988751</cx:pt>
          <cx:pt idx="676">0.90579588036786851</cx:pt>
          <cx:pt idx="677">0.9930701225015256</cx:pt>
          <cx:pt idx="678">1.6711728427150832</cx:pt>
          <cx:pt idx="679">2.7095491090238699</cx:pt>
          <cx:pt idx="680">0.91049100157624829</cx:pt>
          <cx:pt idx="681">1.8849606701491657</cx:pt>
          <cx:pt idx="682">0.96496637483109793</cx:pt>
          <cx:pt idx="683">1.6711728427150832</cx:pt>
          <cx:pt idx="684">1.5910646070264991</cx:pt>
          <cx:pt idx="685">1.6188761290808784</cx:pt>
          <cx:pt idx="686">1.598653742636051</cx:pt>
          <cx:pt idx="687">1.0073551143702493</cx:pt>
          <cx:pt idx="688">0.8918606888331484</cx:pt>
          <cx:pt idx="689">2.3249765656660264</cx:pt>
          <cx:pt idx="690">1.7558748556724915</cx:pt>
          <cx:pt idx="691">1.1276457089753862</cx:pt>
          <cx:pt idx="692">1.752016162781856</cx:pt>
          <cx:pt idx="693">0.85883785142858549</cx:pt>
          <cx:pt idx="694">1.424064525417488</cx:pt>
          <cx:pt idx="695">1.1303337684950061</cx:pt>
          <cx:pt idx="696">0.90579588036786851</cx:pt>
          <cx:pt idx="697">0.88836485820822908</cx:pt>
          <cx:pt idx="698">2.0448661425064016</cx:pt>
          <cx:pt idx="699">0.88366143515361761</cx:pt>
          <cx:pt idx="700">2.35702912303943</cx:pt>
          <cx:pt idx="701">1.4197492856943776</cx:pt>
          <cx:pt idx="702">1.1599940596732181</cx:pt>
          <cx:pt idx="703">0.88883633788593919</cx:pt>
          <cx:pt idx="704">0.89510195598589926</cx:pt>
          <cx:pt idx="705">1.414973347970818</cx:pt>
          <cx:pt idx="706">1.1303337684950061</cx:pt>
          <cx:pt idx="707">1.4197492856943776</cx:pt>
          <cx:pt idx="708">2.1805559407036412</cx:pt>
          <cx:pt idx="709">1.1831502182369711</cx:pt>
          <cx:pt idx="710">1.6946420465991241</cx:pt>
          <cx:pt idx="711">1.424064525417488</cx:pt>
          <cx:pt idx="712">1.7160033436347992</cx:pt>
          <cx:pt idx="713">0.97695948949035494</cx:pt>
          <cx:pt idx="714">1.1139433523068367</cx:pt>
          <cx:pt idx="715">0.88366143515361761</cx:pt>
          <cx:pt idx="716">2.35702912303943</cx:pt>
          <cx:pt idx="717">1.0211892990699381</cx:pt>
          <cx:pt idx="718">1.1903316981702914</cx:pt>
          <cx:pt idx="719">0.8907003976988751</cx:pt>
          <cx:pt idx="720">1.5185139398778875</cx:pt>
          <cx:pt idx="721">0.84844776858140869</cx:pt>
          <cx:pt idx="722">1.1139433523068367</cx:pt>
          <cx:pt idx="723">1.1139433523068367</cx:pt>
          <cx:pt idx="724">1.725094521081469</cx:pt>
          <cx:pt idx="725">0.93764324761986317</cx:pt>
          <cx:pt idx="726">1.3222192947339193</cx:pt>
          <cx:pt idx="727">0.88860066202817434</cx:pt>
          <cx:pt idx="728">1.414973347970818</cx:pt>
          <cx:pt idx="729">0.89899927088978915</cx:pt>
          <cx:pt idx="730">2.3249765656660264</cx:pt>
          <cx:pt idx="731">1.2738689935949645</cx:pt>
          <cx:pt idx="732">0</cx:pt>
          <cx:pt idx="733">1.1139433523068367</cx:pt>
          <cx:pt idx="734">1.1139433523068367</cx:pt>
          <cx:pt idx="735">1.2068258760318498</cx:pt>
          <cx:pt idx="736">1.5362427068383191</cx:pt>
          <cx:pt idx="737">2.7095491090238699</cx:pt>
          <cx:pt idx="738">0.89739613915544614</cx:pt>
          <cx:pt idx="739">0.89739613915544614</cx:pt>
          <cx:pt idx="740">1.4771212547196624</cx:pt>
          <cx:pt idx="741">1.8968016976649216</cx:pt>
          <cx:pt idx="742">2.4189224515904568</cx:pt>
          <cx:pt idx="743">1.2068258760318498</cx:pt>
          <cx:pt idx="744">0.89899927088978915</cx:pt>
          <cx:pt idx="745">1.8512583487190752</cx:pt>
          <cx:pt idx="746">1.3064250275506875</cx:pt>
          <cx:pt idx="747">1.1139433523068367</cx:pt>
          <cx:pt idx="748">1.725094521081469</cx:pt>
          <cx:pt idx="749">0.88930170250631024</cx:pt>
          <cx:pt idx="750">1.3617278360175928</cx:pt>
          <cx:pt idx="751">1.0960405542954275</cx:pt>
          <cx:pt idx="752">0.97772360528884772</cx:pt>
          <cx:pt idx="753">0.89739613915544614</cx:pt>
          <cx:pt idx="754">1.8129133566428555</cx:pt>
          <cx:pt idx="755">1.1613680022349748</cx:pt>
          <cx:pt idx="756">0.8918606888331484</cx:pt>
          <cx:pt idx="757">1.0606978403536116</cx:pt>
          <cx:pt idx="758">0.90579588036786851</cx:pt>
          <cx:pt idx="759">1.9370161074648142</cx:pt>
          <cx:pt idx="760">1.1613680022349748</cx:pt>
          <cx:pt idx="761">0.85278486868054781</cx:pt>
          <cx:pt idx="762">0.85909023992124911</cx:pt>
          <cx:pt idx="763">2.0791812460476247</cx:pt>
          <cx:pt idx="764">0.8907003976988751</cx:pt>
          <cx:pt idx="765">1.8918623600932356</cx:pt>
          <cx:pt idx="766">1.5976951859255124</cx:pt>
          <cx:pt idx="767">0.88930170250631024</cx:pt>
          <cx:pt idx="768">1.3829171350875309</cx:pt>
          <cx:pt idx="769">0.92233613077587961</cx:pt>
          <cx:pt idx="770">0.97772360528884772</cx:pt>
          <cx:pt idx="771">0.89510195598589926</cx:pt>
          <cx:pt idx="772">1.0211892990699381</cx:pt>
          <cx:pt idx="773">0.85883785142858549</cx:pt>
          <cx:pt idx="774">1.3617278360175928</cx:pt>
          <cx:pt idx="775">0.88930170250631024</cx:pt>
          <cx:pt idx="776">0.88930170250631024</cx:pt>
          <cx:pt idx="777">1.0960405542954275</cx:pt>
          <cx:pt idx="778">0.88860066202817434</cx:pt>
          <cx:pt idx="779">2.3249765656660264</cx:pt>
          <cx:pt idx="780">0.85909023992124911</cx:pt>
          <cx:pt idx="781">1.7558748556724915</cx:pt>
          <cx:pt idx="782">1.4771212547196624</cx:pt>
          <cx:pt idx="783">1.3701428470511021</cx:pt>
          <cx:pt idx="784">0.84818911699139865</cx:pt>
          <cx:pt idx="785">0.86033800657099369</cx:pt>
          <cx:pt idx="786">0.87481799035902574</cx:pt>
          <cx:pt idx="787">1.4642659340340753</cx:pt>
          <cx:pt idx="788">1.3133398438843074</cx:pt>
          <cx:pt idx="789">1.8987251815894934</cx:pt>
          <cx:pt idx="790">0.88930170250631024</cx:pt>
          <cx:pt idx="791">1.414973347970818</cx:pt>
          <cx:pt idx="792">1.8422971343280652</cx:pt>
          <cx:pt idx="793">1.4870789565323452</cx:pt>
          <cx:pt idx="794">0.89739613915544614</cx:pt>
          <cx:pt idx="795">1.1139433523068367</cx:pt>
          <cx:pt idx="796">1.4137891175813366</cx:pt>
          <cx:pt idx="797">0.93868480575536073</cx:pt>
          <cx:pt idx="798">0.85909023992124911</cx:pt>
          <cx:pt idx="799">1.3829171350875309</cx:pt>
          <cx:pt idx="800">1.1139433523068367</cx:pt>
          <cx:pt idx="801">1.4191293077419758</cx:pt>
          <cx:pt idx="802">2.0791812460476247</cx:pt>
          <cx:pt idx="803">0.93027134953045076</cx:pt>
          <cx:pt idx="804">0.84354421194563511</cx:pt>
          <cx:pt idx="805">0.8907003976988751</cx:pt>
          <cx:pt idx="806">0</cx:pt>
          <cx:pt idx="807">0.8907003976988751</cx:pt>
          <cx:pt idx="808">1.1139433523068367</cx:pt>
          <cx:pt idx="809">1.725094521081469</cx:pt>
          <cx:pt idx="810">0.89693937225219078</cx:pt>
          <cx:pt idx="811">1.3829171350875309</cx:pt>
          <cx:pt idx="812">1.0211892990699381</cx:pt>
          <cx:pt idx="813">1.4951973183654574</cx:pt>
          <cx:pt idx="814">0.90579588036786851</cx:pt>
          <cx:pt idx="815">0</cx:pt>
          <cx:pt idx="816">0.89899927088978915</cx:pt>
          <cx:pt idx="817">1.5682510195617358</cx:pt>
          <cx:pt idx="818">0.80955971463526777</cx:pt>
          <cx:pt idx="819">1.4456042032735976</cx:pt>
          <cx:pt idx="820">1.9708116108725178</cx:pt>
          <cx:pt idx="821">0.93764324761986317</cx:pt>
          <cx:pt idx="822">0</cx:pt>
          <cx:pt idx="823">1.0960405542954275</cx:pt>
          <cx:pt idx="824">1.598653742636051</cx:pt>
          <cx:pt idx="825">0.84198480459011393</cx:pt>
          <cx:pt idx="826">1.752016162781856</cx:pt>
          <cx:pt idx="827">1.5682510195617358</cx:pt>
          <cx:pt idx="828">0.88930170250631024</cx:pt>
          <cx:pt idx="829">1.9030899869919435</cx:pt>
          <cx:pt idx="830">1.1599940596732181</cx:pt>
          <cx:pt idx="831">1.2730012720637376</cx:pt>
          <cx:pt idx="832">0.85909023992124911</cx:pt>
          <cx:pt idx="833">0.89510195598589926</cx:pt>
          <cx:pt idx="834">0.91907809237607396</cx:pt>
          <cx:pt idx="835">1.9199056024948609</cx:pt>
          <cx:pt idx="836">0.93764324761986317</cx:pt>
          <cx:pt idx="837">0.90579588036786851</cx:pt>
          <cx:pt idx="838">1.752016162781856</cx:pt>
          <cx:pt idx="839">1.4727564493172123</cx:pt>
          <cx:pt idx="840">0.89899927088978915</cx:pt>
          <cx:pt idx="841">1.0211892990699381</cx:pt>
          <cx:pt idx="842">1.4913616938342726</cx:pt>
          <cx:pt idx="843">0.80871724204924744</cx:pt>
          <cx:pt idx="844">0.93764324761986317</cx:pt>
          <cx:pt idx="845">0.87794695162918823</cx:pt>
          <cx:pt idx="846">1.8422971343280652</cx:pt>
          <cx:pt idx="847">0.89739613915544614</cx:pt>
          <cx:pt idx="848">1.5185139398778875</cx:pt>
          <cx:pt idx="849">1.9498981753481495</cx:pt>
          <cx:pt idx="850">1.4951973183654574</cx:pt>
          <cx:pt idx="851">0.8907003976988751</cx:pt>
          <cx:pt idx="852">1.1831502182369711</cx:pt>
          <cx:pt idx="853">1.5954962218255742</cx:pt>
          <cx:pt idx="854">1.414973347970818</cx:pt>
          <cx:pt idx="855">0.97081161087251777</cx:pt>
          <cx:pt idx="856">2.2171329451128217</cx:pt>
          <cx:pt idx="857">1.424064525417488</cx:pt>
          <cx:pt idx="858">1.2846179477311681</cx:pt>
          <cx:pt idx="859">0.85909023992124911</cx:pt>
          <cx:pt idx="860">1.1494746859656342</cx:pt>
          <cx:pt idx="861">1.0606978403536116</cx:pt>
          <cx:pt idx="862">1.4137891175813366</cx:pt>
          <cx:pt idx="863">1.8422971343280652</cx:pt>
          <cx:pt idx="864">1.1139433523068367</cx:pt>
          <cx:pt idx="865">1.1139433523068367</cx:pt>
          <cx:pt idx="866">1.1417099585657509</cx:pt>
          <cx:pt idx="867">1.7032552570755082</cx:pt>
          <cx:pt idx="868">0.97772360528884772</cx:pt>
          <cx:pt idx="869">1.0466239118070755</cx:pt>
          <cx:pt idx="870">0.89739613915544614</cx:pt>
          <cx:pt idx="871">1.7206074294781684</cx:pt>
          <cx:pt idx="872">0.69897000433601886</cx:pt>
          <cx:pt idx="873">0.95424250943932487</cx:pt>
          <cx:pt idx="874">1.3802112417116059</cx:pt>
          <cx:pt idx="875">0.85883785142858549</cx:pt>
          <cx:pt idx="876">0.99325100960263502</cx:pt>
          <cx:pt idx="877">0.89739613915544614</cx:pt>
          <cx:pt idx="878">0.89739613915544614</cx:pt>
          <cx:pt idx="879">1.9199056024948609</cx:pt>
          <cx:pt idx="880">1.414973347970818</cx:pt>
          <cx:pt idx="881">0.89739613915544614</cx:pt>
          <cx:pt idx="882">1.0218794853859856</cx:pt>
          <cx:pt idx="883">1.0211892990699381</cx:pt>
          <cx:pt idx="884">0.84818911699139865</cx:pt>
          <cx:pt idx="885">1.4642659340340753</cx:pt>
          <cx:pt idx="886">1.1139433523068367</cx:pt>
          <cx:pt idx="887">1.4771212547196624</cx:pt>
          <cx:pt idx="888">1.3701428470511021</cx:pt>
          <cx:pt idx="889">1.4771212547196624</cx:pt>
          <cx:pt idx="890">0.88930170250631024</cx:pt>
        </cx:lvl>
      </cx:numDim>
    </cx:data>
  </cx:chartData>
  <cx:chart>
    <cx:plotArea>
      <cx:plotAreaRegion>
        <cx:series layoutId="boxWhisker" uniqueId="{EE36F453-DD92-A740-977D-57E72B2C640F}">
          <cx:dataId val="0"/>
          <cx:layoutPr>
            <cx:visibility meanLine="0" meanMarker="1" nonoutliers="0" outliers="1"/>
            <cx:statistics quartileMethod="exclusive"/>
          </cx:layoutPr>
        </cx:series>
      </cx:plotAreaRegion>
      <cx:axis id="0" hidden="1">
        <cx:catScaling gapWidth="1"/>
        <cx:tickLabels/>
      </cx:axis>
      <cx:axis id="1">
        <cx:valScaling/>
        <cx:title>
          <cx:tx>
            <cx:rich>
              <a:bodyPr spcFirstLastPara="1" vertOverflow="ellipsis" horzOverflow="overflow" wrap="square" lIns="0" tIns="0" rIns="0" bIns="0" anchor="ctr" anchorCtr="1"/>
              <a:lstStyle/>
              <a:p>
                <a:pPr algn="ctr" rtl="0">
                  <a:defRPr/>
                </a:pP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log10(</a:t>
                </a:r>
                <a:r>
                  <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運賃</a:t>
                </a:r>
                <a:r>
                  <a:rPr lang="en-US" altLang="ja-JP" sz="900" b="0" i="0" u="none" strike="noStrike" baseline="0">
                    <a:solidFill>
                      <a:sysClr val="windowText" lastClr="000000">
                        <a:lumMod val="65000"/>
                        <a:lumOff val="35000"/>
                      </a:sysClr>
                    </a:solidFill>
                    <a:latin typeface="Calibri" panose="020F0502020204030204"/>
                    <a:ea typeface="游ゴシック" panose="020B0400000000000000" pitchFamily="34" charset="-128"/>
                  </a:rPr>
                  <a:t>)</a:t>
                </a:r>
                <a:endParaRPr lang="ja-JP" altLang="en-US" sz="900" b="0" i="0" u="none" strike="noStrike" baseline="0">
                  <a:solidFill>
                    <a:sysClr val="windowText" lastClr="000000">
                      <a:lumMod val="65000"/>
                      <a:lumOff val="35000"/>
                    </a:sysClr>
                  </a:solidFill>
                  <a:latin typeface="Calibri" panose="020F0502020204030204"/>
                  <a:ea typeface="游ゴシック" panose="020B0400000000000000" pitchFamily="34" charset="-128"/>
                </a:endParaRPr>
              </a:p>
            </cx:rich>
          </cx:tx>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ECB17-B91A-E54E-9D70-0E4387C11622}" type="datetimeFigureOut">
              <a:rPr kumimoji="1" lang="ja-JP" altLang="en-US" smtClean="0"/>
              <a:t>2019/3/6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80C28-C25D-9F41-912F-8AFE9AB98274}" type="slidenum">
              <a:rPr kumimoji="1" lang="ja-JP" altLang="en-US" smtClean="0"/>
              <a:t>‹#›</a:t>
            </a:fld>
            <a:endParaRPr kumimoji="1" lang="ja-JP" altLang="en-US"/>
          </a:p>
        </p:txBody>
      </p:sp>
    </p:spTree>
    <p:extLst>
      <p:ext uri="{BB962C8B-B14F-4D97-AF65-F5344CB8AC3E}">
        <p14:creationId xmlns:p14="http://schemas.microsoft.com/office/powerpoint/2010/main" val="2867546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5" name="Footer Placeholder 4"/>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6" name="Slide Number Placeholder 5"/>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256880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5" name="Footer Placeholder 4"/>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6" name="Slide Number Placeholder 5"/>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214447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5" name="Footer Placeholder 4"/>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6" name="Slide Number Placeholder 5"/>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411662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5" name="Footer Placeholder 4"/>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6" name="Slide Number Placeholder 5"/>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275897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5" name="Footer Placeholder 4"/>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6" name="Slide Number Placeholder 5"/>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37516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6" name="Footer Placeholder 5"/>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7" name="Slide Number Placeholder 6"/>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151882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8" name="Footer Placeholder 7"/>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9" name="Slide Number Placeholder 8"/>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352854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4" name="Footer Placeholder 3"/>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5" name="Slide Number Placeholder 4"/>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210985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3" name="Footer Placeholder 2"/>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4" name="Slide Number Placeholder 3"/>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197577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6" name="Footer Placeholder 5"/>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7" name="Slide Number Placeholder 6"/>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97030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ja-JP" altLang="en-US"/>
              <a:t>春輪講     </a:t>
            </a:r>
            <a:r>
              <a:rPr kumimoji="1" lang="en-US" altLang="ja-JP"/>
              <a:t>2019/3/6</a:t>
            </a:r>
            <a:endParaRPr kumimoji="1" lang="ja-JP" altLang="en-US"/>
          </a:p>
        </p:txBody>
      </p:sp>
      <p:sp>
        <p:nvSpPr>
          <p:cNvPr id="6" name="Footer Placeholder 5"/>
          <p:cNvSpPr>
            <a:spLocks noGrp="1"/>
          </p:cNvSpPr>
          <p:nvPr>
            <p:ph type="ftr" sz="quarter" idx="11"/>
          </p:nvPr>
        </p:nvSpPr>
        <p:spPr/>
        <p:txBody>
          <a:bodyPr/>
          <a:lstStyle/>
          <a:p>
            <a:r>
              <a:rPr kumimoji="1" lang="en-US" altLang="ja-JP"/>
              <a:t>Yoshida Kazuki     Sasase Lab     Keio University</a:t>
            </a:r>
            <a:endParaRPr kumimoji="1" lang="ja-JP" altLang="en-US"/>
          </a:p>
        </p:txBody>
      </p:sp>
      <p:sp>
        <p:nvSpPr>
          <p:cNvPr id="7" name="Slide Number Placeholder 6"/>
          <p:cNvSpPr>
            <a:spLocks noGrp="1"/>
          </p:cNvSpPr>
          <p:nvPr>
            <p:ph type="sldNum" sz="quarter" idx="12"/>
          </p:nvPr>
        </p:nvSpPr>
        <p:spPr/>
        <p:txBody>
          <a:body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381469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ja-JP" altLang="en-US"/>
              <a:t>春輪講     </a:t>
            </a:r>
            <a:r>
              <a:rPr kumimoji="1" lang="en-US" altLang="ja-JP"/>
              <a:t>2019/3/6</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Yoshida Kazuki     Sasase Lab     Keio University</a:t>
            </a:r>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C270C-60ED-0B42-9C43-87FA5704B479}" type="slidenum">
              <a:rPr kumimoji="1" lang="ja-JP" altLang="en-US" smtClean="0"/>
              <a:t>‹#›</a:t>
            </a:fld>
            <a:endParaRPr kumimoji="1" lang="ja-JP" altLang="en-US"/>
          </a:p>
        </p:txBody>
      </p:sp>
    </p:spTree>
    <p:extLst>
      <p:ext uri="{BB962C8B-B14F-4D97-AF65-F5344CB8AC3E}">
        <p14:creationId xmlns:p14="http://schemas.microsoft.com/office/powerpoint/2010/main" val="2116792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14/relationships/chartEx" Target="../charts/chartEx5.xml"/><Relationship Id="rId3" Type="http://schemas.openxmlformats.org/officeDocument/2006/relationships/image" Target="../media/image9.png"/><Relationship Id="rId7" Type="http://schemas.openxmlformats.org/officeDocument/2006/relationships/image" Target="../media/image11.png"/><Relationship Id="rId2" Type="http://schemas.microsoft.com/office/2014/relationships/chartEx" Target="../charts/chartEx2.xml"/><Relationship Id="rId1" Type="http://schemas.openxmlformats.org/officeDocument/2006/relationships/slideLayout" Target="../slideLayouts/slideLayout1.xml"/><Relationship Id="rId6" Type="http://schemas.microsoft.com/office/2014/relationships/chartEx" Target="../charts/chartEx4.xml"/><Relationship Id="rId5" Type="http://schemas.openxmlformats.org/officeDocument/2006/relationships/image" Target="../media/image10.png"/><Relationship Id="rId4" Type="http://schemas.microsoft.com/office/2014/relationships/chartEx" Target="../charts/chartEx3.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tanajun99.hatenablog.com/entry/2015/06/24/020007"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gunesevitan/titanic-survival-nn-approach" TargetMode="External"/><Relationship Id="rId2" Type="http://schemas.openxmlformats.org/officeDocument/2006/relationships/hyperlink" Target="https://commons.wikimedia.org/wiki/File:Titanic-sinking-animation.gif" TargetMode="External"/><Relationship Id="rId1" Type="http://schemas.openxmlformats.org/officeDocument/2006/relationships/slideLayout" Target="../slideLayouts/slideLayout1.xml"/><Relationship Id="rId4" Type="http://schemas.openxmlformats.org/officeDocument/2006/relationships/hyperlink" Target="http://tanajun99.hatenablog.com/entry/2015/06/24/02000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 Id="rId4" Type="http://schemas.openxmlformats.org/officeDocument/2006/relationships/hyperlink" Target="https://commons.wikimedia.org/wiki/File:Titanic-sinking-animation.gif"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FF141-2015-BC40-B7C5-FADBB6E8F542}"/>
              </a:ext>
            </a:extLst>
          </p:cNvPr>
          <p:cNvSpPr>
            <a:spLocks noGrp="1"/>
          </p:cNvSpPr>
          <p:nvPr>
            <p:ph type="ctrTitle"/>
          </p:nvPr>
        </p:nvSpPr>
        <p:spPr>
          <a:xfrm>
            <a:off x="0" y="1122363"/>
            <a:ext cx="9144000" cy="2387600"/>
          </a:xfrm>
        </p:spPr>
        <p:txBody>
          <a:bodyPr>
            <a:normAutofit/>
          </a:bodyPr>
          <a:lstStyle/>
          <a:p>
            <a:r>
              <a:rPr kumimoji="1" lang="ja-JP" altLang="en-US" sz="2800">
                <a:latin typeface="Meiryo" panose="020B0604030504040204" pitchFamily="34" charset="-128"/>
                <a:ea typeface="Meiryo" panose="020B0604030504040204" pitchFamily="34" charset="-128"/>
              </a:rPr>
              <a:t>春輪講</a:t>
            </a:r>
            <a:r>
              <a:rPr kumimoji="1" lang="ja-JP" altLang="en-US"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タイタニック号の生存者予測</a:t>
            </a:r>
          </a:p>
        </p:txBody>
      </p:sp>
      <p:sp>
        <p:nvSpPr>
          <p:cNvPr id="3" name="字幕 2">
            <a:extLst>
              <a:ext uri="{FF2B5EF4-FFF2-40B4-BE49-F238E27FC236}">
                <a16:creationId xmlns:a16="http://schemas.microsoft.com/office/drawing/2014/main" id="{54FA88E5-8467-D449-96E7-6EF67DC8BF81}"/>
              </a:ext>
            </a:extLst>
          </p:cNvPr>
          <p:cNvSpPr>
            <a:spLocks noGrp="1"/>
          </p:cNvSpPr>
          <p:nvPr>
            <p:ph type="subTitle" idx="1"/>
          </p:nvPr>
        </p:nvSpPr>
        <p:spPr>
          <a:xfrm>
            <a:off x="1143000" y="4079875"/>
            <a:ext cx="6858000" cy="1655762"/>
          </a:xfrm>
        </p:spPr>
        <p:txBody>
          <a:bodyPr>
            <a:normAutofit/>
          </a:bodyPr>
          <a:lstStyle/>
          <a:p>
            <a:r>
              <a:rPr kumimoji="1" lang="ja-JP" altLang="en-US" sz="2000">
                <a:latin typeface="Meiryo" panose="020B0604030504040204" pitchFamily="34" charset="-128"/>
                <a:ea typeface="Meiryo" panose="020B0604030504040204" pitchFamily="34" charset="-128"/>
              </a:rPr>
              <a:t>笹瀬研究室</a:t>
            </a:r>
            <a:endParaRPr kumimoji="1" lang="en-US" altLang="ja-JP" sz="2000" dirty="0">
              <a:latin typeface="Meiryo" panose="020B0604030504040204" pitchFamily="34" charset="-128"/>
              <a:ea typeface="Meiryo" panose="020B0604030504040204" pitchFamily="34" charset="-128"/>
            </a:endParaRPr>
          </a:p>
          <a:p>
            <a:r>
              <a:rPr kumimoji="1" lang="en-US" altLang="ja-JP" sz="2000" dirty="0">
                <a:latin typeface="Meiryo" panose="020B0604030504040204" pitchFamily="34" charset="-128"/>
                <a:ea typeface="Meiryo" panose="020B0604030504040204" pitchFamily="34" charset="-128"/>
              </a:rPr>
              <a:t>61620335 </a:t>
            </a:r>
            <a:r>
              <a:rPr kumimoji="1" lang="ja-JP" altLang="en-US" sz="2000">
                <a:latin typeface="Meiryo" panose="020B0604030504040204" pitchFamily="34" charset="-128"/>
                <a:ea typeface="Meiryo" panose="020B0604030504040204" pitchFamily="34" charset="-128"/>
              </a:rPr>
              <a:t>吉田一輝</a:t>
            </a:r>
          </a:p>
        </p:txBody>
      </p:sp>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909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10</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2.8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特徴量エンジニアリング</a:t>
            </a:r>
          </a:p>
        </p:txBody>
      </p:sp>
      <p:sp>
        <p:nvSpPr>
          <p:cNvPr id="19" name="テキスト ボックス 18">
            <a:extLst>
              <a:ext uri="{FF2B5EF4-FFF2-40B4-BE49-F238E27FC236}">
                <a16:creationId xmlns:a16="http://schemas.microsoft.com/office/drawing/2014/main" id="{9CC1EA14-77CA-E140-AAF4-D4D637A2296A}"/>
              </a:ext>
            </a:extLst>
          </p:cNvPr>
          <p:cNvSpPr txBox="1"/>
          <p:nvPr/>
        </p:nvSpPr>
        <p:spPr>
          <a:xfrm>
            <a:off x="171450" y="817558"/>
            <a:ext cx="3262432" cy="400110"/>
          </a:xfrm>
          <a:prstGeom prst="rect">
            <a:avLst/>
          </a:prstGeom>
          <a:solidFill>
            <a:schemeClr val="bg1">
              <a:lumMod val="85000"/>
            </a:schemeClr>
          </a:solidFill>
          <a:ln>
            <a:noFill/>
          </a:ln>
        </p:spPr>
        <p:txBody>
          <a:bodyPr wrap="none" rtlCol="0">
            <a:spAutoFit/>
          </a:bodyPr>
          <a:lstStyle/>
          <a:p>
            <a:r>
              <a:rPr kumimoji="1" lang="ja-JP" altLang="en-US" sz="2000"/>
              <a:t>客室のデッキ番号について</a:t>
            </a:r>
          </a:p>
        </p:txBody>
      </p:sp>
      <p:sp>
        <p:nvSpPr>
          <p:cNvPr id="12" name="テキスト ボックス 11">
            <a:extLst>
              <a:ext uri="{FF2B5EF4-FFF2-40B4-BE49-F238E27FC236}">
                <a16:creationId xmlns:a16="http://schemas.microsoft.com/office/drawing/2014/main" id="{E255C05C-6F34-C048-BD64-EC130A989BD8}"/>
              </a:ext>
            </a:extLst>
          </p:cNvPr>
          <p:cNvSpPr txBox="1"/>
          <p:nvPr/>
        </p:nvSpPr>
        <p:spPr>
          <a:xfrm>
            <a:off x="171439" y="3203937"/>
            <a:ext cx="1723549" cy="400110"/>
          </a:xfrm>
          <a:prstGeom prst="rect">
            <a:avLst/>
          </a:prstGeom>
          <a:solidFill>
            <a:schemeClr val="bg1">
              <a:lumMod val="85000"/>
            </a:schemeClr>
          </a:solidFill>
          <a:ln>
            <a:noFill/>
          </a:ln>
        </p:spPr>
        <p:txBody>
          <a:bodyPr wrap="none" rtlCol="0">
            <a:spAutoFit/>
          </a:bodyPr>
          <a:lstStyle/>
          <a:p>
            <a:r>
              <a:rPr kumimoji="1" lang="ja-JP" altLang="en-US" sz="2000"/>
              <a:t>名前について</a:t>
            </a:r>
          </a:p>
        </p:txBody>
      </p:sp>
      <p:sp>
        <p:nvSpPr>
          <p:cNvPr id="7" name="テキスト ボックス 6">
            <a:extLst>
              <a:ext uri="{FF2B5EF4-FFF2-40B4-BE49-F238E27FC236}">
                <a16:creationId xmlns:a16="http://schemas.microsoft.com/office/drawing/2014/main" id="{00838D9F-4BC8-8E4A-89E1-485DB7F646E4}"/>
              </a:ext>
            </a:extLst>
          </p:cNvPr>
          <p:cNvSpPr txBox="1"/>
          <p:nvPr/>
        </p:nvSpPr>
        <p:spPr>
          <a:xfrm>
            <a:off x="171441" y="3569686"/>
            <a:ext cx="8801099" cy="1015663"/>
          </a:xfrm>
          <a:prstGeom prst="rect">
            <a:avLst/>
          </a:prstGeom>
          <a:noFill/>
        </p:spPr>
        <p:txBody>
          <a:bodyPr wrap="square" rtlCol="0">
            <a:spAutoFit/>
          </a:bodyPr>
          <a:lstStyle/>
          <a:p>
            <a:r>
              <a:rPr kumimoji="1" lang="en-US" altLang="ja-JP" sz="2000" dirty="0"/>
              <a:t>Master</a:t>
            </a:r>
            <a:r>
              <a:rPr kumimoji="1" lang="ja-JP" altLang="en-US" sz="2000"/>
              <a:t>や</a:t>
            </a:r>
            <a:r>
              <a:rPr kumimoji="1" lang="en-US" altLang="ja-JP" sz="2000" dirty="0"/>
              <a:t>Dr</a:t>
            </a:r>
            <a:r>
              <a:rPr kumimoji="1" lang="ja-JP" altLang="en-US" sz="2000"/>
              <a:t>の敬称のついた人物の生存率が高く</a:t>
            </a:r>
            <a:r>
              <a:rPr kumimoji="1" lang="en-US" altLang="ja-JP" sz="2000" dirty="0"/>
              <a:t>, </a:t>
            </a:r>
            <a:r>
              <a:rPr kumimoji="1" lang="ja-JP" altLang="en-US" sz="2000"/>
              <a:t>それ以外は単にユニークな文字列であるため</a:t>
            </a:r>
            <a:r>
              <a:rPr kumimoji="1" lang="en-US" altLang="ja-JP" sz="2000" dirty="0"/>
              <a:t>, </a:t>
            </a:r>
            <a:r>
              <a:rPr kumimoji="1" lang="ja-JP" altLang="en-US" sz="2000"/>
              <a:t>敬称の部分だけを抜き出し</a:t>
            </a:r>
            <a:r>
              <a:rPr kumimoji="1" lang="en-US" altLang="ja-JP" sz="2000" dirty="0"/>
              <a:t>, </a:t>
            </a:r>
            <a:r>
              <a:rPr kumimoji="1" lang="ja-JP" altLang="en-US" sz="2000"/>
              <a:t>それぞれのフラグを立てる用の特徴量を用意する</a:t>
            </a:r>
            <a:r>
              <a:rPr kumimoji="1" lang="en-US" altLang="ja-JP" sz="2000" dirty="0"/>
              <a:t>(One-Hot</a:t>
            </a:r>
            <a:r>
              <a:rPr kumimoji="1" lang="ja-JP" altLang="en-US" sz="2000"/>
              <a:t>エンコーディング</a:t>
            </a:r>
            <a:r>
              <a:rPr kumimoji="1" lang="en-US" altLang="ja-JP" sz="2000" dirty="0"/>
              <a:t>).</a:t>
            </a:r>
          </a:p>
        </p:txBody>
      </p:sp>
      <p:sp>
        <p:nvSpPr>
          <p:cNvPr id="13" name="テキスト ボックス 12">
            <a:extLst>
              <a:ext uri="{FF2B5EF4-FFF2-40B4-BE49-F238E27FC236}">
                <a16:creationId xmlns:a16="http://schemas.microsoft.com/office/drawing/2014/main" id="{078A4475-271E-164E-8E97-243191AC4D41}"/>
              </a:ext>
            </a:extLst>
          </p:cNvPr>
          <p:cNvSpPr txBox="1"/>
          <p:nvPr/>
        </p:nvSpPr>
        <p:spPr>
          <a:xfrm>
            <a:off x="1561418" y="4441960"/>
            <a:ext cx="6021147" cy="400110"/>
          </a:xfrm>
          <a:prstGeom prst="rect">
            <a:avLst/>
          </a:prstGeom>
          <a:noFill/>
        </p:spPr>
        <p:txBody>
          <a:bodyPr wrap="square" rtlCol="0">
            <a:spAutoFit/>
          </a:bodyPr>
          <a:lstStyle/>
          <a:p>
            <a:r>
              <a:rPr kumimoji="1" lang="en-US" altLang="ja-JP" sz="2000" dirty="0">
                <a:solidFill>
                  <a:srgbClr val="FF0000"/>
                </a:solidFill>
              </a:rPr>
              <a:t>columns = [“Title_Master”, “Title_Miss”, ... , “Title_Mr”]</a:t>
            </a:r>
            <a:endParaRPr kumimoji="1" lang="ja-JP" altLang="en-US" sz="2000">
              <a:solidFill>
                <a:srgbClr val="FF0000"/>
              </a:solidFill>
            </a:endParaRPr>
          </a:p>
        </p:txBody>
      </p:sp>
      <p:sp>
        <p:nvSpPr>
          <p:cNvPr id="14" name="テキスト ボックス 13">
            <a:extLst>
              <a:ext uri="{FF2B5EF4-FFF2-40B4-BE49-F238E27FC236}">
                <a16:creationId xmlns:a16="http://schemas.microsoft.com/office/drawing/2014/main" id="{32207772-1348-E342-A555-14A6A47A39C3}"/>
              </a:ext>
            </a:extLst>
          </p:cNvPr>
          <p:cNvSpPr txBox="1"/>
          <p:nvPr/>
        </p:nvSpPr>
        <p:spPr>
          <a:xfrm>
            <a:off x="171450" y="1272792"/>
            <a:ext cx="8801099" cy="707886"/>
          </a:xfrm>
          <a:prstGeom prst="rect">
            <a:avLst/>
          </a:prstGeom>
          <a:noFill/>
        </p:spPr>
        <p:txBody>
          <a:bodyPr wrap="square" rtlCol="0">
            <a:spAutoFit/>
          </a:bodyPr>
          <a:lstStyle/>
          <a:p>
            <a:r>
              <a:rPr kumimoji="1" lang="en-US" altLang="ja-JP" sz="2000" dirty="0"/>
              <a:t>Cabin</a:t>
            </a:r>
            <a:r>
              <a:rPr kumimoji="1" lang="ja-JP" altLang="en-US" sz="2000"/>
              <a:t>の頭文字によって生存傾向が異なり</a:t>
            </a:r>
            <a:r>
              <a:rPr kumimoji="1" lang="en-US" altLang="ja-JP" sz="2000" dirty="0"/>
              <a:t>, </a:t>
            </a:r>
            <a:r>
              <a:rPr kumimoji="1" lang="ja-JP" altLang="en-US" sz="2000"/>
              <a:t>数値データではないためそれぞれのフラグを立てる用の特徴量を用意する</a:t>
            </a:r>
            <a:r>
              <a:rPr kumimoji="1" lang="en-US" altLang="ja-JP" sz="2000" dirty="0"/>
              <a:t>(One-Hot</a:t>
            </a:r>
            <a:r>
              <a:rPr kumimoji="1" lang="ja-JP" altLang="en-US" sz="2000"/>
              <a:t>エンコーディング</a:t>
            </a:r>
            <a:r>
              <a:rPr kumimoji="1" lang="en-US" altLang="ja-JP" sz="2000" dirty="0"/>
              <a:t>).</a:t>
            </a:r>
            <a:endParaRPr kumimoji="1" lang="ja-JP" altLang="en-US" sz="2000"/>
          </a:p>
        </p:txBody>
      </p:sp>
      <p:sp>
        <p:nvSpPr>
          <p:cNvPr id="16" name="テキスト ボックス 15">
            <a:extLst>
              <a:ext uri="{FF2B5EF4-FFF2-40B4-BE49-F238E27FC236}">
                <a16:creationId xmlns:a16="http://schemas.microsoft.com/office/drawing/2014/main" id="{6E1825A4-173C-ED47-910D-1AAB080F1B83}"/>
              </a:ext>
            </a:extLst>
          </p:cNvPr>
          <p:cNvSpPr txBox="1"/>
          <p:nvPr/>
        </p:nvSpPr>
        <p:spPr>
          <a:xfrm>
            <a:off x="1958421" y="1895945"/>
            <a:ext cx="5227153" cy="400110"/>
          </a:xfrm>
          <a:prstGeom prst="rect">
            <a:avLst/>
          </a:prstGeom>
          <a:noFill/>
        </p:spPr>
        <p:txBody>
          <a:bodyPr wrap="square" rtlCol="0">
            <a:spAutoFit/>
          </a:bodyPr>
          <a:lstStyle/>
          <a:p>
            <a:r>
              <a:rPr kumimoji="1" lang="en-US" altLang="ja-JP" sz="2000" dirty="0">
                <a:solidFill>
                  <a:srgbClr val="FF0000"/>
                </a:solidFill>
              </a:rPr>
              <a:t>columns = [“Cabin_A”, “Cabin_B”, ... , “Cabin_X”]</a:t>
            </a:r>
            <a:endParaRPr kumimoji="1" lang="ja-JP" altLang="en-US" sz="2000">
              <a:solidFill>
                <a:srgbClr val="FF0000"/>
              </a:solidFill>
            </a:endParaRPr>
          </a:p>
        </p:txBody>
      </p:sp>
      <p:sp>
        <p:nvSpPr>
          <p:cNvPr id="15" name="テキスト ボックス 14">
            <a:extLst>
              <a:ext uri="{FF2B5EF4-FFF2-40B4-BE49-F238E27FC236}">
                <a16:creationId xmlns:a16="http://schemas.microsoft.com/office/drawing/2014/main" id="{59FABD53-F6FB-2843-83B2-83470823C07C}"/>
              </a:ext>
            </a:extLst>
          </p:cNvPr>
          <p:cNvSpPr txBox="1"/>
          <p:nvPr/>
        </p:nvSpPr>
        <p:spPr>
          <a:xfrm>
            <a:off x="171447" y="4916584"/>
            <a:ext cx="3262432" cy="400110"/>
          </a:xfrm>
          <a:prstGeom prst="rect">
            <a:avLst/>
          </a:prstGeom>
          <a:solidFill>
            <a:schemeClr val="bg1">
              <a:lumMod val="85000"/>
            </a:schemeClr>
          </a:solidFill>
          <a:ln>
            <a:noFill/>
          </a:ln>
        </p:spPr>
        <p:txBody>
          <a:bodyPr wrap="none" rtlCol="0">
            <a:spAutoFit/>
          </a:bodyPr>
          <a:lstStyle/>
          <a:p>
            <a:r>
              <a:rPr kumimoji="1" lang="ja-JP" altLang="en-US" sz="2000"/>
              <a:t>その他数値データについて</a:t>
            </a:r>
          </a:p>
        </p:txBody>
      </p:sp>
      <p:sp>
        <p:nvSpPr>
          <p:cNvPr id="2" name="テキスト ボックス 1">
            <a:extLst>
              <a:ext uri="{FF2B5EF4-FFF2-40B4-BE49-F238E27FC236}">
                <a16:creationId xmlns:a16="http://schemas.microsoft.com/office/drawing/2014/main" id="{525B3070-ECCF-B84A-B73A-A2D5A587E5D3}"/>
              </a:ext>
            </a:extLst>
          </p:cNvPr>
          <p:cNvSpPr txBox="1"/>
          <p:nvPr/>
        </p:nvSpPr>
        <p:spPr>
          <a:xfrm>
            <a:off x="171447" y="5346911"/>
            <a:ext cx="8972553" cy="707886"/>
          </a:xfrm>
          <a:prstGeom prst="rect">
            <a:avLst/>
          </a:prstGeom>
          <a:noFill/>
        </p:spPr>
        <p:txBody>
          <a:bodyPr wrap="square" rtlCol="0">
            <a:spAutoFit/>
          </a:bodyPr>
          <a:lstStyle/>
          <a:p>
            <a:r>
              <a:rPr kumimoji="1" lang="ja-JP" altLang="en-US" sz="2000"/>
              <a:t>連続する値を持つ数値データの範囲が大きいので</a:t>
            </a:r>
            <a:r>
              <a:rPr kumimoji="1" lang="en-US" altLang="ja-JP" sz="2000" dirty="0"/>
              <a:t>, </a:t>
            </a:r>
          </a:p>
          <a:p>
            <a:r>
              <a:rPr kumimoji="1" lang="ja-JP" altLang="en-US" sz="2000"/>
              <a:t>正規化して値の範囲を狭める</a:t>
            </a:r>
          </a:p>
        </p:txBody>
      </p:sp>
      <p:sp>
        <p:nvSpPr>
          <p:cNvPr id="17" name="テキスト ボックス 16">
            <a:extLst>
              <a:ext uri="{FF2B5EF4-FFF2-40B4-BE49-F238E27FC236}">
                <a16:creationId xmlns:a16="http://schemas.microsoft.com/office/drawing/2014/main" id="{31D44E51-2684-1040-AAFF-F917B5CC33D0}"/>
              </a:ext>
            </a:extLst>
          </p:cNvPr>
          <p:cNvSpPr txBox="1"/>
          <p:nvPr/>
        </p:nvSpPr>
        <p:spPr>
          <a:xfrm>
            <a:off x="1306291" y="5929256"/>
            <a:ext cx="6531407" cy="400110"/>
          </a:xfrm>
          <a:prstGeom prst="rect">
            <a:avLst/>
          </a:prstGeom>
          <a:noFill/>
        </p:spPr>
        <p:txBody>
          <a:bodyPr wrap="square" rtlCol="0">
            <a:spAutoFit/>
          </a:bodyPr>
          <a:lstStyle/>
          <a:p>
            <a:r>
              <a:rPr kumimoji="1" lang="en-US" altLang="ja-JP" sz="2000" dirty="0">
                <a:solidFill>
                  <a:srgbClr val="FF0000"/>
                </a:solidFill>
              </a:rPr>
              <a:t>df[“Fare”] = (df[“Fare”] – df[“Fare”].mean()) / df[“Fare”].std()</a:t>
            </a:r>
            <a:endParaRPr kumimoji="1" lang="ja-JP" altLang="en-US" sz="2000">
              <a:solidFill>
                <a:srgbClr val="FF0000"/>
              </a:solidFill>
            </a:endParaRPr>
          </a:p>
        </p:txBody>
      </p:sp>
      <p:graphicFrame>
        <p:nvGraphicFramePr>
          <p:cNvPr id="3" name="表 2">
            <a:extLst>
              <a:ext uri="{FF2B5EF4-FFF2-40B4-BE49-F238E27FC236}">
                <a16:creationId xmlns:a16="http://schemas.microsoft.com/office/drawing/2014/main" id="{BA11FA00-DF39-B34D-B1E6-A99AA9F0AA32}"/>
              </a:ext>
            </a:extLst>
          </p:cNvPr>
          <p:cNvGraphicFramePr>
            <a:graphicFrameLocks noGrp="1"/>
          </p:cNvGraphicFramePr>
          <p:nvPr>
            <p:extLst>
              <p:ext uri="{D42A27DB-BD31-4B8C-83A1-F6EECF244321}">
                <p14:modId xmlns:p14="http://schemas.microsoft.com/office/powerpoint/2010/main" val="2996570481"/>
              </p:ext>
            </p:extLst>
          </p:nvPr>
        </p:nvGraphicFramePr>
        <p:xfrm>
          <a:off x="4400542" y="2482344"/>
          <a:ext cx="4572000" cy="1112520"/>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778503822"/>
                    </a:ext>
                  </a:extLst>
                </a:gridCol>
                <a:gridCol w="1143000">
                  <a:extLst>
                    <a:ext uri="{9D8B030D-6E8A-4147-A177-3AD203B41FA5}">
                      <a16:colId xmlns:a16="http://schemas.microsoft.com/office/drawing/2014/main" val="2529086720"/>
                    </a:ext>
                  </a:extLst>
                </a:gridCol>
                <a:gridCol w="1143000">
                  <a:extLst>
                    <a:ext uri="{9D8B030D-6E8A-4147-A177-3AD203B41FA5}">
                      <a16:colId xmlns:a16="http://schemas.microsoft.com/office/drawing/2014/main" val="3490609220"/>
                    </a:ext>
                  </a:extLst>
                </a:gridCol>
                <a:gridCol w="1143000">
                  <a:extLst>
                    <a:ext uri="{9D8B030D-6E8A-4147-A177-3AD203B41FA5}">
                      <a16:colId xmlns:a16="http://schemas.microsoft.com/office/drawing/2014/main" val="1456564954"/>
                    </a:ext>
                  </a:extLst>
                </a:gridCol>
              </a:tblGrid>
              <a:tr h="370840">
                <a:tc>
                  <a:txBody>
                    <a:bodyPr/>
                    <a:lstStyle/>
                    <a:p>
                      <a:pPr algn="ctr"/>
                      <a:endParaRPr kumimoji="1" lang="ja-JP" altLang="en-US"/>
                    </a:p>
                  </a:txBody>
                  <a:tcPr/>
                </a:tc>
                <a:tc>
                  <a:txBody>
                    <a:bodyPr/>
                    <a:lstStyle/>
                    <a:p>
                      <a:pPr algn="ctr"/>
                      <a:r>
                        <a:rPr kumimoji="1" lang="en-US" altLang="ja-JP" dirty="0"/>
                        <a:t>Cabin A</a:t>
                      </a:r>
                      <a:endParaRPr kumimoji="1" lang="ja-JP" altLang="en-US"/>
                    </a:p>
                  </a:txBody>
                  <a:tcPr/>
                </a:tc>
                <a:tc>
                  <a:txBody>
                    <a:bodyPr/>
                    <a:lstStyle/>
                    <a:p>
                      <a:pPr algn="ctr"/>
                      <a:r>
                        <a:rPr kumimoji="1" lang="en-US" altLang="ja-JP" dirty="0"/>
                        <a:t>Cabin B</a:t>
                      </a:r>
                      <a:endParaRPr kumimoji="1" lang="ja-JP" altLang="en-US"/>
                    </a:p>
                  </a:txBody>
                  <a:tcPr/>
                </a:tc>
                <a:tc>
                  <a:txBody>
                    <a:bodyPr/>
                    <a:lstStyle/>
                    <a:p>
                      <a:pPr algn="ctr"/>
                      <a:r>
                        <a:rPr kumimoji="1" lang="en-US" altLang="ja-JP" dirty="0"/>
                        <a:t>Cabin C</a:t>
                      </a:r>
                      <a:endParaRPr kumimoji="1" lang="ja-JP" altLang="en-US"/>
                    </a:p>
                  </a:txBody>
                  <a:tcPr/>
                </a:tc>
                <a:extLst>
                  <a:ext uri="{0D108BD9-81ED-4DB2-BD59-A6C34878D82A}">
                    <a16:rowId xmlns:a16="http://schemas.microsoft.com/office/drawing/2014/main" val="2738465163"/>
                  </a:ext>
                </a:extLst>
              </a:tr>
              <a:tr h="370840">
                <a:tc>
                  <a:txBody>
                    <a:bodyPr/>
                    <a:lstStyle/>
                    <a:p>
                      <a:pPr algn="ctr"/>
                      <a:r>
                        <a:rPr kumimoji="1" lang="en-US" altLang="ja-JP" b="1" dirty="0"/>
                        <a:t>α</a:t>
                      </a:r>
                      <a:r>
                        <a:rPr kumimoji="1" lang="ja-JP" altLang="en-US" b="1"/>
                        <a:t>さん</a:t>
                      </a:r>
                    </a:p>
                  </a:txBody>
                  <a:tcPr/>
                </a:tc>
                <a:tc>
                  <a:txBody>
                    <a:bodyPr/>
                    <a:lstStyle/>
                    <a:p>
                      <a:pPr algn="ctr"/>
                      <a:r>
                        <a:rPr kumimoji="1" lang="en-US" altLang="ja-JP" b="1" dirty="0"/>
                        <a:t>1</a:t>
                      </a:r>
                      <a:endParaRPr kumimoji="1" lang="ja-JP" altLang="en-US" b="1"/>
                    </a:p>
                  </a:txBody>
                  <a:tcPr/>
                </a:tc>
                <a:tc>
                  <a:txBody>
                    <a:bodyPr/>
                    <a:lstStyle/>
                    <a:p>
                      <a:pPr algn="ctr"/>
                      <a:r>
                        <a:rPr kumimoji="1" lang="en-US" altLang="ja-JP" b="1" dirty="0"/>
                        <a:t>0</a:t>
                      </a:r>
                      <a:endParaRPr kumimoji="1" lang="ja-JP" altLang="en-US" b="1"/>
                    </a:p>
                  </a:txBody>
                  <a:tcPr/>
                </a:tc>
                <a:tc>
                  <a:txBody>
                    <a:bodyPr/>
                    <a:lstStyle/>
                    <a:p>
                      <a:pPr algn="ctr"/>
                      <a:r>
                        <a:rPr kumimoji="1" lang="en-US" altLang="ja-JP" b="1" dirty="0"/>
                        <a:t>0</a:t>
                      </a:r>
                      <a:endParaRPr kumimoji="1" lang="ja-JP" altLang="en-US" b="1"/>
                    </a:p>
                  </a:txBody>
                  <a:tcPr/>
                </a:tc>
                <a:extLst>
                  <a:ext uri="{0D108BD9-81ED-4DB2-BD59-A6C34878D82A}">
                    <a16:rowId xmlns:a16="http://schemas.microsoft.com/office/drawing/2014/main" val="1064757104"/>
                  </a:ext>
                </a:extLst>
              </a:tr>
              <a:tr h="370840">
                <a:tc>
                  <a:txBody>
                    <a:bodyPr/>
                    <a:lstStyle/>
                    <a:p>
                      <a:pPr algn="ctr"/>
                      <a:r>
                        <a:rPr kumimoji="1" lang="en-US" altLang="ja-JP" b="1" dirty="0"/>
                        <a:t>β</a:t>
                      </a:r>
                      <a:r>
                        <a:rPr kumimoji="1" lang="ja-JP" altLang="en-US" b="1"/>
                        <a:t>さん</a:t>
                      </a:r>
                    </a:p>
                  </a:txBody>
                  <a:tcPr/>
                </a:tc>
                <a:tc>
                  <a:txBody>
                    <a:bodyPr/>
                    <a:lstStyle/>
                    <a:p>
                      <a:pPr algn="ctr"/>
                      <a:r>
                        <a:rPr kumimoji="1" lang="en-US" altLang="ja-JP" b="1" dirty="0"/>
                        <a:t>0</a:t>
                      </a:r>
                      <a:endParaRPr kumimoji="1" lang="ja-JP" altLang="en-US" b="1"/>
                    </a:p>
                  </a:txBody>
                  <a:tcPr/>
                </a:tc>
                <a:tc>
                  <a:txBody>
                    <a:bodyPr/>
                    <a:lstStyle/>
                    <a:p>
                      <a:pPr algn="ctr"/>
                      <a:r>
                        <a:rPr kumimoji="1" lang="en-US" altLang="ja-JP" b="1" dirty="0"/>
                        <a:t>1</a:t>
                      </a:r>
                      <a:endParaRPr kumimoji="1" lang="ja-JP" altLang="en-US" b="1"/>
                    </a:p>
                  </a:txBody>
                  <a:tcPr/>
                </a:tc>
                <a:tc>
                  <a:txBody>
                    <a:bodyPr/>
                    <a:lstStyle/>
                    <a:p>
                      <a:pPr algn="ctr"/>
                      <a:r>
                        <a:rPr kumimoji="1" lang="en-US" altLang="ja-JP" b="1" dirty="0"/>
                        <a:t>0</a:t>
                      </a:r>
                      <a:endParaRPr kumimoji="1" lang="ja-JP" altLang="en-US" b="1"/>
                    </a:p>
                  </a:txBody>
                  <a:tcPr/>
                </a:tc>
                <a:extLst>
                  <a:ext uri="{0D108BD9-81ED-4DB2-BD59-A6C34878D82A}">
                    <a16:rowId xmlns:a16="http://schemas.microsoft.com/office/drawing/2014/main" val="3640359538"/>
                  </a:ext>
                </a:extLst>
              </a:tr>
            </a:tbl>
          </a:graphicData>
        </a:graphic>
      </p:graphicFrame>
      <p:sp>
        <p:nvSpPr>
          <p:cNvPr id="9" name="テキスト ボックス 8">
            <a:extLst>
              <a:ext uri="{FF2B5EF4-FFF2-40B4-BE49-F238E27FC236}">
                <a16:creationId xmlns:a16="http://schemas.microsoft.com/office/drawing/2014/main" id="{6AA7907C-F2FA-0049-BE65-6919DFA657B3}"/>
              </a:ext>
            </a:extLst>
          </p:cNvPr>
          <p:cNvSpPr txBox="1"/>
          <p:nvPr/>
        </p:nvSpPr>
        <p:spPr>
          <a:xfrm>
            <a:off x="4882240" y="2190762"/>
            <a:ext cx="3754554" cy="369332"/>
          </a:xfrm>
          <a:prstGeom prst="rect">
            <a:avLst/>
          </a:prstGeom>
          <a:noFill/>
        </p:spPr>
        <p:txBody>
          <a:bodyPr wrap="none" rtlCol="0">
            <a:spAutoFit/>
          </a:bodyPr>
          <a:lstStyle/>
          <a:p>
            <a:r>
              <a:rPr kumimoji="1" lang="ja-JP" altLang="en-US"/>
              <a:t>表</a:t>
            </a:r>
            <a:r>
              <a:rPr kumimoji="1" lang="en-US" altLang="ja-JP" dirty="0"/>
              <a:t>1. One-Hot</a:t>
            </a:r>
            <a:r>
              <a:rPr kumimoji="1" lang="ja-JP" altLang="en-US"/>
              <a:t>エンコーディングの例</a:t>
            </a:r>
          </a:p>
        </p:txBody>
      </p:sp>
    </p:spTree>
    <p:extLst>
      <p:ext uri="{BB962C8B-B14F-4D97-AF65-F5344CB8AC3E}">
        <p14:creationId xmlns:p14="http://schemas.microsoft.com/office/powerpoint/2010/main" val="118293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11</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3.1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問題点</a:t>
            </a:r>
          </a:p>
        </p:txBody>
      </p:sp>
      <p:sp>
        <p:nvSpPr>
          <p:cNvPr id="2" name="テキスト ボックス 1">
            <a:extLst>
              <a:ext uri="{FF2B5EF4-FFF2-40B4-BE49-F238E27FC236}">
                <a16:creationId xmlns:a16="http://schemas.microsoft.com/office/drawing/2014/main" id="{FB2D75E4-FBA2-5C42-8E1D-C5DA1F481662}"/>
              </a:ext>
            </a:extLst>
          </p:cNvPr>
          <p:cNvSpPr txBox="1"/>
          <p:nvPr/>
        </p:nvSpPr>
        <p:spPr>
          <a:xfrm>
            <a:off x="171450" y="857250"/>
            <a:ext cx="8801100" cy="1631216"/>
          </a:xfrm>
          <a:prstGeom prst="rect">
            <a:avLst/>
          </a:prstGeom>
          <a:noFill/>
        </p:spPr>
        <p:txBody>
          <a:bodyPr wrap="square" rtlCol="0">
            <a:spAutoFit/>
          </a:bodyPr>
          <a:lstStyle/>
          <a:p>
            <a:r>
              <a:rPr kumimoji="1" lang="ja-JP" altLang="en-US" sz="2000"/>
              <a:t>正答率は以下の表</a:t>
            </a:r>
            <a:r>
              <a:rPr kumimoji="1" lang="en-US" altLang="ja-JP" sz="2000" dirty="0"/>
              <a:t>1</a:t>
            </a:r>
            <a:r>
              <a:rPr kumimoji="1" lang="ja-JP" altLang="en-US" sz="2000"/>
              <a:t>の通りである</a:t>
            </a:r>
            <a:r>
              <a:rPr kumimoji="1" lang="en-US" altLang="ja-JP" sz="2000" dirty="0"/>
              <a:t>.  </a:t>
            </a:r>
            <a:r>
              <a:rPr kumimoji="1" lang="ja-JP" altLang="en-US" sz="2000"/>
              <a:t>ただし</a:t>
            </a:r>
            <a:endParaRPr kumimoji="1" lang="en-US" altLang="ja-JP" sz="2000" dirty="0"/>
          </a:p>
          <a:p>
            <a:pPr marL="342900" indent="-342900">
              <a:buFont typeface="Arial" panose="020B0604020202020204" pitchFamily="34" charset="0"/>
              <a:buChar char="•"/>
            </a:pPr>
            <a:r>
              <a:rPr kumimoji="1" lang="en-US" altLang="ja-JP" sz="2000" dirty="0"/>
              <a:t>family: </a:t>
            </a:r>
            <a:r>
              <a:rPr kumimoji="1" lang="ja-JP" altLang="en-US" sz="2000"/>
              <a:t>家族の人数を詳細に分けた場合</a:t>
            </a:r>
            <a:endParaRPr kumimoji="1" lang="en-US" altLang="ja-JP" sz="2000" dirty="0"/>
          </a:p>
          <a:p>
            <a:pPr marL="342900" indent="-342900">
              <a:buFont typeface="Arial" panose="020B0604020202020204" pitchFamily="34" charset="0"/>
              <a:buChar char="•"/>
            </a:pPr>
            <a:r>
              <a:rPr kumimoji="1" lang="en-US" altLang="ja-JP" sz="2000" dirty="0"/>
              <a:t>family_weak: </a:t>
            </a:r>
            <a:r>
              <a:rPr kumimoji="1" lang="ja-JP" altLang="en-US" sz="2000"/>
              <a:t>家族の人数を</a:t>
            </a:r>
            <a:r>
              <a:rPr kumimoji="1" lang="en-US" altLang="ja-JP" sz="2000" dirty="0"/>
              <a:t>1, 2〜4, 5〜</a:t>
            </a:r>
            <a:r>
              <a:rPr kumimoji="1" lang="ja-JP" altLang="en-US" sz="2000"/>
              <a:t>人で場合分けした場合</a:t>
            </a:r>
            <a:r>
              <a:rPr kumimoji="1" lang="en-US" altLang="ja-JP" sz="2000" dirty="0"/>
              <a:t> </a:t>
            </a:r>
          </a:p>
          <a:p>
            <a:pPr marL="342900" indent="-342900">
              <a:buFont typeface="Arial" panose="020B0604020202020204" pitchFamily="34" charset="0"/>
              <a:buChar char="•"/>
            </a:pPr>
            <a:r>
              <a:rPr kumimoji="1" lang="en-US" altLang="ja-JP" sz="2000" dirty="0"/>
              <a:t>conventional: </a:t>
            </a:r>
            <a:r>
              <a:rPr kumimoji="1" lang="ja-JP" altLang="en-US" sz="2000"/>
              <a:t>従来手法を用いた場合</a:t>
            </a:r>
            <a:endParaRPr kumimoji="1" lang="en-US" altLang="ja-JP" sz="2000" dirty="0"/>
          </a:p>
          <a:p>
            <a:pPr marL="342900" indent="-342900">
              <a:buFont typeface="Arial" panose="020B0604020202020204" pitchFamily="34" charset="0"/>
              <a:buChar char="•"/>
            </a:pPr>
            <a:r>
              <a:rPr kumimoji="1" lang="en-US" altLang="ja-JP" sz="2000" dirty="0"/>
              <a:t>cabin_drop: </a:t>
            </a:r>
            <a:r>
              <a:rPr kumimoji="1" lang="ja-JP" altLang="en-US" sz="2000"/>
              <a:t>従来手法から</a:t>
            </a:r>
            <a:r>
              <a:rPr kumimoji="1" lang="en-US" altLang="ja-JP" sz="2000" dirty="0"/>
              <a:t>Cabin</a:t>
            </a:r>
            <a:r>
              <a:rPr kumimoji="1" lang="ja-JP" altLang="en-US" sz="2000"/>
              <a:t>での判定をなくした場合</a:t>
            </a:r>
            <a:endParaRPr kumimoji="1" lang="en-US" altLang="ja-JP" sz="2000" dirty="0"/>
          </a:p>
        </p:txBody>
      </p:sp>
      <p:sp>
        <p:nvSpPr>
          <p:cNvPr id="13" name="テキスト ボックス 12">
            <a:extLst>
              <a:ext uri="{FF2B5EF4-FFF2-40B4-BE49-F238E27FC236}">
                <a16:creationId xmlns:a16="http://schemas.microsoft.com/office/drawing/2014/main" id="{23CDD4FF-63BA-5A45-AA0C-007073B766F6}"/>
              </a:ext>
            </a:extLst>
          </p:cNvPr>
          <p:cNvSpPr txBox="1"/>
          <p:nvPr/>
        </p:nvSpPr>
        <p:spPr>
          <a:xfrm>
            <a:off x="3038009" y="4047011"/>
            <a:ext cx="3182281" cy="369332"/>
          </a:xfrm>
          <a:prstGeom prst="rect">
            <a:avLst/>
          </a:prstGeom>
          <a:noFill/>
        </p:spPr>
        <p:txBody>
          <a:bodyPr wrap="none" rtlCol="0">
            <a:spAutoFit/>
          </a:bodyPr>
          <a:lstStyle/>
          <a:p>
            <a:r>
              <a:rPr kumimoji="1" lang="ja-JP" altLang="en-US"/>
              <a:t>表</a:t>
            </a:r>
            <a:r>
              <a:rPr kumimoji="1" lang="en-US" altLang="ja-JP" dirty="0"/>
              <a:t>2. </a:t>
            </a:r>
            <a:r>
              <a:rPr kumimoji="1" lang="ja-JP" altLang="en-US"/>
              <a:t>特徴量数とスコアの関係</a:t>
            </a:r>
          </a:p>
        </p:txBody>
      </p:sp>
      <p:graphicFrame>
        <p:nvGraphicFramePr>
          <p:cNvPr id="23" name="表 22">
            <a:extLst>
              <a:ext uri="{FF2B5EF4-FFF2-40B4-BE49-F238E27FC236}">
                <a16:creationId xmlns:a16="http://schemas.microsoft.com/office/drawing/2014/main" id="{30B57766-FE7E-BC4B-9465-96AF97497B70}"/>
              </a:ext>
            </a:extLst>
          </p:cNvPr>
          <p:cNvGraphicFramePr>
            <a:graphicFrameLocks noGrp="1"/>
          </p:cNvGraphicFramePr>
          <p:nvPr>
            <p:extLst>
              <p:ext uri="{D42A27DB-BD31-4B8C-83A1-F6EECF244321}">
                <p14:modId xmlns:p14="http://schemas.microsoft.com/office/powerpoint/2010/main" val="2106077188"/>
              </p:ext>
            </p:extLst>
          </p:nvPr>
        </p:nvGraphicFramePr>
        <p:xfrm>
          <a:off x="994369" y="4428522"/>
          <a:ext cx="7155260" cy="1861155"/>
        </p:xfrm>
        <a:graphic>
          <a:graphicData uri="http://schemas.openxmlformats.org/drawingml/2006/table">
            <a:tbl>
              <a:tblPr firstRow="1" bandRow="1">
                <a:tableStyleId>{8A107856-5554-42FB-B03E-39F5DBC370BA}</a:tableStyleId>
              </a:tblPr>
              <a:tblGrid>
                <a:gridCol w="1431052">
                  <a:extLst>
                    <a:ext uri="{9D8B030D-6E8A-4147-A177-3AD203B41FA5}">
                      <a16:colId xmlns:a16="http://schemas.microsoft.com/office/drawing/2014/main" val="1594961704"/>
                    </a:ext>
                  </a:extLst>
                </a:gridCol>
                <a:gridCol w="1431052">
                  <a:extLst>
                    <a:ext uri="{9D8B030D-6E8A-4147-A177-3AD203B41FA5}">
                      <a16:colId xmlns:a16="http://schemas.microsoft.com/office/drawing/2014/main" val="2655857532"/>
                    </a:ext>
                  </a:extLst>
                </a:gridCol>
                <a:gridCol w="1431052">
                  <a:extLst>
                    <a:ext uri="{9D8B030D-6E8A-4147-A177-3AD203B41FA5}">
                      <a16:colId xmlns:a16="http://schemas.microsoft.com/office/drawing/2014/main" val="2067419077"/>
                    </a:ext>
                  </a:extLst>
                </a:gridCol>
                <a:gridCol w="1431052">
                  <a:extLst>
                    <a:ext uri="{9D8B030D-6E8A-4147-A177-3AD203B41FA5}">
                      <a16:colId xmlns:a16="http://schemas.microsoft.com/office/drawing/2014/main" val="3958159873"/>
                    </a:ext>
                  </a:extLst>
                </a:gridCol>
                <a:gridCol w="1431052">
                  <a:extLst>
                    <a:ext uri="{9D8B030D-6E8A-4147-A177-3AD203B41FA5}">
                      <a16:colId xmlns:a16="http://schemas.microsoft.com/office/drawing/2014/main" val="1270781559"/>
                    </a:ext>
                  </a:extLst>
                </a:gridCol>
              </a:tblGrid>
              <a:tr h="372231">
                <a:tc>
                  <a:txBody>
                    <a:bodyPr/>
                    <a:lstStyle/>
                    <a:p>
                      <a:pPr algn="ctr"/>
                      <a:endParaRPr kumimoji="1" lang="ja-JP" altLang="en-US" b="0"/>
                    </a:p>
                  </a:txBody>
                  <a:tcPr/>
                </a:tc>
                <a:tc>
                  <a:txBody>
                    <a:bodyPr/>
                    <a:lstStyle/>
                    <a:p>
                      <a:pPr algn="ctr"/>
                      <a:r>
                        <a:rPr kumimoji="1" lang="ja-JP" altLang="en-US"/>
                        <a:t>平均</a:t>
                      </a:r>
                    </a:p>
                  </a:txBody>
                  <a:tcPr/>
                </a:tc>
                <a:tc>
                  <a:txBody>
                    <a:bodyPr/>
                    <a:lstStyle/>
                    <a:p>
                      <a:pPr algn="ctr"/>
                      <a:r>
                        <a:rPr kumimoji="1" lang="ja-JP" altLang="en-US"/>
                        <a:t>分散</a:t>
                      </a:r>
                    </a:p>
                  </a:txBody>
                  <a:tcPr/>
                </a:tc>
                <a:tc>
                  <a:txBody>
                    <a:bodyPr/>
                    <a:lstStyle/>
                    <a:p>
                      <a:pPr algn="ctr"/>
                      <a:r>
                        <a:rPr kumimoji="1" lang="ja-JP" altLang="en-US"/>
                        <a:t>最大値</a:t>
                      </a:r>
                    </a:p>
                  </a:txBody>
                  <a:tcPr/>
                </a:tc>
                <a:tc>
                  <a:txBody>
                    <a:bodyPr/>
                    <a:lstStyle/>
                    <a:p>
                      <a:pPr algn="ctr"/>
                      <a:r>
                        <a:rPr kumimoji="1" lang="ja-JP" altLang="en-US"/>
                        <a:t>特徴量数</a:t>
                      </a:r>
                    </a:p>
                  </a:txBody>
                  <a:tcPr/>
                </a:tc>
                <a:extLst>
                  <a:ext uri="{0D108BD9-81ED-4DB2-BD59-A6C34878D82A}">
                    <a16:rowId xmlns:a16="http://schemas.microsoft.com/office/drawing/2014/main" val="4199842166"/>
                  </a:ext>
                </a:extLst>
              </a:tr>
              <a:tr h="372231">
                <a:tc>
                  <a:txBody>
                    <a:bodyPr/>
                    <a:lstStyle/>
                    <a:p>
                      <a:pPr algn="ctr"/>
                      <a:r>
                        <a:rPr kumimoji="1" lang="en-US" altLang="ja-JP" b="1" dirty="0"/>
                        <a:t>cabin_drop</a:t>
                      </a:r>
                      <a:endParaRPr kumimoji="1" lang="ja-JP" altLang="en-US" b="1"/>
                    </a:p>
                  </a:txBody>
                  <a:tcPr/>
                </a:tc>
                <a:tc>
                  <a:txBody>
                    <a:bodyPr/>
                    <a:lstStyle/>
                    <a:p>
                      <a:pPr algn="ctr"/>
                      <a:r>
                        <a:rPr kumimoji="1" lang="en-US" altLang="ja-JP" dirty="0"/>
                        <a:t>0.75478</a:t>
                      </a:r>
                      <a:endParaRPr kumimoji="1" lang="ja-JP" altLang="en-US"/>
                    </a:p>
                  </a:txBody>
                  <a:tcPr/>
                </a:tc>
                <a:tc>
                  <a:txBody>
                    <a:bodyPr/>
                    <a:lstStyle/>
                    <a:p>
                      <a:pPr algn="ctr"/>
                      <a:r>
                        <a:rPr kumimoji="1" lang="en-US" altLang="ja-JP" dirty="0"/>
                        <a:t>2.5268E-05</a:t>
                      </a:r>
                      <a:endParaRPr kumimoji="1" lang="ja-JP" altLang="en-US"/>
                    </a:p>
                  </a:txBody>
                  <a:tcPr/>
                </a:tc>
                <a:tc>
                  <a:txBody>
                    <a:bodyPr/>
                    <a:lstStyle/>
                    <a:p>
                      <a:pPr algn="ctr"/>
                      <a:r>
                        <a:rPr kumimoji="1" lang="en-US" altLang="ja-JP" dirty="0"/>
                        <a:t>0.76076</a:t>
                      </a:r>
                      <a:endParaRPr kumimoji="1" lang="ja-JP" altLang="en-US"/>
                    </a:p>
                  </a:txBody>
                  <a:tcPr/>
                </a:tc>
                <a:tc>
                  <a:txBody>
                    <a:bodyPr/>
                    <a:lstStyle/>
                    <a:p>
                      <a:pPr algn="ctr"/>
                      <a:r>
                        <a:rPr kumimoji="1" lang="en-US" altLang="ja-JP" dirty="0"/>
                        <a:t>20</a:t>
                      </a:r>
                      <a:endParaRPr kumimoji="1" lang="ja-JP" altLang="en-US"/>
                    </a:p>
                  </a:txBody>
                  <a:tcPr/>
                </a:tc>
                <a:extLst>
                  <a:ext uri="{0D108BD9-81ED-4DB2-BD59-A6C34878D82A}">
                    <a16:rowId xmlns:a16="http://schemas.microsoft.com/office/drawing/2014/main" val="2068991644"/>
                  </a:ext>
                </a:extLst>
              </a:tr>
              <a:tr h="372231">
                <a:tc>
                  <a:txBody>
                    <a:bodyPr/>
                    <a:lstStyle/>
                    <a:p>
                      <a:pPr algn="ctr"/>
                      <a:r>
                        <a:rPr kumimoji="1" lang="en-US" altLang="ja-JP" b="1" dirty="0"/>
                        <a:t>conventional</a:t>
                      </a:r>
                      <a:endParaRPr kumimoji="1" lang="ja-JP" altLang="en-US" b="1"/>
                    </a:p>
                  </a:txBody>
                  <a:tcPr/>
                </a:tc>
                <a:tc>
                  <a:txBody>
                    <a:bodyPr/>
                    <a:lstStyle/>
                    <a:p>
                      <a:pPr algn="ctr"/>
                      <a:r>
                        <a:rPr kumimoji="1" lang="en-US" altLang="ja-JP" dirty="0"/>
                        <a:t>0.74581</a:t>
                      </a:r>
                      <a:endParaRPr kumimoji="1" lang="ja-JP" altLang="en-US"/>
                    </a:p>
                  </a:txBody>
                  <a:tcPr/>
                </a:tc>
                <a:tc>
                  <a:txBody>
                    <a:bodyPr/>
                    <a:lstStyle/>
                    <a:p>
                      <a:pPr algn="ctr"/>
                      <a:r>
                        <a:rPr kumimoji="1" lang="en-US" altLang="ja-JP" dirty="0"/>
                        <a:t>3.6851E-05</a:t>
                      </a:r>
                      <a:endParaRPr kumimoji="1" lang="ja-JP" altLang="en-US"/>
                    </a:p>
                  </a:txBody>
                  <a:tcPr/>
                </a:tc>
                <a:tc>
                  <a:txBody>
                    <a:bodyPr/>
                    <a:lstStyle/>
                    <a:p>
                      <a:pPr algn="ctr"/>
                      <a:r>
                        <a:rPr kumimoji="1" lang="en-US" altLang="ja-JP" dirty="0"/>
                        <a:t>0.75598</a:t>
                      </a:r>
                      <a:endParaRPr kumimoji="1" lang="ja-JP" altLang="en-US"/>
                    </a:p>
                  </a:txBody>
                  <a:tcPr/>
                </a:tc>
                <a:tc>
                  <a:txBody>
                    <a:bodyPr/>
                    <a:lstStyle/>
                    <a:p>
                      <a:pPr algn="ctr"/>
                      <a:r>
                        <a:rPr kumimoji="1" lang="en-US" altLang="ja-JP" dirty="0"/>
                        <a:t>29</a:t>
                      </a:r>
                      <a:endParaRPr kumimoji="1" lang="ja-JP" altLang="en-US"/>
                    </a:p>
                  </a:txBody>
                  <a:tcPr/>
                </a:tc>
                <a:extLst>
                  <a:ext uri="{0D108BD9-81ED-4DB2-BD59-A6C34878D82A}">
                    <a16:rowId xmlns:a16="http://schemas.microsoft.com/office/drawing/2014/main" val="373467823"/>
                  </a:ext>
                </a:extLst>
              </a:tr>
              <a:tr h="372231">
                <a:tc>
                  <a:txBody>
                    <a:bodyPr/>
                    <a:lstStyle/>
                    <a:p>
                      <a:pPr algn="ctr"/>
                      <a:r>
                        <a:rPr kumimoji="1" lang="en-US" altLang="ja-JP" b="1" dirty="0"/>
                        <a:t>family_weak</a:t>
                      </a:r>
                      <a:endParaRPr kumimoji="1" lang="ja-JP" altLang="en-US" b="1"/>
                    </a:p>
                  </a:txBody>
                  <a:tcPr/>
                </a:tc>
                <a:tc>
                  <a:txBody>
                    <a:bodyPr/>
                    <a:lstStyle/>
                    <a:p>
                      <a:pPr algn="ctr"/>
                      <a:r>
                        <a:rPr kumimoji="1" lang="en-US" altLang="ja-JP" dirty="0"/>
                        <a:t>0.73444</a:t>
                      </a:r>
                      <a:endParaRPr kumimoji="1" lang="ja-JP" altLang="en-US"/>
                    </a:p>
                  </a:txBody>
                  <a:tcPr/>
                </a:tc>
                <a:tc>
                  <a:txBody>
                    <a:bodyPr/>
                    <a:lstStyle/>
                    <a:p>
                      <a:pPr algn="ctr"/>
                      <a:r>
                        <a:rPr kumimoji="1" lang="en-US" altLang="ja-JP" dirty="0"/>
                        <a:t>2.8632E-05</a:t>
                      </a:r>
                      <a:endParaRPr kumimoji="1" lang="ja-JP" altLang="en-US"/>
                    </a:p>
                  </a:txBody>
                  <a:tcPr/>
                </a:tc>
                <a:tc>
                  <a:txBody>
                    <a:bodyPr/>
                    <a:lstStyle/>
                    <a:p>
                      <a:pPr algn="ctr"/>
                      <a:r>
                        <a:rPr kumimoji="1" lang="en-US" altLang="ja-JP" dirty="0"/>
                        <a:t>0.74162</a:t>
                      </a:r>
                      <a:endParaRPr kumimoji="1" lang="ja-JP" altLang="en-US"/>
                    </a:p>
                  </a:txBody>
                  <a:tcPr/>
                </a:tc>
                <a:tc>
                  <a:txBody>
                    <a:bodyPr/>
                    <a:lstStyle/>
                    <a:p>
                      <a:pPr algn="ctr"/>
                      <a:r>
                        <a:rPr kumimoji="1" lang="en-US" altLang="ja-JP" dirty="0"/>
                        <a:t>31</a:t>
                      </a:r>
                      <a:endParaRPr kumimoji="1" lang="ja-JP" altLang="en-US"/>
                    </a:p>
                  </a:txBody>
                  <a:tcPr/>
                </a:tc>
                <a:extLst>
                  <a:ext uri="{0D108BD9-81ED-4DB2-BD59-A6C34878D82A}">
                    <a16:rowId xmlns:a16="http://schemas.microsoft.com/office/drawing/2014/main" val="2964144025"/>
                  </a:ext>
                </a:extLst>
              </a:tr>
              <a:tr h="372231">
                <a:tc>
                  <a:txBody>
                    <a:bodyPr/>
                    <a:lstStyle/>
                    <a:p>
                      <a:pPr algn="ctr"/>
                      <a:r>
                        <a:rPr kumimoji="1" lang="en-US" altLang="ja-JP" b="1" dirty="0"/>
                        <a:t>family</a:t>
                      </a:r>
                      <a:endParaRPr kumimoji="1" lang="ja-JP" altLang="en-US" b="1"/>
                    </a:p>
                  </a:txBody>
                  <a:tcPr/>
                </a:tc>
                <a:tc>
                  <a:txBody>
                    <a:bodyPr/>
                    <a:lstStyle/>
                    <a:p>
                      <a:pPr algn="ctr"/>
                      <a:r>
                        <a:rPr kumimoji="1" lang="en-US" altLang="ja-JP" dirty="0"/>
                        <a:t>0.73744</a:t>
                      </a:r>
                    </a:p>
                  </a:txBody>
                  <a:tcPr/>
                </a:tc>
                <a:tc>
                  <a:txBody>
                    <a:bodyPr/>
                    <a:lstStyle/>
                    <a:p>
                      <a:pPr algn="ctr"/>
                      <a:r>
                        <a:rPr kumimoji="1" lang="en-US" altLang="ja-JP" dirty="0"/>
                        <a:t>7.6889E-05</a:t>
                      </a:r>
                      <a:endParaRPr kumimoji="1" lang="ja-JP" altLang="en-US"/>
                    </a:p>
                  </a:txBody>
                  <a:tcPr/>
                </a:tc>
                <a:tc>
                  <a:txBody>
                    <a:bodyPr/>
                    <a:lstStyle/>
                    <a:p>
                      <a:pPr algn="ctr"/>
                      <a:r>
                        <a:rPr kumimoji="1" lang="en-US" altLang="ja-JP" dirty="0"/>
                        <a:t>0.75119</a:t>
                      </a:r>
                      <a:endParaRPr kumimoji="1" lang="ja-JP" altLang="en-US"/>
                    </a:p>
                  </a:txBody>
                  <a:tcPr/>
                </a:tc>
                <a:tc>
                  <a:txBody>
                    <a:bodyPr/>
                    <a:lstStyle/>
                    <a:p>
                      <a:pPr algn="ctr"/>
                      <a:r>
                        <a:rPr kumimoji="1" lang="en-US" altLang="ja-JP" dirty="0"/>
                        <a:t>36</a:t>
                      </a:r>
                      <a:endParaRPr kumimoji="1" lang="ja-JP" altLang="en-US"/>
                    </a:p>
                  </a:txBody>
                  <a:tcPr/>
                </a:tc>
                <a:extLst>
                  <a:ext uri="{0D108BD9-81ED-4DB2-BD59-A6C34878D82A}">
                    <a16:rowId xmlns:a16="http://schemas.microsoft.com/office/drawing/2014/main" val="3281731999"/>
                  </a:ext>
                </a:extLst>
              </a:tr>
            </a:tbl>
          </a:graphicData>
        </a:graphic>
      </p:graphicFrame>
      <p:sp>
        <p:nvSpPr>
          <p:cNvPr id="14" name="テキスト ボックス 13">
            <a:extLst>
              <a:ext uri="{FF2B5EF4-FFF2-40B4-BE49-F238E27FC236}">
                <a16:creationId xmlns:a16="http://schemas.microsoft.com/office/drawing/2014/main" id="{1C20D707-2108-FA42-8EF6-AD3914AA3F19}"/>
              </a:ext>
            </a:extLst>
          </p:cNvPr>
          <p:cNvSpPr txBox="1"/>
          <p:nvPr/>
        </p:nvSpPr>
        <p:spPr>
          <a:xfrm>
            <a:off x="171450" y="2498158"/>
            <a:ext cx="8686800" cy="707886"/>
          </a:xfrm>
          <a:prstGeom prst="rect">
            <a:avLst/>
          </a:prstGeom>
          <a:noFill/>
        </p:spPr>
        <p:txBody>
          <a:bodyPr wrap="square" rtlCol="0">
            <a:spAutoFit/>
          </a:bodyPr>
          <a:lstStyle/>
          <a:p>
            <a:r>
              <a:rPr kumimoji="1" lang="ja-JP" altLang="en-US" sz="2000"/>
              <a:t>この</a:t>
            </a:r>
            <a:r>
              <a:rPr kumimoji="1" lang="en-US" altLang="ja-JP" sz="2000" dirty="0"/>
              <a:t>4</a:t>
            </a:r>
            <a:r>
              <a:rPr kumimoji="1" lang="ja-JP" altLang="en-US" sz="2000"/>
              <a:t>種において</a:t>
            </a:r>
            <a:r>
              <a:rPr kumimoji="1" lang="en-US" altLang="ja-JP" sz="2000" dirty="0"/>
              <a:t>, </a:t>
            </a:r>
            <a:r>
              <a:rPr kumimoji="1" lang="ja-JP" altLang="en-US" sz="2000">
                <a:solidFill>
                  <a:srgbClr val="FF0000"/>
                </a:solidFill>
              </a:rPr>
              <a:t>特徴量の種類が少ないほど平均が大きく</a:t>
            </a:r>
            <a:r>
              <a:rPr kumimoji="1" lang="en-US" altLang="ja-JP" sz="2000" dirty="0">
                <a:solidFill>
                  <a:srgbClr val="FF0000"/>
                </a:solidFill>
              </a:rPr>
              <a:t>, </a:t>
            </a:r>
            <a:r>
              <a:rPr kumimoji="1" lang="ja-JP" altLang="en-US" sz="2000">
                <a:solidFill>
                  <a:srgbClr val="FF0000"/>
                </a:solidFill>
              </a:rPr>
              <a:t>分散が小さく</a:t>
            </a:r>
            <a:r>
              <a:rPr kumimoji="1" lang="en-US" altLang="ja-JP" sz="2000" dirty="0">
                <a:solidFill>
                  <a:srgbClr val="FF0000"/>
                </a:solidFill>
              </a:rPr>
              <a:t>, </a:t>
            </a:r>
            <a:r>
              <a:rPr kumimoji="1" lang="ja-JP" altLang="en-US" sz="2000">
                <a:solidFill>
                  <a:srgbClr val="FF0000"/>
                </a:solidFill>
              </a:rPr>
              <a:t>最大値が大きくなる傾向が見られる</a:t>
            </a:r>
            <a:r>
              <a:rPr kumimoji="1" lang="en-US" altLang="ja-JP" sz="2000" dirty="0"/>
              <a:t>.</a:t>
            </a:r>
            <a:endParaRPr kumimoji="1" lang="ja-JP" altLang="en-US" sz="2000"/>
          </a:p>
        </p:txBody>
      </p:sp>
      <p:sp>
        <p:nvSpPr>
          <p:cNvPr id="11" name="右矢印 10">
            <a:extLst>
              <a:ext uri="{FF2B5EF4-FFF2-40B4-BE49-F238E27FC236}">
                <a16:creationId xmlns:a16="http://schemas.microsoft.com/office/drawing/2014/main" id="{CA916DA3-91B8-A547-8901-74DC487B141D}"/>
              </a:ext>
            </a:extLst>
          </p:cNvPr>
          <p:cNvSpPr/>
          <p:nvPr/>
        </p:nvSpPr>
        <p:spPr>
          <a:xfrm>
            <a:off x="886917" y="3371377"/>
            <a:ext cx="978408" cy="484632"/>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8A0AA3-B8C0-FC43-A988-E5E960DDDBDF}"/>
              </a:ext>
            </a:extLst>
          </p:cNvPr>
          <p:cNvSpPr txBox="1"/>
          <p:nvPr/>
        </p:nvSpPr>
        <p:spPr>
          <a:xfrm>
            <a:off x="1928231" y="3259750"/>
            <a:ext cx="5501827" cy="707886"/>
          </a:xfrm>
          <a:prstGeom prst="rect">
            <a:avLst/>
          </a:prstGeom>
          <a:solidFill>
            <a:schemeClr val="bg1"/>
          </a:solidFill>
          <a:ln>
            <a:solidFill>
              <a:schemeClr val="tx1"/>
            </a:solidFill>
          </a:ln>
        </p:spPr>
        <p:txBody>
          <a:bodyPr wrap="none" rtlCol="0">
            <a:spAutoFit/>
          </a:bodyPr>
          <a:lstStyle/>
          <a:p>
            <a:pPr marL="457200" indent="-457200">
              <a:buFont typeface="Arial" panose="020B0604020202020204" pitchFamily="34" charset="0"/>
              <a:buChar char="•"/>
            </a:pPr>
            <a:r>
              <a:rPr kumimoji="1" lang="en-US" altLang="ja-JP" sz="2000" dirty="0"/>
              <a:t> </a:t>
            </a:r>
            <a:r>
              <a:rPr kumimoji="1" lang="ja-JP" altLang="en-US" sz="2000">
                <a:solidFill>
                  <a:schemeClr val="accent1"/>
                </a:solidFill>
              </a:rPr>
              <a:t>次元の呪い</a:t>
            </a:r>
            <a:r>
              <a:rPr kumimoji="1" lang="en-US" altLang="ja-JP" sz="2000" dirty="0">
                <a:solidFill>
                  <a:schemeClr val="accent1"/>
                </a:solidFill>
              </a:rPr>
              <a:t>(curse of dimensionality)</a:t>
            </a:r>
          </a:p>
          <a:p>
            <a:pPr marL="457200" indent="-457200">
              <a:buFont typeface="Arial" panose="020B0604020202020204" pitchFamily="34" charset="0"/>
              <a:buChar char="•"/>
            </a:pPr>
            <a:r>
              <a:rPr kumimoji="1" lang="en-US" altLang="ja-JP" sz="2000" dirty="0"/>
              <a:t> </a:t>
            </a:r>
            <a:r>
              <a:rPr kumimoji="1" lang="en-US" altLang="ja-JP" sz="2000" dirty="0">
                <a:solidFill>
                  <a:schemeClr val="accent1"/>
                </a:solidFill>
              </a:rPr>
              <a:t>One-Hot</a:t>
            </a:r>
            <a:r>
              <a:rPr kumimoji="1" lang="ja-JP" altLang="en-US" sz="2000">
                <a:solidFill>
                  <a:schemeClr val="accent1"/>
                </a:solidFill>
              </a:rPr>
              <a:t>エンコーディングによる不安定性</a:t>
            </a:r>
            <a:r>
              <a:rPr kumimoji="1" lang="en-US" altLang="ja-JP" sz="2000" dirty="0">
                <a:solidFill>
                  <a:schemeClr val="accent1"/>
                </a:solidFill>
              </a:rPr>
              <a:t> </a:t>
            </a:r>
            <a:endParaRPr kumimoji="1" lang="ja-JP" altLang="en-US" sz="2000">
              <a:solidFill>
                <a:schemeClr val="accent1"/>
              </a:solidFill>
            </a:endParaRPr>
          </a:p>
        </p:txBody>
      </p:sp>
    </p:spTree>
    <p:extLst>
      <p:ext uri="{BB962C8B-B14F-4D97-AF65-F5344CB8AC3E}">
        <p14:creationId xmlns:p14="http://schemas.microsoft.com/office/powerpoint/2010/main" val="224987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12</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3.2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問題点</a:t>
            </a:r>
          </a:p>
        </p:txBody>
      </p:sp>
      <p:sp>
        <p:nvSpPr>
          <p:cNvPr id="12" name="テキスト ボックス 11">
            <a:extLst>
              <a:ext uri="{FF2B5EF4-FFF2-40B4-BE49-F238E27FC236}">
                <a16:creationId xmlns:a16="http://schemas.microsoft.com/office/drawing/2014/main" id="{358A0AA3-B8C0-FC43-A988-E5E960DDDBDF}"/>
              </a:ext>
            </a:extLst>
          </p:cNvPr>
          <p:cNvSpPr txBox="1"/>
          <p:nvPr/>
        </p:nvSpPr>
        <p:spPr>
          <a:xfrm>
            <a:off x="157160" y="1389190"/>
            <a:ext cx="4104457" cy="400110"/>
          </a:xfrm>
          <a:prstGeom prst="rect">
            <a:avLst/>
          </a:prstGeom>
          <a:solidFill>
            <a:schemeClr val="bg1">
              <a:lumMod val="85000"/>
            </a:schemeClr>
          </a:solidFill>
        </p:spPr>
        <p:txBody>
          <a:bodyPr wrap="none" rtlCol="0">
            <a:spAutoFit/>
          </a:bodyPr>
          <a:lstStyle/>
          <a:p>
            <a:r>
              <a:rPr kumimoji="1" lang="ja-JP" altLang="en-US" sz="2000">
                <a:solidFill>
                  <a:schemeClr val="accent1"/>
                </a:solidFill>
              </a:rPr>
              <a:t>次元の呪い</a:t>
            </a:r>
            <a:r>
              <a:rPr kumimoji="1" lang="en-US" altLang="ja-JP" sz="2000" dirty="0">
                <a:solidFill>
                  <a:schemeClr val="accent1"/>
                </a:solidFill>
              </a:rPr>
              <a:t>(curse of dimensionality) </a:t>
            </a:r>
            <a:endParaRPr kumimoji="1" lang="ja-JP" altLang="en-US" sz="2000">
              <a:solidFill>
                <a:schemeClr val="accent1"/>
              </a:solidFill>
            </a:endParaRPr>
          </a:p>
        </p:txBody>
      </p:sp>
      <p:sp>
        <p:nvSpPr>
          <p:cNvPr id="15" name="テキスト ボックス 14">
            <a:extLst>
              <a:ext uri="{FF2B5EF4-FFF2-40B4-BE49-F238E27FC236}">
                <a16:creationId xmlns:a16="http://schemas.microsoft.com/office/drawing/2014/main" id="{0B71002F-FAF6-F94B-8C75-BF5C3CF0FD3C}"/>
              </a:ext>
            </a:extLst>
          </p:cNvPr>
          <p:cNvSpPr txBox="1"/>
          <p:nvPr/>
        </p:nvSpPr>
        <p:spPr>
          <a:xfrm>
            <a:off x="171449" y="1786131"/>
            <a:ext cx="8801100" cy="101566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a:t>学習データの次元が増加するにつれて</a:t>
            </a:r>
            <a:r>
              <a:rPr kumimoji="1" lang="en-US" altLang="ja-JP" sz="2000" dirty="0"/>
              <a:t>, </a:t>
            </a:r>
            <a:r>
              <a:rPr kumimoji="1" lang="ja-JP" altLang="en-US" sz="2000"/>
              <a:t>学習に必要なサンプル数は指数関数的に増加してしまう</a:t>
            </a:r>
            <a:r>
              <a:rPr kumimoji="1" lang="en-US" altLang="ja-JP" sz="2000" dirty="0"/>
              <a:t>[6]. </a:t>
            </a:r>
            <a:r>
              <a:rPr kumimoji="1" lang="ja-JP" altLang="en-US" sz="2000"/>
              <a:t>手元にある有限なデータでは十分な学習結果が得られず</a:t>
            </a:r>
            <a:r>
              <a:rPr kumimoji="1" lang="en-US" altLang="ja-JP" sz="2000" dirty="0"/>
              <a:t>, </a:t>
            </a:r>
            <a:r>
              <a:rPr kumimoji="1" lang="ja-JP" altLang="en-US" sz="2000"/>
              <a:t>未知のデータに適切に対応できなくなっている</a:t>
            </a:r>
            <a:r>
              <a:rPr kumimoji="1" lang="en-US" altLang="ja-JP" sz="2000" dirty="0"/>
              <a:t>.</a:t>
            </a:r>
          </a:p>
        </p:txBody>
      </p:sp>
      <p:sp>
        <p:nvSpPr>
          <p:cNvPr id="16" name="テキスト ボックス 15">
            <a:extLst>
              <a:ext uri="{FF2B5EF4-FFF2-40B4-BE49-F238E27FC236}">
                <a16:creationId xmlns:a16="http://schemas.microsoft.com/office/drawing/2014/main" id="{7FD62FCE-2334-9F4C-90C8-E4A63B8E4165}"/>
              </a:ext>
            </a:extLst>
          </p:cNvPr>
          <p:cNvSpPr txBox="1"/>
          <p:nvPr/>
        </p:nvSpPr>
        <p:spPr>
          <a:xfrm>
            <a:off x="157160" y="3284799"/>
            <a:ext cx="4982454" cy="400110"/>
          </a:xfrm>
          <a:prstGeom prst="rect">
            <a:avLst/>
          </a:prstGeom>
          <a:solidFill>
            <a:schemeClr val="bg1">
              <a:lumMod val="85000"/>
            </a:schemeClr>
          </a:solidFill>
        </p:spPr>
        <p:txBody>
          <a:bodyPr wrap="none" rtlCol="0">
            <a:spAutoFit/>
          </a:bodyPr>
          <a:lstStyle/>
          <a:p>
            <a:r>
              <a:rPr kumimoji="1" lang="en-US" altLang="ja-JP" sz="2000" dirty="0">
                <a:solidFill>
                  <a:schemeClr val="accent1"/>
                </a:solidFill>
              </a:rPr>
              <a:t>One-Hot</a:t>
            </a:r>
            <a:r>
              <a:rPr kumimoji="1" lang="ja-JP" altLang="en-US" sz="2000">
                <a:solidFill>
                  <a:schemeClr val="accent1"/>
                </a:solidFill>
              </a:rPr>
              <a:t>エンコーディングによる不安定性</a:t>
            </a:r>
            <a:r>
              <a:rPr kumimoji="1" lang="en-US" altLang="ja-JP" sz="2000" dirty="0">
                <a:solidFill>
                  <a:schemeClr val="accent1"/>
                </a:solidFill>
              </a:rPr>
              <a:t> </a:t>
            </a:r>
            <a:endParaRPr kumimoji="1" lang="ja-JP" altLang="en-US" sz="2000">
              <a:solidFill>
                <a:schemeClr val="accent1"/>
              </a:solidFill>
            </a:endParaRPr>
          </a:p>
        </p:txBody>
      </p:sp>
      <p:sp>
        <p:nvSpPr>
          <p:cNvPr id="17" name="テキスト ボックス 16">
            <a:extLst>
              <a:ext uri="{FF2B5EF4-FFF2-40B4-BE49-F238E27FC236}">
                <a16:creationId xmlns:a16="http://schemas.microsoft.com/office/drawing/2014/main" id="{7074BF55-41D9-D44F-AF58-96984AF6AE1D}"/>
              </a:ext>
            </a:extLst>
          </p:cNvPr>
          <p:cNvSpPr txBox="1"/>
          <p:nvPr/>
        </p:nvSpPr>
        <p:spPr>
          <a:xfrm>
            <a:off x="157160" y="3684909"/>
            <a:ext cx="8801100" cy="101566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a:t>数値データ以外を扱い</a:t>
            </a:r>
            <a:r>
              <a:rPr kumimoji="1" lang="en-US" altLang="ja-JP" sz="2000" dirty="0"/>
              <a:t>, </a:t>
            </a:r>
            <a:r>
              <a:rPr kumimoji="1" lang="ja-JP" altLang="en-US" sz="2000"/>
              <a:t>フラグを記述するために特徴量が一つ必要な</a:t>
            </a:r>
            <a:r>
              <a:rPr kumimoji="1" lang="en-US" altLang="ja-JP" sz="2000" dirty="0"/>
              <a:t>One-Hot</a:t>
            </a:r>
            <a:r>
              <a:rPr kumimoji="1" lang="ja-JP" altLang="en-US" sz="2000"/>
              <a:t>エンコーディングは</a:t>
            </a:r>
            <a:r>
              <a:rPr kumimoji="1" lang="en-US" altLang="ja-JP" sz="2000" dirty="0"/>
              <a:t>, </a:t>
            </a:r>
            <a:r>
              <a:rPr kumimoji="1" lang="ja-JP" altLang="en-US" sz="2000"/>
              <a:t>同じ問題に対して妥当なモデルが複数存在して係数が一意に定まらず</a:t>
            </a:r>
            <a:r>
              <a:rPr kumimoji="1" lang="en-US" altLang="ja-JP" sz="2000" dirty="0"/>
              <a:t>, </a:t>
            </a:r>
            <a:r>
              <a:rPr kumimoji="1" lang="ja-JP" altLang="en-US" sz="2000"/>
              <a:t>それが結果の解釈の妨げとなることがある</a:t>
            </a:r>
            <a:r>
              <a:rPr kumimoji="1" lang="en-US" altLang="ja-JP" sz="2000" dirty="0"/>
              <a:t>[7].</a:t>
            </a:r>
          </a:p>
        </p:txBody>
      </p:sp>
      <p:sp>
        <p:nvSpPr>
          <p:cNvPr id="2" name="正方形/長方形 1">
            <a:extLst>
              <a:ext uri="{FF2B5EF4-FFF2-40B4-BE49-F238E27FC236}">
                <a16:creationId xmlns:a16="http://schemas.microsoft.com/office/drawing/2014/main" id="{03CCE5E6-0BCC-3F44-B32D-2AD5537AAF05}"/>
              </a:ext>
            </a:extLst>
          </p:cNvPr>
          <p:cNvSpPr/>
          <p:nvPr/>
        </p:nvSpPr>
        <p:spPr>
          <a:xfrm>
            <a:off x="507206" y="5423277"/>
            <a:ext cx="8129588" cy="954107"/>
          </a:xfrm>
          <a:prstGeom prst="rect">
            <a:avLst/>
          </a:prstGeom>
        </p:spPr>
        <p:txBody>
          <a:bodyPr wrap="square">
            <a:spAutoFit/>
          </a:bodyPr>
          <a:lstStyle/>
          <a:p>
            <a:r>
              <a:rPr kumimoji="1" lang="en-US" altLang="ja-JP" sz="1400" dirty="0"/>
              <a:t>[6] Michel Verleysen and Damien Francois. 2005. The Curse of Dimensionality in Data Mining and Time Series Prediction.</a:t>
            </a:r>
          </a:p>
          <a:p>
            <a:r>
              <a:rPr kumimoji="1" lang="en-US" altLang="ja-JP" sz="1400" dirty="0"/>
              <a:t>[7] Alice Zheng and Amanda Casari. 2019. </a:t>
            </a:r>
            <a:r>
              <a:rPr kumimoji="1" lang="ja-JP" altLang="en-US" sz="1400"/>
              <a:t>機械学習のための特徴量エンジニアリング</a:t>
            </a:r>
            <a:r>
              <a:rPr kumimoji="1" lang="en-US" altLang="ja-JP" sz="1400" dirty="0"/>
              <a:t>. Translated by </a:t>
            </a:r>
            <a:r>
              <a:rPr kumimoji="1" lang="ja-JP" altLang="en-US" sz="1400"/>
              <a:t>株式会社ホクソエム</a:t>
            </a:r>
            <a:r>
              <a:rPr kumimoji="1" lang="en-US" altLang="ja-JP" sz="1400" dirty="0"/>
              <a:t>, </a:t>
            </a:r>
            <a:r>
              <a:rPr kumimoji="1" lang="ja-JP" altLang="en-US" sz="1400"/>
              <a:t>オライリージャパン</a:t>
            </a:r>
            <a:r>
              <a:rPr kumimoji="1" lang="en-US" altLang="ja-JP" sz="1400" dirty="0"/>
              <a:t>, p84.</a:t>
            </a:r>
          </a:p>
        </p:txBody>
      </p:sp>
    </p:spTree>
    <p:extLst>
      <p:ext uri="{BB962C8B-B14F-4D97-AF65-F5344CB8AC3E}">
        <p14:creationId xmlns:p14="http://schemas.microsoft.com/office/powerpoint/2010/main" val="341782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13</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3.3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問題点</a:t>
            </a:r>
          </a:p>
        </p:txBody>
      </p:sp>
      <p:sp>
        <p:nvSpPr>
          <p:cNvPr id="2" name="テキスト ボックス 1">
            <a:extLst>
              <a:ext uri="{FF2B5EF4-FFF2-40B4-BE49-F238E27FC236}">
                <a16:creationId xmlns:a16="http://schemas.microsoft.com/office/drawing/2014/main" id="{01D91D3E-93A9-CF48-99F4-6A103B03D472}"/>
              </a:ext>
            </a:extLst>
          </p:cNvPr>
          <p:cNvSpPr txBox="1"/>
          <p:nvPr/>
        </p:nvSpPr>
        <p:spPr>
          <a:xfrm>
            <a:off x="171450" y="1460496"/>
            <a:ext cx="8801100" cy="403187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a:t>家族人数をそのまま特徴量として扱っている</a:t>
            </a:r>
            <a:r>
              <a:rPr kumimoji="1" lang="en-US" altLang="ja-JP" sz="2000" dirty="0"/>
              <a:t>. </a:t>
            </a:r>
            <a:r>
              <a:rPr kumimoji="1" lang="ja-JP" altLang="en-US" sz="2000"/>
              <a:t>しかし</a:t>
            </a:r>
            <a:r>
              <a:rPr kumimoji="1" lang="en-US" altLang="ja-JP" sz="2000" dirty="0"/>
              <a:t>, </a:t>
            </a:r>
            <a:r>
              <a:rPr kumimoji="1" lang="ja-JP" altLang="en-US" sz="2000">
                <a:solidFill>
                  <a:srgbClr val="0070C0"/>
                </a:solidFill>
              </a:rPr>
              <a:t>単純に家族の人数が増えれば生存率が増加するといった相関は存在せず</a:t>
            </a:r>
            <a:r>
              <a:rPr kumimoji="1" lang="en-US" altLang="ja-JP" sz="2000" dirty="0"/>
              <a:t>, </a:t>
            </a:r>
            <a:r>
              <a:rPr kumimoji="1" lang="ja-JP" altLang="en-US" sz="2000"/>
              <a:t>家族の人数に応じた生存率の傾向が現れている</a:t>
            </a:r>
            <a:r>
              <a:rPr kumimoji="1" lang="en-US" altLang="ja-JP" sz="2000" dirty="0"/>
              <a:t>.</a:t>
            </a: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000"/>
              <a:t>極端に高い運賃を払っている乗客のデータをそのまま扱っている</a:t>
            </a:r>
            <a:r>
              <a:rPr kumimoji="1" lang="en-US" altLang="ja-JP" sz="2000" dirty="0"/>
              <a:t>. </a:t>
            </a:r>
            <a:r>
              <a:rPr kumimoji="1" lang="ja-JP" altLang="en-US" sz="2000">
                <a:solidFill>
                  <a:srgbClr val="0070C0"/>
                </a:solidFill>
              </a:rPr>
              <a:t>平均値などの数値データがそれらの値に引っ張られてしまう</a:t>
            </a:r>
            <a:r>
              <a:rPr kumimoji="1" lang="en-US" altLang="ja-JP" sz="2000" dirty="0"/>
              <a:t>. </a:t>
            </a:r>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000"/>
              <a:t>年齢の欠損値を単純に平均値で補っているので</a:t>
            </a:r>
            <a:r>
              <a:rPr kumimoji="1" lang="en-US" altLang="ja-JP" sz="2000" dirty="0"/>
              <a:t>, </a:t>
            </a:r>
            <a:r>
              <a:rPr kumimoji="1" lang="ja-JP" altLang="en-US" sz="2000">
                <a:solidFill>
                  <a:srgbClr val="0070C0"/>
                </a:solidFill>
              </a:rPr>
              <a:t>平均年齢の乗客の人数だけが増加してしまっている</a:t>
            </a:r>
            <a:r>
              <a:rPr kumimoji="1" lang="en-US" altLang="ja-JP" sz="2000" dirty="0"/>
              <a:t>. </a:t>
            </a:r>
            <a:r>
              <a:rPr kumimoji="1" lang="ja-JP" altLang="en-US" sz="2000"/>
              <a:t>平均値は変化しないが</a:t>
            </a:r>
            <a:r>
              <a:rPr kumimoji="1" lang="en-US" altLang="ja-JP" sz="2000" dirty="0"/>
              <a:t>, </a:t>
            </a:r>
            <a:r>
              <a:rPr kumimoji="1" lang="ja-JP" altLang="en-US" sz="2000"/>
              <a:t>実際の年齢の分布を乱してしまっている</a:t>
            </a:r>
            <a:r>
              <a:rPr kumimoji="1" lang="en-US" altLang="ja-JP" sz="2000" dirty="0"/>
              <a:t>.</a:t>
            </a:r>
          </a:p>
        </p:txBody>
      </p:sp>
    </p:spTree>
    <p:extLst>
      <p:ext uri="{BB962C8B-B14F-4D97-AF65-F5344CB8AC3E}">
        <p14:creationId xmlns:p14="http://schemas.microsoft.com/office/powerpoint/2010/main" val="23948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14</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4.1   </a:t>
            </a:r>
            <a:r>
              <a:rPr kumimoji="1" lang="ja-JP" altLang="en-US" sz="2400">
                <a:solidFill>
                  <a:schemeClr val="tx1">
                    <a:lumMod val="85000"/>
                    <a:lumOff val="15000"/>
                  </a:schemeClr>
                </a:solidFill>
              </a:rPr>
              <a:t>提案方式</a:t>
            </a:r>
          </a:p>
        </p:txBody>
      </p:sp>
      <p:sp>
        <p:nvSpPr>
          <p:cNvPr id="7" name="テキスト ボックス 6">
            <a:extLst>
              <a:ext uri="{FF2B5EF4-FFF2-40B4-BE49-F238E27FC236}">
                <a16:creationId xmlns:a16="http://schemas.microsoft.com/office/drawing/2014/main" id="{2E8FA0E0-ADE5-D942-ABEA-7F191E00A5D3}"/>
              </a:ext>
            </a:extLst>
          </p:cNvPr>
          <p:cNvSpPr txBox="1"/>
          <p:nvPr/>
        </p:nvSpPr>
        <p:spPr>
          <a:xfrm>
            <a:off x="171450" y="900113"/>
            <a:ext cx="6559809" cy="400110"/>
          </a:xfrm>
          <a:prstGeom prst="rect">
            <a:avLst/>
          </a:prstGeom>
          <a:solidFill>
            <a:schemeClr val="bg1">
              <a:lumMod val="85000"/>
            </a:schemeClr>
          </a:solidFill>
        </p:spPr>
        <p:txBody>
          <a:bodyPr wrap="none" rtlCol="0">
            <a:spAutoFit/>
          </a:bodyPr>
          <a:lstStyle/>
          <a:p>
            <a:r>
              <a:rPr kumimoji="1" lang="ja-JP" altLang="en-US" sz="2000">
                <a:solidFill>
                  <a:srgbClr val="0070C0"/>
                </a:solidFill>
              </a:rPr>
              <a:t>次元の呪い</a:t>
            </a:r>
            <a:r>
              <a:rPr kumimoji="1" lang="en-US" altLang="ja-JP" sz="2000" dirty="0">
                <a:solidFill>
                  <a:srgbClr val="0070C0"/>
                </a:solidFill>
              </a:rPr>
              <a:t>, One-Hot</a:t>
            </a:r>
            <a:r>
              <a:rPr kumimoji="1" lang="ja-JP" altLang="en-US" sz="2000">
                <a:solidFill>
                  <a:srgbClr val="0070C0"/>
                </a:solidFill>
              </a:rPr>
              <a:t>エンコーディングによる不安定性</a:t>
            </a:r>
          </a:p>
        </p:txBody>
      </p:sp>
      <p:sp>
        <p:nvSpPr>
          <p:cNvPr id="9" name="テキスト ボックス 8">
            <a:extLst>
              <a:ext uri="{FF2B5EF4-FFF2-40B4-BE49-F238E27FC236}">
                <a16:creationId xmlns:a16="http://schemas.microsoft.com/office/drawing/2014/main" id="{0706105C-EFD9-0A46-B7A8-CA4758EB98A8}"/>
              </a:ext>
            </a:extLst>
          </p:cNvPr>
          <p:cNvSpPr txBox="1"/>
          <p:nvPr/>
        </p:nvSpPr>
        <p:spPr>
          <a:xfrm>
            <a:off x="171450" y="1297492"/>
            <a:ext cx="7272337" cy="707886"/>
          </a:xfrm>
          <a:prstGeom prst="rect">
            <a:avLst/>
          </a:prstGeom>
          <a:noFill/>
        </p:spPr>
        <p:txBody>
          <a:bodyPr wrap="square" rtlCol="0">
            <a:spAutoFit/>
          </a:bodyPr>
          <a:lstStyle/>
          <a:p>
            <a:r>
              <a:rPr kumimoji="1" lang="en-US" altLang="ja-JP" sz="2000" dirty="0">
                <a:solidFill>
                  <a:srgbClr val="FF0000"/>
                </a:solidFill>
              </a:rPr>
              <a:t>Cabin</a:t>
            </a:r>
            <a:r>
              <a:rPr kumimoji="1" lang="ja-JP" altLang="en-US" sz="2000">
                <a:solidFill>
                  <a:srgbClr val="FF0000"/>
                </a:solidFill>
              </a:rPr>
              <a:t>という</a:t>
            </a:r>
            <a:r>
              <a:rPr kumimoji="1" lang="en-US" altLang="ja-JP" sz="2000" dirty="0">
                <a:solidFill>
                  <a:srgbClr val="FF0000"/>
                </a:solidFill>
              </a:rPr>
              <a:t>9</a:t>
            </a:r>
            <a:r>
              <a:rPr kumimoji="1" lang="ja-JP" altLang="en-US" sz="2000">
                <a:solidFill>
                  <a:srgbClr val="FF0000"/>
                </a:solidFill>
              </a:rPr>
              <a:t>種類もの特徴量を削除し</a:t>
            </a:r>
            <a:r>
              <a:rPr kumimoji="1" lang="en-US" altLang="ja-JP" sz="2000" dirty="0">
                <a:solidFill>
                  <a:srgbClr val="FF0000"/>
                </a:solidFill>
              </a:rPr>
              <a:t>, </a:t>
            </a:r>
            <a:r>
              <a:rPr kumimoji="1" lang="ja-JP" altLang="en-US" sz="2000">
                <a:solidFill>
                  <a:srgbClr val="FF0000"/>
                </a:solidFill>
              </a:rPr>
              <a:t>特徴量の種類を削減する</a:t>
            </a:r>
            <a:r>
              <a:rPr kumimoji="1" lang="ja-JP" altLang="en-US" sz="2000"/>
              <a:t>ことで</a:t>
            </a:r>
            <a:r>
              <a:rPr kumimoji="1" lang="en-US" altLang="ja-JP" sz="2000" dirty="0"/>
              <a:t>, </a:t>
            </a:r>
            <a:r>
              <a:rPr kumimoji="1" lang="ja-JP" altLang="en-US" sz="2000"/>
              <a:t>機械学習の安定化</a:t>
            </a:r>
          </a:p>
        </p:txBody>
      </p:sp>
      <p:sp>
        <p:nvSpPr>
          <p:cNvPr id="15" name="テキスト ボックス 14">
            <a:extLst>
              <a:ext uri="{FF2B5EF4-FFF2-40B4-BE49-F238E27FC236}">
                <a16:creationId xmlns:a16="http://schemas.microsoft.com/office/drawing/2014/main" id="{9B3196D5-12AC-E044-844F-2F82A6E0CCC9}"/>
              </a:ext>
            </a:extLst>
          </p:cNvPr>
          <p:cNvSpPr txBox="1"/>
          <p:nvPr/>
        </p:nvSpPr>
        <p:spPr>
          <a:xfrm>
            <a:off x="171450" y="2091811"/>
            <a:ext cx="2492990" cy="400110"/>
          </a:xfrm>
          <a:prstGeom prst="rect">
            <a:avLst/>
          </a:prstGeom>
          <a:solidFill>
            <a:schemeClr val="bg1">
              <a:lumMod val="85000"/>
            </a:schemeClr>
          </a:solidFill>
        </p:spPr>
        <p:txBody>
          <a:bodyPr wrap="none" rtlCol="0">
            <a:spAutoFit/>
          </a:bodyPr>
          <a:lstStyle/>
          <a:p>
            <a:r>
              <a:rPr kumimoji="1" lang="ja-JP" altLang="en-US" sz="2000">
                <a:solidFill>
                  <a:srgbClr val="0070C0"/>
                </a:solidFill>
              </a:rPr>
              <a:t>家族の人数の扱い方</a:t>
            </a:r>
          </a:p>
        </p:txBody>
      </p:sp>
      <p:sp>
        <p:nvSpPr>
          <p:cNvPr id="17" name="テキスト ボックス 16">
            <a:extLst>
              <a:ext uri="{FF2B5EF4-FFF2-40B4-BE49-F238E27FC236}">
                <a16:creationId xmlns:a16="http://schemas.microsoft.com/office/drawing/2014/main" id="{A507F6EB-407E-1C49-8343-F08E395D4FAB}"/>
              </a:ext>
            </a:extLst>
          </p:cNvPr>
          <p:cNvSpPr txBox="1"/>
          <p:nvPr/>
        </p:nvSpPr>
        <p:spPr>
          <a:xfrm>
            <a:off x="171449" y="2468993"/>
            <a:ext cx="8801100" cy="1631216"/>
          </a:xfrm>
          <a:prstGeom prst="rect">
            <a:avLst/>
          </a:prstGeom>
          <a:noFill/>
        </p:spPr>
        <p:txBody>
          <a:bodyPr wrap="square" rtlCol="0">
            <a:spAutoFit/>
          </a:bodyPr>
          <a:lstStyle/>
          <a:p>
            <a:r>
              <a:rPr kumimoji="1" lang="ja-JP" altLang="en-US" sz="2000"/>
              <a:t>まとめて扱うと相関が見出しにくい家族の人数を</a:t>
            </a:r>
            <a:r>
              <a:rPr kumimoji="1" lang="en-US" altLang="ja-JP" sz="2000" dirty="0"/>
              <a:t>, </a:t>
            </a:r>
            <a:r>
              <a:rPr kumimoji="1" lang="ja-JP" altLang="en-US" sz="2000"/>
              <a:t>似たような値を持つ</a:t>
            </a:r>
            <a:endParaRPr kumimoji="1" lang="en-US" altLang="ja-JP" sz="2000" dirty="0"/>
          </a:p>
          <a:p>
            <a:pPr marL="342900" indent="-342900">
              <a:buFont typeface="Arial" panose="020B0604020202020204" pitchFamily="34" charset="0"/>
              <a:buChar char="•"/>
            </a:pPr>
            <a:r>
              <a:rPr kumimoji="1" lang="ja-JP" altLang="en-US" sz="2000"/>
              <a:t>一人身</a:t>
            </a:r>
            <a:endParaRPr kumimoji="1" lang="en-US" altLang="ja-JP" sz="2000" dirty="0"/>
          </a:p>
          <a:p>
            <a:pPr marL="342900" indent="-342900">
              <a:buFont typeface="Arial" panose="020B0604020202020204" pitchFamily="34" charset="0"/>
              <a:buChar char="•"/>
            </a:pPr>
            <a:r>
              <a:rPr kumimoji="1" lang="ja-JP" altLang="en-US" sz="2000"/>
              <a:t>家族の人数が</a:t>
            </a:r>
            <a:r>
              <a:rPr kumimoji="1" lang="en-US" altLang="ja-JP" sz="2000"/>
              <a:t>2〜5</a:t>
            </a:r>
            <a:r>
              <a:rPr kumimoji="1" lang="ja-JP" altLang="en-US" sz="2000"/>
              <a:t>の</a:t>
            </a:r>
            <a:r>
              <a:rPr kumimoji="1" lang="en-US" altLang="ja-JP" sz="2000" dirty="0"/>
              <a:t>Small Family</a:t>
            </a:r>
          </a:p>
          <a:p>
            <a:pPr marL="342900" indent="-342900">
              <a:buFont typeface="Arial" panose="020B0604020202020204" pitchFamily="34" charset="0"/>
              <a:buChar char="•"/>
            </a:pPr>
            <a:r>
              <a:rPr kumimoji="1" lang="ja-JP" altLang="en-US" sz="2000"/>
              <a:t>家族の人数が</a:t>
            </a:r>
            <a:r>
              <a:rPr kumimoji="1" lang="en-US" altLang="ja-JP" sz="2000" dirty="0"/>
              <a:t>6</a:t>
            </a:r>
            <a:r>
              <a:rPr kumimoji="1" lang="ja-JP" altLang="en-US" sz="2000"/>
              <a:t>人以上の</a:t>
            </a:r>
            <a:r>
              <a:rPr kumimoji="1" lang="en-US" altLang="ja-JP" sz="2000" dirty="0"/>
              <a:t>Large Family</a:t>
            </a:r>
          </a:p>
          <a:p>
            <a:r>
              <a:rPr kumimoji="1" lang="ja-JP" altLang="en-US" sz="2000"/>
              <a:t>に</a:t>
            </a:r>
            <a:r>
              <a:rPr kumimoji="1" lang="ja-JP" altLang="en-US" sz="2000">
                <a:solidFill>
                  <a:srgbClr val="FF0000"/>
                </a:solidFill>
              </a:rPr>
              <a:t>場合分け</a:t>
            </a:r>
            <a:r>
              <a:rPr kumimoji="1" lang="ja-JP" altLang="en-US" sz="2000"/>
              <a:t>することにより</a:t>
            </a:r>
            <a:r>
              <a:rPr kumimoji="1" lang="en-US" altLang="ja-JP" sz="2000" dirty="0"/>
              <a:t>, </a:t>
            </a:r>
            <a:r>
              <a:rPr kumimoji="1" lang="ja-JP" altLang="en-US" sz="2000"/>
              <a:t>より正確に家族の人数を扱う</a:t>
            </a:r>
          </a:p>
        </p:txBody>
      </p:sp>
      <p:sp>
        <p:nvSpPr>
          <p:cNvPr id="22" name="テキスト ボックス 21">
            <a:extLst>
              <a:ext uri="{FF2B5EF4-FFF2-40B4-BE49-F238E27FC236}">
                <a16:creationId xmlns:a16="http://schemas.microsoft.com/office/drawing/2014/main" id="{3253C2DA-E24D-6E4A-BCC2-CD0090F41B9C}"/>
              </a:ext>
            </a:extLst>
          </p:cNvPr>
          <p:cNvSpPr txBox="1"/>
          <p:nvPr/>
        </p:nvSpPr>
        <p:spPr>
          <a:xfrm>
            <a:off x="171448" y="4121527"/>
            <a:ext cx="2492990" cy="400110"/>
          </a:xfrm>
          <a:prstGeom prst="rect">
            <a:avLst/>
          </a:prstGeom>
          <a:solidFill>
            <a:schemeClr val="bg1">
              <a:lumMod val="85000"/>
            </a:schemeClr>
          </a:solidFill>
        </p:spPr>
        <p:txBody>
          <a:bodyPr wrap="none" rtlCol="0">
            <a:spAutoFit/>
          </a:bodyPr>
          <a:lstStyle/>
          <a:p>
            <a:r>
              <a:rPr kumimoji="1" lang="ja-JP" altLang="en-US" sz="2000">
                <a:solidFill>
                  <a:srgbClr val="0070C0"/>
                </a:solidFill>
              </a:rPr>
              <a:t>年齢の欠損値の補完</a:t>
            </a:r>
          </a:p>
        </p:txBody>
      </p:sp>
      <p:sp>
        <p:nvSpPr>
          <p:cNvPr id="24" name="テキスト ボックス 23">
            <a:extLst>
              <a:ext uri="{FF2B5EF4-FFF2-40B4-BE49-F238E27FC236}">
                <a16:creationId xmlns:a16="http://schemas.microsoft.com/office/drawing/2014/main" id="{6BF3B33B-4EB4-7B4F-8458-16C717FB02BA}"/>
              </a:ext>
            </a:extLst>
          </p:cNvPr>
          <p:cNvSpPr txBox="1"/>
          <p:nvPr/>
        </p:nvSpPr>
        <p:spPr>
          <a:xfrm>
            <a:off x="171449" y="4499991"/>
            <a:ext cx="7129926" cy="1938992"/>
          </a:xfrm>
          <a:prstGeom prst="rect">
            <a:avLst/>
          </a:prstGeom>
          <a:noFill/>
        </p:spPr>
        <p:txBody>
          <a:bodyPr wrap="square" rtlCol="0">
            <a:spAutoFit/>
          </a:bodyPr>
          <a:lstStyle/>
          <a:p>
            <a:r>
              <a:rPr kumimoji="1" lang="ja-JP" altLang="en-US" sz="2000"/>
              <a:t>平均値ではなく</a:t>
            </a:r>
            <a:r>
              <a:rPr kumimoji="1" lang="en-US" altLang="ja-JP" sz="2000" dirty="0"/>
              <a:t>, </a:t>
            </a:r>
            <a:r>
              <a:rPr kumimoji="1" lang="ja-JP" altLang="en-US" sz="2000"/>
              <a:t>同じ</a:t>
            </a:r>
            <a:endParaRPr kumimoji="1" lang="en-US" altLang="ja-JP" sz="2000" dirty="0"/>
          </a:p>
          <a:p>
            <a:pPr marL="342900" indent="-342900">
              <a:buFont typeface="Arial" panose="020B0604020202020204" pitchFamily="34" charset="0"/>
              <a:buChar char="•"/>
            </a:pPr>
            <a:r>
              <a:rPr kumimoji="1" lang="en-US" altLang="ja-JP" sz="2000" dirty="0"/>
              <a:t>Pclass</a:t>
            </a:r>
          </a:p>
          <a:p>
            <a:pPr marL="342900" indent="-342900">
              <a:buFont typeface="Arial" panose="020B0604020202020204" pitchFamily="34" charset="0"/>
              <a:buChar char="•"/>
            </a:pPr>
            <a:r>
              <a:rPr kumimoji="1" lang="en-US" altLang="ja-JP" sz="2000" dirty="0"/>
              <a:t>Sex</a:t>
            </a:r>
          </a:p>
          <a:p>
            <a:pPr marL="342900" indent="-342900">
              <a:buFont typeface="Arial" panose="020B0604020202020204" pitchFamily="34" charset="0"/>
              <a:buChar char="•"/>
            </a:pPr>
            <a:r>
              <a:rPr kumimoji="1" lang="en-US" altLang="ja-JP" sz="2000" dirty="0"/>
              <a:t>Title</a:t>
            </a:r>
          </a:p>
          <a:p>
            <a:r>
              <a:rPr kumimoji="1" lang="ja-JP" altLang="en-US" sz="2000"/>
              <a:t>の値を持つ</a:t>
            </a:r>
            <a:r>
              <a:rPr kumimoji="1" lang="ja-JP" altLang="en-US" sz="2000">
                <a:solidFill>
                  <a:srgbClr val="FF0000"/>
                </a:solidFill>
              </a:rPr>
              <a:t>データを探し</a:t>
            </a:r>
            <a:r>
              <a:rPr kumimoji="1" lang="en-US" altLang="ja-JP" sz="2000" dirty="0">
                <a:solidFill>
                  <a:srgbClr val="FF0000"/>
                </a:solidFill>
              </a:rPr>
              <a:t>, </a:t>
            </a:r>
            <a:r>
              <a:rPr kumimoji="1" lang="ja-JP" altLang="en-US" sz="2000">
                <a:solidFill>
                  <a:srgbClr val="FF0000"/>
                </a:solidFill>
              </a:rPr>
              <a:t>そのデータで補完する</a:t>
            </a:r>
            <a:r>
              <a:rPr kumimoji="1" lang="ja-JP" altLang="en-US" sz="2000"/>
              <a:t>ことで</a:t>
            </a:r>
            <a:r>
              <a:rPr kumimoji="1" lang="en-US" altLang="ja-JP" sz="2000" dirty="0"/>
              <a:t>, </a:t>
            </a:r>
            <a:r>
              <a:rPr kumimoji="1" lang="ja-JP" altLang="en-US" sz="2000"/>
              <a:t>より現実的な欠損値の補完をする</a:t>
            </a:r>
            <a:endParaRPr kumimoji="1" lang="en-US" altLang="ja-JP" sz="2000" dirty="0"/>
          </a:p>
        </p:txBody>
      </p:sp>
    </p:spTree>
    <p:extLst>
      <p:ext uri="{BB962C8B-B14F-4D97-AF65-F5344CB8AC3E}">
        <p14:creationId xmlns:p14="http://schemas.microsoft.com/office/powerpoint/2010/main" val="200273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15</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4.2   </a:t>
            </a:r>
            <a:r>
              <a:rPr kumimoji="1" lang="ja-JP" altLang="en-US" sz="2400">
                <a:solidFill>
                  <a:schemeClr val="tx1">
                    <a:lumMod val="85000"/>
                    <a:lumOff val="15000"/>
                  </a:schemeClr>
                </a:solidFill>
              </a:rPr>
              <a:t>提案方式</a:t>
            </a:r>
          </a:p>
        </p:txBody>
      </p:sp>
      <p:sp>
        <p:nvSpPr>
          <p:cNvPr id="18" name="テキスト ボックス 17">
            <a:extLst>
              <a:ext uri="{FF2B5EF4-FFF2-40B4-BE49-F238E27FC236}">
                <a16:creationId xmlns:a16="http://schemas.microsoft.com/office/drawing/2014/main" id="{37CCE2C4-33A7-8246-B609-30F2FF9883FD}"/>
              </a:ext>
            </a:extLst>
          </p:cNvPr>
          <p:cNvSpPr txBox="1"/>
          <p:nvPr/>
        </p:nvSpPr>
        <p:spPr>
          <a:xfrm>
            <a:off x="171450" y="839473"/>
            <a:ext cx="6686549" cy="400110"/>
          </a:xfrm>
          <a:prstGeom prst="rect">
            <a:avLst/>
          </a:prstGeom>
          <a:solidFill>
            <a:schemeClr val="bg1">
              <a:lumMod val="85000"/>
            </a:schemeClr>
          </a:solidFill>
        </p:spPr>
        <p:txBody>
          <a:bodyPr wrap="square" rtlCol="0">
            <a:spAutoFit/>
          </a:bodyPr>
          <a:lstStyle/>
          <a:p>
            <a:r>
              <a:rPr kumimoji="1" lang="ja-JP" altLang="en-US" sz="2000">
                <a:solidFill>
                  <a:srgbClr val="0070C0"/>
                </a:solidFill>
              </a:rPr>
              <a:t>運賃は極端に値が大きいデータを含みばらつきが大きい</a:t>
            </a:r>
          </a:p>
        </p:txBody>
      </p:sp>
      <p:sp>
        <p:nvSpPr>
          <p:cNvPr id="22" name="テキスト ボックス 21">
            <a:extLst>
              <a:ext uri="{FF2B5EF4-FFF2-40B4-BE49-F238E27FC236}">
                <a16:creationId xmlns:a16="http://schemas.microsoft.com/office/drawing/2014/main" id="{D8F8A794-1FEC-E345-9338-E61B3323AA37}"/>
              </a:ext>
            </a:extLst>
          </p:cNvPr>
          <p:cNvSpPr txBox="1"/>
          <p:nvPr/>
        </p:nvSpPr>
        <p:spPr>
          <a:xfrm>
            <a:off x="171450" y="1337316"/>
            <a:ext cx="8758237" cy="707886"/>
          </a:xfrm>
          <a:prstGeom prst="rect">
            <a:avLst/>
          </a:prstGeom>
          <a:noFill/>
        </p:spPr>
        <p:txBody>
          <a:bodyPr wrap="square" rtlCol="0">
            <a:spAutoFit/>
          </a:bodyPr>
          <a:lstStyle/>
          <a:p>
            <a:r>
              <a:rPr kumimoji="1" lang="ja-JP" altLang="en-US" sz="2000">
                <a:solidFill>
                  <a:srgbClr val="FF0000"/>
                </a:solidFill>
              </a:rPr>
              <a:t>対数変換</a:t>
            </a:r>
            <a:r>
              <a:rPr kumimoji="1" lang="ja-JP" altLang="en-US" sz="2000"/>
              <a:t>によって</a:t>
            </a:r>
            <a:r>
              <a:rPr kumimoji="1" lang="en-US" altLang="ja-JP" sz="2000" dirty="0"/>
              <a:t>, </a:t>
            </a:r>
            <a:r>
              <a:rPr kumimoji="1" lang="ja-JP" altLang="en-US" sz="2000"/>
              <a:t>値が大きい範囲を短く狭め</a:t>
            </a:r>
            <a:r>
              <a:rPr kumimoji="1" lang="en-US" altLang="ja-JP" sz="2000" dirty="0"/>
              <a:t>, </a:t>
            </a:r>
            <a:r>
              <a:rPr kumimoji="1" lang="ja-JP" altLang="en-US" sz="2000"/>
              <a:t>値が小さい範囲を拡大し</a:t>
            </a:r>
            <a:r>
              <a:rPr kumimoji="1" lang="en-US" altLang="ja-JP" sz="2000" dirty="0"/>
              <a:t>, </a:t>
            </a:r>
            <a:r>
              <a:rPr kumimoji="1" lang="ja-JP" altLang="en-US" sz="2000"/>
              <a:t>運賃データをより等しい重みで扱う</a:t>
            </a:r>
            <a:r>
              <a:rPr kumimoji="1" lang="en-US" altLang="ja-JP" sz="2000" dirty="0"/>
              <a:t>. </a:t>
            </a:r>
          </a:p>
        </p:txBody>
      </p:sp>
      <mc:AlternateContent xmlns:mc="http://schemas.openxmlformats.org/markup-compatibility/2006" xmlns:cx1="http://schemas.microsoft.com/office/drawing/2015/9/8/chartex">
        <mc:Choice Requires="cx1">
          <p:graphicFrame>
            <p:nvGraphicFramePr>
              <p:cNvPr id="23" name="グラフ 22">
                <a:extLst>
                  <a:ext uri="{FF2B5EF4-FFF2-40B4-BE49-F238E27FC236}">
                    <a16:creationId xmlns:a16="http://schemas.microsoft.com/office/drawing/2014/main" id="{76B8A99B-BFFA-8549-8173-0BE69B81EFC5}"/>
                  </a:ext>
                </a:extLst>
              </p:cNvPr>
              <p:cNvGraphicFramePr/>
              <p:nvPr>
                <p:extLst>
                  <p:ext uri="{D42A27DB-BD31-4B8C-83A1-F6EECF244321}">
                    <p14:modId xmlns:p14="http://schemas.microsoft.com/office/powerpoint/2010/main" val="1904549942"/>
                  </p:ext>
                </p:extLst>
              </p:nvPr>
            </p:nvGraphicFramePr>
            <p:xfrm>
              <a:off x="0" y="2850822"/>
              <a:ext cx="2286000" cy="303277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3" name="グラフ 22">
                <a:extLst>
                  <a:ext uri="{FF2B5EF4-FFF2-40B4-BE49-F238E27FC236}">
                    <a16:creationId xmlns:a16="http://schemas.microsoft.com/office/drawing/2014/main" id="{76B8A99B-BFFA-8549-8173-0BE69B81EFC5}"/>
                  </a:ext>
                </a:extLst>
              </p:cNvPr>
              <p:cNvPicPr>
                <a:picLocks noGrp="1" noRot="1" noChangeAspect="1" noMove="1" noResize="1" noEditPoints="1" noAdjustHandles="1" noChangeArrowheads="1" noChangeShapeType="1"/>
              </p:cNvPicPr>
              <p:nvPr/>
            </p:nvPicPr>
            <p:blipFill>
              <a:blip r:embed="rId3"/>
              <a:stretch>
                <a:fillRect/>
              </a:stretch>
            </p:blipFill>
            <p:spPr>
              <a:xfrm>
                <a:off x="0" y="2850822"/>
                <a:ext cx="2286000" cy="303277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24" name="グラフ 23">
                <a:extLst>
                  <a:ext uri="{FF2B5EF4-FFF2-40B4-BE49-F238E27FC236}">
                    <a16:creationId xmlns:a16="http://schemas.microsoft.com/office/drawing/2014/main" id="{D058E676-8846-1245-B55C-859B40621C18}"/>
                  </a:ext>
                </a:extLst>
              </p:cNvPr>
              <p:cNvGraphicFramePr/>
              <p:nvPr>
                <p:extLst>
                  <p:ext uri="{D42A27DB-BD31-4B8C-83A1-F6EECF244321}">
                    <p14:modId xmlns:p14="http://schemas.microsoft.com/office/powerpoint/2010/main" val="109145827"/>
                  </p:ext>
                </p:extLst>
              </p:nvPr>
            </p:nvGraphicFramePr>
            <p:xfrm>
              <a:off x="4572000" y="2850822"/>
              <a:ext cx="2286000" cy="303277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24" name="グラフ 23">
                <a:extLst>
                  <a:ext uri="{FF2B5EF4-FFF2-40B4-BE49-F238E27FC236}">
                    <a16:creationId xmlns:a16="http://schemas.microsoft.com/office/drawing/2014/main" id="{D058E676-8846-1245-B55C-859B40621C18}"/>
                  </a:ext>
                </a:extLst>
              </p:cNvPr>
              <p:cNvPicPr>
                <a:picLocks noGrp="1" noRot="1" noChangeAspect="1" noMove="1" noResize="1" noEditPoints="1" noAdjustHandles="1" noChangeArrowheads="1" noChangeShapeType="1"/>
              </p:cNvPicPr>
              <p:nvPr/>
            </p:nvPicPr>
            <p:blipFill>
              <a:blip r:embed="rId5"/>
              <a:stretch>
                <a:fillRect/>
              </a:stretch>
            </p:blipFill>
            <p:spPr>
              <a:xfrm>
                <a:off x="4572000" y="2850822"/>
                <a:ext cx="2286000" cy="3032774"/>
              </a:xfrm>
              <a:prstGeom prst="rect">
                <a:avLst/>
              </a:prstGeom>
            </p:spPr>
          </p:pic>
        </mc:Fallback>
      </mc:AlternateContent>
      <p:sp>
        <p:nvSpPr>
          <p:cNvPr id="25" name="テキスト ボックス 24">
            <a:extLst>
              <a:ext uri="{FF2B5EF4-FFF2-40B4-BE49-F238E27FC236}">
                <a16:creationId xmlns:a16="http://schemas.microsoft.com/office/drawing/2014/main" id="{E32100B6-F967-5943-BE37-A53A19D02BE1}"/>
              </a:ext>
            </a:extLst>
          </p:cNvPr>
          <p:cNvSpPr txBox="1"/>
          <p:nvPr/>
        </p:nvSpPr>
        <p:spPr>
          <a:xfrm>
            <a:off x="1314420" y="5863592"/>
            <a:ext cx="1943161" cy="307777"/>
          </a:xfrm>
          <a:prstGeom prst="rect">
            <a:avLst/>
          </a:prstGeom>
          <a:noFill/>
        </p:spPr>
        <p:txBody>
          <a:bodyPr wrap="none" rtlCol="0">
            <a:spAutoFit/>
          </a:bodyPr>
          <a:lstStyle/>
          <a:p>
            <a:r>
              <a:rPr kumimoji="1" lang="ja-JP" altLang="en-US" sz="1400"/>
              <a:t>図</a:t>
            </a:r>
            <a:r>
              <a:rPr kumimoji="1" lang="en-US" altLang="ja-JP" sz="1400" dirty="0"/>
              <a:t>12. </a:t>
            </a:r>
            <a:r>
              <a:rPr kumimoji="1" lang="ja-JP" altLang="en-US" sz="1400"/>
              <a:t>運賃とその人数</a:t>
            </a:r>
          </a:p>
        </p:txBody>
      </p:sp>
      <p:sp>
        <p:nvSpPr>
          <p:cNvPr id="26" name="テキスト ボックス 25">
            <a:extLst>
              <a:ext uri="{FF2B5EF4-FFF2-40B4-BE49-F238E27FC236}">
                <a16:creationId xmlns:a16="http://schemas.microsoft.com/office/drawing/2014/main" id="{5181FCED-8D97-2342-AA6D-E3ED6260E5A0}"/>
              </a:ext>
            </a:extLst>
          </p:cNvPr>
          <p:cNvSpPr txBox="1"/>
          <p:nvPr/>
        </p:nvSpPr>
        <p:spPr>
          <a:xfrm>
            <a:off x="5657190" y="5863592"/>
            <a:ext cx="2401619" cy="307777"/>
          </a:xfrm>
          <a:prstGeom prst="rect">
            <a:avLst/>
          </a:prstGeom>
          <a:noFill/>
        </p:spPr>
        <p:txBody>
          <a:bodyPr wrap="none" rtlCol="0">
            <a:spAutoFit/>
          </a:bodyPr>
          <a:lstStyle/>
          <a:p>
            <a:r>
              <a:rPr kumimoji="1" lang="ja-JP" altLang="en-US" sz="1400"/>
              <a:t>図</a:t>
            </a:r>
            <a:r>
              <a:rPr kumimoji="1" lang="en-US" altLang="ja-JP" sz="1400" dirty="0"/>
              <a:t>13. log10(</a:t>
            </a:r>
            <a:r>
              <a:rPr kumimoji="1" lang="ja-JP" altLang="en-US" sz="1400"/>
              <a:t>運賃</a:t>
            </a:r>
            <a:r>
              <a:rPr kumimoji="1" lang="en-US" altLang="ja-JP" sz="1400" dirty="0"/>
              <a:t>)</a:t>
            </a:r>
            <a:r>
              <a:rPr kumimoji="1" lang="ja-JP" altLang="en-US" sz="1400"/>
              <a:t>とその人数</a:t>
            </a:r>
          </a:p>
        </p:txBody>
      </p:sp>
      <mc:AlternateContent xmlns:mc="http://schemas.openxmlformats.org/markup-compatibility/2006" xmlns:cx1="http://schemas.microsoft.com/office/drawing/2015/9/8/chartex">
        <mc:Choice Requires="cx1">
          <p:graphicFrame>
            <p:nvGraphicFramePr>
              <p:cNvPr id="15" name="グラフ 14">
                <a:extLst>
                  <a:ext uri="{FF2B5EF4-FFF2-40B4-BE49-F238E27FC236}">
                    <a16:creationId xmlns:a16="http://schemas.microsoft.com/office/drawing/2014/main" id="{5C14652A-5873-4F44-9C2B-C6D19F65F130}"/>
                  </a:ext>
                </a:extLst>
              </p:cNvPr>
              <p:cNvGraphicFramePr/>
              <p:nvPr>
                <p:extLst>
                  <p:ext uri="{D42A27DB-BD31-4B8C-83A1-F6EECF244321}">
                    <p14:modId xmlns:p14="http://schemas.microsoft.com/office/powerpoint/2010/main" val="3799640750"/>
                  </p:ext>
                </p:extLst>
              </p:nvPr>
            </p:nvGraphicFramePr>
            <p:xfrm>
              <a:off x="2190394" y="2787980"/>
              <a:ext cx="2277999" cy="3097532"/>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5" name="グラフ 14">
                <a:extLst>
                  <a:ext uri="{FF2B5EF4-FFF2-40B4-BE49-F238E27FC236}">
                    <a16:creationId xmlns:a16="http://schemas.microsoft.com/office/drawing/2014/main" id="{5C14652A-5873-4F44-9C2B-C6D19F65F130}"/>
                  </a:ext>
                </a:extLst>
              </p:cNvPr>
              <p:cNvPicPr>
                <a:picLocks noGrp="1" noRot="1" noChangeAspect="1" noMove="1" noResize="1" noEditPoints="1" noAdjustHandles="1" noChangeArrowheads="1" noChangeShapeType="1"/>
              </p:cNvPicPr>
              <p:nvPr/>
            </p:nvPicPr>
            <p:blipFill>
              <a:blip r:embed="rId7"/>
              <a:stretch>
                <a:fillRect/>
              </a:stretch>
            </p:blipFill>
            <p:spPr>
              <a:xfrm>
                <a:off x="2190394" y="2787980"/>
                <a:ext cx="2277999" cy="3097532"/>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6" name="グラフ 15">
                <a:extLst>
                  <a:ext uri="{FF2B5EF4-FFF2-40B4-BE49-F238E27FC236}">
                    <a16:creationId xmlns:a16="http://schemas.microsoft.com/office/drawing/2014/main" id="{5FF9435F-3449-8B4F-882E-52C8B7CE9828}"/>
                  </a:ext>
                </a:extLst>
              </p:cNvPr>
              <p:cNvGraphicFramePr/>
              <p:nvPr>
                <p:extLst>
                  <p:ext uri="{D42A27DB-BD31-4B8C-83A1-F6EECF244321}">
                    <p14:modId xmlns:p14="http://schemas.microsoft.com/office/powerpoint/2010/main" val="512527875"/>
                  </p:ext>
                </p:extLst>
              </p:nvPr>
            </p:nvGraphicFramePr>
            <p:xfrm>
              <a:off x="6857999" y="2786063"/>
              <a:ext cx="2401619" cy="3171826"/>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6" name="グラフ 15">
                <a:extLst>
                  <a:ext uri="{FF2B5EF4-FFF2-40B4-BE49-F238E27FC236}">
                    <a16:creationId xmlns:a16="http://schemas.microsoft.com/office/drawing/2014/main" id="{5FF9435F-3449-8B4F-882E-52C8B7CE9828}"/>
                  </a:ext>
                </a:extLst>
              </p:cNvPr>
              <p:cNvPicPr>
                <a:picLocks noGrp="1" noRot="1" noChangeAspect="1" noMove="1" noResize="1" noEditPoints="1" noAdjustHandles="1" noChangeArrowheads="1" noChangeShapeType="1"/>
              </p:cNvPicPr>
              <p:nvPr/>
            </p:nvPicPr>
            <p:blipFill>
              <a:blip r:embed="rId9"/>
              <a:stretch>
                <a:fillRect/>
              </a:stretch>
            </p:blipFill>
            <p:spPr>
              <a:xfrm>
                <a:off x="6857999" y="2786063"/>
                <a:ext cx="2401619" cy="3171826"/>
              </a:xfrm>
              <a:prstGeom prst="rect">
                <a:avLst/>
              </a:prstGeom>
            </p:spPr>
          </p:pic>
        </mc:Fallback>
      </mc:AlternateContent>
      <p:sp>
        <p:nvSpPr>
          <p:cNvPr id="2" name="下カーブ矢印 1">
            <a:extLst>
              <a:ext uri="{FF2B5EF4-FFF2-40B4-BE49-F238E27FC236}">
                <a16:creationId xmlns:a16="http://schemas.microsoft.com/office/drawing/2014/main" id="{BD2F2621-807C-0842-95F9-4259DB1C5DB9}"/>
              </a:ext>
            </a:extLst>
          </p:cNvPr>
          <p:cNvSpPr/>
          <p:nvPr/>
        </p:nvSpPr>
        <p:spPr>
          <a:xfrm>
            <a:off x="3963924" y="2387746"/>
            <a:ext cx="1216152" cy="38370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0591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16</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4.3   </a:t>
            </a:r>
            <a:r>
              <a:rPr kumimoji="1" lang="ja-JP" altLang="en-US" sz="2400">
                <a:solidFill>
                  <a:schemeClr val="tx1">
                    <a:lumMod val="85000"/>
                    <a:lumOff val="15000"/>
                  </a:schemeClr>
                </a:solidFill>
              </a:rPr>
              <a:t>提案方式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結果</a:t>
            </a:r>
          </a:p>
        </p:txBody>
      </p:sp>
      <p:graphicFrame>
        <p:nvGraphicFramePr>
          <p:cNvPr id="15" name="表 14">
            <a:extLst>
              <a:ext uri="{FF2B5EF4-FFF2-40B4-BE49-F238E27FC236}">
                <a16:creationId xmlns:a16="http://schemas.microsoft.com/office/drawing/2014/main" id="{2349FF96-7CC9-2443-B306-9252D64588DE}"/>
              </a:ext>
            </a:extLst>
          </p:cNvPr>
          <p:cNvGraphicFramePr>
            <a:graphicFrameLocks noGrp="1"/>
          </p:cNvGraphicFramePr>
          <p:nvPr>
            <p:extLst>
              <p:ext uri="{D42A27DB-BD31-4B8C-83A1-F6EECF244321}">
                <p14:modId xmlns:p14="http://schemas.microsoft.com/office/powerpoint/2010/main" val="4171307394"/>
              </p:ext>
            </p:extLst>
          </p:nvPr>
        </p:nvGraphicFramePr>
        <p:xfrm>
          <a:off x="171450" y="4416387"/>
          <a:ext cx="8801100" cy="1488924"/>
        </p:xfrm>
        <a:graphic>
          <a:graphicData uri="http://schemas.openxmlformats.org/drawingml/2006/table">
            <a:tbl>
              <a:tblPr firstRow="1" bandRow="1">
                <a:tableStyleId>{8A107856-5554-42FB-B03E-39F5DBC370BA}</a:tableStyleId>
              </a:tblPr>
              <a:tblGrid>
                <a:gridCol w="2077480">
                  <a:extLst>
                    <a:ext uri="{9D8B030D-6E8A-4147-A177-3AD203B41FA5}">
                      <a16:colId xmlns:a16="http://schemas.microsoft.com/office/drawing/2014/main" val="1594961704"/>
                    </a:ext>
                  </a:extLst>
                </a:gridCol>
                <a:gridCol w="1643448">
                  <a:extLst>
                    <a:ext uri="{9D8B030D-6E8A-4147-A177-3AD203B41FA5}">
                      <a16:colId xmlns:a16="http://schemas.microsoft.com/office/drawing/2014/main" val="2655857532"/>
                    </a:ext>
                  </a:extLst>
                </a:gridCol>
                <a:gridCol w="1655806">
                  <a:extLst>
                    <a:ext uri="{9D8B030D-6E8A-4147-A177-3AD203B41FA5}">
                      <a16:colId xmlns:a16="http://schemas.microsoft.com/office/drawing/2014/main" val="2067419077"/>
                    </a:ext>
                  </a:extLst>
                </a:gridCol>
                <a:gridCol w="1742302">
                  <a:extLst>
                    <a:ext uri="{9D8B030D-6E8A-4147-A177-3AD203B41FA5}">
                      <a16:colId xmlns:a16="http://schemas.microsoft.com/office/drawing/2014/main" val="3958159873"/>
                    </a:ext>
                  </a:extLst>
                </a:gridCol>
                <a:gridCol w="1682064">
                  <a:extLst>
                    <a:ext uri="{9D8B030D-6E8A-4147-A177-3AD203B41FA5}">
                      <a16:colId xmlns:a16="http://schemas.microsoft.com/office/drawing/2014/main" val="1270781559"/>
                    </a:ext>
                  </a:extLst>
                </a:gridCol>
              </a:tblGrid>
              <a:tr h="372231">
                <a:tc>
                  <a:txBody>
                    <a:bodyPr/>
                    <a:lstStyle/>
                    <a:p>
                      <a:pPr algn="ctr"/>
                      <a:endParaRPr kumimoji="1" lang="ja-JP" altLang="en-US" b="0"/>
                    </a:p>
                  </a:txBody>
                  <a:tcPr/>
                </a:tc>
                <a:tc>
                  <a:txBody>
                    <a:bodyPr/>
                    <a:lstStyle/>
                    <a:p>
                      <a:pPr algn="ctr"/>
                      <a:r>
                        <a:rPr kumimoji="1" lang="ja-JP" altLang="en-US"/>
                        <a:t>平均</a:t>
                      </a:r>
                    </a:p>
                  </a:txBody>
                  <a:tcPr/>
                </a:tc>
                <a:tc>
                  <a:txBody>
                    <a:bodyPr/>
                    <a:lstStyle/>
                    <a:p>
                      <a:pPr algn="ctr"/>
                      <a:r>
                        <a:rPr kumimoji="1" lang="ja-JP" altLang="en-US"/>
                        <a:t>分散</a:t>
                      </a:r>
                    </a:p>
                  </a:txBody>
                  <a:tcPr/>
                </a:tc>
                <a:tc>
                  <a:txBody>
                    <a:bodyPr/>
                    <a:lstStyle/>
                    <a:p>
                      <a:pPr algn="ctr"/>
                      <a:r>
                        <a:rPr kumimoji="1" lang="ja-JP" altLang="en-US"/>
                        <a:t>最大値</a:t>
                      </a:r>
                    </a:p>
                  </a:txBody>
                  <a:tcPr/>
                </a:tc>
                <a:tc>
                  <a:txBody>
                    <a:bodyPr/>
                    <a:lstStyle/>
                    <a:p>
                      <a:pPr algn="ctr"/>
                      <a:r>
                        <a:rPr kumimoji="1" lang="ja-JP" altLang="en-US"/>
                        <a:t>特徴量数</a:t>
                      </a:r>
                    </a:p>
                  </a:txBody>
                  <a:tcPr/>
                </a:tc>
                <a:extLst>
                  <a:ext uri="{0D108BD9-81ED-4DB2-BD59-A6C34878D82A}">
                    <a16:rowId xmlns:a16="http://schemas.microsoft.com/office/drawing/2014/main" val="4199842166"/>
                  </a:ext>
                </a:extLst>
              </a:tr>
              <a:tr h="372231">
                <a:tc>
                  <a:txBody>
                    <a:bodyPr/>
                    <a:lstStyle/>
                    <a:p>
                      <a:pPr algn="ctr"/>
                      <a:r>
                        <a:rPr kumimoji="1" lang="ja-JP" altLang="en-US" b="1"/>
                        <a:t>チュートリアル</a:t>
                      </a:r>
                      <a:r>
                        <a:rPr kumimoji="1" lang="en-US" altLang="ja-JP" b="1" dirty="0"/>
                        <a:t>[8]</a:t>
                      </a:r>
                      <a:endParaRPr kumimoji="1" lang="ja-JP" altLang="en-US" b="1"/>
                    </a:p>
                  </a:txBody>
                  <a:tcPr/>
                </a:tc>
                <a:tc>
                  <a:txBody>
                    <a:bodyPr/>
                    <a:lstStyle/>
                    <a:p>
                      <a:pPr algn="ctr"/>
                      <a:r>
                        <a:rPr kumimoji="1" lang="en-US" altLang="ja-JP" dirty="0"/>
                        <a:t>0.72009</a:t>
                      </a:r>
                      <a:endParaRPr kumimoji="1" lang="ja-JP" altLang="en-US"/>
                    </a:p>
                  </a:txBody>
                  <a:tcPr/>
                </a:tc>
                <a:tc>
                  <a:txBody>
                    <a:bodyPr/>
                    <a:lstStyle/>
                    <a:p>
                      <a:pPr algn="ctr"/>
                      <a:r>
                        <a:rPr kumimoji="1" lang="en-US" altLang="ja-JP" dirty="0"/>
                        <a:t>6.2965E-05</a:t>
                      </a:r>
                      <a:endParaRPr kumimoji="1" lang="ja-JP" altLang="en-US"/>
                    </a:p>
                  </a:txBody>
                  <a:tcPr/>
                </a:tc>
                <a:tc>
                  <a:txBody>
                    <a:bodyPr/>
                    <a:lstStyle/>
                    <a:p>
                      <a:pPr algn="ctr"/>
                      <a:r>
                        <a:rPr kumimoji="1" lang="en-US" altLang="ja-JP" dirty="0"/>
                        <a:t>0.73205</a:t>
                      </a:r>
                      <a:endParaRPr kumimoji="1" lang="ja-JP" altLang="en-US"/>
                    </a:p>
                  </a:txBody>
                  <a:tcPr/>
                </a:tc>
                <a:tc>
                  <a:txBody>
                    <a:bodyPr/>
                    <a:lstStyle/>
                    <a:p>
                      <a:pPr algn="ctr"/>
                      <a:r>
                        <a:rPr kumimoji="1" lang="en-US" altLang="ja-JP" dirty="0"/>
                        <a:t>11</a:t>
                      </a:r>
                      <a:endParaRPr kumimoji="1" lang="ja-JP" altLang="en-US"/>
                    </a:p>
                  </a:txBody>
                  <a:tcPr/>
                </a:tc>
                <a:extLst>
                  <a:ext uri="{0D108BD9-81ED-4DB2-BD59-A6C34878D82A}">
                    <a16:rowId xmlns:a16="http://schemas.microsoft.com/office/drawing/2014/main" val="2026115295"/>
                  </a:ext>
                </a:extLst>
              </a:tr>
              <a:tr h="372231">
                <a:tc>
                  <a:txBody>
                    <a:bodyPr/>
                    <a:lstStyle/>
                    <a:p>
                      <a:pPr algn="ctr"/>
                      <a:r>
                        <a:rPr kumimoji="1" lang="ja-JP" altLang="en-US" b="1"/>
                        <a:t>従来方式</a:t>
                      </a:r>
                    </a:p>
                  </a:txBody>
                  <a:tcPr/>
                </a:tc>
                <a:tc>
                  <a:txBody>
                    <a:bodyPr/>
                    <a:lstStyle/>
                    <a:p>
                      <a:pPr algn="ctr"/>
                      <a:r>
                        <a:rPr kumimoji="1" lang="en-US" altLang="ja-JP" dirty="0"/>
                        <a:t>0.74581</a:t>
                      </a:r>
                      <a:endParaRPr kumimoji="1" lang="ja-JP" altLang="en-US"/>
                    </a:p>
                  </a:txBody>
                  <a:tcPr/>
                </a:tc>
                <a:tc>
                  <a:txBody>
                    <a:bodyPr/>
                    <a:lstStyle/>
                    <a:p>
                      <a:pPr algn="ctr"/>
                      <a:r>
                        <a:rPr kumimoji="1" lang="en-US" altLang="ja-JP" dirty="0"/>
                        <a:t>3.6851E-05</a:t>
                      </a:r>
                      <a:endParaRPr kumimoji="1" lang="ja-JP" altLang="en-US"/>
                    </a:p>
                  </a:txBody>
                  <a:tcPr/>
                </a:tc>
                <a:tc>
                  <a:txBody>
                    <a:bodyPr/>
                    <a:lstStyle/>
                    <a:p>
                      <a:pPr algn="ctr"/>
                      <a:r>
                        <a:rPr kumimoji="1" lang="en-US" altLang="ja-JP" dirty="0"/>
                        <a:t>0.75598</a:t>
                      </a:r>
                      <a:endParaRPr kumimoji="1" lang="ja-JP" altLang="en-US"/>
                    </a:p>
                  </a:txBody>
                  <a:tcPr/>
                </a:tc>
                <a:tc>
                  <a:txBody>
                    <a:bodyPr/>
                    <a:lstStyle/>
                    <a:p>
                      <a:pPr algn="ctr"/>
                      <a:r>
                        <a:rPr kumimoji="1" lang="en-US" altLang="ja-JP" dirty="0"/>
                        <a:t>29</a:t>
                      </a:r>
                      <a:endParaRPr kumimoji="1" lang="ja-JP" altLang="en-US"/>
                    </a:p>
                  </a:txBody>
                  <a:tcPr/>
                </a:tc>
                <a:extLst>
                  <a:ext uri="{0D108BD9-81ED-4DB2-BD59-A6C34878D82A}">
                    <a16:rowId xmlns:a16="http://schemas.microsoft.com/office/drawing/2014/main" val="373467823"/>
                  </a:ext>
                </a:extLst>
              </a:tr>
              <a:tr h="372231">
                <a:tc>
                  <a:txBody>
                    <a:bodyPr/>
                    <a:lstStyle/>
                    <a:p>
                      <a:pPr algn="ctr"/>
                      <a:r>
                        <a:rPr kumimoji="1" lang="ja-JP" altLang="en-US" b="1"/>
                        <a:t>提案方式</a:t>
                      </a:r>
                    </a:p>
                  </a:txBody>
                  <a:tcPr/>
                </a:tc>
                <a:tc>
                  <a:txBody>
                    <a:bodyPr/>
                    <a:lstStyle/>
                    <a:p>
                      <a:pPr algn="ctr"/>
                      <a:r>
                        <a:rPr kumimoji="1" lang="en-US" altLang="ja-JP" dirty="0"/>
                        <a:t>0.78409</a:t>
                      </a:r>
                      <a:endParaRPr kumimoji="1" lang="ja-JP" altLang="en-US"/>
                    </a:p>
                  </a:txBody>
                  <a:tcPr/>
                </a:tc>
                <a:tc>
                  <a:txBody>
                    <a:bodyPr/>
                    <a:lstStyle/>
                    <a:p>
                      <a:pPr algn="ctr"/>
                      <a:r>
                        <a:rPr kumimoji="1" lang="en-US" altLang="ja-JP" dirty="0"/>
                        <a:t>2.5410E-05</a:t>
                      </a:r>
                      <a:endParaRPr kumimoji="1" lang="ja-JP" altLang="en-US"/>
                    </a:p>
                  </a:txBody>
                  <a:tcPr/>
                </a:tc>
                <a:tc>
                  <a:txBody>
                    <a:bodyPr/>
                    <a:lstStyle/>
                    <a:p>
                      <a:pPr algn="ctr"/>
                      <a:r>
                        <a:rPr kumimoji="1" lang="en-US" altLang="ja-JP" dirty="0"/>
                        <a:t>0.78947</a:t>
                      </a:r>
                      <a:endParaRPr kumimoji="1" lang="ja-JP" altLang="en-US"/>
                    </a:p>
                  </a:txBody>
                  <a:tcPr/>
                </a:tc>
                <a:tc>
                  <a:txBody>
                    <a:bodyPr/>
                    <a:lstStyle/>
                    <a:p>
                      <a:pPr algn="ctr"/>
                      <a:r>
                        <a:rPr kumimoji="1" lang="en-US" altLang="ja-JP" dirty="0"/>
                        <a:t>23</a:t>
                      </a:r>
                      <a:endParaRPr kumimoji="1" lang="ja-JP" altLang="en-US"/>
                    </a:p>
                  </a:txBody>
                  <a:tcPr/>
                </a:tc>
                <a:extLst>
                  <a:ext uri="{0D108BD9-81ED-4DB2-BD59-A6C34878D82A}">
                    <a16:rowId xmlns:a16="http://schemas.microsoft.com/office/drawing/2014/main" val="3464363734"/>
                  </a:ext>
                </a:extLst>
              </a:tr>
            </a:tbl>
          </a:graphicData>
        </a:graphic>
      </p:graphicFrame>
      <p:sp>
        <p:nvSpPr>
          <p:cNvPr id="2" name="テキスト ボックス 1">
            <a:extLst>
              <a:ext uri="{FF2B5EF4-FFF2-40B4-BE49-F238E27FC236}">
                <a16:creationId xmlns:a16="http://schemas.microsoft.com/office/drawing/2014/main" id="{A801920D-8D16-C242-A718-7165ACD81FDF}"/>
              </a:ext>
            </a:extLst>
          </p:cNvPr>
          <p:cNvSpPr txBox="1"/>
          <p:nvPr/>
        </p:nvSpPr>
        <p:spPr>
          <a:xfrm>
            <a:off x="2210448" y="4061201"/>
            <a:ext cx="4721036" cy="369332"/>
          </a:xfrm>
          <a:prstGeom prst="rect">
            <a:avLst/>
          </a:prstGeom>
          <a:noFill/>
        </p:spPr>
        <p:txBody>
          <a:bodyPr wrap="none" rtlCol="0">
            <a:spAutoFit/>
          </a:bodyPr>
          <a:lstStyle/>
          <a:p>
            <a:r>
              <a:rPr kumimoji="1" lang="ja-JP" altLang="en-US"/>
              <a:t>表</a:t>
            </a:r>
            <a:r>
              <a:rPr kumimoji="1" lang="en-US" altLang="ja-JP" dirty="0"/>
              <a:t>3. </a:t>
            </a:r>
            <a:r>
              <a:rPr kumimoji="1" lang="ja-JP" altLang="en-US"/>
              <a:t>従来方式と提案方式の</a:t>
            </a:r>
            <a:r>
              <a:rPr kumimoji="1" lang="en-US" altLang="ja-JP" dirty="0"/>
              <a:t>Kaggle</a:t>
            </a:r>
            <a:r>
              <a:rPr kumimoji="1" lang="ja-JP" altLang="en-US"/>
              <a:t>スコア比較</a:t>
            </a:r>
          </a:p>
        </p:txBody>
      </p:sp>
      <p:sp>
        <p:nvSpPr>
          <p:cNvPr id="9" name="テキスト ボックス 8">
            <a:extLst>
              <a:ext uri="{FF2B5EF4-FFF2-40B4-BE49-F238E27FC236}">
                <a16:creationId xmlns:a16="http://schemas.microsoft.com/office/drawing/2014/main" id="{957FA868-DB8D-7F4B-BA8A-EBB14B8DB72C}"/>
              </a:ext>
            </a:extLst>
          </p:cNvPr>
          <p:cNvSpPr txBox="1"/>
          <p:nvPr/>
        </p:nvSpPr>
        <p:spPr>
          <a:xfrm>
            <a:off x="5029200" y="3802513"/>
            <a:ext cx="3804568" cy="307777"/>
          </a:xfrm>
          <a:prstGeom prst="rect">
            <a:avLst/>
          </a:prstGeom>
          <a:noFill/>
        </p:spPr>
        <p:txBody>
          <a:bodyPr wrap="none" rtlCol="0">
            <a:spAutoFit/>
          </a:bodyPr>
          <a:lstStyle/>
          <a:p>
            <a:r>
              <a:rPr kumimoji="1" lang="ja-JP" altLang="en-US" sz="1400"/>
              <a:t>図</a:t>
            </a:r>
            <a:r>
              <a:rPr kumimoji="1" lang="en-US" altLang="ja-JP" sz="1400" dirty="0"/>
              <a:t>14. </a:t>
            </a:r>
            <a:r>
              <a:rPr kumimoji="1" lang="ja-JP" altLang="en-US" sz="1400"/>
              <a:t>従来方式と提案方式の</a:t>
            </a:r>
            <a:r>
              <a:rPr kumimoji="1" lang="en-US" altLang="ja-JP" sz="1400" dirty="0"/>
              <a:t>Kaggle</a:t>
            </a:r>
            <a:r>
              <a:rPr kumimoji="1" lang="ja-JP" altLang="en-US" sz="1400"/>
              <a:t>スコア比較</a:t>
            </a:r>
          </a:p>
        </p:txBody>
      </p:sp>
      <p:sp>
        <p:nvSpPr>
          <p:cNvPr id="11" name="テキスト ボックス 10">
            <a:extLst>
              <a:ext uri="{FF2B5EF4-FFF2-40B4-BE49-F238E27FC236}">
                <a16:creationId xmlns:a16="http://schemas.microsoft.com/office/drawing/2014/main" id="{8B84F55B-0326-C44E-8EF6-65E1E4531BA6}"/>
              </a:ext>
            </a:extLst>
          </p:cNvPr>
          <p:cNvSpPr txBox="1"/>
          <p:nvPr/>
        </p:nvSpPr>
        <p:spPr>
          <a:xfrm>
            <a:off x="171450" y="1213202"/>
            <a:ext cx="4400550" cy="224676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solidFill>
                  <a:srgbClr val="FF0000"/>
                </a:solidFill>
              </a:rPr>
              <a:t>提案方式の正答率の平均は</a:t>
            </a:r>
            <a:r>
              <a:rPr kumimoji="1" lang="en-US" altLang="ja-JP" sz="2000" dirty="0">
                <a:solidFill>
                  <a:srgbClr val="FF0000"/>
                </a:solidFill>
              </a:rPr>
              <a:t>, </a:t>
            </a:r>
            <a:r>
              <a:rPr kumimoji="1" lang="ja-JP" altLang="en-US" sz="2000">
                <a:solidFill>
                  <a:srgbClr val="FF0000"/>
                </a:solidFill>
              </a:rPr>
              <a:t>チュートリアルと比べて</a:t>
            </a:r>
            <a:r>
              <a:rPr kumimoji="1" lang="en-US" altLang="ja-JP" sz="2000" dirty="0">
                <a:solidFill>
                  <a:srgbClr val="FF0000"/>
                </a:solidFill>
              </a:rPr>
              <a:t>6.4%</a:t>
            </a:r>
            <a:r>
              <a:rPr kumimoji="1" lang="ja-JP" altLang="en-US" sz="2000">
                <a:solidFill>
                  <a:srgbClr val="FF0000"/>
                </a:solidFill>
              </a:rPr>
              <a:t>向上した</a:t>
            </a:r>
            <a:endParaRPr kumimoji="1" lang="en-US" altLang="ja-JP" sz="2000" dirty="0">
              <a:solidFill>
                <a:srgbClr val="FF0000"/>
              </a:solidFill>
            </a:endParaRPr>
          </a:p>
          <a:p>
            <a:pPr marL="342900" indent="-342900">
              <a:buFont typeface="Arial" panose="020B0604020202020204" pitchFamily="34" charset="0"/>
              <a:buChar char="•"/>
            </a:pPr>
            <a:endParaRPr kumimoji="1" lang="en-US" altLang="ja-JP" sz="2000" dirty="0">
              <a:solidFill>
                <a:srgbClr val="FF0000"/>
              </a:solidFill>
            </a:endParaRPr>
          </a:p>
          <a:p>
            <a:pPr marL="342900" indent="-342900">
              <a:buFont typeface="Arial" panose="020B0604020202020204" pitchFamily="34" charset="0"/>
              <a:buChar char="•"/>
            </a:pPr>
            <a:r>
              <a:rPr kumimoji="1" lang="ja-JP" altLang="en-US" sz="2000">
                <a:solidFill>
                  <a:srgbClr val="FF0000"/>
                </a:solidFill>
              </a:rPr>
              <a:t>提案方式の正答率の最大値と最小値の差は</a:t>
            </a:r>
            <a:r>
              <a:rPr kumimoji="1" lang="en-US" altLang="ja-JP" sz="2000" dirty="0">
                <a:solidFill>
                  <a:srgbClr val="FF0000"/>
                </a:solidFill>
              </a:rPr>
              <a:t>, </a:t>
            </a:r>
            <a:r>
              <a:rPr kumimoji="1" lang="ja-JP" altLang="en-US" sz="2000">
                <a:solidFill>
                  <a:srgbClr val="FF0000"/>
                </a:solidFill>
              </a:rPr>
              <a:t>チュートリアルと比べて</a:t>
            </a:r>
            <a:r>
              <a:rPr kumimoji="1" lang="en-US" altLang="ja-JP" sz="2000" dirty="0">
                <a:solidFill>
                  <a:srgbClr val="FF0000"/>
                </a:solidFill>
              </a:rPr>
              <a:t>1%</a:t>
            </a:r>
            <a:r>
              <a:rPr kumimoji="1" lang="ja-JP" altLang="en-US" sz="2000">
                <a:solidFill>
                  <a:srgbClr val="FF0000"/>
                </a:solidFill>
              </a:rPr>
              <a:t>減少した</a:t>
            </a:r>
            <a:endParaRPr kumimoji="1" lang="en-US" altLang="ja-JP" sz="2000" dirty="0">
              <a:solidFill>
                <a:srgbClr val="FF0000"/>
              </a:solidFill>
            </a:endParaRPr>
          </a:p>
        </p:txBody>
      </p:sp>
      <p:sp>
        <p:nvSpPr>
          <p:cNvPr id="3" name="正方形/長方形 2">
            <a:extLst>
              <a:ext uri="{FF2B5EF4-FFF2-40B4-BE49-F238E27FC236}">
                <a16:creationId xmlns:a16="http://schemas.microsoft.com/office/drawing/2014/main" id="{79BA9EE6-333C-A74B-9BB9-330F516F3886}"/>
              </a:ext>
            </a:extLst>
          </p:cNvPr>
          <p:cNvSpPr/>
          <p:nvPr/>
        </p:nvSpPr>
        <p:spPr>
          <a:xfrm>
            <a:off x="171450" y="5909660"/>
            <a:ext cx="8801100" cy="523220"/>
          </a:xfrm>
          <a:prstGeom prst="rect">
            <a:avLst/>
          </a:prstGeom>
        </p:spPr>
        <p:txBody>
          <a:bodyPr wrap="square">
            <a:spAutoFit/>
          </a:bodyPr>
          <a:lstStyle/>
          <a:p>
            <a:r>
              <a:rPr kumimoji="1" lang="en-US" altLang="ja-JP" sz="1400" dirty="0"/>
              <a:t>[8] tanajun99. </a:t>
            </a:r>
            <a:r>
              <a:rPr kumimoji="1" lang="ja-JP" altLang="en-US" sz="1400"/>
              <a:t>機械学習によるタイタニック号の生存者予測</a:t>
            </a:r>
            <a:r>
              <a:rPr kumimoji="1" lang="en-US" altLang="ja-JP" sz="1400" dirty="0"/>
              <a:t> with Python. Retrieved from </a:t>
            </a:r>
            <a:r>
              <a:rPr kumimoji="1" lang="en-US" altLang="ja-JP" sz="1400" dirty="0">
                <a:hlinkClick r:id="rId2"/>
              </a:rPr>
              <a:t>http://tanajun99.hatenablog.com/entry/2015/06/24/020007</a:t>
            </a:r>
            <a:r>
              <a:rPr kumimoji="1" lang="en-US" altLang="ja-JP" sz="1400" dirty="0"/>
              <a:t> (accessed March 5, 2019)</a:t>
            </a:r>
          </a:p>
        </p:txBody>
      </p:sp>
      <p:graphicFrame>
        <p:nvGraphicFramePr>
          <p:cNvPr id="16" name="グラフ 15">
            <a:extLst>
              <a:ext uri="{FF2B5EF4-FFF2-40B4-BE49-F238E27FC236}">
                <a16:creationId xmlns:a16="http://schemas.microsoft.com/office/drawing/2014/main" id="{DF02475C-7167-6249-A748-9C75C8B4E5A2}"/>
              </a:ext>
            </a:extLst>
          </p:cNvPr>
          <p:cNvGraphicFramePr/>
          <p:nvPr>
            <p:extLst>
              <p:ext uri="{D42A27DB-BD31-4B8C-83A1-F6EECF244321}">
                <p14:modId xmlns:p14="http://schemas.microsoft.com/office/powerpoint/2010/main" val="2151451667"/>
              </p:ext>
            </p:extLst>
          </p:nvPr>
        </p:nvGraphicFramePr>
        <p:xfrm>
          <a:off x="4570966" y="125417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745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17</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4.4   </a:t>
            </a:r>
            <a:r>
              <a:rPr kumimoji="1" lang="ja-JP" altLang="en-US" sz="2400">
                <a:solidFill>
                  <a:schemeClr val="tx1">
                    <a:lumMod val="85000"/>
                    <a:lumOff val="15000"/>
                  </a:schemeClr>
                </a:solidFill>
              </a:rPr>
              <a:t>提案方式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考察</a:t>
            </a:r>
          </a:p>
        </p:txBody>
      </p:sp>
      <p:sp>
        <p:nvSpPr>
          <p:cNvPr id="2" name="テキスト ボックス 1">
            <a:extLst>
              <a:ext uri="{FF2B5EF4-FFF2-40B4-BE49-F238E27FC236}">
                <a16:creationId xmlns:a16="http://schemas.microsoft.com/office/drawing/2014/main" id="{AD5195EE-8950-ED46-BE0E-70F94383D0B3}"/>
              </a:ext>
            </a:extLst>
          </p:cNvPr>
          <p:cNvSpPr txBox="1"/>
          <p:nvPr/>
        </p:nvSpPr>
        <p:spPr>
          <a:xfrm>
            <a:off x="171450" y="840260"/>
            <a:ext cx="2492990" cy="400110"/>
          </a:xfrm>
          <a:prstGeom prst="rect">
            <a:avLst/>
          </a:prstGeom>
          <a:solidFill>
            <a:schemeClr val="bg1">
              <a:lumMod val="85000"/>
            </a:schemeClr>
          </a:solidFill>
        </p:spPr>
        <p:txBody>
          <a:bodyPr wrap="none" rtlCol="0">
            <a:spAutoFit/>
          </a:bodyPr>
          <a:lstStyle/>
          <a:p>
            <a:r>
              <a:rPr kumimoji="1" lang="ja-JP" altLang="en-US" sz="2000"/>
              <a:t>特徴量の種類を削減</a:t>
            </a:r>
          </a:p>
        </p:txBody>
      </p:sp>
      <p:sp>
        <p:nvSpPr>
          <p:cNvPr id="7" name="テキスト ボックス 6">
            <a:extLst>
              <a:ext uri="{FF2B5EF4-FFF2-40B4-BE49-F238E27FC236}">
                <a16:creationId xmlns:a16="http://schemas.microsoft.com/office/drawing/2014/main" id="{ACBCDC6B-CE65-1748-8280-5C591E3372B4}"/>
              </a:ext>
            </a:extLst>
          </p:cNvPr>
          <p:cNvSpPr txBox="1"/>
          <p:nvPr/>
        </p:nvSpPr>
        <p:spPr>
          <a:xfrm>
            <a:off x="171450" y="1276609"/>
            <a:ext cx="8801100" cy="707886"/>
          </a:xfrm>
          <a:prstGeom prst="rect">
            <a:avLst/>
          </a:prstGeom>
          <a:noFill/>
        </p:spPr>
        <p:txBody>
          <a:bodyPr wrap="square" rtlCol="0">
            <a:spAutoFit/>
          </a:bodyPr>
          <a:lstStyle/>
          <a:p>
            <a:r>
              <a:rPr kumimoji="1" lang="ja-JP" altLang="en-US" sz="2000"/>
              <a:t>指数関数的に増加する特徴量の組み合わせ数を削減し</a:t>
            </a:r>
            <a:r>
              <a:rPr kumimoji="1" lang="en-US" altLang="ja-JP" sz="2000" dirty="0"/>
              <a:t>, </a:t>
            </a:r>
            <a:r>
              <a:rPr kumimoji="1" lang="ja-JP" altLang="en-US" sz="2000"/>
              <a:t>分散の減少</a:t>
            </a:r>
            <a:r>
              <a:rPr kumimoji="1" lang="en-US" altLang="ja-JP" sz="2000" dirty="0"/>
              <a:t>(</a:t>
            </a:r>
            <a:r>
              <a:rPr kumimoji="1" lang="ja-JP" altLang="en-US" sz="2000"/>
              <a:t>スコアの安定</a:t>
            </a:r>
            <a:r>
              <a:rPr kumimoji="1" lang="en-US" altLang="ja-JP" sz="2000" dirty="0"/>
              <a:t>)</a:t>
            </a:r>
            <a:r>
              <a:rPr kumimoji="1" lang="ja-JP" altLang="en-US" sz="2000"/>
              <a:t>とスコアの上昇を図れた</a:t>
            </a:r>
            <a:r>
              <a:rPr kumimoji="1" lang="en-US" altLang="ja-JP" sz="2000" dirty="0"/>
              <a:t>. </a:t>
            </a:r>
            <a:endParaRPr kumimoji="1" lang="ja-JP" altLang="en-US" sz="2000"/>
          </a:p>
        </p:txBody>
      </p:sp>
      <p:sp>
        <p:nvSpPr>
          <p:cNvPr id="23" name="テキスト ボックス 22">
            <a:extLst>
              <a:ext uri="{FF2B5EF4-FFF2-40B4-BE49-F238E27FC236}">
                <a16:creationId xmlns:a16="http://schemas.microsoft.com/office/drawing/2014/main" id="{9BCC6EBB-864A-EB4B-B4A2-008211C1F340}"/>
              </a:ext>
            </a:extLst>
          </p:cNvPr>
          <p:cNvSpPr txBox="1"/>
          <p:nvPr/>
        </p:nvSpPr>
        <p:spPr>
          <a:xfrm>
            <a:off x="171450" y="2063556"/>
            <a:ext cx="2749471" cy="400110"/>
          </a:xfrm>
          <a:prstGeom prst="rect">
            <a:avLst/>
          </a:prstGeom>
          <a:solidFill>
            <a:schemeClr val="bg1">
              <a:lumMod val="85000"/>
            </a:schemeClr>
          </a:solidFill>
        </p:spPr>
        <p:txBody>
          <a:bodyPr wrap="none" rtlCol="0">
            <a:spAutoFit/>
          </a:bodyPr>
          <a:lstStyle/>
          <a:p>
            <a:r>
              <a:rPr kumimoji="1" lang="ja-JP" altLang="en-US" sz="2000"/>
              <a:t>家族の人数の場合分け</a:t>
            </a:r>
          </a:p>
        </p:txBody>
      </p:sp>
      <p:sp>
        <p:nvSpPr>
          <p:cNvPr id="9" name="テキスト ボックス 8">
            <a:extLst>
              <a:ext uri="{FF2B5EF4-FFF2-40B4-BE49-F238E27FC236}">
                <a16:creationId xmlns:a16="http://schemas.microsoft.com/office/drawing/2014/main" id="{B134CDF4-D860-B140-8337-93F420C8C22F}"/>
              </a:ext>
            </a:extLst>
          </p:cNvPr>
          <p:cNvSpPr txBox="1"/>
          <p:nvPr/>
        </p:nvSpPr>
        <p:spPr>
          <a:xfrm>
            <a:off x="171450" y="2542727"/>
            <a:ext cx="8774966" cy="707886"/>
          </a:xfrm>
          <a:prstGeom prst="rect">
            <a:avLst/>
          </a:prstGeom>
          <a:noFill/>
        </p:spPr>
        <p:txBody>
          <a:bodyPr wrap="square" rtlCol="0">
            <a:spAutoFit/>
          </a:bodyPr>
          <a:lstStyle/>
          <a:p>
            <a:r>
              <a:rPr kumimoji="1" lang="ja-JP" altLang="en-US" sz="2000"/>
              <a:t>正負の相関と一概に言えない特徴量から</a:t>
            </a:r>
            <a:r>
              <a:rPr kumimoji="1" lang="en-US" altLang="ja-JP" sz="2000" dirty="0"/>
              <a:t>, </a:t>
            </a:r>
            <a:r>
              <a:rPr kumimoji="1" lang="ja-JP" altLang="en-US" sz="2000"/>
              <a:t>より正確な場合分けにより</a:t>
            </a:r>
            <a:r>
              <a:rPr kumimoji="1" lang="en-US" altLang="ja-JP" sz="2000" dirty="0"/>
              <a:t>, </a:t>
            </a:r>
            <a:r>
              <a:rPr kumimoji="1" lang="ja-JP" altLang="en-US" sz="2000"/>
              <a:t>スコアの上昇を図れた</a:t>
            </a:r>
            <a:r>
              <a:rPr kumimoji="1" lang="en-US" altLang="ja-JP" sz="2000" dirty="0"/>
              <a:t>. </a:t>
            </a:r>
            <a:endParaRPr kumimoji="1" lang="ja-JP" altLang="en-US" sz="2000"/>
          </a:p>
        </p:txBody>
      </p:sp>
      <p:sp>
        <p:nvSpPr>
          <p:cNvPr id="25" name="テキスト ボックス 24">
            <a:extLst>
              <a:ext uri="{FF2B5EF4-FFF2-40B4-BE49-F238E27FC236}">
                <a16:creationId xmlns:a16="http://schemas.microsoft.com/office/drawing/2014/main" id="{1B13ABA1-24E3-CF42-A2F1-5E1AAB810256}"/>
              </a:ext>
            </a:extLst>
          </p:cNvPr>
          <p:cNvSpPr txBox="1"/>
          <p:nvPr/>
        </p:nvSpPr>
        <p:spPr>
          <a:xfrm>
            <a:off x="171450" y="3323569"/>
            <a:ext cx="3005951" cy="400110"/>
          </a:xfrm>
          <a:prstGeom prst="rect">
            <a:avLst/>
          </a:prstGeom>
          <a:solidFill>
            <a:schemeClr val="bg1">
              <a:lumMod val="85000"/>
            </a:schemeClr>
          </a:solidFill>
        </p:spPr>
        <p:txBody>
          <a:bodyPr wrap="none" rtlCol="0">
            <a:spAutoFit/>
          </a:bodyPr>
          <a:lstStyle/>
          <a:p>
            <a:r>
              <a:rPr kumimoji="1" lang="ja-JP" altLang="en-US" sz="2000"/>
              <a:t>年齢の欠損値の予測補完</a:t>
            </a:r>
          </a:p>
        </p:txBody>
      </p:sp>
      <p:sp>
        <p:nvSpPr>
          <p:cNvPr id="11" name="テキスト ボックス 10">
            <a:extLst>
              <a:ext uri="{FF2B5EF4-FFF2-40B4-BE49-F238E27FC236}">
                <a16:creationId xmlns:a16="http://schemas.microsoft.com/office/drawing/2014/main" id="{96EAC06D-5C18-CA4B-B5FF-D30C821FEF9E}"/>
              </a:ext>
            </a:extLst>
          </p:cNvPr>
          <p:cNvSpPr txBox="1"/>
          <p:nvPr/>
        </p:nvSpPr>
        <p:spPr>
          <a:xfrm>
            <a:off x="197584" y="3794012"/>
            <a:ext cx="8774966" cy="707886"/>
          </a:xfrm>
          <a:prstGeom prst="rect">
            <a:avLst/>
          </a:prstGeom>
          <a:noFill/>
        </p:spPr>
        <p:txBody>
          <a:bodyPr wrap="square" rtlCol="0">
            <a:spAutoFit/>
          </a:bodyPr>
          <a:lstStyle/>
          <a:p>
            <a:r>
              <a:rPr kumimoji="1" lang="ja-JP" altLang="en-US" sz="2000"/>
              <a:t>階級</a:t>
            </a:r>
            <a:r>
              <a:rPr kumimoji="1" lang="en-US" altLang="ja-JP" sz="2000" dirty="0"/>
              <a:t>, </a:t>
            </a:r>
            <a:r>
              <a:rPr kumimoji="1" lang="ja-JP" altLang="en-US" sz="2000"/>
              <a:t>性別</a:t>
            </a:r>
            <a:r>
              <a:rPr kumimoji="1" lang="en-US" altLang="ja-JP" sz="2000" dirty="0"/>
              <a:t>, </a:t>
            </a:r>
            <a:r>
              <a:rPr kumimoji="1" lang="ja-JP" altLang="en-US" sz="2000"/>
              <a:t>敬称が同じデータを探し出すことで</a:t>
            </a:r>
            <a:r>
              <a:rPr kumimoji="1" lang="en-US" altLang="ja-JP" sz="2000" dirty="0"/>
              <a:t>, </a:t>
            </a:r>
            <a:r>
              <a:rPr kumimoji="1" lang="ja-JP" altLang="en-US" sz="2000"/>
              <a:t>年齢ヒストグラムをほとんど変化させずに欠損値を補完し</a:t>
            </a:r>
            <a:r>
              <a:rPr kumimoji="1" lang="en-US" altLang="ja-JP" sz="2000" dirty="0"/>
              <a:t>, </a:t>
            </a:r>
            <a:r>
              <a:rPr kumimoji="1" lang="ja-JP" altLang="en-US" sz="2000"/>
              <a:t>スコアの上昇を図れた</a:t>
            </a:r>
            <a:r>
              <a:rPr kumimoji="1" lang="en-US" altLang="ja-JP" sz="2000" dirty="0"/>
              <a:t>. </a:t>
            </a:r>
            <a:endParaRPr kumimoji="1" lang="ja-JP" altLang="en-US" sz="2000"/>
          </a:p>
        </p:txBody>
      </p:sp>
      <p:sp>
        <p:nvSpPr>
          <p:cNvPr id="30" name="テキスト ボックス 29">
            <a:extLst>
              <a:ext uri="{FF2B5EF4-FFF2-40B4-BE49-F238E27FC236}">
                <a16:creationId xmlns:a16="http://schemas.microsoft.com/office/drawing/2014/main" id="{D93A3E6A-B718-7244-962C-180B29FFD622}"/>
              </a:ext>
            </a:extLst>
          </p:cNvPr>
          <p:cNvSpPr txBox="1"/>
          <p:nvPr/>
        </p:nvSpPr>
        <p:spPr>
          <a:xfrm>
            <a:off x="171450" y="4612559"/>
            <a:ext cx="1980029" cy="400110"/>
          </a:xfrm>
          <a:prstGeom prst="rect">
            <a:avLst/>
          </a:prstGeom>
          <a:solidFill>
            <a:schemeClr val="bg1">
              <a:lumMod val="85000"/>
            </a:schemeClr>
          </a:solidFill>
        </p:spPr>
        <p:txBody>
          <a:bodyPr wrap="none" rtlCol="0">
            <a:spAutoFit/>
          </a:bodyPr>
          <a:lstStyle/>
          <a:p>
            <a:r>
              <a:rPr kumimoji="1" lang="ja-JP" altLang="en-US" sz="2000"/>
              <a:t>運賃の対数変換</a:t>
            </a:r>
          </a:p>
        </p:txBody>
      </p:sp>
      <p:sp>
        <p:nvSpPr>
          <p:cNvPr id="32" name="テキスト ボックス 31">
            <a:extLst>
              <a:ext uri="{FF2B5EF4-FFF2-40B4-BE49-F238E27FC236}">
                <a16:creationId xmlns:a16="http://schemas.microsoft.com/office/drawing/2014/main" id="{299B8B68-8E31-6F4C-84B3-6C68399BB354}"/>
              </a:ext>
            </a:extLst>
          </p:cNvPr>
          <p:cNvSpPr txBox="1"/>
          <p:nvPr/>
        </p:nvSpPr>
        <p:spPr>
          <a:xfrm>
            <a:off x="171450" y="5080062"/>
            <a:ext cx="8748832" cy="707886"/>
          </a:xfrm>
          <a:prstGeom prst="rect">
            <a:avLst/>
          </a:prstGeom>
          <a:noFill/>
        </p:spPr>
        <p:txBody>
          <a:bodyPr wrap="square" rtlCol="0">
            <a:spAutoFit/>
          </a:bodyPr>
          <a:lstStyle/>
          <a:p>
            <a:r>
              <a:rPr kumimoji="1" lang="ja-JP" altLang="en-US" sz="2000"/>
              <a:t>数値のとる幅に対してほとんどの値が小さすぎるデータ分布を</a:t>
            </a:r>
            <a:r>
              <a:rPr kumimoji="1" lang="en-US" altLang="ja-JP" sz="2000" dirty="0"/>
              <a:t>, </a:t>
            </a:r>
            <a:r>
              <a:rPr kumimoji="1" lang="ja-JP" altLang="en-US" sz="2000"/>
              <a:t>大きい値ほど小さくなる対数変換により改善し</a:t>
            </a:r>
            <a:r>
              <a:rPr kumimoji="1" lang="en-US" altLang="ja-JP" sz="2000" dirty="0"/>
              <a:t>, </a:t>
            </a:r>
            <a:r>
              <a:rPr kumimoji="1" lang="ja-JP" altLang="en-US" sz="2000"/>
              <a:t>スコアの上昇を図れた</a:t>
            </a:r>
            <a:r>
              <a:rPr kumimoji="1" lang="en-US" altLang="ja-JP" sz="2000" dirty="0"/>
              <a:t>. </a:t>
            </a:r>
            <a:endParaRPr kumimoji="1" lang="ja-JP" altLang="en-US" sz="2000"/>
          </a:p>
        </p:txBody>
      </p:sp>
    </p:spTree>
    <p:extLst>
      <p:ext uri="{BB962C8B-B14F-4D97-AF65-F5344CB8AC3E}">
        <p14:creationId xmlns:p14="http://schemas.microsoft.com/office/powerpoint/2010/main" val="350532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18</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lumMod val="85000"/>
                    <a:lumOff val="15000"/>
                  </a:schemeClr>
                </a:solidFill>
              </a:rPr>
              <a:t>まとめ</a:t>
            </a:r>
          </a:p>
        </p:txBody>
      </p:sp>
      <p:sp>
        <p:nvSpPr>
          <p:cNvPr id="13" name="テキスト ボックス 12">
            <a:extLst>
              <a:ext uri="{FF2B5EF4-FFF2-40B4-BE49-F238E27FC236}">
                <a16:creationId xmlns:a16="http://schemas.microsoft.com/office/drawing/2014/main" id="{95289EC8-3530-5A41-BD6E-906B2518FA8D}"/>
              </a:ext>
            </a:extLst>
          </p:cNvPr>
          <p:cNvSpPr txBox="1"/>
          <p:nvPr/>
        </p:nvSpPr>
        <p:spPr>
          <a:xfrm>
            <a:off x="171448" y="799425"/>
            <a:ext cx="1210588" cy="400110"/>
          </a:xfrm>
          <a:prstGeom prst="rect">
            <a:avLst/>
          </a:prstGeom>
          <a:solidFill>
            <a:schemeClr val="bg1">
              <a:lumMod val="85000"/>
            </a:schemeClr>
          </a:solidFill>
          <a:ln>
            <a:solidFill>
              <a:schemeClr val="bg1">
                <a:lumMod val="50000"/>
              </a:schemeClr>
            </a:solidFill>
          </a:ln>
        </p:spPr>
        <p:txBody>
          <a:bodyPr wrap="none" rtlCol="0">
            <a:spAutoFit/>
          </a:bodyPr>
          <a:lstStyle/>
          <a:p>
            <a:r>
              <a:rPr kumimoji="1" lang="ja-JP" altLang="en-US" sz="2000"/>
              <a:t>課題概要</a:t>
            </a:r>
          </a:p>
        </p:txBody>
      </p:sp>
      <p:sp>
        <p:nvSpPr>
          <p:cNvPr id="14" name="テキスト ボックス 13">
            <a:extLst>
              <a:ext uri="{FF2B5EF4-FFF2-40B4-BE49-F238E27FC236}">
                <a16:creationId xmlns:a16="http://schemas.microsoft.com/office/drawing/2014/main" id="{12766297-B9C2-3444-8FCE-551DD3DD0E82}"/>
              </a:ext>
            </a:extLst>
          </p:cNvPr>
          <p:cNvSpPr txBox="1"/>
          <p:nvPr/>
        </p:nvSpPr>
        <p:spPr>
          <a:xfrm>
            <a:off x="168193" y="1189961"/>
            <a:ext cx="8347157" cy="70788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a:t>タイタニック号事件の乗客データから</a:t>
            </a:r>
            <a:r>
              <a:rPr kumimoji="1" lang="en-US" altLang="ja-JP" sz="2000" dirty="0"/>
              <a:t>, </a:t>
            </a:r>
            <a:r>
              <a:rPr kumimoji="1" lang="ja-JP" altLang="en-US" sz="2000"/>
              <a:t>機械学習により生存者を予想</a:t>
            </a:r>
            <a:endParaRPr kumimoji="1" lang="en-US" altLang="ja-JP" sz="2000" dirty="0"/>
          </a:p>
          <a:p>
            <a:pPr marL="342900" indent="-342900">
              <a:buFont typeface="Arial" panose="020B0604020202020204" pitchFamily="34" charset="0"/>
              <a:buChar char="•"/>
            </a:pPr>
            <a:r>
              <a:rPr kumimoji="1" lang="ja-JP" altLang="en-US" sz="2000"/>
              <a:t>簡単のため</a:t>
            </a:r>
            <a:r>
              <a:rPr kumimoji="1" lang="en-US" altLang="ja-JP" sz="2000" dirty="0"/>
              <a:t>, </a:t>
            </a:r>
            <a:r>
              <a:rPr kumimoji="1" lang="ja-JP" altLang="en-US" sz="2000"/>
              <a:t>木数</a:t>
            </a:r>
            <a:r>
              <a:rPr kumimoji="1" lang="en-US" altLang="ja-JP" sz="2000" dirty="0"/>
              <a:t>100</a:t>
            </a:r>
            <a:r>
              <a:rPr kumimoji="1" lang="ja-JP" altLang="en-US" sz="2000"/>
              <a:t>の</a:t>
            </a:r>
            <a:r>
              <a:rPr kumimoji="1" lang="en-US" altLang="ja-JP" sz="2000" dirty="0"/>
              <a:t>default Random Forest Algorithm</a:t>
            </a:r>
            <a:r>
              <a:rPr kumimoji="1" lang="ja-JP" altLang="en-US" sz="2000"/>
              <a:t>を使用</a:t>
            </a:r>
          </a:p>
        </p:txBody>
      </p:sp>
      <p:sp>
        <p:nvSpPr>
          <p:cNvPr id="16" name="テキスト ボックス 15">
            <a:extLst>
              <a:ext uri="{FF2B5EF4-FFF2-40B4-BE49-F238E27FC236}">
                <a16:creationId xmlns:a16="http://schemas.microsoft.com/office/drawing/2014/main" id="{BFBB7835-4F9D-7B4D-9D17-40EB244460F0}"/>
              </a:ext>
            </a:extLst>
          </p:cNvPr>
          <p:cNvSpPr txBox="1"/>
          <p:nvPr/>
        </p:nvSpPr>
        <p:spPr>
          <a:xfrm>
            <a:off x="171448" y="1881106"/>
            <a:ext cx="1210588" cy="400110"/>
          </a:xfrm>
          <a:prstGeom prst="rect">
            <a:avLst/>
          </a:prstGeom>
          <a:solidFill>
            <a:schemeClr val="bg1">
              <a:lumMod val="85000"/>
            </a:schemeClr>
          </a:solidFill>
          <a:ln>
            <a:solidFill>
              <a:schemeClr val="bg1">
                <a:lumMod val="50000"/>
              </a:schemeClr>
            </a:solidFill>
          </a:ln>
        </p:spPr>
        <p:txBody>
          <a:bodyPr wrap="none" rtlCol="0">
            <a:spAutoFit/>
          </a:bodyPr>
          <a:lstStyle/>
          <a:p>
            <a:r>
              <a:rPr kumimoji="1" lang="ja-JP" altLang="en-US" sz="2000"/>
              <a:t>従来手法</a:t>
            </a:r>
          </a:p>
        </p:txBody>
      </p:sp>
      <p:sp>
        <p:nvSpPr>
          <p:cNvPr id="18" name="テキスト ボックス 17">
            <a:extLst>
              <a:ext uri="{FF2B5EF4-FFF2-40B4-BE49-F238E27FC236}">
                <a16:creationId xmlns:a16="http://schemas.microsoft.com/office/drawing/2014/main" id="{0E92710C-E175-0A4C-9094-C63648240976}"/>
              </a:ext>
            </a:extLst>
          </p:cNvPr>
          <p:cNvSpPr txBox="1"/>
          <p:nvPr/>
        </p:nvSpPr>
        <p:spPr>
          <a:xfrm>
            <a:off x="171448" y="3003376"/>
            <a:ext cx="2236510" cy="400110"/>
          </a:xfrm>
          <a:prstGeom prst="rect">
            <a:avLst/>
          </a:prstGeom>
          <a:solidFill>
            <a:schemeClr val="bg1">
              <a:lumMod val="85000"/>
            </a:schemeClr>
          </a:solidFill>
          <a:ln>
            <a:solidFill>
              <a:schemeClr val="bg1">
                <a:lumMod val="50000"/>
              </a:schemeClr>
            </a:solidFill>
          </a:ln>
        </p:spPr>
        <p:txBody>
          <a:bodyPr wrap="none" rtlCol="0">
            <a:spAutoFit/>
          </a:bodyPr>
          <a:lstStyle/>
          <a:p>
            <a:r>
              <a:rPr kumimoji="1" lang="ja-JP" altLang="en-US" sz="2000"/>
              <a:t>従来手法の問題点</a:t>
            </a:r>
          </a:p>
        </p:txBody>
      </p:sp>
      <p:sp>
        <p:nvSpPr>
          <p:cNvPr id="20" name="テキスト ボックス 19">
            <a:extLst>
              <a:ext uri="{FF2B5EF4-FFF2-40B4-BE49-F238E27FC236}">
                <a16:creationId xmlns:a16="http://schemas.microsoft.com/office/drawing/2014/main" id="{3DA59898-E7A9-C144-A813-6CFF7A876412}"/>
              </a:ext>
            </a:extLst>
          </p:cNvPr>
          <p:cNvSpPr txBox="1"/>
          <p:nvPr/>
        </p:nvSpPr>
        <p:spPr>
          <a:xfrm>
            <a:off x="171448" y="4707796"/>
            <a:ext cx="1210588" cy="400110"/>
          </a:xfrm>
          <a:prstGeom prst="rect">
            <a:avLst/>
          </a:prstGeom>
          <a:solidFill>
            <a:schemeClr val="bg1">
              <a:lumMod val="85000"/>
            </a:schemeClr>
          </a:solidFill>
          <a:ln>
            <a:solidFill>
              <a:schemeClr val="bg1">
                <a:lumMod val="50000"/>
              </a:schemeClr>
            </a:solidFill>
          </a:ln>
        </p:spPr>
        <p:txBody>
          <a:bodyPr wrap="none" rtlCol="0">
            <a:spAutoFit/>
          </a:bodyPr>
          <a:lstStyle/>
          <a:p>
            <a:r>
              <a:rPr kumimoji="1" lang="ja-JP" altLang="en-US" sz="2000"/>
              <a:t>提案手法</a:t>
            </a:r>
          </a:p>
        </p:txBody>
      </p:sp>
      <p:sp>
        <p:nvSpPr>
          <p:cNvPr id="24" name="テキスト ボックス 23">
            <a:extLst>
              <a:ext uri="{FF2B5EF4-FFF2-40B4-BE49-F238E27FC236}">
                <a16:creationId xmlns:a16="http://schemas.microsoft.com/office/drawing/2014/main" id="{430EF173-2950-C841-A32C-57B4F93383DE}"/>
              </a:ext>
            </a:extLst>
          </p:cNvPr>
          <p:cNvSpPr txBox="1"/>
          <p:nvPr/>
        </p:nvSpPr>
        <p:spPr>
          <a:xfrm>
            <a:off x="168193" y="2303998"/>
            <a:ext cx="8195807" cy="70788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チケット番号</a:t>
            </a:r>
            <a:r>
              <a:rPr kumimoji="1" lang="en-US" altLang="ja-JP" sz="2000" dirty="0"/>
              <a:t>, </a:t>
            </a:r>
            <a:r>
              <a:rPr kumimoji="1" lang="ja-JP" altLang="en-US" sz="2000"/>
              <a:t>乗客</a:t>
            </a:r>
            <a:r>
              <a:rPr kumimoji="1" lang="en-US" altLang="ja-JP" sz="2000" dirty="0"/>
              <a:t>ID</a:t>
            </a:r>
            <a:r>
              <a:rPr kumimoji="1" lang="ja-JP" altLang="en-US" sz="2000"/>
              <a:t>などの生存と関係のない特徴量を削除</a:t>
            </a:r>
            <a:endParaRPr kumimoji="1" lang="en-US" altLang="ja-JP" sz="2000" dirty="0"/>
          </a:p>
          <a:p>
            <a:pPr marL="342900" indent="-342900">
              <a:buFont typeface="Arial" panose="020B0604020202020204" pitchFamily="34" charset="0"/>
              <a:buChar char="•"/>
            </a:pPr>
            <a:r>
              <a:rPr kumimoji="1" lang="ja-JP" altLang="en-US" sz="2000"/>
              <a:t>家族の人数や敬称などの特徴量をつくる</a:t>
            </a:r>
            <a:r>
              <a:rPr kumimoji="1" lang="en-US" altLang="ja-JP" sz="2000" dirty="0"/>
              <a:t>(</a:t>
            </a:r>
            <a:r>
              <a:rPr kumimoji="1" lang="ja-JP" altLang="en-US" sz="2000"/>
              <a:t>特徴量エンジニアリング</a:t>
            </a:r>
            <a:r>
              <a:rPr kumimoji="1" lang="en-US" altLang="ja-JP" sz="2000" dirty="0"/>
              <a:t>)</a:t>
            </a:r>
          </a:p>
        </p:txBody>
      </p:sp>
      <p:sp>
        <p:nvSpPr>
          <p:cNvPr id="25" name="テキスト ボックス 24">
            <a:extLst>
              <a:ext uri="{FF2B5EF4-FFF2-40B4-BE49-F238E27FC236}">
                <a16:creationId xmlns:a16="http://schemas.microsoft.com/office/drawing/2014/main" id="{7BE540B1-8A6C-BE46-BAE7-0BED1C7CB55B}"/>
              </a:ext>
            </a:extLst>
          </p:cNvPr>
          <p:cNvSpPr txBox="1"/>
          <p:nvPr/>
        </p:nvSpPr>
        <p:spPr>
          <a:xfrm>
            <a:off x="168192" y="3391501"/>
            <a:ext cx="8195807" cy="132343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特徴量の種類が多い</a:t>
            </a:r>
            <a:endParaRPr kumimoji="1" lang="en-US" altLang="ja-JP" sz="2000" dirty="0"/>
          </a:p>
          <a:p>
            <a:pPr marL="342900" indent="-342900">
              <a:buFont typeface="Arial" panose="020B0604020202020204" pitchFamily="34" charset="0"/>
              <a:buChar char="•"/>
            </a:pPr>
            <a:r>
              <a:rPr kumimoji="1" lang="ja-JP" altLang="en-US" sz="2000"/>
              <a:t>家族の人数の扱い方が適切でない</a:t>
            </a:r>
            <a:endParaRPr kumimoji="1" lang="en-US" altLang="ja-JP" sz="2000" dirty="0"/>
          </a:p>
          <a:p>
            <a:pPr marL="342900" indent="-342900">
              <a:buFont typeface="Arial" panose="020B0604020202020204" pitchFamily="34" charset="0"/>
              <a:buChar char="•"/>
            </a:pPr>
            <a:r>
              <a:rPr kumimoji="1" lang="ja-JP" altLang="en-US" sz="2000"/>
              <a:t>年齢を平均値で補完</a:t>
            </a:r>
            <a:endParaRPr kumimoji="1" lang="en-US" altLang="ja-JP" sz="2000" dirty="0"/>
          </a:p>
          <a:p>
            <a:pPr marL="342900" indent="-342900">
              <a:buFont typeface="Arial" panose="020B0604020202020204" pitchFamily="34" charset="0"/>
              <a:buChar char="•"/>
            </a:pPr>
            <a:r>
              <a:rPr kumimoji="1" lang="ja-JP" altLang="en-US" sz="2000"/>
              <a:t>運賃のデータが極端に高いものと低いものに引っ張られている</a:t>
            </a:r>
            <a:endParaRPr kumimoji="1" lang="en-US" altLang="ja-JP" sz="2000" dirty="0"/>
          </a:p>
        </p:txBody>
      </p:sp>
      <p:sp>
        <p:nvSpPr>
          <p:cNvPr id="26" name="テキスト ボックス 25">
            <a:extLst>
              <a:ext uri="{FF2B5EF4-FFF2-40B4-BE49-F238E27FC236}">
                <a16:creationId xmlns:a16="http://schemas.microsoft.com/office/drawing/2014/main" id="{EDBE140F-F6E8-8145-A732-CD721241358C}"/>
              </a:ext>
            </a:extLst>
          </p:cNvPr>
          <p:cNvSpPr txBox="1"/>
          <p:nvPr/>
        </p:nvSpPr>
        <p:spPr>
          <a:xfrm>
            <a:off x="168192" y="5124986"/>
            <a:ext cx="8195807" cy="1323439"/>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Cabin</a:t>
            </a:r>
            <a:r>
              <a:rPr kumimoji="1" lang="ja-JP" altLang="en-US" sz="2000"/>
              <a:t>という</a:t>
            </a:r>
            <a:r>
              <a:rPr kumimoji="1" lang="en-US" altLang="ja-JP" sz="2000" dirty="0"/>
              <a:t>9</a:t>
            </a:r>
            <a:r>
              <a:rPr kumimoji="1" lang="ja-JP" altLang="en-US" sz="2000"/>
              <a:t>種類もの特徴量数が必要なものを削除</a:t>
            </a:r>
            <a:endParaRPr kumimoji="1" lang="en-US" altLang="ja-JP" sz="2000" dirty="0"/>
          </a:p>
          <a:p>
            <a:pPr marL="342900" indent="-342900">
              <a:buFont typeface="Arial" panose="020B0604020202020204" pitchFamily="34" charset="0"/>
              <a:buChar char="•"/>
            </a:pPr>
            <a:r>
              <a:rPr kumimoji="1" lang="ja-JP" altLang="en-US" sz="2000"/>
              <a:t>家族の人数を</a:t>
            </a:r>
            <a:r>
              <a:rPr kumimoji="1" lang="en-US" altLang="ja-JP" sz="2000" dirty="0"/>
              <a:t>3</a:t>
            </a:r>
            <a:r>
              <a:rPr kumimoji="1" lang="ja-JP" altLang="en-US" sz="2000"/>
              <a:t>通りに場合分け</a:t>
            </a:r>
            <a:endParaRPr kumimoji="1" lang="en-US" altLang="ja-JP" sz="2000" dirty="0"/>
          </a:p>
          <a:p>
            <a:pPr marL="342900" indent="-342900">
              <a:buFont typeface="Arial" panose="020B0604020202020204" pitchFamily="34" charset="0"/>
              <a:buChar char="•"/>
            </a:pPr>
            <a:r>
              <a:rPr kumimoji="1" lang="ja-JP" altLang="en-US" sz="2000"/>
              <a:t>年齢を</a:t>
            </a:r>
            <a:r>
              <a:rPr kumimoji="1" lang="en-US" altLang="ja-JP" sz="2000" dirty="0"/>
              <a:t>, </a:t>
            </a:r>
            <a:r>
              <a:rPr kumimoji="1" lang="ja-JP" altLang="en-US" sz="2000"/>
              <a:t>階級と性別と敬称から予測補完</a:t>
            </a:r>
            <a:endParaRPr kumimoji="1" lang="en-US" altLang="ja-JP" sz="2000" dirty="0"/>
          </a:p>
          <a:p>
            <a:pPr marL="342900" indent="-342900">
              <a:buFont typeface="Arial" panose="020B0604020202020204" pitchFamily="34" charset="0"/>
              <a:buChar char="•"/>
            </a:pPr>
            <a:r>
              <a:rPr kumimoji="1" lang="ja-JP" altLang="en-US" sz="2000"/>
              <a:t>運賃を対数変換し</a:t>
            </a:r>
            <a:r>
              <a:rPr kumimoji="1" lang="en-US" altLang="ja-JP" sz="2000" dirty="0"/>
              <a:t>, </a:t>
            </a:r>
            <a:r>
              <a:rPr kumimoji="1" lang="ja-JP" altLang="en-US" sz="2000"/>
              <a:t>データの偏りを和らげる</a:t>
            </a:r>
            <a:endParaRPr kumimoji="1" lang="en-US" altLang="ja-JP" sz="2000" dirty="0"/>
          </a:p>
        </p:txBody>
      </p:sp>
    </p:spTree>
    <p:extLst>
      <p:ext uri="{BB962C8B-B14F-4D97-AF65-F5344CB8AC3E}">
        <p14:creationId xmlns:p14="http://schemas.microsoft.com/office/powerpoint/2010/main" val="256950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19</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lumMod val="85000"/>
                    <a:lumOff val="15000"/>
                  </a:schemeClr>
                </a:solidFill>
              </a:rPr>
              <a:t>参考文献</a:t>
            </a:r>
          </a:p>
        </p:txBody>
      </p:sp>
      <p:sp>
        <p:nvSpPr>
          <p:cNvPr id="3" name="テキスト ボックス 2">
            <a:extLst>
              <a:ext uri="{FF2B5EF4-FFF2-40B4-BE49-F238E27FC236}">
                <a16:creationId xmlns:a16="http://schemas.microsoft.com/office/drawing/2014/main" id="{ADBECA9B-3F33-E74C-AFCA-A81F966F5F98}"/>
              </a:ext>
            </a:extLst>
          </p:cNvPr>
          <p:cNvSpPr txBox="1"/>
          <p:nvPr/>
        </p:nvSpPr>
        <p:spPr>
          <a:xfrm>
            <a:off x="171450" y="776428"/>
            <a:ext cx="8801100" cy="5632311"/>
          </a:xfrm>
          <a:prstGeom prst="rect">
            <a:avLst/>
          </a:prstGeom>
          <a:noFill/>
        </p:spPr>
        <p:txBody>
          <a:bodyPr wrap="square" rtlCol="0">
            <a:spAutoFit/>
          </a:bodyPr>
          <a:lstStyle/>
          <a:p>
            <a:r>
              <a:rPr kumimoji="1" lang="en-US" altLang="ja-JP" sz="2000" dirty="0"/>
              <a:t>[1] Lior Rokach and Oded Maimon. 2005. </a:t>
            </a:r>
            <a:r>
              <a:rPr kumimoji="1" lang="en-US" altLang="ja-JP" sz="2000" i="1" dirty="0"/>
              <a:t>Data Mining and Knowledge Discovery Handbook, </a:t>
            </a:r>
            <a:r>
              <a:rPr kumimoji="1" lang="en-US" altLang="ja-JP" sz="2000" dirty="0"/>
              <a:t>Springer, p166.</a:t>
            </a:r>
          </a:p>
          <a:p>
            <a:r>
              <a:rPr kumimoji="1" lang="en-US" altLang="ja-JP" sz="2000" dirty="0"/>
              <a:t>[2] Leo Breiman. 2001. Random Forests. </a:t>
            </a:r>
            <a:r>
              <a:rPr kumimoji="1" lang="en-US" altLang="ja-JP" sz="2000" i="1" dirty="0"/>
              <a:t>Machine Learning, </a:t>
            </a:r>
            <a:r>
              <a:rPr kumimoji="1" lang="en-US" altLang="ja-JP" sz="2000" dirty="0"/>
              <a:t>45(1), 5-32.</a:t>
            </a:r>
          </a:p>
          <a:p>
            <a:r>
              <a:rPr kumimoji="1" lang="en-US" altLang="ja-JP" sz="2000" dirty="0"/>
              <a:t>[3] Mikael Elinder and Oscar Erixson. 2012. Every man for himself-Genders, Norms and Survival in Maritime Disasters.</a:t>
            </a:r>
          </a:p>
          <a:p>
            <a:r>
              <a:rPr kumimoji="1" lang="en-US" altLang="ja-JP" sz="2000" dirty="0"/>
              <a:t>[4] File: Titanic-sinking-animation.gif. (February 19, 2012). Retrieved from </a:t>
            </a:r>
            <a:r>
              <a:rPr kumimoji="1" lang="en-US" altLang="ja-JP" sz="2000" dirty="0">
                <a:hlinkClick r:id="rId2"/>
              </a:rPr>
              <a:t>https://commons.wikimedia.org/wiki/File:Titanic-sinking-animation.gif</a:t>
            </a:r>
            <a:r>
              <a:rPr kumimoji="1" lang="en-US" altLang="ja-JP" sz="2000" dirty="0"/>
              <a:t> (accessed February 14, 2019)</a:t>
            </a:r>
          </a:p>
          <a:p>
            <a:r>
              <a:rPr kumimoji="1" lang="en-US" altLang="ja-JP" sz="2000" dirty="0"/>
              <a:t>[5] </a:t>
            </a:r>
            <a:r>
              <a:rPr lang="en-US" altLang="ja-JP" sz="2000" dirty="0"/>
              <a:t>Güneş Evitan. Titanic Survival NN Approach. Retrieved from</a:t>
            </a:r>
          </a:p>
          <a:p>
            <a:r>
              <a:rPr kumimoji="1" lang="en-US" altLang="ja-JP" sz="2000" dirty="0">
                <a:hlinkClick r:id="rId3"/>
              </a:rPr>
              <a:t>https://www.kaggle.com/gunesevitan/titanic-survival-nn-approach</a:t>
            </a:r>
            <a:r>
              <a:rPr kumimoji="1" lang="en-US" altLang="ja-JP" sz="2000" dirty="0"/>
              <a:t> (accessed February 15, 2019)</a:t>
            </a:r>
          </a:p>
          <a:p>
            <a:r>
              <a:rPr kumimoji="1" lang="en-US" altLang="ja-JP" sz="2000" dirty="0"/>
              <a:t>[6] Michel Verleysen and Damien Francois. 2005. The Curse of Dimensionality in Data Mining and Time Series Prediction.</a:t>
            </a:r>
          </a:p>
          <a:p>
            <a:r>
              <a:rPr kumimoji="1" lang="en-US" altLang="ja-JP" sz="2000" dirty="0"/>
              <a:t>[7] Alice Zheng and Amanda Casari. 2019. </a:t>
            </a:r>
            <a:r>
              <a:rPr kumimoji="1" lang="ja-JP" altLang="en-US" sz="2000"/>
              <a:t>機械学習のための特徴量エンジニアリング</a:t>
            </a:r>
            <a:r>
              <a:rPr kumimoji="1" lang="en-US" altLang="ja-JP" sz="2000" dirty="0"/>
              <a:t>. Translated by </a:t>
            </a:r>
            <a:r>
              <a:rPr kumimoji="1" lang="ja-JP" altLang="en-US" sz="2000"/>
              <a:t>株式会社ホクソエム</a:t>
            </a:r>
            <a:r>
              <a:rPr kumimoji="1" lang="en-US" altLang="ja-JP" sz="2000" dirty="0"/>
              <a:t>, </a:t>
            </a:r>
            <a:r>
              <a:rPr kumimoji="1" lang="ja-JP" altLang="en-US" sz="2000"/>
              <a:t>オライリージャパン</a:t>
            </a:r>
            <a:r>
              <a:rPr kumimoji="1" lang="en-US" altLang="ja-JP" sz="2000" dirty="0"/>
              <a:t>, p84.</a:t>
            </a:r>
          </a:p>
          <a:p>
            <a:r>
              <a:rPr kumimoji="1" lang="en-US" altLang="ja-JP" sz="2000" dirty="0"/>
              <a:t>[8] tanajun99. </a:t>
            </a:r>
            <a:r>
              <a:rPr kumimoji="1" lang="ja-JP" altLang="en-US" sz="2000"/>
              <a:t>機械学習によるタイタニック号の生存者予測</a:t>
            </a:r>
            <a:r>
              <a:rPr kumimoji="1" lang="en-US" altLang="ja-JP" sz="2000" dirty="0"/>
              <a:t> with Python. Retrieved from </a:t>
            </a:r>
            <a:r>
              <a:rPr kumimoji="1" lang="en-US" altLang="ja-JP" sz="2000" dirty="0">
                <a:hlinkClick r:id="rId4"/>
              </a:rPr>
              <a:t>http://tanajun99.hatenablog.com/entry/2015/06/24/020007</a:t>
            </a:r>
            <a:r>
              <a:rPr kumimoji="1" lang="en-US" altLang="ja-JP" sz="2000" dirty="0"/>
              <a:t> (accessed March 5, 2019)</a:t>
            </a:r>
          </a:p>
        </p:txBody>
      </p:sp>
    </p:spTree>
    <p:extLst>
      <p:ext uri="{BB962C8B-B14F-4D97-AF65-F5344CB8AC3E}">
        <p14:creationId xmlns:p14="http://schemas.microsoft.com/office/powerpoint/2010/main" val="197908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2</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1   </a:t>
            </a:r>
            <a:r>
              <a:rPr kumimoji="1" lang="ja-JP" altLang="en-US" sz="2400">
                <a:solidFill>
                  <a:schemeClr val="tx1">
                    <a:lumMod val="85000"/>
                    <a:lumOff val="15000"/>
                  </a:schemeClr>
                </a:solidFill>
              </a:rPr>
              <a:t>機械学習による生存予測概要</a:t>
            </a:r>
          </a:p>
        </p:txBody>
      </p:sp>
      <p:sp>
        <p:nvSpPr>
          <p:cNvPr id="3" name="テキスト ボックス 2">
            <a:extLst>
              <a:ext uri="{FF2B5EF4-FFF2-40B4-BE49-F238E27FC236}">
                <a16:creationId xmlns:a16="http://schemas.microsoft.com/office/drawing/2014/main" id="{C75DC352-9EEB-EC4F-977D-3156D24B8BD5}"/>
              </a:ext>
            </a:extLst>
          </p:cNvPr>
          <p:cNvSpPr txBox="1"/>
          <p:nvPr/>
        </p:nvSpPr>
        <p:spPr>
          <a:xfrm>
            <a:off x="171450" y="975548"/>
            <a:ext cx="6853158" cy="400110"/>
          </a:xfrm>
          <a:prstGeom prst="rect">
            <a:avLst/>
          </a:prstGeom>
          <a:solidFill>
            <a:schemeClr val="bg1">
              <a:lumMod val="85000"/>
            </a:schemeClr>
          </a:solidFill>
          <a:ln>
            <a:solidFill>
              <a:schemeClr val="bg1">
                <a:lumMod val="50000"/>
              </a:schemeClr>
            </a:solidFill>
          </a:ln>
        </p:spPr>
        <p:txBody>
          <a:bodyPr wrap="none" rtlCol="0">
            <a:spAutoFit/>
          </a:bodyPr>
          <a:lstStyle/>
          <a:p>
            <a:r>
              <a:rPr kumimoji="1" lang="ja-JP" altLang="en-US" sz="2000"/>
              <a:t>タイタニック号沈没事件の乗客データに基づいた生存予測</a:t>
            </a:r>
          </a:p>
        </p:txBody>
      </p:sp>
      <p:sp>
        <p:nvSpPr>
          <p:cNvPr id="7" name="テキスト ボックス 6">
            <a:extLst>
              <a:ext uri="{FF2B5EF4-FFF2-40B4-BE49-F238E27FC236}">
                <a16:creationId xmlns:a16="http://schemas.microsoft.com/office/drawing/2014/main" id="{D9575C7A-1FBE-A944-B7BB-3B44A4751751}"/>
              </a:ext>
            </a:extLst>
          </p:cNvPr>
          <p:cNvSpPr txBox="1"/>
          <p:nvPr/>
        </p:nvSpPr>
        <p:spPr>
          <a:xfrm>
            <a:off x="171450" y="1516586"/>
            <a:ext cx="8972550" cy="1323439"/>
          </a:xfrm>
          <a:prstGeom prst="rect">
            <a:avLst/>
          </a:prstGeom>
          <a:noFill/>
        </p:spPr>
        <p:txBody>
          <a:bodyPr wrap="square" rtlCol="0">
            <a:spAutoFit/>
          </a:bodyPr>
          <a:lstStyle/>
          <a:p>
            <a:pPr marL="342900" indent="-342900">
              <a:buAutoNum type="arabicPeriod"/>
            </a:pPr>
            <a:r>
              <a:rPr kumimoji="1" lang="ja-JP" altLang="en-US" sz="2000"/>
              <a:t>生存情報がある</a:t>
            </a:r>
            <a:r>
              <a:rPr kumimoji="1" lang="en-US" altLang="ja-JP" sz="2000" dirty="0"/>
              <a:t>(</a:t>
            </a:r>
            <a:r>
              <a:rPr kumimoji="1" lang="ja-JP" altLang="en-US" sz="2000"/>
              <a:t>答えがある</a:t>
            </a:r>
            <a:r>
              <a:rPr kumimoji="1" lang="en-US" altLang="ja-JP" sz="2000" dirty="0"/>
              <a:t>)training set</a:t>
            </a:r>
            <a:r>
              <a:rPr kumimoji="1" lang="ja-JP" altLang="en-US" sz="2000"/>
              <a:t>を用いて　　　　　　　　　　　　　　　　　　　　　　　　　　　機械学習モデルを構築する</a:t>
            </a:r>
            <a:endParaRPr kumimoji="1" lang="en-US" altLang="ja-JP" sz="2000" dirty="0"/>
          </a:p>
          <a:p>
            <a:pPr marL="342900" indent="-342900">
              <a:buAutoNum type="arabicPeriod"/>
            </a:pPr>
            <a:endParaRPr kumimoji="1" lang="en-US" altLang="ja-JP" sz="2000" dirty="0"/>
          </a:p>
          <a:p>
            <a:pPr marL="342900" indent="-342900">
              <a:buAutoNum type="arabicPeriod"/>
            </a:pPr>
            <a:r>
              <a:rPr kumimoji="1" lang="en-US" altLang="ja-JP" sz="2000" dirty="0"/>
              <a:t>test set</a:t>
            </a:r>
            <a:r>
              <a:rPr kumimoji="1" lang="ja-JP" altLang="en-US" sz="2000"/>
              <a:t>の乗客データに対して構築した機械学習モデルで生存予測をする</a:t>
            </a:r>
            <a:endParaRPr kumimoji="1" lang="en-US" altLang="ja-JP" sz="2000" dirty="0"/>
          </a:p>
        </p:txBody>
      </p:sp>
      <p:sp>
        <p:nvSpPr>
          <p:cNvPr id="12" name="テキスト ボックス 11">
            <a:extLst>
              <a:ext uri="{FF2B5EF4-FFF2-40B4-BE49-F238E27FC236}">
                <a16:creationId xmlns:a16="http://schemas.microsoft.com/office/drawing/2014/main" id="{E6F936D2-244A-E140-8F66-8BB3E1303763}"/>
              </a:ext>
            </a:extLst>
          </p:cNvPr>
          <p:cNvSpPr txBox="1"/>
          <p:nvPr/>
        </p:nvSpPr>
        <p:spPr>
          <a:xfrm>
            <a:off x="171450" y="3570409"/>
            <a:ext cx="3166251" cy="400110"/>
          </a:xfrm>
          <a:prstGeom prst="rect">
            <a:avLst/>
          </a:prstGeom>
          <a:solidFill>
            <a:schemeClr val="bg1">
              <a:lumMod val="85000"/>
            </a:schemeClr>
          </a:solidFill>
          <a:ln>
            <a:solidFill>
              <a:schemeClr val="bg1">
                <a:lumMod val="50000"/>
              </a:schemeClr>
            </a:solidFill>
          </a:ln>
        </p:spPr>
        <p:txBody>
          <a:bodyPr wrap="none" rtlCol="0">
            <a:spAutoFit/>
          </a:bodyPr>
          <a:lstStyle/>
          <a:p>
            <a:r>
              <a:rPr kumimoji="1" lang="ja-JP" altLang="en-US" sz="2000"/>
              <a:t>予測に扱える特徴量</a:t>
            </a:r>
            <a:r>
              <a:rPr kumimoji="1" lang="en-US" altLang="ja-JP" sz="2000" dirty="0"/>
              <a:t>(11</a:t>
            </a:r>
            <a:r>
              <a:rPr kumimoji="1" lang="ja-JP" altLang="en-US" sz="2000"/>
              <a:t>種</a:t>
            </a:r>
            <a:r>
              <a:rPr kumimoji="1" lang="en-US" altLang="ja-JP" sz="2000" dirty="0"/>
              <a:t>)</a:t>
            </a:r>
            <a:endParaRPr kumimoji="1" lang="ja-JP" altLang="en-US" sz="2000"/>
          </a:p>
        </p:txBody>
      </p:sp>
      <p:sp>
        <p:nvSpPr>
          <p:cNvPr id="9" name="テキスト ボックス 8">
            <a:extLst>
              <a:ext uri="{FF2B5EF4-FFF2-40B4-BE49-F238E27FC236}">
                <a16:creationId xmlns:a16="http://schemas.microsoft.com/office/drawing/2014/main" id="{E0968C41-6F63-6F46-A651-CFE0EBA43CC9}"/>
              </a:ext>
            </a:extLst>
          </p:cNvPr>
          <p:cNvSpPr txBox="1"/>
          <p:nvPr/>
        </p:nvSpPr>
        <p:spPr>
          <a:xfrm>
            <a:off x="171450" y="4185992"/>
            <a:ext cx="8972550" cy="707886"/>
          </a:xfrm>
          <a:prstGeom prst="rect">
            <a:avLst/>
          </a:prstGeom>
          <a:noFill/>
        </p:spPr>
        <p:txBody>
          <a:bodyPr wrap="square" rtlCol="0">
            <a:spAutoFit/>
          </a:bodyPr>
          <a:lstStyle/>
          <a:p>
            <a:r>
              <a:rPr kumimoji="1" lang="en-US" altLang="ja-JP" sz="2000" dirty="0"/>
              <a:t>“PassengerId”, “PassengerClass”, “Name”, “Sex”, “Age”, “SibSp”, “Parch”, “Ticket”, “Fare”, “Cabin”, “Embarked”</a:t>
            </a:r>
            <a:endParaRPr kumimoji="1" lang="ja-JP" altLang="en-US" sz="2000"/>
          </a:p>
        </p:txBody>
      </p:sp>
      <p:sp>
        <p:nvSpPr>
          <p:cNvPr id="13" name="右矢印 12">
            <a:extLst>
              <a:ext uri="{FF2B5EF4-FFF2-40B4-BE49-F238E27FC236}">
                <a16:creationId xmlns:a16="http://schemas.microsoft.com/office/drawing/2014/main" id="{2A49A4AF-B230-9C48-AB3A-12CC822A4DB7}"/>
              </a:ext>
            </a:extLst>
          </p:cNvPr>
          <p:cNvSpPr/>
          <p:nvPr/>
        </p:nvSpPr>
        <p:spPr>
          <a:xfrm>
            <a:off x="628650" y="5264360"/>
            <a:ext cx="978408" cy="48463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FF43D96-52D4-A348-8B96-67E4FE7ED8FC}"/>
              </a:ext>
            </a:extLst>
          </p:cNvPr>
          <p:cNvSpPr txBox="1"/>
          <p:nvPr/>
        </p:nvSpPr>
        <p:spPr>
          <a:xfrm>
            <a:off x="1694825" y="5296258"/>
            <a:ext cx="5827236" cy="400110"/>
          </a:xfrm>
          <a:prstGeom prst="rect">
            <a:avLst/>
          </a:prstGeom>
          <a:noFill/>
          <a:ln>
            <a:solidFill>
              <a:schemeClr val="tx1"/>
            </a:solidFill>
          </a:ln>
        </p:spPr>
        <p:txBody>
          <a:bodyPr wrap="none" rtlCol="0">
            <a:spAutoFit/>
          </a:bodyPr>
          <a:lstStyle/>
          <a:p>
            <a:r>
              <a:rPr kumimoji="1" lang="ja-JP" altLang="en-US" sz="2000">
                <a:solidFill>
                  <a:srgbClr val="FF0000"/>
                </a:solidFill>
              </a:rPr>
              <a:t>生存と相関のある特徴を取捨選択する必要がある</a:t>
            </a:r>
          </a:p>
        </p:txBody>
      </p:sp>
    </p:spTree>
    <p:extLst>
      <p:ext uri="{BB962C8B-B14F-4D97-AF65-F5344CB8AC3E}">
        <p14:creationId xmlns:p14="http://schemas.microsoft.com/office/powerpoint/2010/main" val="393926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20</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Appendix.   </a:t>
            </a:r>
            <a:r>
              <a:rPr kumimoji="1" lang="ja-JP" altLang="en-US" sz="2400">
                <a:solidFill>
                  <a:schemeClr val="tx1">
                    <a:lumMod val="85000"/>
                    <a:lumOff val="15000"/>
                  </a:schemeClr>
                </a:solidFill>
              </a:rPr>
              <a:t>シュミュレーション諸元</a:t>
            </a:r>
          </a:p>
        </p:txBody>
      </p:sp>
      <p:sp>
        <p:nvSpPr>
          <p:cNvPr id="2" name="テキスト ボックス 1">
            <a:extLst>
              <a:ext uri="{FF2B5EF4-FFF2-40B4-BE49-F238E27FC236}">
                <a16:creationId xmlns:a16="http://schemas.microsoft.com/office/drawing/2014/main" id="{9F7D4890-A5C1-534E-8125-B9F3161DC8EB}"/>
              </a:ext>
            </a:extLst>
          </p:cNvPr>
          <p:cNvSpPr txBox="1"/>
          <p:nvPr/>
        </p:nvSpPr>
        <p:spPr>
          <a:xfrm>
            <a:off x="171451" y="817558"/>
            <a:ext cx="8801100" cy="707886"/>
          </a:xfrm>
          <a:prstGeom prst="rect">
            <a:avLst/>
          </a:prstGeom>
          <a:noFill/>
        </p:spPr>
        <p:txBody>
          <a:bodyPr wrap="square" rtlCol="0">
            <a:spAutoFit/>
          </a:bodyPr>
          <a:lstStyle/>
          <a:p>
            <a:r>
              <a:rPr kumimoji="1" lang="ja-JP" altLang="en-US" sz="2000"/>
              <a:t>今回の課題の目的は</a:t>
            </a:r>
            <a:r>
              <a:rPr kumimoji="1" lang="en-US" altLang="ja-JP" sz="2000" dirty="0"/>
              <a:t>, </a:t>
            </a:r>
            <a:r>
              <a:rPr kumimoji="1" lang="ja-JP" altLang="en-US" sz="2000"/>
              <a:t>特徴量の取捨選択によるデータ分析であり</a:t>
            </a:r>
            <a:r>
              <a:rPr kumimoji="1" lang="en-US" altLang="ja-JP" sz="2000" dirty="0"/>
              <a:t>, </a:t>
            </a:r>
            <a:r>
              <a:rPr kumimoji="1" lang="ja-JP" altLang="en-US" sz="2000"/>
              <a:t>再現性が重要である</a:t>
            </a:r>
          </a:p>
        </p:txBody>
      </p:sp>
      <p:sp>
        <p:nvSpPr>
          <p:cNvPr id="11" name="右矢印 10">
            <a:extLst>
              <a:ext uri="{FF2B5EF4-FFF2-40B4-BE49-F238E27FC236}">
                <a16:creationId xmlns:a16="http://schemas.microsoft.com/office/drawing/2014/main" id="{B4C5066F-C1D4-CD4F-B499-163C2018CDBF}"/>
              </a:ext>
            </a:extLst>
          </p:cNvPr>
          <p:cNvSpPr/>
          <p:nvPr/>
        </p:nvSpPr>
        <p:spPr>
          <a:xfrm>
            <a:off x="507206" y="1609840"/>
            <a:ext cx="978408" cy="484632"/>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477149D-55BD-2541-95BD-E12BA91A1C1F}"/>
              </a:ext>
            </a:extLst>
          </p:cNvPr>
          <p:cNvSpPr txBox="1"/>
          <p:nvPr/>
        </p:nvSpPr>
        <p:spPr>
          <a:xfrm>
            <a:off x="1657350" y="1689568"/>
            <a:ext cx="6382966" cy="400110"/>
          </a:xfrm>
          <a:prstGeom prst="rect">
            <a:avLst/>
          </a:prstGeom>
          <a:noFill/>
        </p:spPr>
        <p:txBody>
          <a:bodyPr wrap="square" rtlCol="0">
            <a:spAutoFit/>
          </a:bodyPr>
          <a:lstStyle/>
          <a:p>
            <a:r>
              <a:rPr kumimoji="1" lang="en-US" altLang="ja-JP" sz="2000" dirty="0">
                <a:solidFill>
                  <a:srgbClr val="FF0000"/>
                </a:solidFill>
              </a:rPr>
              <a:t>default Random Forest</a:t>
            </a:r>
            <a:r>
              <a:rPr kumimoji="1" lang="ja-JP" altLang="en-US" sz="2000">
                <a:solidFill>
                  <a:srgbClr val="FF0000"/>
                </a:solidFill>
              </a:rPr>
              <a:t>に限定しても一般性を失わない</a:t>
            </a:r>
          </a:p>
        </p:txBody>
      </p:sp>
      <p:sp>
        <p:nvSpPr>
          <p:cNvPr id="16" name="テキスト ボックス 15">
            <a:extLst>
              <a:ext uri="{FF2B5EF4-FFF2-40B4-BE49-F238E27FC236}">
                <a16:creationId xmlns:a16="http://schemas.microsoft.com/office/drawing/2014/main" id="{CC9CAE24-1C10-3D4E-A06C-714202CC5361}"/>
              </a:ext>
            </a:extLst>
          </p:cNvPr>
          <p:cNvSpPr txBox="1"/>
          <p:nvPr/>
        </p:nvSpPr>
        <p:spPr>
          <a:xfrm>
            <a:off x="325099" y="2383436"/>
            <a:ext cx="3658053" cy="400110"/>
          </a:xfrm>
          <a:prstGeom prst="rect">
            <a:avLst/>
          </a:prstGeom>
          <a:solidFill>
            <a:schemeClr val="bg1">
              <a:lumMod val="85000"/>
            </a:schemeClr>
          </a:solidFill>
          <a:ln>
            <a:solidFill>
              <a:schemeClr val="bg1">
                <a:lumMod val="50000"/>
              </a:schemeClr>
            </a:solidFill>
          </a:ln>
        </p:spPr>
        <p:txBody>
          <a:bodyPr wrap="none" rtlCol="0">
            <a:spAutoFit/>
          </a:bodyPr>
          <a:lstStyle/>
          <a:p>
            <a:r>
              <a:rPr kumimoji="1" lang="en-US" altLang="ja-JP" sz="2000" dirty="0"/>
              <a:t>Random Forest Algorithm</a:t>
            </a:r>
            <a:r>
              <a:rPr kumimoji="1" lang="ja-JP" altLang="en-US" sz="2000"/>
              <a:t>とは</a:t>
            </a:r>
            <a:r>
              <a:rPr kumimoji="1" lang="en-US" altLang="ja-JP" sz="2000" dirty="0"/>
              <a:t>[2]</a:t>
            </a:r>
            <a:endParaRPr kumimoji="1" lang="ja-JP" altLang="en-US" sz="2000"/>
          </a:p>
        </p:txBody>
      </p:sp>
      <p:pic>
        <p:nvPicPr>
          <p:cNvPr id="18" name="図 17">
            <a:extLst>
              <a:ext uri="{FF2B5EF4-FFF2-40B4-BE49-F238E27FC236}">
                <a16:creationId xmlns:a16="http://schemas.microsoft.com/office/drawing/2014/main" id="{CA4BA7FC-463E-0A47-9242-E28C5CE2C9EC}"/>
              </a:ext>
            </a:extLst>
          </p:cNvPr>
          <p:cNvPicPr>
            <a:picLocks noChangeAspect="1"/>
          </p:cNvPicPr>
          <p:nvPr/>
        </p:nvPicPr>
        <p:blipFill>
          <a:blip r:embed="rId2"/>
          <a:stretch>
            <a:fillRect/>
          </a:stretch>
        </p:blipFill>
        <p:spPr>
          <a:xfrm>
            <a:off x="325099" y="2924474"/>
            <a:ext cx="2615544" cy="3147437"/>
          </a:xfrm>
          <a:prstGeom prst="rect">
            <a:avLst/>
          </a:prstGeom>
        </p:spPr>
      </p:pic>
      <p:sp>
        <p:nvSpPr>
          <p:cNvPr id="19" name="テキスト ボックス 18">
            <a:extLst>
              <a:ext uri="{FF2B5EF4-FFF2-40B4-BE49-F238E27FC236}">
                <a16:creationId xmlns:a16="http://schemas.microsoft.com/office/drawing/2014/main" id="{04336E5C-DE6A-8342-925A-68BBAE4ABEAF}"/>
              </a:ext>
            </a:extLst>
          </p:cNvPr>
          <p:cNvSpPr txBox="1"/>
          <p:nvPr/>
        </p:nvSpPr>
        <p:spPr>
          <a:xfrm>
            <a:off x="171450" y="6042307"/>
            <a:ext cx="4622612" cy="307777"/>
          </a:xfrm>
          <a:prstGeom prst="rect">
            <a:avLst/>
          </a:prstGeom>
          <a:noFill/>
        </p:spPr>
        <p:txBody>
          <a:bodyPr wrap="none" rtlCol="0">
            <a:spAutoFit/>
          </a:bodyPr>
          <a:lstStyle/>
          <a:p>
            <a:r>
              <a:rPr kumimoji="1" lang="ja-JP" altLang="en-US" sz="1400"/>
              <a:t>図</a:t>
            </a:r>
            <a:r>
              <a:rPr kumimoji="1" lang="en-US" altLang="ja-JP" sz="1400" dirty="0"/>
              <a:t>14. Decision Tree Presenting Response to Direct Mailing[1]</a:t>
            </a:r>
            <a:endParaRPr kumimoji="1" lang="ja-JP" altLang="en-US" sz="1400"/>
          </a:p>
        </p:txBody>
      </p:sp>
      <p:sp>
        <p:nvSpPr>
          <p:cNvPr id="20" name="テキスト ボックス 19">
            <a:extLst>
              <a:ext uri="{FF2B5EF4-FFF2-40B4-BE49-F238E27FC236}">
                <a16:creationId xmlns:a16="http://schemas.microsoft.com/office/drawing/2014/main" id="{CDAA6AFA-6273-2F4F-A74A-0E79CD4C9D82}"/>
              </a:ext>
            </a:extLst>
          </p:cNvPr>
          <p:cNvSpPr txBox="1"/>
          <p:nvPr/>
        </p:nvSpPr>
        <p:spPr>
          <a:xfrm>
            <a:off x="3378314" y="2924474"/>
            <a:ext cx="5765686" cy="317009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a:t>分散が等しく互いに独立なランダムベクトルを決定木の生成に用いる</a:t>
            </a:r>
            <a:endParaRPr kumimoji="1" lang="en-US" altLang="ja-JP" sz="2000" dirty="0"/>
          </a:p>
          <a:p>
            <a:pPr marL="285750" indent="-285750">
              <a:buFont typeface="Arial" panose="020B0604020202020204" pitchFamily="34" charset="0"/>
              <a:buChar char="•"/>
            </a:pPr>
            <a:endParaRPr kumimoji="1" lang="en-US" altLang="ja-JP" sz="2000" dirty="0"/>
          </a:p>
          <a:p>
            <a:pPr marL="285750" indent="-285750">
              <a:buFont typeface="Arial" panose="020B0604020202020204" pitchFamily="34" charset="0"/>
              <a:buChar char="•"/>
            </a:pPr>
            <a:r>
              <a:rPr kumimoji="1" lang="ja-JP" altLang="en-US" sz="2000"/>
              <a:t>各データを決定木ごとに根から葉まで条件分岐させることにより分類する</a:t>
            </a:r>
            <a:endParaRPr kumimoji="1" lang="en-US" altLang="ja-JP" sz="2000" dirty="0"/>
          </a:p>
          <a:p>
            <a:pPr marL="285750" indent="-285750">
              <a:buFont typeface="Arial" panose="020B0604020202020204" pitchFamily="34" charset="0"/>
              <a:buChar char="•"/>
            </a:pPr>
            <a:endParaRPr kumimoji="1" lang="en-US" altLang="ja-JP" sz="2000" dirty="0"/>
          </a:p>
          <a:p>
            <a:pPr marL="285750" indent="-285750">
              <a:buFont typeface="Arial" panose="020B0604020202020204" pitchFamily="34" charset="0"/>
              <a:buChar char="•"/>
            </a:pPr>
            <a:r>
              <a:rPr kumimoji="1" lang="ja-JP" altLang="en-US" sz="2000"/>
              <a:t>各決定木で出した答えで多数決を取り</a:t>
            </a:r>
            <a:r>
              <a:rPr kumimoji="1" lang="en-US" altLang="ja-JP" sz="2000" dirty="0"/>
              <a:t>, </a:t>
            </a:r>
            <a:r>
              <a:rPr kumimoji="1" lang="ja-JP" altLang="en-US" sz="2000"/>
              <a:t>一番もっともらしいクラスに分類する</a:t>
            </a:r>
            <a:endParaRPr kumimoji="1" lang="en-US" altLang="ja-JP" sz="2000" dirty="0"/>
          </a:p>
          <a:p>
            <a:pPr marL="285750" indent="-285750">
              <a:buFont typeface="Arial" panose="020B0604020202020204" pitchFamily="34" charset="0"/>
              <a:buChar char="•"/>
            </a:pPr>
            <a:endParaRPr kumimoji="1" lang="en-US" altLang="ja-JP" sz="2000" dirty="0"/>
          </a:p>
          <a:p>
            <a:pPr marL="285750" indent="-285750">
              <a:buFont typeface="Arial" panose="020B0604020202020204" pitchFamily="34" charset="0"/>
              <a:buChar char="•"/>
            </a:pPr>
            <a:r>
              <a:rPr kumimoji="1" lang="ja-JP" altLang="en-US" sz="2000">
                <a:solidFill>
                  <a:srgbClr val="FF0000"/>
                </a:solidFill>
              </a:rPr>
              <a:t>この過程は</a:t>
            </a:r>
            <a:r>
              <a:rPr kumimoji="1" lang="en-US" altLang="ja-JP" sz="2000" dirty="0">
                <a:solidFill>
                  <a:srgbClr val="FF0000"/>
                </a:solidFill>
              </a:rPr>
              <a:t>scikit-learn</a:t>
            </a:r>
            <a:r>
              <a:rPr kumimoji="1" lang="ja-JP" altLang="en-US" sz="2000">
                <a:solidFill>
                  <a:srgbClr val="FF0000"/>
                </a:solidFill>
              </a:rPr>
              <a:t>が担う</a:t>
            </a:r>
          </a:p>
        </p:txBody>
      </p:sp>
    </p:spTree>
    <p:extLst>
      <p:ext uri="{BB962C8B-B14F-4D97-AF65-F5344CB8AC3E}">
        <p14:creationId xmlns:p14="http://schemas.microsoft.com/office/powerpoint/2010/main" val="100280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3</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2.1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特徴量取捨選択</a:t>
            </a:r>
          </a:p>
        </p:txBody>
      </p:sp>
      <p:sp>
        <p:nvSpPr>
          <p:cNvPr id="3" name="テキスト ボックス 2">
            <a:extLst>
              <a:ext uri="{FF2B5EF4-FFF2-40B4-BE49-F238E27FC236}">
                <a16:creationId xmlns:a16="http://schemas.microsoft.com/office/drawing/2014/main" id="{793AA465-90CA-F74C-97DB-CA8B1BD9A716}"/>
              </a:ext>
            </a:extLst>
          </p:cNvPr>
          <p:cNvSpPr txBox="1"/>
          <p:nvPr/>
        </p:nvSpPr>
        <p:spPr>
          <a:xfrm>
            <a:off x="171450" y="939292"/>
            <a:ext cx="1435393" cy="400110"/>
          </a:xfrm>
          <a:prstGeom prst="rect">
            <a:avLst/>
          </a:prstGeom>
          <a:solidFill>
            <a:schemeClr val="bg1">
              <a:lumMod val="85000"/>
            </a:schemeClr>
          </a:solidFill>
        </p:spPr>
        <p:txBody>
          <a:bodyPr wrap="none" rtlCol="0">
            <a:spAutoFit/>
          </a:bodyPr>
          <a:lstStyle/>
          <a:p>
            <a:r>
              <a:rPr kumimoji="1" lang="en-US" altLang="ja-JP" sz="2000" dirty="0"/>
              <a:t>PassengerId</a:t>
            </a:r>
            <a:endParaRPr kumimoji="1" lang="ja-JP" altLang="en-US" sz="2000"/>
          </a:p>
        </p:txBody>
      </p:sp>
      <p:sp>
        <p:nvSpPr>
          <p:cNvPr id="9" name="テキスト ボックス 8">
            <a:extLst>
              <a:ext uri="{FF2B5EF4-FFF2-40B4-BE49-F238E27FC236}">
                <a16:creationId xmlns:a16="http://schemas.microsoft.com/office/drawing/2014/main" id="{D109A328-D3FF-DE45-8EAE-D5F68D92AD07}"/>
              </a:ext>
            </a:extLst>
          </p:cNvPr>
          <p:cNvSpPr txBox="1"/>
          <p:nvPr/>
        </p:nvSpPr>
        <p:spPr>
          <a:xfrm>
            <a:off x="171450" y="1396297"/>
            <a:ext cx="7168214" cy="40011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単なる通し番号であるため</a:t>
            </a:r>
            <a:r>
              <a:rPr kumimoji="1" lang="en-US" altLang="ja-JP" sz="2000" dirty="0"/>
              <a:t>, </a:t>
            </a:r>
            <a:r>
              <a:rPr kumimoji="1" lang="ja-JP" altLang="en-US" sz="2000">
                <a:solidFill>
                  <a:srgbClr val="FF0000"/>
                </a:solidFill>
              </a:rPr>
              <a:t>生存確率とは相関がない</a:t>
            </a:r>
          </a:p>
        </p:txBody>
      </p:sp>
      <p:sp>
        <p:nvSpPr>
          <p:cNvPr id="12" name="テキスト ボックス 11">
            <a:extLst>
              <a:ext uri="{FF2B5EF4-FFF2-40B4-BE49-F238E27FC236}">
                <a16:creationId xmlns:a16="http://schemas.microsoft.com/office/drawing/2014/main" id="{748B5410-66A8-AB4F-9D2E-004C49449845}"/>
              </a:ext>
            </a:extLst>
          </p:cNvPr>
          <p:cNvSpPr txBox="1"/>
          <p:nvPr/>
        </p:nvSpPr>
        <p:spPr>
          <a:xfrm>
            <a:off x="171450" y="2161531"/>
            <a:ext cx="800219" cy="400110"/>
          </a:xfrm>
          <a:prstGeom prst="rect">
            <a:avLst/>
          </a:prstGeom>
          <a:solidFill>
            <a:schemeClr val="bg1">
              <a:lumMod val="85000"/>
            </a:schemeClr>
          </a:solidFill>
        </p:spPr>
        <p:txBody>
          <a:bodyPr wrap="none" rtlCol="0">
            <a:spAutoFit/>
          </a:bodyPr>
          <a:lstStyle/>
          <a:p>
            <a:r>
              <a:rPr kumimoji="1" lang="en-US" altLang="ja-JP" sz="2000" dirty="0"/>
              <a:t>Ticket</a:t>
            </a:r>
            <a:endParaRPr kumimoji="1" lang="ja-JP" altLang="en-US" sz="2000"/>
          </a:p>
        </p:txBody>
      </p:sp>
      <p:sp>
        <p:nvSpPr>
          <p:cNvPr id="13" name="テキスト ボックス 12">
            <a:extLst>
              <a:ext uri="{FF2B5EF4-FFF2-40B4-BE49-F238E27FC236}">
                <a16:creationId xmlns:a16="http://schemas.microsoft.com/office/drawing/2014/main" id="{EF1ACE10-9733-3147-8828-C71C7F838ED1}"/>
              </a:ext>
            </a:extLst>
          </p:cNvPr>
          <p:cNvSpPr txBox="1"/>
          <p:nvPr/>
        </p:nvSpPr>
        <p:spPr>
          <a:xfrm>
            <a:off x="171283" y="2621767"/>
            <a:ext cx="7535600" cy="70788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同じチケット番号を持つ場合</a:t>
            </a:r>
            <a:r>
              <a:rPr kumimoji="1" lang="en-US" altLang="ja-JP" sz="2000" dirty="0"/>
              <a:t>, </a:t>
            </a:r>
            <a:r>
              <a:rPr kumimoji="1" lang="ja-JP" altLang="en-US" sz="2000"/>
              <a:t>同時に申し込みをしたことを表すので家族かそれに準ずる可能性が高い</a:t>
            </a:r>
            <a:endParaRPr kumimoji="1" lang="en-US" altLang="ja-JP" sz="2000" dirty="0"/>
          </a:p>
        </p:txBody>
      </p:sp>
      <p:sp>
        <p:nvSpPr>
          <p:cNvPr id="14" name="テキスト ボックス 13">
            <a:extLst>
              <a:ext uri="{FF2B5EF4-FFF2-40B4-BE49-F238E27FC236}">
                <a16:creationId xmlns:a16="http://schemas.microsoft.com/office/drawing/2014/main" id="{6898F34C-F8D0-AA45-B0FD-556E245C73D6}"/>
              </a:ext>
            </a:extLst>
          </p:cNvPr>
          <p:cNvSpPr txBox="1"/>
          <p:nvPr/>
        </p:nvSpPr>
        <p:spPr>
          <a:xfrm>
            <a:off x="1441138" y="3858415"/>
            <a:ext cx="4063933" cy="400110"/>
          </a:xfrm>
          <a:prstGeom prst="rect">
            <a:avLst/>
          </a:prstGeom>
          <a:noFill/>
        </p:spPr>
        <p:txBody>
          <a:bodyPr wrap="none" rtlCol="0">
            <a:spAutoFit/>
          </a:bodyPr>
          <a:lstStyle/>
          <a:p>
            <a:r>
              <a:rPr kumimoji="1" lang="ja-JP" altLang="en-US" sz="2000"/>
              <a:t>チケット番号</a:t>
            </a:r>
            <a:r>
              <a:rPr kumimoji="1" lang="en-US" altLang="ja-JP" sz="2000" dirty="0"/>
              <a:t>347082</a:t>
            </a:r>
            <a:r>
              <a:rPr kumimoji="1" lang="ja-JP" altLang="en-US" sz="2000"/>
              <a:t>の乗客</a:t>
            </a:r>
            <a:r>
              <a:rPr kumimoji="1" lang="en-US" altLang="ja-JP" sz="2000" dirty="0"/>
              <a:t>(</a:t>
            </a:r>
            <a:r>
              <a:rPr kumimoji="1" lang="ja-JP" altLang="en-US" sz="2000"/>
              <a:t>計</a:t>
            </a:r>
            <a:r>
              <a:rPr kumimoji="1" lang="en-US" altLang="ja-JP" sz="2000" dirty="0"/>
              <a:t>7</a:t>
            </a:r>
            <a:r>
              <a:rPr kumimoji="1" lang="ja-JP" altLang="en-US" sz="2000"/>
              <a:t>名</a:t>
            </a:r>
            <a:r>
              <a:rPr kumimoji="1" lang="en-US" altLang="ja-JP" dirty="0"/>
              <a:t>)</a:t>
            </a:r>
          </a:p>
        </p:txBody>
      </p:sp>
      <p:sp>
        <p:nvSpPr>
          <p:cNvPr id="17" name="テキスト ボックス 16">
            <a:extLst>
              <a:ext uri="{FF2B5EF4-FFF2-40B4-BE49-F238E27FC236}">
                <a16:creationId xmlns:a16="http://schemas.microsoft.com/office/drawing/2014/main" id="{89FDFB3D-5004-3648-86BD-8E9AFA92C994}"/>
              </a:ext>
            </a:extLst>
          </p:cNvPr>
          <p:cNvSpPr txBox="1"/>
          <p:nvPr/>
        </p:nvSpPr>
        <p:spPr>
          <a:xfrm>
            <a:off x="2592826" y="4175807"/>
            <a:ext cx="5012526" cy="2246769"/>
          </a:xfrm>
          <a:prstGeom prst="rect">
            <a:avLst/>
          </a:prstGeom>
          <a:noFill/>
        </p:spPr>
        <p:txBody>
          <a:bodyPr wrap="none" rtlCol="0">
            <a:spAutoFit/>
          </a:bodyPr>
          <a:lstStyle/>
          <a:p>
            <a:r>
              <a:rPr kumimoji="1" lang="en-US" altLang="ja-JP" sz="2000" dirty="0"/>
              <a:t>Mr. Anders Johan</a:t>
            </a:r>
          </a:p>
          <a:p>
            <a:r>
              <a:rPr kumimoji="1" lang="en-US" altLang="ja-JP" sz="2000" dirty="0"/>
              <a:t>Miss. Ellis Anna Maria</a:t>
            </a:r>
          </a:p>
          <a:p>
            <a:r>
              <a:rPr kumimoji="1" lang="en-US" altLang="ja-JP" sz="2000" dirty="0"/>
              <a:t>Miss. Ingeborg Constanzia</a:t>
            </a:r>
          </a:p>
          <a:p>
            <a:r>
              <a:rPr kumimoji="1" lang="en-US" altLang="ja-JP" sz="2000" dirty="0"/>
              <a:t>Miss. Sigrid Elisabeth</a:t>
            </a:r>
          </a:p>
          <a:p>
            <a:r>
              <a:rPr kumimoji="1" lang="en-US" altLang="ja-JP" sz="2000" dirty="0"/>
              <a:t>Mrs. Anders Johan(Alfrida Konstantia Brogren)</a:t>
            </a:r>
          </a:p>
          <a:p>
            <a:r>
              <a:rPr kumimoji="1" lang="en-US" altLang="ja-JP" sz="2000" dirty="0"/>
              <a:t>Miss. Ebba Iris Alfrida</a:t>
            </a:r>
          </a:p>
          <a:p>
            <a:r>
              <a:rPr kumimoji="1" lang="en-US" altLang="ja-JP" sz="2000" dirty="0"/>
              <a:t>Master. Sigvard Harald Elias</a:t>
            </a:r>
            <a:endParaRPr kumimoji="1" lang="ja-JP" altLang="en-US" sz="2000"/>
          </a:p>
        </p:txBody>
      </p:sp>
      <p:sp>
        <p:nvSpPr>
          <p:cNvPr id="22" name="テキスト ボックス 21">
            <a:extLst>
              <a:ext uri="{FF2B5EF4-FFF2-40B4-BE49-F238E27FC236}">
                <a16:creationId xmlns:a16="http://schemas.microsoft.com/office/drawing/2014/main" id="{391D513A-9653-EC49-BA75-CDC7A1709008}"/>
              </a:ext>
            </a:extLst>
          </p:cNvPr>
          <p:cNvSpPr txBox="1"/>
          <p:nvPr/>
        </p:nvSpPr>
        <p:spPr>
          <a:xfrm>
            <a:off x="5713943" y="4038150"/>
            <a:ext cx="2345835" cy="1323439"/>
          </a:xfrm>
          <a:prstGeom prst="rect">
            <a:avLst/>
          </a:prstGeom>
          <a:noFill/>
          <a:ln w="25400">
            <a:solidFill>
              <a:srgbClr val="FF0000"/>
            </a:solidFill>
          </a:ln>
        </p:spPr>
        <p:txBody>
          <a:bodyPr wrap="none" rtlCol="0">
            <a:spAutoFit/>
          </a:bodyPr>
          <a:lstStyle/>
          <a:p>
            <a:r>
              <a:rPr kumimoji="1" lang="ja-JP" altLang="en-US" sz="2000"/>
              <a:t>同じ</a:t>
            </a:r>
            <a:r>
              <a:rPr kumimoji="1" lang="en-US" altLang="ja-JP" sz="2000" dirty="0"/>
              <a:t>SibSp</a:t>
            </a:r>
            <a:r>
              <a:rPr kumimoji="1" lang="ja-JP" altLang="en-US" sz="2000"/>
              <a:t> </a:t>
            </a:r>
            <a:r>
              <a:rPr kumimoji="1" lang="en-US" altLang="ja-JP" sz="2000" dirty="0"/>
              <a:t>+</a:t>
            </a:r>
            <a:r>
              <a:rPr kumimoji="1" lang="ja-JP" altLang="en-US" sz="2000"/>
              <a:t> </a:t>
            </a:r>
            <a:r>
              <a:rPr kumimoji="1" lang="en-US" altLang="ja-JP" sz="2000" dirty="0"/>
              <a:t>Parch=6</a:t>
            </a:r>
          </a:p>
          <a:p>
            <a:r>
              <a:rPr kumimoji="1" lang="ja-JP" altLang="en-US" sz="2000"/>
              <a:t>かつ</a:t>
            </a:r>
            <a:endParaRPr kumimoji="1" lang="en-US" altLang="ja-JP" sz="2000" dirty="0"/>
          </a:p>
          <a:p>
            <a:r>
              <a:rPr kumimoji="1" lang="ja-JP" altLang="en-US" sz="2000"/>
              <a:t>同じ名字を持つ</a:t>
            </a:r>
            <a:endParaRPr kumimoji="1" lang="en-US" altLang="ja-JP" sz="2000" dirty="0"/>
          </a:p>
          <a:p>
            <a:endParaRPr kumimoji="1" lang="ja-JP" altLang="en-US" sz="2000"/>
          </a:p>
        </p:txBody>
      </p:sp>
      <p:sp>
        <p:nvSpPr>
          <p:cNvPr id="24" name="テキスト ボックス 23">
            <a:extLst>
              <a:ext uri="{FF2B5EF4-FFF2-40B4-BE49-F238E27FC236}">
                <a16:creationId xmlns:a16="http://schemas.microsoft.com/office/drawing/2014/main" id="{69CC1B12-6110-2646-8FBB-37D377856B5A}"/>
              </a:ext>
            </a:extLst>
          </p:cNvPr>
          <p:cNvSpPr txBox="1"/>
          <p:nvPr/>
        </p:nvSpPr>
        <p:spPr>
          <a:xfrm>
            <a:off x="6528588" y="5001167"/>
            <a:ext cx="697627" cy="400110"/>
          </a:xfrm>
          <a:prstGeom prst="rect">
            <a:avLst/>
          </a:prstGeom>
          <a:noFill/>
        </p:spPr>
        <p:txBody>
          <a:bodyPr wrap="none" rtlCol="0">
            <a:spAutoFit/>
          </a:bodyPr>
          <a:lstStyle/>
          <a:p>
            <a:r>
              <a:rPr kumimoji="1" lang="ja-JP" altLang="en-US" sz="2000">
                <a:solidFill>
                  <a:srgbClr val="FF0000"/>
                </a:solidFill>
              </a:rPr>
              <a:t>親類</a:t>
            </a:r>
          </a:p>
        </p:txBody>
      </p:sp>
      <p:sp>
        <p:nvSpPr>
          <p:cNvPr id="15" name="テキスト ボックス 14">
            <a:extLst>
              <a:ext uri="{FF2B5EF4-FFF2-40B4-BE49-F238E27FC236}">
                <a16:creationId xmlns:a16="http://schemas.microsoft.com/office/drawing/2014/main" id="{8263B215-45F5-7D44-9353-7711BF7D7525}"/>
              </a:ext>
            </a:extLst>
          </p:cNvPr>
          <p:cNvSpPr txBox="1"/>
          <p:nvPr/>
        </p:nvSpPr>
        <p:spPr>
          <a:xfrm>
            <a:off x="1254447" y="4175807"/>
            <a:ext cx="1338379" cy="2246769"/>
          </a:xfrm>
          <a:prstGeom prst="rect">
            <a:avLst/>
          </a:prstGeom>
          <a:noFill/>
          <a:ln w="25400">
            <a:solidFill>
              <a:srgbClr val="FF0000"/>
            </a:solidFill>
          </a:ln>
        </p:spPr>
        <p:txBody>
          <a:bodyPr wrap="square" rtlCol="0">
            <a:spAutoFit/>
          </a:bodyPr>
          <a:lstStyle/>
          <a:p>
            <a:r>
              <a:rPr kumimoji="1" lang="en-US" altLang="ja-JP" sz="2000" dirty="0"/>
              <a:t>Andersson,</a:t>
            </a:r>
          </a:p>
          <a:p>
            <a:r>
              <a:rPr kumimoji="1" lang="en-US" altLang="ja-JP" sz="2000" dirty="0"/>
              <a:t>Andersson,</a:t>
            </a:r>
          </a:p>
          <a:p>
            <a:r>
              <a:rPr kumimoji="1" lang="en-US" altLang="ja-JP" sz="2000" dirty="0"/>
              <a:t>Andersson,</a:t>
            </a:r>
          </a:p>
          <a:p>
            <a:r>
              <a:rPr kumimoji="1" lang="en-US" altLang="ja-JP" sz="2000" dirty="0"/>
              <a:t>Andersson,</a:t>
            </a:r>
          </a:p>
          <a:p>
            <a:r>
              <a:rPr kumimoji="1" lang="en-US" altLang="ja-JP" sz="2000" dirty="0"/>
              <a:t>Andersson,</a:t>
            </a:r>
          </a:p>
          <a:p>
            <a:r>
              <a:rPr kumimoji="1" lang="en-US" altLang="ja-JP" sz="2000" dirty="0"/>
              <a:t>Andersson,</a:t>
            </a:r>
          </a:p>
          <a:p>
            <a:r>
              <a:rPr kumimoji="1" lang="en-US" altLang="ja-JP" sz="2000" dirty="0"/>
              <a:t>Andersson,</a:t>
            </a:r>
          </a:p>
        </p:txBody>
      </p:sp>
      <p:cxnSp>
        <p:nvCxnSpPr>
          <p:cNvPr id="19" name="直線矢印コネクタ 18">
            <a:extLst>
              <a:ext uri="{FF2B5EF4-FFF2-40B4-BE49-F238E27FC236}">
                <a16:creationId xmlns:a16="http://schemas.microsoft.com/office/drawing/2014/main" id="{A6242853-D70D-1F40-9A32-1407DEB71B0C}"/>
              </a:ext>
            </a:extLst>
          </p:cNvPr>
          <p:cNvCxnSpPr/>
          <p:nvPr/>
        </p:nvCxnSpPr>
        <p:spPr>
          <a:xfrm>
            <a:off x="2592826" y="4258525"/>
            <a:ext cx="3121117" cy="19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右矢印 24">
            <a:extLst>
              <a:ext uri="{FF2B5EF4-FFF2-40B4-BE49-F238E27FC236}">
                <a16:creationId xmlns:a16="http://schemas.microsoft.com/office/drawing/2014/main" id="{7347640D-FE60-8D49-934B-9A6E622E79D2}"/>
              </a:ext>
            </a:extLst>
          </p:cNvPr>
          <p:cNvSpPr/>
          <p:nvPr/>
        </p:nvSpPr>
        <p:spPr>
          <a:xfrm>
            <a:off x="644276" y="3268098"/>
            <a:ext cx="978408" cy="48463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DC1B7098-854E-7343-8BCA-C7DC8B0EB4F4}"/>
              </a:ext>
            </a:extLst>
          </p:cNvPr>
          <p:cNvSpPr txBox="1"/>
          <p:nvPr/>
        </p:nvSpPr>
        <p:spPr>
          <a:xfrm>
            <a:off x="1793675" y="3312160"/>
            <a:ext cx="5556649" cy="400110"/>
          </a:xfrm>
          <a:prstGeom prst="rect">
            <a:avLst/>
          </a:prstGeom>
          <a:noFill/>
          <a:ln>
            <a:solidFill>
              <a:schemeClr val="tx1"/>
            </a:solidFill>
          </a:ln>
        </p:spPr>
        <p:txBody>
          <a:bodyPr wrap="none" rtlCol="0">
            <a:spAutoFit/>
          </a:bodyPr>
          <a:lstStyle/>
          <a:p>
            <a:r>
              <a:rPr kumimoji="1" lang="ja-JP" altLang="en-US" sz="2000"/>
              <a:t>それは</a:t>
            </a:r>
            <a:r>
              <a:rPr kumimoji="1" lang="en-US" altLang="ja-JP" sz="2000" dirty="0"/>
              <a:t>, </a:t>
            </a:r>
            <a:r>
              <a:rPr kumimoji="1" lang="en-US" altLang="ja-JP" sz="2000" dirty="0">
                <a:solidFill>
                  <a:srgbClr val="FF0000"/>
                </a:solidFill>
              </a:rPr>
              <a:t>SibSp</a:t>
            </a:r>
            <a:r>
              <a:rPr kumimoji="1" lang="ja-JP" altLang="en-US" sz="2000">
                <a:solidFill>
                  <a:srgbClr val="FF0000"/>
                </a:solidFill>
              </a:rPr>
              <a:t>と</a:t>
            </a:r>
            <a:r>
              <a:rPr kumimoji="1" lang="en-US" altLang="ja-JP" sz="2000" dirty="0">
                <a:solidFill>
                  <a:srgbClr val="FF0000"/>
                </a:solidFill>
              </a:rPr>
              <a:t>Parch</a:t>
            </a:r>
            <a:r>
              <a:rPr kumimoji="1" lang="ja-JP" altLang="en-US" sz="2000">
                <a:solidFill>
                  <a:srgbClr val="FF0000"/>
                </a:solidFill>
              </a:rPr>
              <a:t>で表されるので考慮しない</a:t>
            </a:r>
          </a:p>
        </p:txBody>
      </p:sp>
    </p:spTree>
    <p:extLst>
      <p:ext uri="{BB962C8B-B14F-4D97-AF65-F5344CB8AC3E}">
        <p14:creationId xmlns:p14="http://schemas.microsoft.com/office/powerpoint/2010/main" val="71901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4</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2.2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特徴量取捨選択</a:t>
            </a:r>
          </a:p>
        </p:txBody>
      </p:sp>
      <p:sp>
        <p:nvSpPr>
          <p:cNvPr id="2" name="テキスト ボックス 1">
            <a:extLst>
              <a:ext uri="{FF2B5EF4-FFF2-40B4-BE49-F238E27FC236}">
                <a16:creationId xmlns:a16="http://schemas.microsoft.com/office/drawing/2014/main" id="{AEF07E3F-03F6-1B4B-8D17-03130E0A5A0A}"/>
              </a:ext>
            </a:extLst>
          </p:cNvPr>
          <p:cNvSpPr txBox="1"/>
          <p:nvPr/>
        </p:nvSpPr>
        <p:spPr>
          <a:xfrm>
            <a:off x="171450" y="891413"/>
            <a:ext cx="1055482" cy="400110"/>
          </a:xfrm>
          <a:prstGeom prst="rect">
            <a:avLst/>
          </a:prstGeom>
          <a:solidFill>
            <a:schemeClr val="bg1">
              <a:lumMod val="85000"/>
            </a:schemeClr>
          </a:solidFill>
        </p:spPr>
        <p:txBody>
          <a:bodyPr wrap="none" rtlCol="0">
            <a:spAutoFit/>
          </a:bodyPr>
          <a:lstStyle/>
          <a:p>
            <a:r>
              <a:rPr kumimoji="1" lang="en-US" altLang="ja-JP" sz="2000" dirty="0"/>
              <a:t>Sex, Age</a:t>
            </a:r>
            <a:endParaRPr kumimoji="1" lang="ja-JP" altLang="en-US" sz="2000"/>
          </a:p>
        </p:txBody>
      </p:sp>
      <p:sp>
        <p:nvSpPr>
          <p:cNvPr id="11" name="テキスト ボックス 10">
            <a:extLst>
              <a:ext uri="{FF2B5EF4-FFF2-40B4-BE49-F238E27FC236}">
                <a16:creationId xmlns:a16="http://schemas.microsoft.com/office/drawing/2014/main" id="{EEFD600A-B31A-E448-A5B0-7E0421193200}"/>
              </a:ext>
            </a:extLst>
          </p:cNvPr>
          <p:cNvSpPr txBox="1"/>
          <p:nvPr/>
        </p:nvSpPr>
        <p:spPr>
          <a:xfrm>
            <a:off x="171450" y="1274442"/>
            <a:ext cx="8801100" cy="1015663"/>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1912</a:t>
            </a:r>
            <a:r>
              <a:rPr kumimoji="1" lang="ja-JP" altLang="en-US" sz="2000"/>
              <a:t>年当時</a:t>
            </a:r>
            <a:r>
              <a:rPr kumimoji="1" lang="en-US" altLang="ja-JP" sz="2000" dirty="0"/>
              <a:t>, </a:t>
            </a:r>
            <a:r>
              <a:rPr kumimoji="1" lang="ja-JP" altLang="en-US" sz="2000"/>
              <a:t>海難事故が発生した場合女性や子どもを先に助ける</a:t>
            </a:r>
            <a:r>
              <a:rPr kumimoji="1" lang="en-US" altLang="ja-JP" sz="2000" dirty="0"/>
              <a:t>“Women and children first”</a:t>
            </a:r>
            <a:r>
              <a:rPr kumimoji="1" lang="ja-JP" altLang="en-US" sz="2000"/>
              <a:t>という標語が採用されていた</a:t>
            </a:r>
            <a:r>
              <a:rPr kumimoji="1" lang="en-US" altLang="ja-JP" sz="2000" dirty="0"/>
              <a:t>[3]</a:t>
            </a:r>
            <a:r>
              <a:rPr kumimoji="1" lang="ja-JP" altLang="en-US" sz="2000"/>
              <a:t>ので</a:t>
            </a:r>
            <a:r>
              <a:rPr kumimoji="1" lang="en-US" altLang="ja-JP" sz="2000" dirty="0"/>
              <a:t>, </a:t>
            </a:r>
            <a:r>
              <a:rPr kumimoji="1" lang="ja-JP" altLang="en-US" sz="2000"/>
              <a:t>生存確率に大いに関係があると予想される</a:t>
            </a:r>
          </a:p>
        </p:txBody>
      </p:sp>
      <p:pic>
        <p:nvPicPr>
          <p:cNvPr id="16" name="図 15">
            <a:extLst>
              <a:ext uri="{FF2B5EF4-FFF2-40B4-BE49-F238E27FC236}">
                <a16:creationId xmlns:a16="http://schemas.microsoft.com/office/drawing/2014/main" id="{791D0D1D-2F04-E945-AAD2-AF69033A6DC9}"/>
              </a:ext>
            </a:extLst>
          </p:cNvPr>
          <p:cNvPicPr>
            <a:picLocks noChangeAspect="1"/>
          </p:cNvPicPr>
          <p:nvPr/>
        </p:nvPicPr>
        <p:blipFill>
          <a:blip r:embed="rId2"/>
          <a:stretch>
            <a:fillRect/>
          </a:stretch>
        </p:blipFill>
        <p:spPr>
          <a:xfrm>
            <a:off x="4644153" y="2280402"/>
            <a:ext cx="4042616" cy="2829831"/>
          </a:xfrm>
          <a:prstGeom prst="rect">
            <a:avLst/>
          </a:prstGeom>
        </p:spPr>
      </p:pic>
      <p:pic>
        <p:nvPicPr>
          <p:cNvPr id="27" name="図 26">
            <a:extLst>
              <a:ext uri="{FF2B5EF4-FFF2-40B4-BE49-F238E27FC236}">
                <a16:creationId xmlns:a16="http://schemas.microsoft.com/office/drawing/2014/main" id="{DBC0B482-6C04-D34D-9E4C-D6D51AA8012B}"/>
              </a:ext>
            </a:extLst>
          </p:cNvPr>
          <p:cNvPicPr>
            <a:picLocks noChangeAspect="1"/>
          </p:cNvPicPr>
          <p:nvPr/>
        </p:nvPicPr>
        <p:blipFill>
          <a:blip r:embed="rId3"/>
          <a:stretch>
            <a:fillRect/>
          </a:stretch>
        </p:blipFill>
        <p:spPr>
          <a:xfrm>
            <a:off x="529915" y="2310649"/>
            <a:ext cx="3373893" cy="2824654"/>
          </a:xfrm>
          <a:prstGeom prst="rect">
            <a:avLst/>
          </a:prstGeom>
        </p:spPr>
      </p:pic>
      <p:sp>
        <p:nvSpPr>
          <p:cNvPr id="7" name="正方形/長方形 6">
            <a:extLst>
              <a:ext uri="{FF2B5EF4-FFF2-40B4-BE49-F238E27FC236}">
                <a16:creationId xmlns:a16="http://schemas.microsoft.com/office/drawing/2014/main" id="{32B8D662-DC84-8742-8F4F-B3DA598A6013}"/>
              </a:ext>
            </a:extLst>
          </p:cNvPr>
          <p:cNvSpPr/>
          <p:nvPr/>
        </p:nvSpPr>
        <p:spPr>
          <a:xfrm>
            <a:off x="1226932" y="4728109"/>
            <a:ext cx="2114550" cy="2714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t>図</a:t>
            </a:r>
            <a:r>
              <a:rPr kumimoji="1" lang="en-US" altLang="ja-JP" sz="1400" dirty="0"/>
              <a:t>1. </a:t>
            </a:r>
            <a:r>
              <a:rPr kumimoji="1" lang="ja-JP" altLang="en-US" sz="1400"/>
              <a:t>男女の生存率</a:t>
            </a:r>
          </a:p>
        </p:txBody>
      </p:sp>
      <p:sp>
        <p:nvSpPr>
          <p:cNvPr id="9" name="正方形/長方形 8">
            <a:extLst>
              <a:ext uri="{FF2B5EF4-FFF2-40B4-BE49-F238E27FC236}">
                <a16:creationId xmlns:a16="http://schemas.microsoft.com/office/drawing/2014/main" id="{97D3543C-0313-5B42-ADF4-BAF97AB49BB5}"/>
              </a:ext>
            </a:extLst>
          </p:cNvPr>
          <p:cNvSpPr/>
          <p:nvPr/>
        </p:nvSpPr>
        <p:spPr>
          <a:xfrm>
            <a:off x="5200968" y="4740168"/>
            <a:ext cx="2928985" cy="2540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t>図</a:t>
            </a:r>
            <a:r>
              <a:rPr kumimoji="1" lang="en-US" altLang="ja-JP" sz="1400" dirty="0"/>
              <a:t>2. </a:t>
            </a:r>
            <a:r>
              <a:rPr kumimoji="1" lang="ja-JP" altLang="en-US" sz="1400"/>
              <a:t>年齢と生存率の関係</a:t>
            </a:r>
          </a:p>
        </p:txBody>
      </p:sp>
      <p:sp>
        <p:nvSpPr>
          <p:cNvPr id="3" name="正方形/長方形 2">
            <a:extLst>
              <a:ext uri="{FF2B5EF4-FFF2-40B4-BE49-F238E27FC236}">
                <a16:creationId xmlns:a16="http://schemas.microsoft.com/office/drawing/2014/main" id="{EB8C79D0-EFAB-3E4C-84A9-8FDA7C5A290D}"/>
              </a:ext>
            </a:extLst>
          </p:cNvPr>
          <p:cNvSpPr/>
          <p:nvPr/>
        </p:nvSpPr>
        <p:spPr>
          <a:xfrm>
            <a:off x="171450" y="6083386"/>
            <a:ext cx="8786813" cy="307777"/>
          </a:xfrm>
          <a:prstGeom prst="rect">
            <a:avLst/>
          </a:prstGeom>
        </p:spPr>
        <p:txBody>
          <a:bodyPr wrap="square">
            <a:spAutoFit/>
          </a:bodyPr>
          <a:lstStyle/>
          <a:p>
            <a:r>
              <a:rPr kumimoji="1" lang="en-US" altLang="ja-JP" sz="1400" dirty="0"/>
              <a:t>[3] Mikael Elinder and Oscar Erixson. 2012. Every man for himself-Genders, Norms and Survival in Maritime Disasters.</a:t>
            </a:r>
          </a:p>
        </p:txBody>
      </p:sp>
      <p:sp>
        <p:nvSpPr>
          <p:cNvPr id="12" name="テキスト ボックス 11">
            <a:extLst>
              <a:ext uri="{FF2B5EF4-FFF2-40B4-BE49-F238E27FC236}">
                <a16:creationId xmlns:a16="http://schemas.microsoft.com/office/drawing/2014/main" id="{B071A589-BDEE-9046-B90D-3F2F45472929}"/>
              </a:ext>
            </a:extLst>
          </p:cNvPr>
          <p:cNvSpPr txBox="1"/>
          <p:nvPr/>
        </p:nvSpPr>
        <p:spPr>
          <a:xfrm>
            <a:off x="171450" y="5296125"/>
            <a:ext cx="8571577" cy="707886"/>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000">
                <a:solidFill>
                  <a:srgbClr val="FF0000"/>
                </a:solidFill>
              </a:rPr>
              <a:t>男女で生存率に明らかな開きがあることを確認</a:t>
            </a:r>
            <a:endParaRPr kumimoji="1" lang="en-US" altLang="ja-JP" sz="2000" dirty="0">
              <a:solidFill>
                <a:srgbClr val="FF0000"/>
              </a:solidFill>
            </a:endParaRPr>
          </a:p>
          <a:p>
            <a:pPr marL="285750" indent="-285750">
              <a:buFont typeface="Arial" panose="020B0604020202020204" pitchFamily="34" charset="0"/>
              <a:buChar char="•"/>
            </a:pPr>
            <a:r>
              <a:rPr kumimoji="1" lang="ja-JP" altLang="en-US" sz="2000"/>
              <a:t>年齢と生存率の相関係数は</a:t>
            </a:r>
            <a:r>
              <a:rPr kumimoji="1" lang="en-US" altLang="ja-JP" sz="2000" dirty="0"/>
              <a:t>-0.864538</a:t>
            </a:r>
            <a:r>
              <a:rPr kumimoji="1" lang="ja-JP" altLang="en-US" sz="2000"/>
              <a:t>となり</a:t>
            </a:r>
            <a:r>
              <a:rPr kumimoji="1" lang="en-US" altLang="ja-JP" sz="2000" dirty="0"/>
              <a:t>, </a:t>
            </a:r>
            <a:r>
              <a:rPr kumimoji="1" lang="ja-JP" altLang="en-US" sz="2000">
                <a:solidFill>
                  <a:srgbClr val="0070C0"/>
                </a:solidFill>
              </a:rPr>
              <a:t>負の相関</a:t>
            </a:r>
            <a:r>
              <a:rPr kumimoji="1" lang="ja-JP" altLang="en-US" sz="2000"/>
              <a:t>があることを確認</a:t>
            </a:r>
            <a:endParaRPr kumimoji="1" lang="en-US" altLang="ja-JP" sz="2000" dirty="0">
              <a:solidFill>
                <a:srgbClr val="0070C0"/>
              </a:solidFill>
            </a:endParaRPr>
          </a:p>
        </p:txBody>
      </p:sp>
    </p:spTree>
    <p:extLst>
      <p:ext uri="{BB962C8B-B14F-4D97-AF65-F5344CB8AC3E}">
        <p14:creationId xmlns:p14="http://schemas.microsoft.com/office/powerpoint/2010/main" val="258965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5</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2.3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特徴量取捨選択</a:t>
            </a:r>
          </a:p>
        </p:txBody>
      </p:sp>
      <p:sp>
        <p:nvSpPr>
          <p:cNvPr id="3" name="テキスト ボックス 2">
            <a:extLst>
              <a:ext uri="{FF2B5EF4-FFF2-40B4-BE49-F238E27FC236}">
                <a16:creationId xmlns:a16="http://schemas.microsoft.com/office/drawing/2014/main" id="{902EF5E1-0C3E-A641-B387-0D944DB6FD20}"/>
              </a:ext>
            </a:extLst>
          </p:cNvPr>
          <p:cNvSpPr txBox="1"/>
          <p:nvPr/>
        </p:nvSpPr>
        <p:spPr>
          <a:xfrm>
            <a:off x="171450" y="985837"/>
            <a:ext cx="1377685" cy="400110"/>
          </a:xfrm>
          <a:prstGeom prst="rect">
            <a:avLst/>
          </a:prstGeom>
          <a:solidFill>
            <a:schemeClr val="bg1">
              <a:lumMod val="85000"/>
            </a:schemeClr>
          </a:solidFill>
        </p:spPr>
        <p:txBody>
          <a:bodyPr wrap="none" rtlCol="0">
            <a:spAutoFit/>
          </a:bodyPr>
          <a:lstStyle/>
          <a:p>
            <a:r>
              <a:rPr kumimoji="1" lang="en-US" altLang="ja-JP" sz="2000" dirty="0"/>
              <a:t>Pclass, Fare</a:t>
            </a:r>
            <a:endParaRPr kumimoji="1" lang="ja-JP" altLang="en-US" sz="2000"/>
          </a:p>
        </p:txBody>
      </p:sp>
      <p:pic>
        <p:nvPicPr>
          <p:cNvPr id="9" name="図 8">
            <a:extLst>
              <a:ext uri="{FF2B5EF4-FFF2-40B4-BE49-F238E27FC236}">
                <a16:creationId xmlns:a16="http://schemas.microsoft.com/office/drawing/2014/main" id="{0AF30B35-3B47-A748-BD8D-6AA57AEBD336}"/>
              </a:ext>
            </a:extLst>
          </p:cNvPr>
          <p:cNvPicPr>
            <a:picLocks noChangeAspect="1"/>
          </p:cNvPicPr>
          <p:nvPr/>
        </p:nvPicPr>
        <p:blipFill>
          <a:blip r:embed="rId2"/>
          <a:stretch>
            <a:fillRect/>
          </a:stretch>
        </p:blipFill>
        <p:spPr>
          <a:xfrm>
            <a:off x="507206" y="1589383"/>
            <a:ext cx="2943497" cy="2177261"/>
          </a:xfrm>
          <a:prstGeom prst="rect">
            <a:avLst/>
          </a:prstGeom>
        </p:spPr>
      </p:pic>
      <p:sp>
        <p:nvSpPr>
          <p:cNvPr id="12" name="テキスト ボックス 11">
            <a:extLst>
              <a:ext uri="{FF2B5EF4-FFF2-40B4-BE49-F238E27FC236}">
                <a16:creationId xmlns:a16="http://schemas.microsoft.com/office/drawing/2014/main" id="{D4154AE1-9D24-0A48-922E-DB0768CBDB72}"/>
              </a:ext>
            </a:extLst>
          </p:cNvPr>
          <p:cNvSpPr txBox="1"/>
          <p:nvPr/>
        </p:nvSpPr>
        <p:spPr>
          <a:xfrm>
            <a:off x="1969364" y="990854"/>
            <a:ext cx="5205271" cy="400110"/>
          </a:xfrm>
          <a:prstGeom prst="rect">
            <a:avLst/>
          </a:prstGeom>
          <a:noFill/>
        </p:spPr>
        <p:txBody>
          <a:bodyPr wrap="none" rtlCol="0">
            <a:spAutoFit/>
          </a:bodyPr>
          <a:lstStyle/>
          <a:p>
            <a:pPr marL="342900" indent="-342900">
              <a:buFont typeface="Arial" panose="020B0604020202020204" pitchFamily="34" charset="0"/>
              <a:buChar char="•"/>
            </a:pPr>
            <a:r>
              <a:rPr kumimoji="1" lang="en-US" altLang="ja-JP" sz="2000" dirty="0"/>
              <a:t> </a:t>
            </a:r>
            <a:r>
              <a:rPr kumimoji="1" lang="ja-JP" altLang="en-US" sz="2000">
                <a:solidFill>
                  <a:srgbClr val="FF0000"/>
                </a:solidFill>
              </a:rPr>
              <a:t>明らかに階級が高い方が生存確率が高い</a:t>
            </a:r>
          </a:p>
        </p:txBody>
      </p:sp>
      <mc:AlternateContent xmlns:mc="http://schemas.openxmlformats.org/markup-compatibility/2006" xmlns:cx1="http://schemas.microsoft.com/office/drawing/2015/9/8/chartex">
        <mc:Choice Requires="cx1">
          <p:graphicFrame>
            <p:nvGraphicFramePr>
              <p:cNvPr id="13" name="グラフ 12">
                <a:extLst>
                  <a:ext uri="{FF2B5EF4-FFF2-40B4-BE49-F238E27FC236}">
                    <a16:creationId xmlns:a16="http://schemas.microsoft.com/office/drawing/2014/main" id="{E1AE4D02-5893-D94B-8A04-4025218A2BF7}"/>
                  </a:ext>
                </a:extLst>
              </p:cNvPr>
              <p:cNvGraphicFramePr/>
              <p:nvPr>
                <p:extLst>
                  <p:ext uri="{D42A27DB-BD31-4B8C-83A1-F6EECF244321}">
                    <p14:modId xmlns:p14="http://schemas.microsoft.com/office/powerpoint/2010/main" val="1184295703"/>
                  </p:ext>
                </p:extLst>
              </p:nvPr>
            </p:nvGraphicFramePr>
            <p:xfrm>
              <a:off x="4379119" y="1575598"/>
              <a:ext cx="3964782" cy="185340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グラフ 12">
                <a:extLst>
                  <a:ext uri="{FF2B5EF4-FFF2-40B4-BE49-F238E27FC236}">
                    <a16:creationId xmlns:a16="http://schemas.microsoft.com/office/drawing/2014/main" id="{E1AE4D02-5893-D94B-8A04-4025218A2BF7}"/>
                  </a:ext>
                </a:extLst>
              </p:cNvPr>
              <p:cNvPicPr>
                <a:picLocks noGrp="1" noRot="1" noChangeAspect="1" noMove="1" noResize="1" noEditPoints="1" noAdjustHandles="1" noChangeArrowheads="1" noChangeShapeType="1"/>
              </p:cNvPicPr>
              <p:nvPr/>
            </p:nvPicPr>
            <p:blipFill>
              <a:blip r:embed="rId4"/>
              <a:stretch>
                <a:fillRect/>
              </a:stretch>
            </p:blipFill>
            <p:spPr>
              <a:xfrm>
                <a:off x="4379119" y="1575598"/>
                <a:ext cx="3964782" cy="1853402"/>
              </a:xfrm>
              <a:prstGeom prst="rect">
                <a:avLst/>
              </a:prstGeom>
            </p:spPr>
          </p:pic>
        </mc:Fallback>
      </mc:AlternateContent>
      <p:sp>
        <p:nvSpPr>
          <p:cNvPr id="11" name="テキスト ボックス 10">
            <a:extLst>
              <a:ext uri="{FF2B5EF4-FFF2-40B4-BE49-F238E27FC236}">
                <a16:creationId xmlns:a16="http://schemas.microsoft.com/office/drawing/2014/main" id="{1BE9BC0D-636B-8C41-8D2B-00D8C7621A82}"/>
              </a:ext>
            </a:extLst>
          </p:cNvPr>
          <p:cNvSpPr txBox="1"/>
          <p:nvPr/>
        </p:nvSpPr>
        <p:spPr>
          <a:xfrm>
            <a:off x="5379770" y="3531785"/>
            <a:ext cx="2156360" cy="307777"/>
          </a:xfrm>
          <a:prstGeom prst="rect">
            <a:avLst/>
          </a:prstGeom>
          <a:noFill/>
        </p:spPr>
        <p:txBody>
          <a:bodyPr wrap="none" rtlCol="0">
            <a:spAutoFit/>
          </a:bodyPr>
          <a:lstStyle/>
          <a:p>
            <a:r>
              <a:rPr kumimoji="1" lang="ja-JP" altLang="en-US" sz="1400"/>
              <a:t>図</a:t>
            </a:r>
            <a:r>
              <a:rPr kumimoji="1" lang="en-US" altLang="ja-JP" sz="1400" dirty="0"/>
              <a:t>4. </a:t>
            </a:r>
            <a:r>
              <a:rPr kumimoji="1" lang="ja-JP" altLang="en-US" sz="1400"/>
              <a:t>生存者と運賃の関係</a:t>
            </a:r>
          </a:p>
        </p:txBody>
      </p:sp>
      <p:sp>
        <p:nvSpPr>
          <p:cNvPr id="14" name="テキスト ボックス 13">
            <a:extLst>
              <a:ext uri="{FF2B5EF4-FFF2-40B4-BE49-F238E27FC236}">
                <a16:creationId xmlns:a16="http://schemas.microsoft.com/office/drawing/2014/main" id="{3E280C5C-8137-B643-9D6E-6AB9025EF02A}"/>
              </a:ext>
            </a:extLst>
          </p:cNvPr>
          <p:cNvSpPr txBox="1"/>
          <p:nvPr/>
        </p:nvSpPr>
        <p:spPr>
          <a:xfrm>
            <a:off x="171449" y="3879208"/>
            <a:ext cx="1575708" cy="400110"/>
          </a:xfrm>
          <a:prstGeom prst="rect">
            <a:avLst/>
          </a:prstGeom>
          <a:solidFill>
            <a:schemeClr val="bg1">
              <a:lumMod val="85000"/>
            </a:schemeClr>
          </a:solidFill>
        </p:spPr>
        <p:txBody>
          <a:bodyPr wrap="square" rtlCol="0">
            <a:spAutoFit/>
          </a:bodyPr>
          <a:lstStyle/>
          <a:p>
            <a:r>
              <a:rPr kumimoji="1" lang="en-US" altLang="ja-JP" sz="2000" dirty="0"/>
              <a:t>SibSp, Parch</a:t>
            </a:r>
            <a:endParaRPr kumimoji="1" lang="ja-JP" altLang="en-US" sz="2000"/>
          </a:p>
        </p:txBody>
      </p:sp>
      <p:sp>
        <p:nvSpPr>
          <p:cNvPr id="15" name="テキスト ボックス 14">
            <a:extLst>
              <a:ext uri="{FF2B5EF4-FFF2-40B4-BE49-F238E27FC236}">
                <a16:creationId xmlns:a16="http://schemas.microsoft.com/office/drawing/2014/main" id="{E12FC9F4-D1CE-744F-BE0D-0295AE875D12}"/>
              </a:ext>
            </a:extLst>
          </p:cNvPr>
          <p:cNvSpPr txBox="1"/>
          <p:nvPr/>
        </p:nvSpPr>
        <p:spPr>
          <a:xfrm>
            <a:off x="1978954" y="3909956"/>
            <a:ext cx="6889412"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 </a:t>
            </a:r>
            <a:r>
              <a:rPr kumimoji="1" lang="ja-JP" altLang="en-US" sz="2000"/>
              <a:t>家族の構成人数が</a:t>
            </a:r>
            <a:r>
              <a:rPr kumimoji="1" lang="en-US" altLang="ja-JP" sz="2000" dirty="0">
                <a:solidFill>
                  <a:srgbClr val="FF0000"/>
                </a:solidFill>
              </a:rPr>
              <a:t>4</a:t>
            </a:r>
            <a:r>
              <a:rPr kumimoji="1" lang="ja-JP" altLang="en-US" sz="2000">
                <a:solidFill>
                  <a:srgbClr val="FF0000"/>
                </a:solidFill>
              </a:rPr>
              <a:t>人に近いほど生存確率が高くなる傾</a:t>
            </a:r>
            <a:r>
              <a:rPr kumimoji="1" lang="en-US" altLang="ja-JP" sz="2000" dirty="0">
                <a:solidFill>
                  <a:srgbClr val="FF0000"/>
                </a:solidFill>
              </a:rPr>
              <a:t>  </a:t>
            </a:r>
          </a:p>
          <a:p>
            <a:r>
              <a:rPr kumimoji="1" lang="en-US" altLang="ja-JP" sz="2000" dirty="0">
                <a:solidFill>
                  <a:srgbClr val="FF0000"/>
                </a:solidFill>
              </a:rPr>
              <a:t>       </a:t>
            </a:r>
            <a:r>
              <a:rPr kumimoji="1" lang="ja-JP" altLang="en-US" sz="2000">
                <a:solidFill>
                  <a:srgbClr val="FF0000"/>
                </a:solidFill>
              </a:rPr>
              <a:t>向にある</a:t>
            </a:r>
          </a:p>
        </p:txBody>
      </p:sp>
      <p:pic>
        <p:nvPicPr>
          <p:cNvPr id="19" name="図 18">
            <a:extLst>
              <a:ext uri="{FF2B5EF4-FFF2-40B4-BE49-F238E27FC236}">
                <a16:creationId xmlns:a16="http://schemas.microsoft.com/office/drawing/2014/main" id="{9C48C780-85FC-854C-AB5D-E3ABEE308FDF}"/>
              </a:ext>
            </a:extLst>
          </p:cNvPr>
          <p:cNvPicPr>
            <a:picLocks noChangeAspect="1"/>
          </p:cNvPicPr>
          <p:nvPr/>
        </p:nvPicPr>
        <p:blipFill>
          <a:blip r:embed="rId5"/>
          <a:stretch>
            <a:fillRect/>
          </a:stretch>
        </p:blipFill>
        <p:spPr>
          <a:xfrm>
            <a:off x="5192037" y="4398558"/>
            <a:ext cx="3151864" cy="1891119"/>
          </a:xfrm>
          <a:prstGeom prst="rect">
            <a:avLst/>
          </a:prstGeom>
        </p:spPr>
      </p:pic>
      <p:sp>
        <p:nvSpPr>
          <p:cNvPr id="2" name="正方形/長方形 1">
            <a:extLst>
              <a:ext uri="{FF2B5EF4-FFF2-40B4-BE49-F238E27FC236}">
                <a16:creationId xmlns:a16="http://schemas.microsoft.com/office/drawing/2014/main" id="{C17EA0FA-3BF9-3F49-B980-A490A2D08245}"/>
              </a:ext>
            </a:extLst>
          </p:cNvPr>
          <p:cNvSpPr/>
          <p:nvPr/>
        </p:nvSpPr>
        <p:spPr>
          <a:xfrm>
            <a:off x="711739" y="3462590"/>
            <a:ext cx="2536167" cy="2356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t>図</a:t>
            </a:r>
            <a:r>
              <a:rPr kumimoji="1" lang="en-US" altLang="ja-JP" sz="1400" dirty="0"/>
              <a:t>3. </a:t>
            </a:r>
            <a:r>
              <a:rPr kumimoji="1" lang="ja-JP" altLang="en-US" sz="1400"/>
              <a:t>階級別生存率</a:t>
            </a:r>
          </a:p>
        </p:txBody>
      </p:sp>
      <p:sp>
        <p:nvSpPr>
          <p:cNvPr id="7" name="正方形/長方形 6">
            <a:extLst>
              <a:ext uri="{FF2B5EF4-FFF2-40B4-BE49-F238E27FC236}">
                <a16:creationId xmlns:a16="http://schemas.microsoft.com/office/drawing/2014/main" id="{C370961A-CF45-2843-BE75-EDA19EF4C975}"/>
              </a:ext>
            </a:extLst>
          </p:cNvPr>
          <p:cNvSpPr/>
          <p:nvPr/>
        </p:nvSpPr>
        <p:spPr>
          <a:xfrm>
            <a:off x="5022056" y="6050559"/>
            <a:ext cx="3614738" cy="2178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t>図</a:t>
            </a:r>
            <a:r>
              <a:rPr kumimoji="1" lang="en-US" altLang="ja-JP" sz="1400" dirty="0"/>
              <a:t>5. </a:t>
            </a:r>
            <a:r>
              <a:rPr kumimoji="1" lang="ja-JP" altLang="en-US" sz="1400"/>
              <a:t>家族の人数と生存率の関係</a:t>
            </a:r>
          </a:p>
        </p:txBody>
      </p:sp>
    </p:spTree>
    <p:extLst>
      <p:ext uri="{BB962C8B-B14F-4D97-AF65-F5344CB8AC3E}">
        <p14:creationId xmlns:p14="http://schemas.microsoft.com/office/powerpoint/2010/main" val="90134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6</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2.4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特徴量取捨選択</a:t>
            </a:r>
          </a:p>
        </p:txBody>
      </p:sp>
      <p:sp>
        <p:nvSpPr>
          <p:cNvPr id="2" name="テキスト ボックス 1">
            <a:extLst>
              <a:ext uri="{FF2B5EF4-FFF2-40B4-BE49-F238E27FC236}">
                <a16:creationId xmlns:a16="http://schemas.microsoft.com/office/drawing/2014/main" id="{42E22510-5CC0-A746-BABE-607B99BF7CFA}"/>
              </a:ext>
            </a:extLst>
          </p:cNvPr>
          <p:cNvSpPr txBox="1"/>
          <p:nvPr/>
        </p:nvSpPr>
        <p:spPr>
          <a:xfrm>
            <a:off x="171450" y="981180"/>
            <a:ext cx="772969" cy="400110"/>
          </a:xfrm>
          <a:prstGeom prst="rect">
            <a:avLst/>
          </a:prstGeom>
          <a:solidFill>
            <a:schemeClr val="bg1">
              <a:lumMod val="85000"/>
            </a:schemeClr>
          </a:solidFill>
        </p:spPr>
        <p:txBody>
          <a:bodyPr wrap="none" rtlCol="0">
            <a:spAutoFit/>
          </a:bodyPr>
          <a:lstStyle/>
          <a:p>
            <a:r>
              <a:rPr kumimoji="1" lang="en-US" altLang="ja-JP" sz="2000" dirty="0"/>
              <a:t>Cabin</a:t>
            </a:r>
            <a:endParaRPr kumimoji="1" lang="ja-JP" altLang="en-US" sz="2000"/>
          </a:p>
        </p:txBody>
      </p:sp>
      <p:sp>
        <p:nvSpPr>
          <p:cNvPr id="7" name="テキスト ボックス 6">
            <a:extLst>
              <a:ext uri="{FF2B5EF4-FFF2-40B4-BE49-F238E27FC236}">
                <a16:creationId xmlns:a16="http://schemas.microsoft.com/office/drawing/2014/main" id="{B687C394-477F-D64C-85A6-63B7CDAA8216}"/>
              </a:ext>
            </a:extLst>
          </p:cNvPr>
          <p:cNvSpPr txBox="1"/>
          <p:nvPr/>
        </p:nvSpPr>
        <p:spPr>
          <a:xfrm>
            <a:off x="171450" y="1391119"/>
            <a:ext cx="6823765" cy="70788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a:t>客室の位置によって生存確率が異なる</a:t>
            </a:r>
            <a:endParaRPr kumimoji="1" lang="en-US" altLang="ja-JP" sz="2000" dirty="0"/>
          </a:p>
          <a:p>
            <a:pPr marL="285750" indent="-285750">
              <a:buFont typeface="Arial" panose="020B0604020202020204" pitchFamily="34" charset="0"/>
              <a:buChar char="•"/>
            </a:pPr>
            <a:r>
              <a:rPr kumimoji="1" lang="ja-JP" altLang="en-US" sz="2000"/>
              <a:t>欠損値が多いが</a:t>
            </a:r>
            <a:r>
              <a:rPr kumimoji="1" lang="en-US" altLang="ja-JP" sz="2000" dirty="0"/>
              <a:t>, </a:t>
            </a:r>
            <a:r>
              <a:rPr kumimoji="1" lang="ja-JP" altLang="en-US" sz="2000">
                <a:solidFill>
                  <a:srgbClr val="FF0000"/>
                </a:solidFill>
              </a:rPr>
              <a:t>欠損値の集合は明らかに死亡率が高い</a:t>
            </a:r>
            <a:endParaRPr kumimoji="1" lang="en-US" altLang="ja-JP" sz="2000" dirty="0">
              <a:solidFill>
                <a:srgbClr val="FF0000"/>
              </a:solidFill>
            </a:endParaRPr>
          </a:p>
        </p:txBody>
      </p:sp>
      <p:pic>
        <p:nvPicPr>
          <p:cNvPr id="21" name="図 20">
            <a:extLst>
              <a:ext uri="{FF2B5EF4-FFF2-40B4-BE49-F238E27FC236}">
                <a16:creationId xmlns:a16="http://schemas.microsoft.com/office/drawing/2014/main" id="{80F779AC-0D3F-604A-8E97-1842071C4777}"/>
              </a:ext>
            </a:extLst>
          </p:cNvPr>
          <p:cNvPicPr>
            <a:picLocks noChangeAspect="1"/>
          </p:cNvPicPr>
          <p:nvPr/>
        </p:nvPicPr>
        <p:blipFill>
          <a:blip r:embed="rId2"/>
          <a:stretch>
            <a:fillRect/>
          </a:stretch>
        </p:blipFill>
        <p:spPr>
          <a:xfrm>
            <a:off x="831021" y="2772641"/>
            <a:ext cx="2721640" cy="2721640"/>
          </a:xfrm>
          <a:prstGeom prst="rect">
            <a:avLst/>
          </a:prstGeom>
        </p:spPr>
      </p:pic>
      <p:sp>
        <p:nvSpPr>
          <p:cNvPr id="22" name="テキスト ボックス 21">
            <a:extLst>
              <a:ext uri="{FF2B5EF4-FFF2-40B4-BE49-F238E27FC236}">
                <a16:creationId xmlns:a16="http://schemas.microsoft.com/office/drawing/2014/main" id="{E20CAB4A-5FEA-A343-AB14-16BCC9053DEF}"/>
              </a:ext>
            </a:extLst>
          </p:cNvPr>
          <p:cNvSpPr txBox="1"/>
          <p:nvPr/>
        </p:nvSpPr>
        <p:spPr>
          <a:xfrm>
            <a:off x="831021" y="5569043"/>
            <a:ext cx="2895344" cy="307777"/>
          </a:xfrm>
          <a:prstGeom prst="rect">
            <a:avLst/>
          </a:prstGeom>
          <a:noFill/>
        </p:spPr>
        <p:txBody>
          <a:bodyPr wrap="none" rtlCol="0">
            <a:spAutoFit/>
          </a:bodyPr>
          <a:lstStyle/>
          <a:p>
            <a:r>
              <a:rPr kumimoji="1" lang="ja-JP" altLang="en-US" sz="1400"/>
              <a:t>図</a:t>
            </a:r>
            <a:r>
              <a:rPr kumimoji="1" lang="en-US" altLang="ja-JP" sz="1400" dirty="0"/>
              <a:t>6. </a:t>
            </a:r>
            <a:r>
              <a:rPr kumimoji="1" lang="ja-JP" altLang="en-US" sz="1400"/>
              <a:t>タイタニック号が沈む様子</a:t>
            </a:r>
            <a:r>
              <a:rPr kumimoji="1" lang="en-US" altLang="ja-JP" sz="1400" dirty="0"/>
              <a:t>[4]</a:t>
            </a:r>
            <a:endParaRPr kumimoji="1" lang="ja-JP" altLang="en-US" sz="1400"/>
          </a:p>
        </p:txBody>
      </p:sp>
      <p:pic>
        <p:nvPicPr>
          <p:cNvPr id="28" name="図 27">
            <a:extLst>
              <a:ext uri="{FF2B5EF4-FFF2-40B4-BE49-F238E27FC236}">
                <a16:creationId xmlns:a16="http://schemas.microsoft.com/office/drawing/2014/main" id="{2D3C7C15-B316-3B41-A80E-73869E01810E}"/>
              </a:ext>
            </a:extLst>
          </p:cNvPr>
          <p:cNvPicPr>
            <a:picLocks noChangeAspect="1"/>
          </p:cNvPicPr>
          <p:nvPr/>
        </p:nvPicPr>
        <p:blipFill>
          <a:blip r:embed="rId3"/>
          <a:stretch>
            <a:fillRect/>
          </a:stretch>
        </p:blipFill>
        <p:spPr>
          <a:xfrm>
            <a:off x="4558975" y="2831909"/>
            <a:ext cx="3943350" cy="2957512"/>
          </a:xfrm>
          <a:prstGeom prst="rect">
            <a:avLst/>
          </a:prstGeom>
        </p:spPr>
      </p:pic>
      <p:sp>
        <p:nvSpPr>
          <p:cNvPr id="29" name="テキスト ボックス 28">
            <a:extLst>
              <a:ext uri="{FF2B5EF4-FFF2-40B4-BE49-F238E27FC236}">
                <a16:creationId xmlns:a16="http://schemas.microsoft.com/office/drawing/2014/main" id="{D48EF61F-E3D7-9542-A93E-EE67A7340C79}"/>
              </a:ext>
            </a:extLst>
          </p:cNvPr>
          <p:cNvSpPr txBox="1"/>
          <p:nvPr/>
        </p:nvSpPr>
        <p:spPr>
          <a:xfrm>
            <a:off x="5029200" y="5675220"/>
            <a:ext cx="2483500" cy="307777"/>
          </a:xfrm>
          <a:prstGeom prst="rect">
            <a:avLst/>
          </a:prstGeom>
          <a:noFill/>
        </p:spPr>
        <p:txBody>
          <a:bodyPr wrap="none" rtlCol="0">
            <a:spAutoFit/>
          </a:bodyPr>
          <a:lstStyle/>
          <a:p>
            <a:r>
              <a:rPr kumimoji="1" lang="ja-JP" altLang="en-US" sz="1400"/>
              <a:t>図</a:t>
            </a:r>
            <a:r>
              <a:rPr kumimoji="1" lang="en-US" altLang="ja-JP" sz="1400" dirty="0"/>
              <a:t>7. cabin tier</a:t>
            </a:r>
            <a:r>
              <a:rPr kumimoji="1" lang="ja-JP" altLang="en-US" sz="1400"/>
              <a:t>と生存率の関係</a:t>
            </a:r>
          </a:p>
        </p:txBody>
      </p:sp>
      <p:sp>
        <p:nvSpPr>
          <p:cNvPr id="16" name="右矢印 15">
            <a:extLst>
              <a:ext uri="{FF2B5EF4-FFF2-40B4-BE49-F238E27FC236}">
                <a16:creationId xmlns:a16="http://schemas.microsoft.com/office/drawing/2014/main" id="{1A6C2BE2-6245-0749-9337-B6AAFCB408B1}"/>
              </a:ext>
            </a:extLst>
          </p:cNvPr>
          <p:cNvSpPr/>
          <p:nvPr/>
        </p:nvSpPr>
        <p:spPr>
          <a:xfrm>
            <a:off x="171450" y="2134713"/>
            <a:ext cx="978408" cy="484632"/>
          </a:xfrm>
          <a:prstGeom prst="righ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A8B10EA-EF59-B247-8EEB-A6CB780B5A65}"/>
              </a:ext>
            </a:extLst>
          </p:cNvPr>
          <p:cNvSpPr txBox="1"/>
          <p:nvPr/>
        </p:nvSpPr>
        <p:spPr>
          <a:xfrm>
            <a:off x="1221360" y="2081880"/>
            <a:ext cx="7280965" cy="707886"/>
          </a:xfrm>
          <a:prstGeom prst="rect">
            <a:avLst/>
          </a:prstGeom>
          <a:noFill/>
          <a:ln>
            <a:solidFill>
              <a:schemeClr val="tx1"/>
            </a:solidFill>
          </a:ln>
        </p:spPr>
        <p:txBody>
          <a:bodyPr wrap="square" rtlCol="0">
            <a:spAutoFit/>
          </a:bodyPr>
          <a:lstStyle/>
          <a:p>
            <a:r>
              <a:rPr kumimoji="1" lang="ja-JP" altLang="en-US" sz="2000"/>
              <a:t>欠損値は未知の部屋記号</a:t>
            </a:r>
            <a:r>
              <a:rPr kumimoji="1" lang="en-US" altLang="ja-JP" sz="2000" dirty="0"/>
              <a:t>“X”</a:t>
            </a:r>
            <a:r>
              <a:rPr kumimoji="1" lang="ja-JP" altLang="en-US" sz="2000"/>
              <a:t>とおけば高い死亡率の部屋を表すことができる</a:t>
            </a:r>
          </a:p>
        </p:txBody>
      </p:sp>
      <p:sp>
        <p:nvSpPr>
          <p:cNvPr id="9" name="正方形/長方形 8">
            <a:extLst>
              <a:ext uri="{FF2B5EF4-FFF2-40B4-BE49-F238E27FC236}">
                <a16:creationId xmlns:a16="http://schemas.microsoft.com/office/drawing/2014/main" id="{5CF532B9-DFBA-1B49-8BA0-8FFCC30DD05B}"/>
              </a:ext>
            </a:extLst>
          </p:cNvPr>
          <p:cNvSpPr/>
          <p:nvPr/>
        </p:nvSpPr>
        <p:spPr>
          <a:xfrm>
            <a:off x="158425" y="5861326"/>
            <a:ext cx="8801100" cy="523220"/>
          </a:xfrm>
          <a:prstGeom prst="rect">
            <a:avLst/>
          </a:prstGeom>
        </p:spPr>
        <p:txBody>
          <a:bodyPr wrap="square">
            <a:spAutoFit/>
          </a:bodyPr>
          <a:lstStyle/>
          <a:p>
            <a:r>
              <a:rPr kumimoji="1" lang="en-US" altLang="ja-JP" sz="1400" dirty="0"/>
              <a:t>[4] File: Titanic-sinking-animation.gif. (February 19, 2012). Retrieved from </a:t>
            </a:r>
            <a:r>
              <a:rPr kumimoji="1" lang="en-US" altLang="ja-JP" sz="1400" dirty="0">
                <a:hlinkClick r:id="rId4"/>
              </a:rPr>
              <a:t>https://commons.wikimedia.org/wiki/File:Titanic-sinking-animation.gif</a:t>
            </a:r>
            <a:r>
              <a:rPr kumimoji="1" lang="en-US" altLang="ja-JP" sz="1400" dirty="0"/>
              <a:t> (accessed February 14, 2019)</a:t>
            </a:r>
          </a:p>
        </p:txBody>
      </p:sp>
    </p:spTree>
    <p:extLst>
      <p:ext uri="{BB962C8B-B14F-4D97-AF65-F5344CB8AC3E}">
        <p14:creationId xmlns:p14="http://schemas.microsoft.com/office/powerpoint/2010/main" val="404455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7</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2.5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特徴量取捨選択</a:t>
            </a:r>
          </a:p>
        </p:txBody>
      </p:sp>
      <p:sp>
        <p:nvSpPr>
          <p:cNvPr id="3" name="テキスト ボックス 2">
            <a:extLst>
              <a:ext uri="{FF2B5EF4-FFF2-40B4-BE49-F238E27FC236}">
                <a16:creationId xmlns:a16="http://schemas.microsoft.com/office/drawing/2014/main" id="{2E97B6D5-CF47-B04C-82A2-CB548F997A14}"/>
              </a:ext>
            </a:extLst>
          </p:cNvPr>
          <p:cNvSpPr txBox="1"/>
          <p:nvPr/>
        </p:nvSpPr>
        <p:spPr>
          <a:xfrm>
            <a:off x="171450" y="971550"/>
            <a:ext cx="1234377" cy="400110"/>
          </a:xfrm>
          <a:prstGeom prst="rect">
            <a:avLst/>
          </a:prstGeom>
          <a:solidFill>
            <a:schemeClr val="bg1">
              <a:lumMod val="85000"/>
            </a:schemeClr>
          </a:solidFill>
        </p:spPr>
        <p:txBody>
          <a:bodyPr wrap="none" rtlCol="0">
            <a:spAutoFit/>
          </a:bodyPr>
          <a:lstStyle/>
          <a:p>
            <a:r>
              <a:rPr kumimoji="1" lang="en-US" altLang="ja-JP" sz="2000" dirty="0"/>
              <a:t>Embarked</a:t>
            </a:r>
            <a:endParaRPr kumimoji="1" lang="ja-JP" altLang="en-US" sz="2000"/>
          </a:p>
        </p:txBody>
      </p:sp>
      <p:sp>
        <p:nvSpPr>
          <p:cNvPr id="9" name="テキスト ボックス 8">
            <a:extLst>
              <a:ext uri="{FF2B5EF4-FFF2-40B4-BE49-F238E27FC236}">
                <a16:creationId xmlns:a16="http://schemas.microsoft.com/office/drawing/2014/main" id="{13A55FE9-3EFE-174C-BE98-8F9CD293923D}"/>
              </a:ext>
            </a:extLst>
          </p:cNvPr>
          <p:cNvSpPr txBox="1"/>
          <p:nvPr/>
        </p:nvSpPr>
        <p:spPr>
          <a:xfrm>
            <a:off x="171450" y="1461468"/>
            <a:ext cx="5715000" cy="400110"/>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 </a:t>
            </a:r>
            <a:r>
              <a:rPr kumimoji="1" lang="ja-JP" altLang="en-US" sz="2000">
                <a:solidFill>
                  <a:srgbClr val="FF0000"/>
                </a:solidFill>
              </a:rPr>
              <a:t>乗船港</a:t>
            </a:r>
            <a:r>
              <a:rPr kumimoji="1" lang="en-US" altLang="ja-JP" sz="2000" dirty="0">
                <a:solidFill>
                  <a:srgbClr val="FF0000"/>
                </a:solidFill>
              </a:rPr>
              <a:t>C, Q, S</a:t>
            </a:r>
            <a:r>
              <a:rPr kumimoji="1" lang="ja-JP" altLang="en-US" sz="2000">
                <a:solidFill>
                  <a:srgbClr val="FF0000"/>
                </a:solidFill>
              </a:rPr>
              <a:t>の順に生存率が高くなる</a:t>
            </a:r>
          </a:p>
        </p:txBody>
      </p:sp>
      <p:pic>
        <p:nvPicPr>
          <p:cNvPr id="12" name="図 11">
            <a:extLst>
              <a:ext uri="{FF2B5EF4-FFF2-40B4-BE49-F238E27FC236}">
                <a16:creationId xmlns:a16="http://schemas.microsoft.com/office/drawing/2014/main" id="{7E180129-AFA7-7844-9A17-F65D03047F12}"/>
              </a:ext>
            </a:extLst>
          </p:cNvPr>
          <p:cNvPicPr>
            <a:picLocks noChangeAspect="1"/>
          </p:cNvPicPr>
          <p:nvPr/>
        </p:nvPicPr>
        <p:blipFill>
          <a:blip r:embed="rId2"/>
          <a:stretch>
            <a:fillRect/>
          </a:stretch>
        </p:blipFill>
        <p:spPr>
          <a:xfrm>
            <a:off x="233850" y="3211057"/>
            <a:ext cx="3799307" cy="2849481"/>
          </a:xfrm>
          <a:prstGeom prst="rect">
            <a:avLst/>
          </a:prstGeom>
        </p:spPr>
      </p:pic>
      <p:sp>
        <p:nvSpPr>
          <p:cNvPr id="13" name="テキスト ボックス 12">
            <a:extLst>
              <a:ext uri="{FF2B5EF4-FFF2-40B4-BE49-F238E27FC236}">
                <a16:creationId xmlns:a16="http://schemas.microsoft.com/office/drawing/2014/main" id="{6A2F97BA-4159-F64E-ADE9-44927D535A0B}"/>
              </a:ext>
            </a:extLst>
          </p:cNvPr>
          <p:cNvSpPr txBox="1"/>
          <p:nvPr/>
        </p:nvSpPr>
        <p:spPr>
          <a:xfrm>
            <a:off x="499042" y="6061274"/>
            <a:ext cx="2515432" cy="307777"/>
          </a:xfrm>
          <a:prstGeom prst="rect">
            <a:avLst/>
          </a:prstGeom>
          <a:noFill/>
        </p:spPr>
        <p:txBody>
          <a:bodyPr wrap="none" rtlCol="0">
            <a:spAutoFit/>
          </a:bodyPr>
          <a:lstStyle/>
          <a:p>
            <a:r>
              <a:rPr kumimoji="1" lang="ja-JP" altLang="en-US" sz="1400"/>
              <a:t>図</a:t>
            </a:r>
            <a:r>
              <a:rPr kumimoji="1" lang="en-US" altLang="ja-JP" sz="1400" dirty="0"/>
              <a:t>8. </a:t>
            </a:r>
            <a:r>
              <a:rPr kumimoji="1" lang="ja-JP" altLang="en-US" sz="1400"/>
              <a:t>乗船港と生存確率の関係</a:t>
            </a:r>
          </a:p>
        </p:txBody>
      </p:sp>
      <p:sp>
        <p:nvSpPr>
          <p:cNvPr id="27" name="テキスト ボックス 26">
            <a:extLst>
              <a:ext uri="{FF2B5EF4-FFF2-40B4-BE49-F238E27FC236}">
                <a16:creationId xmlns:a16="http://schemas.microsoft.com/office/drawing/2014/main" id="{615E0B5D-D51F-C64F-A3A6-091D45A5CAEE}"/>
              </a:ext>
            </a:extLst>
          </p:cNvPr>
          <p:cNvSpPr txBox="1"/>
          <p:nvPr/>
        </p:nvSpPr>
        <p:spPr>
          <a:xfrm>
            <a:off x="171450" y="2002622"/>
            <a:ext cx="806631" cy="400110"/>
          </a:xfrm>
          <a:prstGeom prst="rect">
            <a:avLst/>
          </a:prstGeom>
          <a:solidFill>
            <a:schemeClr val="bg1">
              <a:lumMod val="85000"/>
            </a:schemeClr>
          </a:solidFill>
        </p:spPr>
        <p:txBody>
          <a:bodyPr wrap="none" rtlCol="0">
            <a:spAutoFit/>
          </a:bodyPr>
          <a:lstStyle/>
          <a:p>
            <a:r>
              <a:rPr kumimoji="1" lang="en-US" altLang="ja-JP" sz="2000" dirty="0"/>
              <a:t>Name</a:t>
            </a:r>
            <a:endParaRPr kumimoji="1" lang="ja-JP" altLang="en-US" sz="2000"/>
          </a:p>
        </p:txBody>
      </p:sp>
      <p:sp>
        <p:nvSpPr>
          <p:cNvPr id="14" name="テキスト ボックス 13">
            <a:extLst>
              <a:ext uri="{FF2B5EF4-FFF2-40B4-BE49-F238E27FC236}">
                <a16:creationId xmlns:a16="http://schemas.microsoft.com/office/drawing/2014/main" id="{2AA17BBA-D698-CF42-A061-927CBB1AD830}"/>
              </a:ext>
            </a:extLst>
          </p:cNvPr>
          <p:cNvSpPr txBox="1"/>
          <p:nvPr/>
        </p:nvSpPr>
        <p:spPr>
          <a:xfrm>
            <a:off x="171450" y="2482105"/>
            <a:ext cx="7555938"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 </a:t>
            </a:r>
            <a:r>
              <a:rPr kumimoji="1" lang="ja-JP" altLang="en-US" sz="2000"/>
              <a:t>同じ男性の中でも</a:t>
            </a:r>
            <a:r>
              <a:rPr kumimoji="1" lang="en-US" altLang="ja-JP" sz="2000" dirty="0">
                <a:solidFill>
                  <a:srgbClr val="FF0000"/>
                </a:solidFill>
              </a:rPr>
              <a:t>Master</a:t>
            </a:r>
            <a:r>
              <a:rPr kumimoji="1" lang="ja-JP" altLang="en-US" sz="2000">
                <a:solidFill>
                  <a:srgbClr val="FF0000"/>
                </a:solidFill>
              </a:rPr>
              <a:t>や</a:t>
            </a:r>
            <a:r>
              <a:rPr kumimoji="1" lang="en-US" altLang="ja-JP" sz="2000" dirty="0">
                <a:solidFill>
                  <a:srgbClr val="FF0000"/>
                </a:solidFill>
              </a:rPr>
              <a:t>Dr</a:t>
            </a:r>
            <a:r>
              <a:rPr kumimoji="1" lang="ja-JP" altLang="en-US" sz="2000">
                <a:solidFill>
                  <a:srgbClr val="FF0000"/>
                </a:solidFill>
              </a:rPr>
              <a:t>と敬称のついた人物は優先的に</a:t>
            </a:r>
            <a:r>
              <a:rPr kumimoji="1" lang="en-US" altLang="ja-JP" sz="2000" dirty="0">
                <a:solidFill>
                  <a:srgbClr val="FF0000"/>
                </a:solidFill>
              </a:rPr>
              <a:t>  </a:t>
            </a:r>
          </a:p>
          <a:p>
            <a:r>
              <a:rPr kumimoji="1" lang="en-US" altLang="ja-JP" sz="2000" dirty="0">
                <a:solidFill>
                  <a:srgbClr val="FF0000"/>
                </a:solidFill>
              </a:rPr>
              <a:t>       </a:t>
            </a:r>
            <a:r>
              <a:rPr kumimoji="1" lang="ja-JP" altLang="en-US" sz="2000">
                <a:solidFill>
                  <a:srgbClr val="FF0000"/>
                </a:solidFill>
              </a:rPr>
              <a:t>救命ボートに乗せられたと思われる</a:t>
            </a:r>
          </a:p>
        </p:txBody>
      </p:sp>
      <p:graphicFrame>
        <p:nvGraphicFramePr>
          <p:cNvPr id="15" name="グラフ 14">
            <a:extLst>
              <a:ext uri="{FF2B5EF4-FFF2-40B4-BE49-F238E27FC236}">
                <a16:creationId xmlns:a16="http://schemas.microsoft.com/office/drawing/2014/main" id="{6FF17999-C21A-E64A-AC41-96B07A2A7DD2}"/>
              </a:ext>
            </a:extLst>
          </p:cNvPr>
          <p:cNvGraphicFramePr/>
          <p:nvPr>
            <p:extLst>
              <p:ext uri="{D42A27DB-BD31-4B8C-83A1-F6EECF244321}">
                <p14:modId xmlns:p14="http://schemas.microsoft.com/office/powerpoint/2010/main" val="780155642"/>
              </p:ext>
            </p:extLst>
          </p:nvPr>
        </p:nvGraphicFramePr>
        <p:xfrm>
          <a:off x="4171949" y="3287981"/>
          <a:ext cx="4738199" cy="29121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943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8</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2.6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欠損値の補完</a:t>
            </a:r>
          </a:p>
        </p:txBody>
      </p:sp>
      <p:sp>
        <p:nvSpPr>
          <p:cNvPr id="2" name="テキスト ボックス 1">
            <a:extLst>
              <a:ext uri="{FF2B5EF4-FFF2-40B4-BE49-F238E27FC236}">
                <a16:creationId xmlns:a16="http://schemas.microsoft.com/office/drawing/2014/main" id="{B9931CA2-F062-5C45-922C-AFF70093EF4D}"/>
              </a:ext>
            </a:extLst>
          </p:cNvPr>
          <p:cNvSpPr txBox="1"/>
          <p:nvPr/>
        </p:nvSpPr>
        <p:spPr>
          <a:xfrm>
            <a:off x="171450" y="942976"/>
            <a:ext cx="772969" cy="400110"/>
          </a:xfrm>
          <a:prstGeom prst="rect">
            <a:avLst/>
          </a:prstGeom>
          <a:solidFill>
            <a:schemeClr val="bg1">
              <a:lumMod val="85000"/>
            </a:schemeClr>
          </a:solidFill>
        </p:spPr>
        <p:txBody>
          <a:bodyPr wrap="none" rtlCol="0">
            <a:spAutoFit/>
          </a:bodyPr>
          <a:lstStyle/>
          <a:p>
            <a:r>
              <a:rPr kumimoji="1" lang="en-US" altLang="ja-JP" sz="2000" dirty="0"/>
              <a:t>Cabin</a:t>
            </a:r>
            <a:endParaRPr kumimoji="1" lang="ja-JP" altLang="en-US" sz="2000"/>
          </a:p>
        </p:txBody>
      </p:sp>
      <p:sp>
        <p:nvSpPr>
          <p:cNvPr id="11" name="テキスト ボックス 10">
            <a:extLst>
              <a:ext uri="{FF2B5EF4-FFF2-40B4-BE49-F238E27FC236}">
                <a16:creationId xmlns:a16="http://schemas.microsoft.com/office/drawing/2014/main" id="{ADBDA836-81A8-3D42-87DF-B06DBB79E692}"/>
              </a:ext>
            </a:extLst>
          </p:cNvPr>
          <p:cNvSpPr txBox="1"/>
          <p:nvPr/>
        </p:nvSpPr>
        <p:spPr>
          <a:xfrm>
            <a:off x="171449" y="2311681"/>
            <a:ext cx="1234377" cy="400110"/>
          </a:xfrm>
          <a:prstGeom prst="rect">
            <a:avLst/>
          </a:prstGeom>
          <a:solidFill>
            <a:schemeClr val="bg1">
              <a:lumMod val="85000"/>
            </a:schemeClr>
          </a:solidFill>
        </p:spPr>
        <p:txBody>
          <a:bodyPr wrap="none" rtlCol="0">
            <a:spAutoFit/>
          </a:bodyPr>
          <a:lstStyle/>
          <a:p>
            <a:r>
              <a:rPr kumimoji="1" lang="en-US" altLang="ja-JP" sz="2000" dirty="0"/>
              <a:t>Embarked</a:t>
            </a:r>
            <a:endParaRPr kumimoji="1" lang="ja-JP" altLang="en-US" sz="2000"/>
          </a:p>
        </p:txBody>
      </p:sp>
      <p:sp>
        <p:nvSpPr>
          <p:cNvPr id="17" name="テキスト ボックス 16">
            <a:extLst>
              <a:ext uri="{FF2B5EF4-FFF2-40B4-BE49-F238E27FC236}">
                <a16:creationId xmlns:a16="http://schemas.microsoft.com/office/drawing/2014/main" id="{BB97F546-CB26-4347-9B73-CBAE70412930}"/>
              </a:ext>
            </a:extLst>
          </p:cNvPr>
          <p:cNvSpPr txBox="1"/>
          <p:nvPr/>
        </p:nvSpPr>
        <p:spPr>
          <a:xfrm>
            <a:off x="171450" y="3429000"/>
            <a:ext cx="634469" cy="400110"/>
          </a:xfrm>
          <a:prstGeom prst="rect">
            <a:avLst/>
          </a:prstGeom>
          <a:solidFill>
            <a:schemeClr val="bg1">
              <a:lumMod val="85000"/>
            </a:schemeClr>
          </a:solidFill>
        </p:spPr>
        <p:txBody>
          <a:bodyPr wrap="none" rtlCol="0">
            <a:spAutoFit/>
          </a:bodyPr>
          <a:lstStyle/>
          <a:p>
            <a:r>
              <a:rPr kumimoji="1" lang="en-US" altLang="ja-JP" sz="2000" dirty="0"/>
              <a:t>Fare</a:t>
            </a:r>
            <a:endParaRPr kumimoji="1" lang="ja-JP" altLang="en-US" sz="2000"/>
          </a:p>
        </p:txBody>
      </p:sp>
      <p:sp>
        <p:nvSpPr>
          <p:cNvPr id="18" name="テキスト ボックス 17">
            <a:extLst>
              <a:ext uri="{FF2B5EF4-FFF2-40B4-BE49-F238E27FC236}">
                <a16:creationId xmlns:a16="http://schemas.microsoft.com/office/drawing/2014/main" id="{352BBFD0-F0F4-9C45-8B3A-C5AD0C08245C}"/>
              </a:ext>
            </a:extLst>
          </p:cNvPr>
          <p:cNvSpPr txBox="1"/>
          <p:nvPr/>
        </p:nvSpPr>
        <p:spPr>
          <a:xfrm>
            <a:off x="171450" y="3839532"/>
            <a:ext cx="7920974" cy="707886"/>
          </a:xfrm>
          <a:prstGeom prst="rect">
            <a:avLst/>
          </a:prstGeom>
          <a:noFill/>
        </p:spPr>
        <p:txBody>
          <a:bodyPr wrap="square" rtlCol="0">
            <a:spAutoFit/>
          </a:bodyPr>
          <a:lstStyle/>
          <a:p>
            <a:r>
              <a:rPr kumimoji="1" lang="ja-JP" altLang="en-US" sz="2000"/>
              <a:t>平均を用いると極端に運賃が高い富裕層や</a:t>
            </a:r>
            <a:r>
              <a:rPr kumimoji="1" lang="en-US" altLang="ja-JP" sz="2000" dirty="0"/>
              <a:t>, </a:t>
            </a:r>
            <a:r>
              <a:rPr kumimoji="1" lang="ja-JP" altLang="en-US" sz="2000"/>
              <a:t>値が</a:t>
            </a:r>
            <a:r>
              <a:rPr kumimoji="1" lang="en-US" altLang="ja-JP" sz="2000" dirty="0"/>
              <a:t>0</a:t>
            </a:r>
            <a:r>
              <a:rPr kumimoji="1" lang="ja-JP" altLang="en-US" sz="2000"/>
              <a:t>の乗組員と思われる客が多大な影響を与えてしまうので</a:t>
            </a:r>
            <a:r>
              <a:rPr kumimoji="1" lang="ja-JP" altLang="en-US" sz="2000">
                <a:solidFill>
                  <a:srgbClr val="FF0000"/>
                </a:solidFill>
              </a:rPr>
              <a:t>中央値</a:t>
            </a:r>
            <a:r>
              <a:rPr kumimoji="1" lang="ja-JP" altLang="en-US" sz="2000"/>
              <a:t>を用いる</a:t>
            </a:r>
            <a:r>
              <a:rPr kumimoji="1" lang="en-US" altLang="ja-JP" sz="2000" dirty="0"/>
              <a:t>.</a:t>
            </a:r>
            <a:endParaRPr kumimoji="1" lang="ja-JP" altLang="en-US" sz="2000"/>
          </a:p>
        </p:txBody>
      </p:sp>
      <p:sp>
        <p:nvSpPr>
          <p:cNvPr id="21" name="テキスト ボックス 20">
            <a:extLst>
              <a:ext uri="{FF2B5EF4-FFF2-40B4-BE49-F238E27FC236}">
                <a16:creationId xmlns:a16="http://schemas.microsoft.com/office/drawing/2014/main" id="{7276CBD7-1997-F04D-ADC7-5BEA880B5B8E}"/>
              </a:ext>
            </a:extLst>
          </p:cNvPr>
          <p:cNvSpPr txBox="1"/>
          <p:nvPr/>
        </p:nvSpPr>
        <p:spPr>
          <a:xfrm>
            <a:off x="171450" y="4686214"/>
            <a:ext cx="580095" cy="400110"/>
          </a:xfrm>
          <a:prstGeom prst="rect">
            <a:avLst/>
          </a:prstGeom>
          <a:solidFill>
            <a:schemeClr val="bg1">
              <a:lumMod val="85000"/>
            </a:schemeClr>
          </a:solidFill>
        </p:spPr>
        <p:txBody>
          <a:bodyPr wrap="none" rtlCol="0">
            <a:spAutoFit/>
          </a:bodyPr>
          <a:lstStyle/>
          <a:p>
            <a:r>
              <a:rPr kumimoji="1" lang="en-US" altLang="ja-JP" sz="2000" dirty="0"/>
              <a:t>Age</a:t>
            </a:r>
            <a:endParaRPr kumimoji="1" lang="ja-JP" altLang="en-US" sz="2000"/>
          </a:p>
        </p:txBody>
      </p:sp>
      <p:sp>
        <p:nvSpPr>
          <p:cNvPr id="23" name="テキスト ボックス 22">
            <a:extLst>
              <a:ext uri="{FF2B5EF4-FFF2-40B4-BE49-F238E27FC236}">
                <a16:creationId xmlns:a16="http://schemas.microsoft.com/office/drawing/2014/main" id="{63DC53A1-3861-E848-94DB-E09AAC79C81C}"/>
              </a:ext>
            </a:extLst>
          </p:cNvPr>
          <p:cNvSpPr txBox="1"/>
          <p:nvPr/>
        </p:nvSpPr>
        <p:spPr>
          <a:xfrm>
            <a:off x="171449" y="5132981"/>
            <a:ext cx="8801099" cy="707886"/>
          </a:xfrm>
          <a:prstGeom prst="rect">
            <a:avLst/>
          </a:prstGeom>
          <a:noFill/>
        </p:spPr>
        <p:txBody>
          <a:bodyPr wrap="square" rtlCol="0">
            <a:spAutoFit/>
          </a:bodyPr>
          <a:lstStyle/>
          <a:p>
            <a:r>
              <a:rPr kumimoji="1" lang="ja-JP" altLang="en-US" sz="2000"/>
              <a:t>年齢を妥当な判断材料として保持するため</a:t>
            </a:r>
            <a:r>
              <a:rPr kumimoji="1" lang="en-US" altLang="ja-JP" sz="2000" dirty="0"/>
              <a:t>, </a:t>
            </a:r>
            <a:r>
              <a:rPr kumimoji="1" lang="ja-JP" altLang="en-US" sz="2000">
                <a:solidFill>
                  <a:srgbClr val="FF0000"/>
                </a:solidFill>
              </a:rPr>
              <a:t>平均値</a:t>
            </a:r>
            <a:r>
              <a:rPr kumimoji="1" lang="ja-JP" altLang="en-US" sz="2000"/>
              <a:t>を用いて値のもつ重みを変化させない</a:t>
            </a:r>
            <a:r>
              <a:rPr kumimoji="1" lang="en-US" altLang="ja-JP" sz="2000" dirty="0"/>
              <a:t>.</a:t>
            </a:r>
            <a:endParaRPr kumimoji="1" lang="ja-JP" altLang="en-US" sz="2000"/>
          </a:p>
        </p:txBody>
      </p:sp>
      <p:sp>
        <p:nvSpPr>
          <p:cNvPr id="15" name="テキスト ボックス 14">
            <a:extLst>
              <a:ext uri="{FF2B5EF4-FFF2-40B4-BE49-F238E27FC236}">
                <a16:creationId xmlns:a16="http://schemas.microsoft.com/office/drawing/2014/main" id="{0B0D80B9-A464-4647-B277-990D36AEA6E1}"/>
              </a:ext>
            </a:extLst>
          </p:cNvPr>
          <p:cNvSpPr txBox="1"/>
          <p:nvPr/>
        </p:nvSpPr>
        <p:spPr>
          <a:xfrm>
            <a:off x="171449" y="2762386"/>
            <a:ext cx="8008144" cy="400110"/>
          </a:xfrm>
          <a:prstGeom prst="rect">
            <a:avLst/>
          </a:prstGeom>
          <a:noFill/>
        </p:spPr>
        <p:txBody>
          <a:bodyPr wrap="square" rtlCol="0">
            <a:spAutoFit/>
          </a:bodyPr>
          <a:lstStyle/>
          <a:p>
            <a:r>
              <a:rPr kumimoji="1" lang="en-US" altLang="ja-JP" sz="2000" dirty="0"/>
              <a:t>2</a:t>
            </a:r>
            <a:r>
              <a:rPr kumimoji="1" lang="ja-JP" altLang="en-US" sz="2000"/>
              <a:t>件しか欠損していないカテゴリ変数なので</a:t>
            </a:r>
            <a:r>
              <a:rPr kumimoji="1" lang="en-US" altLang="ja-JP" sz="2000" dirty="0"/>
              <a:t>,</a:t>
            </a:r>
            <a:r>
              <a:rPr kumimoji="1" lang="en-US" altLang="ja-JP" sz="2000" dirty="0">
                <a:solidFill>
                  <a:srgbClr val="FF0000"/>
                </a:solidFill>
              </a:rPr>
              <a:t> </a:t>
            </a:r>
            <a:r>
              <a:rPr kumimoji="1" lang="ja-JP" altLang="en-US" sz="2000">
                <a:solidFill>
                  <a:srgbClr val="FF0000"/>
                </a:solidFill>
              </a:rPr>
              <a:t>最頻値</a:t>
            </a:r>
            <a:r>
              <a:rPr kumimoji="1" lang="ja-JP" altLang="en-US" sz="2000"/>
              <a:t>を用いる</a:t>
            </a:r>
            <a:r>
              <a:rPr kumimoji="1" lang="en-US" altLang="ja-JP" sz="2000" dirty="0"/>
              <a:t>.</a:t>
            </a:r>
            <a:endParaRPr kumimoji="1" lang="ja-JP" altLang="en-US" sz="2000"/>
          </a:p>
        </p:txBody>
      </p:sp>
      <p:sp>
        <p:nvSpPr>
          <p:cNvPr id="7" name="テキスト ボックス 6">
            <a:extLst>
              <a:ext uri="{FF2B5EF4-FFF2-40B4-BE49-F238E27FC236}">
                <a16:creationId xmlns:a16="http://schemas.microsoft.com/office/drawing/2014/main" id="{DBDA09F9-B526-5243-B2D9-2BECF7BE0547}"/>
              </a:ext>
            </a:extLst>
          </p:cNvPr>
          <p:cNvSpPr txBox="1"/>
          <p:nvPr/>
        </p:nvSpPr>
        <p:spPr>
          <a:xfrm>
            <a:off x="171450" y="1371450"/>
            <a:ext cx="8801100" cy="707886"/>
          </a:xfrm>
          <a:prstGeom prst="rect">
            <a:avLst/>
          </a:prstGeom>
          <a:noFill/>
        </p:spPr>
        <p:txBody>
          <a:bodyPr wrap="square" rtlCol="0">
            <a:spAutoFit/>
          </a:bodyPr>
          <a:lstStyle/>
          <a:p>
            <a:r>
              <a:rPr kumimoji="1" lang="ja-JP" altLang="en-US" sz="2000">
                <a:solidFill>
                  <a:srgbClr val="FF0000"/>
                </a:solidFill>
              </a:rPr>
              <a:t>欠損値</a:t>
            </a:r>
            <a:r>
              <a:rPr kumimoji="1" lang="en-US" altLang="ja-JP" sz="2000" dirty="0">
                <a:solidFill>
                  <a:srgbClr val="FF0000"/>
                </a:solidFill>
              </a:rPr>
              <a:t>”X”</a:t>
            </a:r>
            <a:r>
              <a:rPr kumimoji="1" lang="ja-JP" altLang="en-US" sz="2000">
                <a:solidFill>
                  <a:srgbClr val="FF0000"/>
                </a:solidFill>
              </a:rPr>
              <a:t>をおく</a:t>
            </a:r>
            <a:r>
              <a:rPr kumimoji="1" lang="ja-JP" altLang="en-US" sz="2000"/>
              <a:t>ことで</a:t>
            </a:r>
            <a:r>
              <a:rPr kumimoji="1" lang="en-US" altLang="ja-JP" sz="2000" dirty="0"/>
              <a:t>, </a:t>
            </a:r>
            <a:r>
              <a:rPr kumimoji="1" lang="ja-JP" altLang="en-US" sz="2000"/>
              <a:t>その他にデータに影響することなく欠損値を</a:t>
            </a:r>
            <a:endParaRPr kumimoji="1" lang="en-US" altLang="ja-JP" sz="2000" dirty="0"/>
          </a:p>
          <a:p>
            <a:r>
              <a:rPr kumimoji="1" lang="ja-JP" altLang="en-US" sz="2000"/>
              <a:t>扱うことができる</a:t>
            </a:r>
            <a:r>
              <a:rPr kumimoji="1" lang="en-US" altLang="ja-JP" sz="2000" dirty="0"/>
              <a:t>.</a:t>
            </a:r>
            <a:endParaRPr kumimoji="1" lang="ja-JP" altLang="en-US" sz="2000"/>
          </a:p>
        </p:txBody>
      </p:sp>
    </p:spTree>
    <p:extLst>
      <p:ext uri="{BB962C8B-B14F-4D97-AF65-F5344CB8AC3E}">
        <p14:creationId xmlns:p14="http://schemas.microsoft.com/office/powerpoint/2010/main" val="39590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0B6D0B6-606D-C44B-8372-22CE6F3BE38D}"/>
              </a:ext>
            </a:extLst>
          </p:cNvPr>
          <p:cNvSpPr>
            <a:spLocks noGrp="1"/>
          </p:cNvSpPr>
          <p:nvPr>
            <p:ph type="dt" sz="half" idx="10"/>
          </p:nvPr>
        </p:nvSpPr>
        <p:spPr>
          <a:xfrm>
            <a:off x="628650" y="6369052"/>
            <a:ext cx="2057400" cy="365125"/>
          </a:xfrm>
        </p:spPr>
        <p:txBody>
          <a:bodyPr/>
          <a:lstStyle/>
          <a:p>
            <a:r>
              <a:rPr kumimoji="1" lang="ja-JP" altLang="en-US" sz="1600">
                <a:solidFill>
                  <a:sysClr val="windowText" lastClr="000000"/>
                </a:solidFill>
                <a:latin typeface="Arial" panose="020B0604020202020204" pitchFamily="34" charset="0"/>
                <a:cs typeface="Arial" panose="020B0604020202020204" pitchFamily="34" charset="0"/>
              </a:rPr>
              <a:t>春輪講     </a:t>
            </a:r>
            <a:r>
              <a:rPr kumimoji="1" lang="en-US" altLang="ja-JP" sz="1600" dirty="0">
                <a:solidFill>
                  <a:sysClr val="windowText" lastClr="000000"/>
                </a:solidFill>
                <a:latin typeface="Arial" panose="020B0604020202020204" pitchFamily="34" charset="0"/>
                <a:cs typeface="Arial" panose="020B0604020202020204" pitchFamily="34" charset="0"/>
              </a:rPr>
              <a:t>2019/3/6</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5" name="フッター プレースホルダー 4">
            <a:extLst>
              <a:ext uri="{FF2B5EF4-FFF2-40B4-BE49-F238E27FC236}">
                <a16:creationId xmlns:a16="http://schemas.microsoft.com/office/drawing/2014/main" id="{EC23E01A-C8E1-5C4C-901C-ADE460CF5508}"/>
              </a:ext>
            </a:extLst>
          </p:cNvPr>
          <p:cNvSpPr>
            <a:spLocks noGrp="1"/>
          </p:cNvSpPr>
          <p:nvPr>
            <p:ph type="ftr" sz="quarter" idx="11"/>
          </p:nvPr>
        </p:nvSpPr>
        <p:spPr>
          <a:xfrm>
            <a:off x="2686050" y="6448426"/>
            <a:ext cx="4686300" cy="206376"/>
          </a:xfrm>
        </p:spPr>
        <p:txBody>
          <a:bodyPr/>
          <a:lstStyle/>
          <a:p>
            <a:r>
              <a:rPr kumimoji="1" lang="en-US" altLang="ja-JP" sz="1600" dirty="0">
                <a:solidFill>
                  <a:sysClr val="windowText" lastClr="000000"/>
                </a:solidFill>
                <a:latin typeface="Arial" panose="020B0604020202020204" pitchFamily="34" charset="0"/>
                <a:cs typeface="Arial" panose="020B0604020202020204" pitchFamily="34" charset="0"/>
              </a:rPr>
              <a:t>Yoshida Kazuki     Sasase Lab     Keio University</a:t>
            </a:r>
            <a:endParaRPr kumimoji="1" lang="ja-JP" altLang="en-US" sz="1600">
              <a:solidFill>
                <a:sysClr val="windowText" lastClr="000000"/>
              </a:solidFill>
              <a:latin typeface="Arial" panose="020B0604020202020204" pitchFamily="34" charset="0"/>
              <a:cs typeface="Arial" panose="020B0604020202020204" pitchFamily="34" charset="0"/>
            </a:endParaRPr>
          </a:p>
        </p:txBody>
      </p:sp>
      <p:sp>
        <p:nvSpPr>
          <p:cNvPr id="6" name="スライド番号プレースホルダー 5">
            <a:extLst>
              <a:ext uri="{FF2B5EF4-FFF2-40B4-BE49-F238E27FC236}">
                <a16:creationId xmlns:a16="http://schemas.microsoft.com/office/drawing/2014/main" id="{D3F0715B-EA62-8242-B0D5-FCCB0E6E89CC}"/>
              </a:ext>
            </a:extLst>
          </p:cNvPr>
          <p:cNvSpPr>
            <a:spLocks noGrp="1"/>
          </p:cNvSpPr>
          <p:nvPr>
            <p:ph type="sldNum" sz="quarter" idx="12"/>
          </p:nvPr>
        </p:nvSpPr>
        <p:spPr>
          <a:xfrm>
            <a:off x="6457950" y="6369052"/>
            <a:ext cx="2057400" cy="365125"/>
          </a:xfrm>
        </p:spPr>
        <p:txBody>
          <a:bodyPr/>
          <a:lstStyle/>
          <a:p>
            <a:fld id="{130C270C-60ED-0B42-9C43-87FA5704B479}" type="slidenum">
              <a:rPr kumimoji="1" lang="ja-JP" altLang="en-US" sz="1600" smtClean="0">
                <a:solidFill>
                  <a:sysClr val="windowText" lastClr="000000"/>
                </a:solidFill>
                <a:latin typeface="Arial" panose="020B0604020202020204" pitchFamily="34" charset="0"/>
                <a:cs typeface="Arial" panose="020B0604020202020204" pitchFamily="34" charset="0"/>
              </a:rPr>
              <a:pPr/>
              <a:t>9</a:t>
            </a:fld>
            <a:endParaRPr kumimoji="1" lang="ja-JP" altLang="en-US" sz="1600">
              <a:solidFill>
                <a:sysClr val="windowText" lastClr="000000"/>
              </a:solidFill>
              <a:latin typeface="Arial" panose="020B0604020202020204" pitchFamily="34" charset="0"/>
              <a:cs typeface="Arial" panose="020B0604020202020204" pitchFamily="34" charset="0"/>
            </a:endParaRPr>
          </a:p>
        </p:txBody>
      </p:sp>
      <p:cxnSp>
        <p:nvCxnSpPr>
          <p:cNvPr id="8" name="直線コネクタ 7">
            <a:extLst>
              <a:ext uri="{FF2B5EF4-FFF2-40B4-BE49-F238E27FC236}">
                <a16:creationId xmlns:a16="http://schemas.microsoft.com/office/drawing/2014/main" id="{07A7F6AD-67A2-F04B-BB54-E1AF629FF714}"/>
              </a:ext>
            </a:extLst>
          </p:cNvPr>
          <p:cNvCxnSpPr/>
          <p:nvPr/>
        </p:nvCxnSpPr>
        <p:spPr>
          <a:xfrm>
            <a:off x="507206" y="6369052"/>
            <a:ext cx="8129588" cy="0"/>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B898FF1E-980A-A74B-974A-07E61F57918A}"/>
              </a:ext>
            </a:extLst>
          </p:cNvPr>
          <p:cNvSpPr/>
          <p:nvPr/>
        </p:nvSpPr>
        <p:spPr>
          <a:xfrm>
            <a:off x="171450" y="123823"/>
            <a:ext cx="8801100" cy="614362"/>
          </a:xfrm>
          <a:prstGeom prst="rect">
            <a:avLst/>
          </a:prstGeom>
          <a:solidFill>
            <a:srgbClr val="F4B2CB">
              <a:alpha val="73000"/>
            </a:srgbClr>
          </a:solidFill>
          <a:ln>
            <a:solidFill>
              <a:srgbClr val="B48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lumMod val="85000"/>
                    <a:lumOff val="15000"/>
                  </a:schemeClr>
                </a:solidFill>
              </a:rPr>
              <a:t>2.7   </a:t>
            </a:r>
            <a:r>
              <a:rPr kumimoji="1" lang="ja-JP" altLang="en-US" sz="2400">
                <a:solidFill>
                  <a:schemeClr val="tx1">
                    <a:lumMod val="85000"/>
                    <a:lumOff val="15000"/>
                  </a:schemeClr>
                </a:solidFill>
              </a:rPr>
              <a:t>従来方式</a:t>
            </a:r>
            <a:r>
              <a:rPr kumimoji="1" lang="en-US" altLang="ja-JP" sz="2400" dirty="0">
                <a:solidFill>
                  <a:schemeClr val="tx1">
                    <a:lumMod val="85000"/>
                    <a:lumOff val="15000"/>
                  </a:schemeClr>
                </a:solidFill>
              </a:rPr>
              <a:t>   </a:t>
            </a:r>
            <a:r>
              <a:rPr kumimoji="1" lang="ja-JP" altLang="en-US" sz="2400">
                <a:solidFill>
                  <a:schemeClr val="tx1">
                    <a:lumMod val="85000"/>
                    <a:lumOff val="15000"/>
                  </a:schemeClr>
                </a:solidFill>
              </a:rPr>
              <a:t>特徴量エンジニアリング</a:t>
            </a:r>
          </a:p>
        </p:txBody>
      </p:sp>
      <p:sp>
        <p:nvSpPr>
          <p:cNvPr id="19" name="テキスト ボックス 18">
            <a:extLst>
              <a:ext uri="{FF2B5EF4-FFF2-40B4-BE49-F238E27FC236}">
                <a16:creationId xmlns:a16="http://schemas.microsoft.com/office/drawing/2014/main" id="{9CC1EA14-77CA-E140-AAF4-D4D637A2296A}"/>
              </a:ext>
            </a:extLst>
          </p:cNvPr>
          <p:cNvSpPr txBox="1"/>
          <p:nvPr/>
        </p:nvSpPr>
        <p:spPr>
          <a:xfrm>
            <a:off x="171450" y="817558"/>
            <a:ext cx="4031873" cy="400110"/>
          </a:xfrm>
          <a:prstGeom prst="rect">
            <a:avLst/>
          </a:prstGeom>
          <a:solidFill>
            <a:schemeClr val="bg1">
              <a:lumMod val="85000"/>
            </a:schemeClr>
          </a:solidFill>
          <a:ln>
            <a:noFill/>
          </a:ln>
        </p:spPr>
        <p:txBody>
          <a:bodyPr wrap="none" rtlCol="0">
            <a:spAutoFit/>
          </a:bodyPr>
          <a:lstStyle/>
          <a:p>
            <a:r>
              <a:rPr kumimoji="1" lang="ja-JP" altLang="en-US" sz="2000"/>
              <a:t>乗船している家族の人数について</a:t>
            </a:r>
          </a:p>
        </p:txBody>
      </p:sp>
      <p:sp>
        <p:nvSpPr>
          <p:cNvPr id="3" name="テキスト ボックス 2">
            <a:extLst>
              <a:ext uri="{FF2B5EF4-FFF2-40B4-BE49-F238E27FC236}">
                <a16:creationId xmlns:a16="http://schemas.microsoft.com/office/drawing/2014/main" id="{D6646FB5-D303-674E-81FB-2F513BF8B8E1}"/>
              </a:ext>
            </a:extLst>
          </p:cNvPr>
          <p:cNvSpPr txBox="1"/>
          <p:nvPr/>
        </p:nvSpPr>
        <p:spPr>
          <a:xfrm>
            <a:off x="159550" y="1246777"/>
            <a:ext cx="8812999" cy="70788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前述の通り</a:t>
            </a:r>
            <a:r>
              <a:rPr kumimoji="1" lang="en-US" altLang="ja-JP" sz="2000" dirty="0"/>
              <a:t>, </a:t>
            </a:r>
            <a:r>
              <a:rPr kumimoji="1" lang="ja-JP" altLang="en-US" sz="2000"/>
              <a:t>乗船している家族の人数と生存確率には相関がある</a:t>
            </a:r>
            <a:r>
              <a:rPr kumimoji="1" lang="en-US" altLang="ja-JP" sz="2000" dirty="0"/>
              <a:t>. SibSp</a:t>
            </a:r>
            <a:r>
              <a:rPr kumimoji="1" lang="ja-JP" altLang="en-US" sz="2000"/>
              <a:t>も</a:t>
            </a:r>
            <a:r>
              <a:rPr kumimoji="1" lang="en-US" altLang="ja-JP" sz="2000" dirty="0"/>
              <a:t>Parch</a:t>
            </a:r>
            <a:r>
              <a:rPr kumimoji="1" lang="ja-JP" altLang="en-US" sz="2000"/>
              <a:t>も親族を表しているのでデータを一つにまとめる</a:t>
            </a:r>
            <a:r>
              <a:rPr kumimoji="1" lang="en-US" altLang="ja-JP" sz="2000" dirty="0"/>
              <a:t>.</a:t>
            </a:r>
            <a:endParaRPr kumimoji="1" lang="ja-JP" altLang="en-US" sz="2000"/>
          </a:p>
        </p:txBody>
      </p:sp>
      <p:sp>
        <p:nvSpPr>
          <p:cNvPr id="9" name="テキスト ボックス 8">
            <a:extLst>
              <a:ext uri="{FF2B5EF4-FFF2-40B4-BE49-F238E27FC236}">
                <a16:creationId xmlns:a16="http://schemas.microsoft.com/office/drawing/2014/main" id="{A439B298-6D09-2B40-8514-302A07E41119}"/>
              </a:ext>
            </a:extLst>
          </p:cNvPr>
          <p:cNvSpPr txBox="1"/>
          <p:nvPr/>
        </p:nvSpPr>
        <p:spPr>
          <a:xfrm>
            <a:off x="2572107" y="1855805"/>
            <a:ext cx="3996928" cy="400110"/>
          </a:xfrm>
          <a:prstGeom prst="rect">
            <a:avLst/>
          </a:prstGeom>
          <a:noFill/>
        </p:spPr>
        <p:txBody>
          <a:bodyPr wrap="none" rtlCol="0">
            <a:spAutoFit/>
          </a:bodyPr>
          <a:lstStyle/>
          <a:p>
            <a:r>
              <a:rPr kumimoji="1" lang="en-US" altLang="ja-JP" sz="2000" dirty="0">
                <a:solidFill>
                  <a:srgbClr val="FF0000"/>
                </a:solidFill>
              </a:rPr>
              <a:t>Family_Members = SibSp + Parch + 1</a:t>
            </a:r>
            <a:endParaRPr kumimoji="1" lang="ja-JP" altLang="en-US" sz="2000">
              <a:solidFill>
                <a:srgbClr val="FF0000"/>
              </a:solidFill>
            </a:endParaRPr>
          </a:p>
        </p:txBody>
      </p:sp>
      <p:sp>
        <p:nvSpPr>
          <p:cNvPr id="2" name="テキスト ボックス 1">
            <a:extLst>
              <a:ext uri="{FF2B5EF4-FFF2-40B4-BE49-F238E27FC236}">
                <a16:creationId xmlns:a16="http://schemas.microsoft.com/office/drawing/2014/main" id="{192A0061-86EB-8846-BB93-C9CD66BE7DDC}"/>
              </a:ext>
            </a:extLst>
          </p:cNvPr>
          <p:cNvSpPr txBox="1"/>
          <p:nvPr/>
        </p:nvSpPr>
        <p:spPr>
          <a:xfrm>
            <a:off x="171450" y="2258348"/>
            <a:ext cx="8801100" cy="70788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また</a:t>
            </a:r>
            <a:r>
              <a:rPr kumimoji="1" lang="en-US" altLang="ja-JP" sz="2000" dirty="0"/>
              <a:t>, </a:t>
            </a:r>
            <a:r>
              <a:rPr kumimoji="1" lang="ja-JP" altLang="en-US" sz="2000"/>
              <a:t>家族がいる場合といない場合では後者の方が生存率が若干低いので</a:t>
            </a:r>
            <a:r>
              <a:rPr kumimoji="1" lang="en-US" altLang="ja-JP" sz="2000" dirty="0"/>
              <a:t>, </a:t>
            </a:r>
            <a:r>
              <a:rPr kumimoji="1" lang="ja-JP" altLang="en-US" sz="2000"/>
              <a:t>単身かどうかを表す特徴量を用意する</a:t>
            </a:r>
            <a:r>
              <a:rPr kumimoji="1" lang="en-US" altLang="ja-JP" sz="2000" dirty="0"/>
              <a:t>.</a:t>
            </a:r>
            <a:endParaRPr kumimoji="1" lang="ja-JP" altLang="en-US" sz="2000"/>
          </a:p>
        </p:txBody>
      </p:sp>
      <p:sp>
        <p:nvSpPr>
          <p:cNvPr id="11" name="テキスト ボックス 10">
            <a:extLst>
              <a:ext uri="{FF2B5EF4-FFF2-40B4-BE49-F238E27FC236}">
                <a16:creationId xmlns:a16="http://schemas.microsoft.com/office/drawing/2014/main" id="{68FDEF6C-7C7D-F440-9039-AF73B44AA70F}"/>
              </a:ext>
            </a:extLst>
          </p:cNvPr>
          <p:cNvSpPr txBox="1"/>
          <p:nvPr/>
        </p:nvSpPr>
        <p:spPr>
          <a:xfrm>
            <a:off x="2395422" y="2865789"/>
            <a:ext cx="4341253" cy="400110"/>
          </a:xfrm>
          <a:prstGeom prst="rect">
            <a:avLst/>
          </a:prstGeom>
          <a:noFill/>
        </p:spPr>
        <p:txBody>
          <a:bodyPr wrap="none" rtlCol="0">
            <a:spAutoFit/>
          </a:bodyPr>
          <a:lstStyle/>
          <a:p>
            <a:r>
              <a:rPr kumimoji="1" lang="en-US" altLang="ja-JP" sz="2000" dirty="0">
                <a:solidFill>
                  <a:srgbClr val="FF0000"/>
                </a:solidFill>
              </a:rPr>
              <a:t>Is_Alone = (Family_Members &gt; 1) ? 0 : 1</a:t>
            </a:r>
            <a:endParaRPr kumimoji="1" lang="ja-JP" altLang="en-US" sz="2000">
              <a:solidFill>
                <a:srgbClr val="FF0000"/>
              </a:solidFill>
            </a:endParaRPr>
          </a:p>
        </p:txBody>
      </p:sp>
      <p:pic>
        <p:nvPicPr>
          <p:cNvPr id="17" name="図 16">
            <a:extLst>
              <a:ext uri="{FF2B5EF4-FFF2-40B4-BE49-F238E27FC236}">
                <a16:creationId xmlns:a16="http://schemas.microsoft.com/office/drawing/2014/main" id="{F90F1B07-7FD9-2448-8A1C-2C71A22891DA}"/>
              </a:ext>
            </a:extLst>
          </p:cNvPr>
          <p:cNvPicPr>
            <a:picLocks noChangeAspect="1"/>
          </p:cNvPicPr>
          <p:nvPr/>
        </p:nvPicPr>
        <p:blipFill>
          <a:blip r:embed="rId2"/>
          <a:stretch>
            <a:fillRect/>
          </a:stretch>
        </p:blipFill>
        <p:spPr>
          <a:xfrm>
            <a:off x="2365992" y="3298195"/>
            <a:ext cx="4383892" cy="2630335"/>
          </a:xfrm>
          <a:prstGeom prst="rect">
            <a:avLst/>
          </a:prstGeom>
        </p:spPr>
      </p:pic>
      <p:sp>
        <p:nvSpPr>
          <p:cNvPr id="12" name="正方形/長方形 11">
            <a:extLst>
              <a:ext uri="{FF2B5EF4-FFF2-40B4-BE49-F238E27FC236}">
                <a16:creationId xmlns:a16="http://schemas.microsoft.com/office/drawing/2014/main" id="{199C50E4-AB93-9544-9941-096A47274D1B}"/>
              </a:ext>
            </a:extLst>
          </p:cNvPr>
          <p:cNvSpPr/>
          <p:nvPr/>
        </p:nvSpPr>
        <p:spPr>
          <a:xfrm>
            <a:off x="2487104" y="5980244"/>
            <a:ext cx="3970846" cy="33709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t>図</a:t>
            </a:r>
            <a:r>
              <a:rPr kumimoji="1" lang="en-US" altLang="ja-JP" sz="1400" dirty="0"/>
              <a:t>10. </a:t>
            </a:r>
            <a:r>
              <a:rPr kumimoji="1" lang="ja-JP" altLang="en-US" sz="1400"/>
              <a:t>単身とそうでない人の生存率</a:t>
            </a:r>
          </a:p>
        </p:txBody>
      </p:sp>
    </p:spTree>
    <p:extLst>
      <p:ext uri="{BB962C8B-B14F-4D97-AF65-F5344CB8AC3E}">
        <p14:creationId xmlns:p14="http://schemas.microsoft.com/office/powerpoint/2010/main" val="9604114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2632</TotalTime>
  <Words>2606</Words>
  <Application>Microsoft Macintosh PowerPoint</Application>
  <PresentationFormat>画面に合わせる (4:3)</PresentationFormat>
  <Paragraphs>322</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Meiryo</vt:lpstr>
      <vt:lpstr>游ゴシック</vt:lpstr>
      <vt:lpstr>Arial</vt:lpstr>
      <vt:lpstr>Calibri</vt:lpstr>
      <vt:lpstr>Calibri Light</vt:lpstr>
      <vt:lpstr>Office テーマ</vt:lpstr>
      <vt:lpstr>春輪講　タイタニック号の生存者予測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春輪講 タイタニック号の生存者予測</dc:title>
  <dc:creator>吉田 一輝</dc:creator>
  <cp:lastModifiedBy>吉田 一輝</cp:lastModifiedBy>
  <cp:revision>766</cp:revision>
  <cp:lastPrinted>2019-03-06T01:39:31Z</cp:lastPrinted>
  <dcterms:created xsi:type="dcterms:W3CDTF">2019-02-13T07:40:47Z</dcterms:created>
  <dcterms:modified xsi:type="dcterms:W3CDTF">2019-03-06T06:27:05Z</dcterms:modified>
</cp:coreProperties>
</file>