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7"/>
  </p:notesMasterIdLst>
  <p:handoutMasterIdLst>
    <p:handoutMasterId r:id="rId28"/>
  </p:handoutMasterIdLst>
  <p:sldIdLst>
    <p:sldId id="256" r:id="rId5"/>
    <p:sldId id="257" r:id="rId6"/>
    <p:sldId id="322" r:id="rId7"/>
    <p:sldId id="323" r:id="rId8"/>
    <p:sldId id="324" r:id="rId9"/>
    <p:sldId id="325" r:id="rId10"/>
    <p:sldId id="326" r:id="rId11"/>
    <p:sldId id="291" r:id="rId12"/>
    <p:sldId id="306" r:id="rId13"/>
    <p:sldId id="307" r:id="rId14"/>
    <p:sldId id="319" r:id="rId15"/>
    <p:sldId id="309" r:id="rId16"/>
    <p:sldId id="308" r:id="rId17"/>
    <p:sldId id="318" r:id="rId18"/>
    <p:sldId id="310" r:id="rId19"/>
    <p:sldId id="311" r:id="rId20"/>
    <p:sldId id="320" r:id="rId21"/>
    <p:sldId id="312" r:id="rId22"/>
    <p:sldId id="313" r:id="rId23"/>
    <p:sldId id="314" r:id="rId24"/>
    <p:sldId id="315" r:id="rId25"/>
    <p:sldId id="27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0" d="100"/>
          <a:sy n="110" d="100"/>
        </p:scale>
        <p:origin x="6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12/4/23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ABBA540-BA88-46CF-AF59-1B801C036B8B}" type="datetimeFigureOut">
              <a:rPr lang="en-US" smtClean="0"/>
              <a:t>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2274F-6FC7-4813-A9A2-F717F7E47D0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BBA540-BA88-46CF-AF59-1B801C036B8B}" type="datetimeFigureOut">
              <a:rPr lang="en-US" smtClean="0"/>
              <a:t>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2274F-6FC7-4813-A9A2-F717F7E47D0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BBA540-BA88-46CF-AF59-1B801C036B8B}" type="datetimeFigureOut">
              <a:rPr lang="en-US" smtClean="0"/>
              <a:t>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2274F-6FC7-4813-A9A2-F717F7E47D0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BBA540-BA88-46CF-AF59-1B801C036B8B}" type="datetimeFigureOut">
              <a:rPr lang="en-US" smtClean="0"/>
              <a:t>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2274F-6FC7-4813-A9A2-F717F7E47D0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BBA540-BA88-46CF-AF59-1B801C036B8B}" type="datetimeFigureOut">
              <a:rPr lang="en-US" smtClean="0"/>
              <a:t>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2274F-6FC7-4813-A9A2-F717F7E47D0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ABBA540-BA88-46CF-AF59-1B801C036B8B}" type="datetimeFigureOut">
              <a:rPr lang="en-US" smtClean="0"/>
              <a:t>12/4/23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2274F-6FC7-4813-A9A2-F717F7E47D0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ABBA540-BA88-46CF-AF59-1B801C036B8B}" type="datetimeFigureOut">
              <a:rPr lang="en-US" smtClean="0"/>
              <a:t>12/4/23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D2274F-6FC7-4813-A9A2-F717F7E47D0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ABBA540-BA88-46CF-AF59-1B801C036B8B}" type="datetimeFigureOut">
              <a:rPr lang="en-US" smtClean="0"/>
              <a:t>12/4/23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D2274F-6FC7-4813-A9A2-F717F7E47D0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BBA540-BA88-46CF-AF59-1B801C036B8B}" type="datetimeFigureOut">
              <a:rPr lang="en-US" smtClean="0"/>
              <a:t>12/4/23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D2274F-6FC7-4813-A9A2-F717F7E47D0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BBA540-BA88-46CF-AF59-1B801C036B8B}" type="datetimeFigureOut">
              <a:rPr lang="en-US" smtClean="0"/>
              <a:t>12/4/23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2274F-6FC7-4813-A9A2-F717F7E47D0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BBA540-BA88-46CF-AF59-1B801C036B8B}" type="datetimeFigureOut">
              <a:rPr lang="en-US" smtClean="0"/>
              <a:t>12/4/23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2274F-6FC7-4813-A9A2-F717F7E47D0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BBA540-BA88-46CF-AF59-1B801C036B8B}" type="datetimeFigureOut">
              <a:rPr lang="en-US" smtClean="0"/>
              <a:t>12/4/23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D2274F-6FC7-4813-A9A2-F717F7E47D0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65617" y="1099251"/>
            <a:ext cx="8660130" cy="1512570"/>
          </a:xfrm>
        </p:spPr>
        <p:txBody>
          <a:bodyPr>
            <a:normAutofit/>
          </a:bodyPr>
          <a:lstStyle/>
          <a:p>
            <a:pPr algn="ctr"/>
            <a:br>
              <a:rPr sz="4000"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Book recommendation </a:t>
            </a:r>
            <a:r>
              <a:rPr lang="en-US" sz="4000" b="1" dirty="0" err="1">
                <a:latin typeface="Times New Roman" panose="02020603050405020304" pitchFamily="18" charset="0"/>
                <a:cs typeface="Times New Roman" panose="02020603050405020304" pitchFamily="18" charset="0"/>
              </a:rPr>
              <a:t>chatbot</a:t>
            </a:r>
            <a:endParaRPr sz="4000" dirty="0">
              <a:latin typeface="Times New Roman" panose="02020603050405020304" pitchFamily="18" charset="0"/>
              <a:cs typeface="Times New Roman" panose="02020603050405020304" pitchFamily="18" charset="0"/>
            </a:endParaRPr>
          </a:p>
        </p:txBody>
      </p:sp>
      <p:sp>
        <p:nvSpPr>
          <p:cNvPr id="6" name="Subtitle 2"/>
          <p:cNvSpPr txBox="1"/>
          <p:nvPr/>
        </p:nvSpPr>
        <p:spPr>
          <a:xfrm>
            <a:off x="3537857" y="380796"/>
            <a:ext cx="5116286" cy="71845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dirty="0">
                <a:latin typeface="Times New Roman" panose="02020603050405020304" pitchFamily="18" charset="0"/>
                <a:cs typeface="Times New Roman" panose="02020603050405020304" pitchFamily="18" charset="0"/>
              </a:rPr>
              <a:t>TRƯỜNG ĐẠI HỌC BÁCH KHOA</a:t>
            </a:r>
          </a:p>
          <a:p>
            <a:r>
              <a:rPr lang="en-US" sz="2000" b="1" dirty="0">
                <a:latin typeface="Times New Roman" panose="02020603050405020304" pitchFamily="18" charset="0"/>
                <a:cs typeface="Times New Roman" panose="02020603050405020304" pitchFamily="18" charset="0"/>
              </a:rPr>
              <a:t>KHOA ĐIỆN TỬ - VIỄN THÔNG</a:t>
            </a:r>
          </a:p>
        </p:txBody>
      </p:sp>
      <p:sp>
        <p:nvSpPr>
          <p:cNvPr id="3" name="Subtitle 2"/>
          <p:cNvSpPr>
            <a:spLocks noGrp="1"/>
          </p:cNvSpPr>
          <p:nvPr>
            <p:ph type="subTitle" idx="1"/>
          </p:nvPr>
        </p:nvSpPr>
        <p:spPr>
          <a:xfrm>
            <a:off x="6958148" y="4255588"/>
            <a:ext cx="4432664" cy="1205824"/>
          </a:xfrm>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	SVTH: 	1. </a:t>
            </a:r>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Hải</a:t>
            </a:r>
            <a:r>
              <a:rPr lang="en-US" dirty="0">
                <a:latin typeface="Times New Roman" panose="02020603050405020304" pitchFamily="18" charset="0"/>
                <a:cs typeface="Times New Roman" panose="02020603050405020304" pitchFamily="18" charset="0"/>
              </a:rPr>
              <a:t> Long</a:t>
            </a:r>
          </a:p>
          <a:p>
            <a:pPr algn="just"/>
            <a:r>
              <a:rPr lang="en-US" dirty="0">
                <a:latin typeface="Times New Roman" panose="02020603050405020304" pitchFamily="18" charset="0"/>
                <a:cs typeface="Times New Roman" panose="02020603050405020304" pitchFamily="18" charset="0"/>
              </a:rPr>
              <a:t>		2. Lê </a:t>
            </a:r>
            <a:r>
              <a:rPr lang="en-US" dirty="0" err="1">
                <a:latin typeface="Times New Roman" panose="02020603050405020304" pitchFamily="18" charset="0"/>
                <a:cs typeface="Times New Roman" panose="02020603050405020304" pitchFamily="18" charset="0"/>
              </a:rPr>
              <a:t>Huỳnh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Huy</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p>
        </p:txBody>
      </p:sp>
      <p:sp>
        <p:nvSpPr>
          <p:cNvPr id="7" name="Subtitle 2"/>
          <p:cNvSpPr txBox="1"/>
          <p:nvPr/>
        </p:nvSpPr>
        <p:spPr>
          <a:xfrm>
            <a:off x="3862871" y="6078889"/>
            <a:ext cx="5116286" cy="44786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latin typeface="Times New Roman" panose="02020603050405020304" pitchFamily="18" charset="0"/>
                <a:cs typeface="Times New Roman" panose="02020603050405020304" pitchFamily="18" charset="0"/>
              </a:rPr>
              <a:t>Đà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Nẵng</a:t>
            </a:r>
            <a:r>
              <a:rPr lang="en-US" dirty="0">
                <a:latin typeface="Times New Roman" panose="02020603050405020304" pitchFamily="18" charset="0"/>
                <a:cs typeface="Times New Roman" panose="02020603050405020304" pitchFamily="18" charset="0"/>
              </a:rPr>
              <a:t>, 2023</a:t>
            </a:r>
          </a:p>
        </p:txBody>
      </p:sp>
      <p:sp>
        <p:nvSpPr>
          <p:cNvPr id="10" name="TextBox 9"/>
          <p:cNvSpPr txBox="1"/>
          <p:nvPr/>
        </p:nvSpPr>
        <p:spPr>
          <a:xfrm>
            <a:off x="4202430" y="2996565"/>
            <a:ext cx="3786505" cy="1152525"/>
          </a:xfrm>
          <a:prstGeom prst="rect">
            <a:avLst/>
          </a:prstGeom>
          <a:noFill/>
        </p:spPr>
        <p:txBody>
          <a:bodyPr wrap="none" rtlCol="0">
            <a:noAutofit/>
          </a:bodyPr>
          <a:lstStyle/>
          <a:p>
            <a:pPr algn="ctr"/>
            <a:r>
              <a:rPr lang="en-US" sz="2500" dirty="0" err="1">
                <a:latin typeface="Times New Roman" panose="02020603050405020304" pitchFamily="18" charset="0"/>
                <a:cs typeface="Times New Roman" panose="02020603050405020304" pitchFamily="18" charset="0"/>
              </a:rPr>
              <a:t>Báo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cuối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kì</a:t>
            </a:r>
            <a:r>
              <a:rPr lang="en-US" sz="2500" dirty="0">
                <a:latin typeface="Times New Roman" panose="02020603050405020304" pitchFamily="18" charset="0"/>
                <a:cs typeface="Times New Roman" panose="02020603050405020304" pitchFamily="18" charset="0"/>
              </a:rPr>
              <a:t> </a:t>
            </a:r>
            <a:br>
              <a:rPr lang="en-US" sz="2500" dirty="0">
                <a:latin typeface="Times New Roman" panose="02020603050405020304" pitchFamily="18" charset="0"/>
                <a:cs typeface="Times New Roman" panose="02020603050405020304" pitchFamily="18" charset="0"/>
              </a:rPr>
            </a:br>
            <a:r>
              <a:rPr lang="en-US" sz="2500" dirty="0" err="1">
                <a:latin typeface="Times New Roman" panose="02020603050405020304" pitchFamily="18" charset="0"/>
                <a:cs typeface="Times New Roman" panose="02020603050405020304" pitchFamily="18" charset="0"/>
              </a:rPr>
              <a:t>Môn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Lập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trình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mạng</a:t>
            </a:r>
            <a:endParaRPr lang="en-US" sz="2500" dirty="0">
              <a:latin typeface="Times New Roman" panose="02020603050405020304" pitchFamily="18" charset="0"/>
              <a:cs typeface="Times New Roman" panose="02020603050405020304" pitchFamily="18" charset="0"/>
            </a:endParaRPr>
          </a:p>
          <a:p>
            <a:pPr algn="ctr"/>
            <a:endParaRPr lang="en-US" sz="2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demo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use cases</a:t>
            </a:r>
          </a:p>
        </p:txBody>
      </p:sp>
      <p:sp>
        <p:nvSpPr>
          <p:cNvPr id="3" name="Content Placeholder 2"/>
          <p:cNvSpPr>
            <a:spLocks noGrp="1"/>
          </p:cNvSpPr>
          <p:nvPr>
            <p:ph idx="1"/>
          </p:nvPr>
        </p:nvSpPr>
        <p:spPr>
          <a:xfrm>
            <a:off x="838200" y="1420511"/>
            <a:ext cx="10515600" cy="4351338"/>
          </a:xfrm>
        </p:spPr>
        <p:txBody>
          <a:bodyPr>
            <a:noAutofit/>
          </a:bodyPr>
          <a:lstStyle/>
          <a:p>
            <a:pPr marL="0" indent="0">
              <a:buNone/>
            </a:pPr>
            <a:endParaRPr lang="en-US" dirty="0">
              <a:latin typeface="Times New Roman" panose="02020603050405020304" pitchFamily="18" charset="0"/>
              <a:cs typeface="Times New Roman" panose="02020603050405020304" pitchFamily="18" charset="0"/>
            </a:endParaRPr>
          </a:p>
          <a:p>
            <a:pPr marL="0" indent="0">
              <a:spcBef>
                <a:spcPts val="200"/>
              </a:spcBef>
              <a:buNone/>
            </a:pPr>
            <a:r>
              <a:rPr lang="en-US" b="1" dirty="0">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5.1. </a:t>
            </a:r>
            <a:r>
              <a:rPr lang="en-US" b="1" dirty="0" err="1">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Chức</a:t>
            </a:r>
            <a:r>
              <a:rPr lang="en-US" b="1" dirty="0">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 </a:t>
            </a:r>
            <a:r>
              <a:rPr lang="en-US" b="1" dirty="0" err="1">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năng</a:t>
            </a:r>
            <a:r>
              <a:rPr lang="en-US" b="1" dirty="0">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 </a:t>
            </a:r>
            <a:r>
              <a:rPr lang="en-US" b="1" dirty="0" err="1">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đăng</a:t>
            </a:r>
            <a:r>
              <a:rPr lang="en-US" b="1" dirty="0">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 </a:t>
            </a:r>
            <a:r>
              <a:rPr lang="en-US" b="1" dirty="0" err="1">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ký</a:t>
            </a:r>
            <a:r>
              <a:rPr lang="en-US" b="1" dirty="0">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 </a:t>
            </a:r>
            <a:r>
              <a:rPr lang="en-US" b="1" dirty="0" err="1">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thành</a:t>
            </a:r>
            <a:r>
              <a:rPr lang="en-US" b="1" dirty="0">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 </a:t>
            </a:r>
            <a:r>
              <a:rPr lang="en-US" b="1" dirty="0" err="1">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viên</a:t>
            </a:r>
            <a:r>
              <a:rPr lang="en-US" b="1" dirty="0">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a:t>
            </a:r>
          </a:p>
          <a:p>
            <a:pPr marL="0" indent="0">
              <a:spcBef>
                <a:spcPts val="200"/>
              </a:spcBef>
              <a:buNone/>
            </a:pPr>
            <a:r>
              <a:rPr lang="en-US" dirty="0">
                <a:effectLst/>
                <a:latin typeface="Times New Roman" panose="02020603050405020304" pitchFamily="18" charset="0"/>
                <a:ea typeface="Arial" panose="020B0604020202020204" pitchFamily="34" charset="0"/>
                <a:cs typeface="Times New Roman" panose="02020603050405020304" pitchFamily="18" charset="0"/>
              </a:rPr>
              <a:t>- Web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thông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báo</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đã</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đăng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ký</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thành</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công</a:t>
            </a:r>
            <a:r>
              <a:rPr lang="en-US" dirty="0">
                <a:effectLst/>
                <a:latin typeface="Times New Roman" panose="02020603050405020304" pitchFamily="18" charset="0"/>
                <a:ea typeface="Arial" panose="020B0604020202020204" pitchFamily="34" charset="0"/>
                <a:cs typeface="Times New Roman" panose="02020603050405020304" pitchFamily="18" charset="0"/>
              </a:rPr>
              <a:t>.</a:t>
            </a:r>
          </a:p>
          <a:p>
            <a:pPr marL="0" indent="0">
              <a:spcBef>
                <a:spcPts val="200"/>
              </a:spcBef>
              <a:buNone/>
            </a:pPr>
            <a:r>
              <a:rPr lang="en-US" dirty="0" err="1">
                <a:effectLst/>
                <a:latin typeface="Times New Roman" panose="02020603050405020304" pitchFamily="18" charset="0"/>
                <a:ea typeface="Arial" panose="020B0604020202020204" pitchFamily="34" charset="0"/>
                <a:cs typeface="Times New Roman" panose="02020603050405020304" pitchFamily="18" charset="0"/>
              </a:rPr>
              <a:t>Đầu</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ra</a:t>
            </a:r>
            <a:r>
              <a:rPr lang="en-US" dirty="0">
                <a:effectLst/>
                <a:latin typeface="Times New Roman" panose="02020603050405020304" pitchFamily="18" charset="0"/>
                <a:ea typeface="Arial" panose="020B0604020202020204" pitchFamily="34" charset="0"/>
                <a:cs typeface="Times New Roman" panose="02020603050405020304" pitchFamily="18" charset="0"/>
              </a:rPr>
              <a:t>:</a:t>
            </a:r>
            <a:endParaRPr lang="en-VN" dirty="0">
              <a:effectLst/>
              <a:latin typeface="Times New Roman" panose="02020603050405020304" pitchFamily="18" charset="0"/>
              <a:ea typeface="Arial" panose="020B0604020202020204" pitchFamily="34" charset="0"/>
              <a:cs typeface="Times New Roman" panose="02020603050405020304" pitchFamily="18" charset="0"/>
            </a:endParaRPr>
          </a:p>
          <a:p>
            <a:pPr marL="0" lvl="0" indent="0">
              <a:buNone/>
            </a:pP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Thông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báo</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cho</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khách</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hàng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và</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yêu</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cầu</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nhập</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lại</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tài</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khoản</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hoặc</a:t>
            </a:r>
            <a:r>
              <a:rPr lang="en-US" dirty="0">
                <a:effectLst/>
                <a:latin typeface="Times New Roman" panose="02020603050405020304" pitchFamily="18" charset="0"/>
                <a:ea typeface="Arial" panose="020B0604020202020204" pitchFamily="34" charset="0"/>
                <a:cs typeface="Times New Roman" panose="02020603050405020304" pitchFamily="18" charset="0"/>
              </a:rPr>
              <a:t> user name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nếu</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đã</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có</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trong</a:t>
            </a:r>
            <a:r>
              <a:rPr lang="en-US" dirty="0">
                <a:effectLst/>
                <a:latin typeface="Times New Roman" panose="02020603050405020304" pitchFamily="18" charset="0"/>
                <a:ea typeface="Arial" panose="020B0604020202020204" pitchFamily="34" charset="0"/>
                <a:cs typeface="Times New Roman" panose="02020603050405020304" pitchFamily="18" charset="0"/>
              </a:rPr>
              <a:t> CSDL.</a:t>
            </a:r>
            <a:endParaRPr lang="en-VN" dirty="0">
              <a:effectLst/>
              <a:latin typeface="Times New Roman" panose="02020603050405020304" pitchFamily="18" charset="0"/>
              <a:ea typeface="Arial" panose="020B0604020202020204" pitchFamily="34" charset="0"/>
              <a:cs typeface="Times New Roman" panose="02020603050405020304" pitchFamily="18" charset="0"/>
            </a:endParaRPr>
          </a:p>
          <a:p>
            <a:pPr marL="0" lvl="0" indent="0">
              <a:buNone/>
            </a:pP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Thông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báo</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kết</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quả</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đăng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ký</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tài</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khoản</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tạo</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thành</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công</a:t>
            </a:r>
            <a:r>
              <a:rPr lang="en-US" dirty="0">
                <a:effectLst/>
                <a:latin typeface="Times New Roman" panose="02020603050405020304" pitchFamily="18" charset="0"/>
                <a:ea typeface="Arial" panose="020B0604020202020204" pitchFamily="34" charset="0"/>
                <a:cs typeface="Times New Roman" panose="02020603050405020304" pitchFamily="18" charset="0"/>
              </a:rPr>
              <a:t>.</a:t>
            </a:r>
            <a:endParaRPr lang="en-VN"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6522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demo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use cases</a:t>
            </a:r>
          </a:p>
        </p:txBody>
      </p:sp>
      <p:pic>
        <p:nvPicPr>
          <p:cNvPr id="7" name="Content Placeholder 6" descr="A computer screen shot of a program code&#10;&#10;Description automatically generated">
            <a:extLst>
              <a:ext uri="{FF2B5EF4-FFF2-40B4-BE49-F238E27FC236}">
                <a16:creationId xmlns:a16="http://schemas.microsoft.com/office/drawing/2014/main" id="{2A7DB70E-13D6-321A-C8BB-B978BCCB67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539" y="1526560"/>
            <a:ext cx="5430485" cy="4139237"/>
          </a:xfrm>
        </p:spPr>
      </p:pic>
      <p:pic>
        <p:nvPicPr>
          <p:cNvPr id="5" name="Picture 4" descr="A screen shot of a computer program&#10;&#10;Description automatically generated">
            <a:extLst>
              <a:ext uri="{FF2B5EF4-FFF2-40B4-BE49-F238E27FC236}">
                <a16:creationId xmlns:a16="http://schemas.microsoft.com/office/drawing/2014/main" id="{AB024A1E-3073-99AA-A4D8-DA0F880A55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4024" y="1526561"/>
            <a:ext cx="6154615" cy="4139237"/>
          </a:xfrm>
          <a:prstGeom prst="rect">
            <a:avLst/>
          </a:prstGeom>
        </p:spPr>
      </p:pic>
    </p:spTree>
    <p:extLst>
      <p:ext uri="{BB962C8B-B14F-4D97-AF65-F5344CB8AC3E}">
        <p14:creationId xmlns:p14="http://schemas.microsoft.com/office/powerpoint/2010/main" val="2981907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demo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use cases</a:t>
            </a:r>
          </a:p>
        </p:txBody>
      </p:sp>
      <p:sp>
        <p:nvSpPr>
          <p:cNvPr id="3" name="Content Placeholder 2"/>
          <p:cNvSpPr>
            <a:spLocks noGrp="1"/>
          </p:cNvSpPr>
          <p:nvPr>
            <p:ph idx="1"/>
          </p:nvPr>
        </p:nvSpPr>
        <p:spPr>
          <a:xfrm>
            <a:off x="838200" y="1420511"/>
            <a:ext cx="10515600" cy="4351338"/>
          </a:xfrm>
        </p:spPr>
        <p:txBody>
          <a:bodyPr>
            <a:noAutofit/>
          </a:bodyPr>
          <a:lstStyle/>
          <a:p>
            <a:pPr marL="0" indent="0">
              <a:spcBef>
                <a:spcPts val="200"/>
              </a:spcBef>
              <a:buNone/>
            </a:pPr>
            <a:r>
              <a:rPr lang="en-US" b="1" dirty="0">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5.2. </a:t>
            </a:r>
            <a:r>
              <a:rPr lang="en-US" b="1" dirty="0" err="1">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Chức</a:t>
            </a:r>
            <a:r>
              <a:rPr lang="en-US" b="1" dirty="0">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 </a:t>
            </a:r>
            <a:r>
              <a:rPr lang="en-US" b="1" dirty="0" err="1">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năng</a:t>
            </a:r>
            <a:r>
              <a:rPr lang="en-US" b="1" dirty="0">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 </a:t>
            </a:r>
            <a:r>
              <a:rPr lang="en-US" b="1" dirty="0" err="1">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đăng</a:t>
            </a:r>
            <a:r>
              <a:rPr lang="en-US" b="1" dirty="0">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 </a:t>
            </a:r>
            <a:r>
              <a:rPr lang="en-US" b="1" dirty="0" err="1">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nhập</a:t>
            </a:r>
            <a:r>
              <a:rPr lang="en-US" b="1" dirty="0">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 </a:t>
            </a:r>
            <a:r>
              <a:rPr lang="en-US" b="1" dirty="0" err="1">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vào</a:t>
            </a:r>
            <a:r>
              <a:rPr lang="en-US" b="1" dirty="0">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 website:</a:t>
            </a:r>
            <a:endParaRPr lang="en-VN" b="1" dirty="0">
              <a:solidFill>
                <a:srgbClr val="2F5496"/>
              </a:solidFill>
              <a:effectLst/>
              <a:latin typeface="Times New Roman" panose="02020603050405020304" pitchFamily="18" charset="0"/>
              <a:ea typeface="Yu Gothic Light" panose="020B0300000000000000" pitchFamily="34" charset="-128"/>
              <a:cs typeface="Times New Roman" panose="02020603050405020304" pitchFamily="18" charset="0"/>
            </a:endParaRPr>
          </a:p>
          <a:p>
            <a:pPr marL="0" indent="0">
              <a:buNone/>
            </a:pPr>
            <a:r>
              <a:rPr lang="en-US" dirty="0" err="1">
                <a:effectLst/>
                <a:latin typeface="Times New Roman" panose="02020603050405020304" pitchFamily="18" charset="0"/>
                <a:ea typeface="Arial" panose="020B0604020202020204" pitchFamily="34" charset="0"/>
                <a:cs typeface="Times New Roman" panose="02020603050405020304" pitchFamily="18" charset="0"/>
              </a:rPr>
              <a:t>Người</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dùng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có</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thể</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đăng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nhập</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vào</a:t>
            </a:r>
            <a:r>
              <a:rPr lang="en-US" dirty="0">
                <a:effectLst/>
                <a:latin typeface="Times New Roman" panose="02020603050405020304" pitchFamily="18" charset="0"/>
                <a:ea typeface="Arial" panose="020B0604020202020204" pitchFamily="34" charset="0"/>
                <a:cs typeface="Times New Roman" panose="02020603050405020304" pitchFamily="18" charset="0"/>
              </a:rPr>
              <a:t> website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và</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thể</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trải</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nghiệm</a:t>
            </a:r>
            <a:r>
              <a:rPr lang="en-US" dirty="0">
                <a:effectLst/>
                <a:latin typeface="Times New Roman" panose="02020603050405020304" pitchFamily="18" charset="0"/>
                <a:ea typeface="Arial" panose="020B0604020202020204" pitchFamily="34" charset="0"/>
                <a:cs typeface="Times New Roman" panose="02020603050405020304" pitchFamily="18" charset="0"/>
              </a:rPr>
              <a:t> chatbot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tư</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vấn</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sách</a:t>
            </a:r>
            <a:r>
              <a:rPr lang="en-US" dirty="0">
                <a:effectLst/>
                <a:latin typeface="Times New Roman" panose="02020603050405020304" pitchFamily="18" charset="0"/>
                <a:ea typeface="Arial" panose="020B0604020202020204" pitchFamily="34" charset="0"/>
                <a:cs typeface="Times New Roman" panose="02020603050405020304" pitchFamily="18" charset="0"/>
              </a:rPr>
              <a:t> ,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cũng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như</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tiện</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ích</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trong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trang</a:t>
            </a:r>
            <a:r>
              <a:rPr lang="en-US" dirty="0">
                <a:effectLst/>
                <a:latin typeface="Times New Roman" panose="02020603050405020304" pitchFamily="18" charset="0"/>
                <a:ea typeface="Arial" panose="020B0604020202020204" pitchFamily="34" charset="0"/>
                <a:cs typeface="Times New Roman" panose="02020603050405020304" pitchFamily="18" charset="0"/>
              </a:rPr>
              <a:t> web.</a:t>
            </a:r>
            <a:endParaRPr lang="en-VN"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buNone/>
            </a:pPr>
            <a:r>
              <a:rPr lang="en-US" dirty="0" err="1">
                <a:effectLst/>
                <a:latin typeface="Times New Roman" panose="02020603050405020304" pitchFamily="18" charset="0"/>
                <a:ea typeface="Arial" panose="020B0604020202020204" pitchFamily="34" charset="0"/>
                <a:cs typeface="Times New Roman" panose="02020603050405020304" pitchFamily="18" charset="0"/>
              </a:rPr>
              <a:t>Đầu</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vào</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thông</a:t>
            </a:r>
            <a:r>
              <a:rPr lang="en-US" dirty="0">
                <a:effectLst/>
                <a:latin typeface="Times New Roman" panose="02020603050405020304" pitchFamily="18" charset="0"/>
                <a:ea typeface="Arial" panose="020B0604020202020204" pitchFamily="34" charset="0"/>
                <a:cs typeface="Times New Roman" panose="02020603050405020304" pitchFamily="18" charset="0"/>
              </a:rPr>
              <a:t> tin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cá</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nhân</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của</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khách</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hàng</a:t>
            </a:r>
            <a:r>
              <a:rPr lang="en-US" dirty="0">
                <a:effectLst/>
                <a:latin typeface="Times New Roman" panose="02020603050405020304" pitchFamily="18" charset="0"/>
                <a:ea typeface="Arial" panose="020B0604020202020204" pitchFamily="34" charset="0"/>
                <a:cs typeface="Times New Roman" panose="02020603050405020304" pitchFamily="18" charset="0"/>
              </a:rPr>
              <a:t>: user name , password </a:t>
            </a:r>
            <a:endParaRPr lang="en-VN"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buNone/>
            </a:pPr>
            <a:r>
              <a:rPr lang="en-US"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quá</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trình</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thực</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hiện</a:t>
            </a:r>
            <a:r>
              <a:rPr lang="en-US" dirty="0">
                <a:effectLst/>
                <a:latin typeface="Times New Roman" panose="02020603050405020304" pitchFamily="18" charset="0"/>
                <a:ea typeface="Arial" panose="020B0604020202020204" pitchFamily="34" charset="0"/>
                <a:cs typeface="Times New Roman" panose="02020603050405020304" pitchFamily="18" charset="0"/>
              </a:rPr>
              <a:t>:</a:t>
            </a:r>
            <a:endParaRPr lang="en-VN" dirty="0">
              <a:effectLst/>
              <a:latin typeface="Times New Roman" panose="02020603050405020304" pitchFamily="18" charset="0"/>
              <a:ea typeface="Arial" panose="020B0604020202020204" pitchFamily="34" charset="0"/>
              <a:cs typeface="Times New Roman" panose="02020603050405020304" pitchFamily="18" charset="0"/>
            </a:endParaRPr>
          </a:p>
          <a:p>
            <a:pPr marL="0" lvl="0" indent="0">
              <a:buNone/>
            </a:pP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Truy</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cập</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vào</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trang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đăng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nhập</a:t>
            </a:r>
            <a:endParaRPr lang="en-VN" dirty="0">
              <a:effectLst/>
              <a:latin typeface="Times New Roman" panose="02020603050405020304" pitchFamily="18" charset="0"/>
              <a:ea typeface="Arial" panose="020B0604020202020204" pitchFamily="34" charset="0"/>
              <a:cs typeface="Times New Roman" panose="02020603050405020304" pitchFamily="18" charset="0"/>
            </a:endParaRPr>
          </a:p>
          <a:p>
            <a:pPr marL="0" lvl="0" indent="0">
              <a:buNone/>
            </a:pP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Điền</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đầy</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đủ</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thông</a:t>
            </a:r>
            <a:r>
              <a:rPr lang="en-US" dirty="0">
                <a:effectLst/>
                <a:latin typeface="Times New Roman" panose="02020603050405020304" pitchFamily="18" charset="0"/>
                <a:ea typeface="Arial" panose="020B0604020202020204" pitchFamily="34" charset="0"/>
                <a:cs typeface="Times New Roman" panose="02020603050405020304" pitchFamily="18" charset="0"/>
              </a:rPr>
              <a:t> tin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và</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bấm</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nút</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đăng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nhập</a:t>
            </a:r>
            <a:endParaRPr lang="en-VN" dirty="0">
              <a:effectLst/>
              <a:latin typeface="Times New Roman" panose="02020603050405020304" pitchFamily="18" charset="0"/>
              <a:ea typeface="Arial" panose="020B0604020202020204" pitchFamily="34" charset="0"/>
              <a:cs typeface="Times New Roman" panose="02020603050405020304" pitchFamily="18" charset="0"/>
            </a:endParaRPr>
          </a:p>
          <a:p>
            <a:pPr marL="0" lvl="0" indent="0">
              <a:buNone/>
            </a:pP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C</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huyển</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đến</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trang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tiện</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ích</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để</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có</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thể</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trải</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nghiệm</a:t>
            </a:r>
            <a:r>
              <a:rPr lang="en-US" dirty="0">
                <a:effectLst/>
                <a:latin typeface="Times New Roman" panose="02020603050405020304" pitchFamily="18" charset="0"/>
                <a:ea typeface="Arial" panose="020B0604020202020204" pitchFamily="34" charset="0"/>
                <a:cs typeface="Times New Roman" panose="02020603050405020304" pitchFamily="18" charset="0"/>
              </a:rPr>
              <a:t> chatbot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tư</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vấn</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sách</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khi</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đăng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nhập</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thành</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công</a:t>
            </a:r>
            <a:endParaRPr lang="en-VN"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2413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demo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use cases</a:t>
            </a:r>
          </a:p>
        </p:txBody>
      </p:sp>
      <p:sp>
        <p:nvSpPr>
          <p:cNvPr id="3" name="Content Placeholder 2"/>
          <p:cNvSpPr>
            <a:spLocks noGrp="1"/>
          </p:cNvSpPr>
          <p:nvPr>
            <p:ph idx="1"/>
          </p:nvPr>
        </p:nvSpPr>
        <p:spPr>
          <a:xfrm>
            <a:off x="838200" y="1420511"/>
            <a:ext cx="10515600" cy="4351338"/>
          </a:xfrm>
        </p:spPr>
        <p:txBody>
          <a:bodyPr>
            <a:noAutofit/>
          </a:bodyPr>
          <a:lstStyle/>
          <a:p>
            <a:pPr marL="0" indent="0">
              <a:buNone/>
            </a:pPr>
            <a:r>
              <a:rPr lang="en-US" dirty="0" err="1">
                <a:effectLst/>
                <a:latin typeface="Times New Roman" panose="02020603050405020304" pitchFamily="18" charset="0"/>
                <a:ea typeface="Arial" panose="020B0604020202020204" pitchFamily="34" charset="0"/>
                <a:cs typeface="Times New Roman" panose="02020603050405020304" pitchFamily="18" charset="0"/>
              </a:rPr>
              <a:t>Đầu</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ra</a:t>
            </a:r>
            <a:r>
              <a:rPr lang="en-US" dirty="0">
                <a:effectLst/>
                <a:latin typeface="Times New Roman" panose="02020603050405020304" pitchFamily="18" charset="0"/>
                <a:ea typeface="Arial" panose="020B0604020202020204" pitchFamily="34" charset="0"/>
                <a:cs typeface="Times New Roman" panose="02020603050405020304" pitchFamily="18" charset="0"/>
              </a:rPr>
              <a:t>:</a:t>
            </a:r>
            <a:endParaRPr lang="en-VN" dirty="0">
              <a:effectLst/>
              <a:latin typeface="Times New Roman" panose="02020603050405020304" pitchFamily="18" charset="0"/>
              <a:ea typeface="Arial" panose="020B0604020202020204" pitchFamily="34" charset="0"/>
              <a:cs typeface="Times New Roman" panose="02020603050405020304" pitchFamily="18" charset="0"/>
            </a:endParaRPr>
          </a:p>
          <a:p>
            <a:pPr marL="0" lvl="0" indent="0">
              <a:buNone/>
            </a:pP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Thông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báo</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cho</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khách</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hàng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đăng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nhập</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thành</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công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và</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chuyển</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đến</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trang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chủ</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7784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demo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use cases</a:t>
            </a:r>
          </a:p>
        </p:txBody>
      </p:sp>
      <p:pic>
        <p:nvPicPr>
          <p:cNvPr id="5" name="Content Placeholder 4" descr="A screen shot of a computer code&#10;&#10;Description automatically generated">
            <a:extLst>
              <a:ext uri="{FF2B5EF4-FFF2-40B4-BE49-F238E27FC236}">
                <a16:creationId xmlns:a16="http://schemas.microsoft.com/office/drawing/2014/main" id="{DDBA5C15-2EB2-D2A0-8C18-643EF47B66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965" y="1420813"/>
            <a:ext cx="5714035" cy="4351337"/>
          </a:xfrm>
        </p:spPr>
      </p:pic>
      <p:pic>
        <p:nvPicPr>
          <p:cNvPr id="7" name="Picture 6" descr="A screen shot of a computer screen&#10;&#10;Description automatically generated">
            <a:extLst>
              <a:ext uri="{FF2B5EF4-FFF2-40B4-BE49-F238E27FC236}">
                <a16:creationId xmlns:a16="http://schemas.microsoft.com/office/drawing/2014/main" id="{A155BF56-4CBD-6877-BAEE-E51962A154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417231"/>
            <a:ext cx="5714034" cy="4354919"/>
          </a:xfrm>
          <a:prstGeom prst="rect">
            <a:avLst/>
          </a:prstGeom>
        </p:spPr>
      </p:pic>
    </p:spTree>
    <p:extLst>
      <p:ext uri="{BB962C8B-B14F-4D97-AF65-F5344CB8AC3E}">
        <p14:creationId xmlns:p14="http://schemas.microsoft.com/office/powerpoint/2010/main" val="352211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demo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use cases</a:t>
            </a:r>
          </a:p>
        </p:txBody>
      </p:sp>
      <p:sp>
        <p:nvSpPr>
          <p:cNvPr id="3" name="Content Placeholder 2"/>
          <p:cNvSpPr>
            <a:spLocks noGrp="1"/>
          </p:cNvSpPr>
          <p:nvPr>
            <p:ph idx="1"/>
          </p:nvPr>
        </p:nvSpPr>
        <p:spPr>
          <a:xfrm>
            <a:off x="838200" y="1420511"/>
            <a:ext cx="10515600" cy="5072364"/>
          </a:xfrm>
        </p:spPr>
        <p:txBody>
          <a:bodyPr>
            <a:noAutofit/>
          </a:bodyPr>
          <a:lstStyle/>
          <a:p>
            <a:pPr marL="0" indent="0">
              <a:spcBef>
                <a:spcPts val="200"/>
              </a:spcBef>
              <a:buNone/>
            </a:pPr>
            <a:r>
              <a:rPr lang="en-US" b="1" dirty="0">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5.3. </a:t>
            </a:r>
            <a:r>
              <a:rPr lang="en-US" b="1" dirty="0" err="1">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Chức</a:t>
            </a:r>
            <a:r>
              <a:rPr lang="en-US" b="1" dirty="0">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 </a:t>
            </a:r>
            <a:r>
              <a:rPr lang="en-US" b="1" dirty="0" err="1">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năng</a:t>
            </a:r>
            <a:r>
              <a:rPr lang="en-US" b="1" dirty="0">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 </a:t>
            </a:r>
            <a:r>
              <a:rPr lang="en-US" b="1" dirty="0" err="1">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gửi</a:t>
            </a:r>
            <a:r>
              <a:rPr lang="en-US" b="1" dirty="0">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 </a:t>
            </a:r>
            <a:r>
              <a:rPr lang="en-US" b="1" dirty="0" err="1">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và</a:t>
            </a:r>
            <a:r>
              <a:rPr lang="en-US" b="1" dirty="0">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 </a:t>
            </a:r>
            <a:r>
              <a:rPr lang="en-US" b="1" dirty="0" err="1">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nhận</a:t>
            </a:r>
            <a:r>
              <a:rPr lang="en-US" b="1" dirty="0">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 </a:t>
            </a:r>
            <a:r>
              <a:rPr lang="en-US" b="1" dirty="0" err="1">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đề</a:t>
            </a:r>
            <a:r>
              <a:rPr lang="en-US" b="1" dirty="0">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 </a:t>
            </a:r>
            <a:r>
              <a:rPr lang="en-US" b="1" dirty="0" err="1">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xuất</a:t>
            </a:r>
            <a:r>
              <a:rPr lang="en-US" b="1" dirty="0">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a:t>
            </a:r>
            <a:endParaRPr lang="en-VN" b="1" dirty="0">
              <a:solidFill>
                <a:srgbClr val="2F5496"/>
              </a:solidFill>
              <a:effectLst/>
              <a:latin typeface="Times New Roman" panose="02020603050405020304" pitchFamily="18" charset="0"/>
              <a:ea typeface="Yu Gothic Light" panose="020B0300000000000000" pitchFamily="34" charset="-128"/>
              <a:cs typeface="Times New Roman" panose="02020603050405020304" pitchFamily="18" charset="0"/>
            </a:endParaRPr>
          </a:p>
          <a:p>
            <a:pPr marL="0" indent="0">
              <a:buNone/>
            </a:pPr>
            <a:r>
              <a:rPr lang="en-US" dirty="0">
                <a:effectLst/>
                <a:latin typeface="Times New Roman" panose="02020603050405020304" pitchFamily="18" charset="0"/>
                <a:ea typeface="Arial" panose="020B0604020202020204" pitchFamily="34" charset="0"/>
                <a:cs typeface="Times New Roman" panose="02020603050405020304" pitchFamily="18" charset="0"/>
              </a:rPr>
              <a:t>Sau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khi</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người</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dùng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đăng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nhập</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có</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thể</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trực</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tiếp</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trải</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nghiệm</a:t>
            </a:r>
            <a:r>
              <a:rPr lang="en-US" dirty="0">
                <a:effectLst/>
                <a:latin typeface="Times New Roman" panose="02020603050405020304" pitchFamily="18" charset="0"/>
                <a:ea typeface="Arial" panose="020B0604020202020204" pitchFamily="34" charset="0"/>
                <a:cs typeface="Times New Roman" panose="02020603050405020304" pitchFamily="18" charset="0"/>
              </a:rPr>
              <a:t> chatbot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tư</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vấn</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sách</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thông</a:t>
            </a:r>
            <a:r>
              <a:rPr lang="en-US" dirty="0">
                <a:effectLst/>
                <a:latin typeface="Times New Roman" panose="02020603050405020304" pitchFamily="18" charset="0"/>
                <a:ea typeface="Arial" panose="020B0604020202020204" pitchFamily="34" charset="0"/>
                <a:cs typeface="Times New Roman" panose="02020603050405020304" pitchFamily="18" charset="0"/>
              </a:rPr>
              <a:t> qua website</a:t>
            </a:r>
            <a:endParaRPr lang="en-VN"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buNone/>
            </a:pPr>
            <a:r>
              <a:rPr lang="en-US" dirty="0" err="1">
                <a:effectLst/>
                <a:latin typeface="Times New Roman" panose="02020603050405020304" pitchFamily="18" charset="0"/>
                <a:ea typeface="Arial" panose="020B0604020202020204" pitchFamily="34" charset="0"/>
                <a:cs typeface="Times New Roman" panose="02020603050405020304" pitchFamily="18" charset="0"/>
              </a:rPr>
              <a:t>Đầu</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vào</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Câu</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hỏi</a:t>
            </a:r>
            <a:r>
              <a:rPr lang="en-US" dirty="0">
                <a:effectLst/>
                <a:latin typeface="Times New Roman" panose="02020603050405020304" pitchFamily="18" charset="0"/>
                <a:ea typeface="Arial" panose="020B0604020202020204" pitchFamily="34" charset="0"/>
                <a:cs typeface="Times New Roman" panose="02020603050405020304" pitchFamily="18" charset="0"/>
              </a:rPr>
              <a:t> bao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gồm</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thông</a:t>
            </a:r>
            <a:r>
              <a:rPr lang="en-US" dirty="0">
                <a:effectLst/>
                <a:latin typeface="Times New Roman" panose="02020603050405020304" pitchFamily="18" charset="0"/>
                <a:ea typeface="Arial" panose="020B0604020202020204" pitchFamily="34" charset="0"/>
                <a:cs typeface="Times New Roman" panose="02020603050405020304" pitchFamily="18" charset="0"/>
              </a:rPr>
              <a:t> tin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về</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lĩnh</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vực</a:t>
            </a:r>
            <a:r>
              <a:rPr lang="en-US" dirty="0">
                <a:effectLst/>
                <a:latin typeface="Times New Roman" panose="02020603050405020304" pitchFamily="18" charset="0"/>
                <a:ea typeface="Arial" panose="020B0604020202020204" pitchFamily="34" charset="0"/>
                <a:cs typeface="Times New Roman" panose="02020603050405020304" pitchFamily="18" charset="0"/>
              </a:rPr>
              <a:t> ,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tác</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giả</a:t>
            </a:r>
            <a:r>
              <a:rPr lang="en-US" dirty="0">
                <a:effectLst/>
                <a:latin typeface="Times New Roman" panose="02020603050405020304" pitchFamily="18" charset="0"/>
                <a:ea typeface="Arial" panose="020B0604020202020204" pitchFamily="34" charset="0"/>
                <a:cs typeface="Times New Roman" panose="02020603050405020304" pitchFamily="18" charset="0"/>
              </a:rPr>
              <a:t> ,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thể</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loại</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mà</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người</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dùng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muốn</a:t>
            </a:r>
            <a:r>
              <a:rPr lang="en-US" dirty="0">
                <a:effectLst/>
                <a:latin typeface="Times New Roman" panose="02020603050405020304" pitchFamily="18" charset="0"/>
                <a:ea typeface="Arial" panose="020B0604020202020204" pitchFamily="34" charset="0"/>
                <a:cs typeface="Times New Roman" panose="02020603050405020304" pitchFamily="18" charset="0"/>
              </a:rPr>
              <a:t> chatbot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đề</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xuất</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endParaRPr lang="en-VN"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buNone/>
            </a:pPr>
            <a:r>
              <a:rPr lang="en-US"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quá</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trình</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thực</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hiện</a:t>
            </a:r>
            <a:r>
              <a:rPr lang="en-US" dirty="0">
                <a:effectLst/>
                <a:latin typeface="Times New Roman" panose="02020603050405020304" pitchFamily="18" charset="0"/>
                <a:ea typeface="Arial" panose="020B0604020202020204" pitchFamily="34" charset="0"/>
                <a:cs typeface="Times New Roman" panose="02020603050405020304" pitchFamily="18" charset="0"/>
              </a:rPr>
              <a:t>:</a:t>
            </a:r>
            <a:endParaRPr lang="en-VN" dirty="0">
              <a:effectLst/>
              <a:latin typeface="Times New Roman" panose="02020603050405020304" pitchFamily="18" charset="0"/>
              <a:ea typeface="Arial" panose="020B0604020202020204" pitchFamily="34" charset="0"/>
              <a:cs typeface="Times New Roman" panose="02020603050405020304" pitchFamily="18" charset="0"/>
            </a:endParaRPr>
          </a:p>
          <a:p>
            <a:pPr marL="0" lvl="0" indent="0">
              <a:buNone/>
            </a:pP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Người</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dùng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đăng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nhập</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vào</a:t>
            </a:r>
            <a:r>
              <a:rPr lang="en-US" dirty="0">
                <a:effectLst/>
                <a:latin typeface="Times New Roman" panose="02020603050405020304" pitchFamily="18" charset="0"/>
                <a:ea typeface="Arial" panose="020B0604020202020204" pitchFamily="34" charset="0"/>
                <a:cs typeface="Times New Roman" panose="02020603050405020304" pitchFamily="18" charset="0"/>
              </a:rPr>
              <a:t> website.</a:t>
            </a:r>
            <a:endParaRPr lang="en-VN"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buNone/>
            </a:pP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Người</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dùng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nhập</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câu</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hỏi</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và</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bấm</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nút</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gửi</a:t>
            </a:r>
            <a:r>
              <a:rPr lang="en-US" dirty="0">
                <a:latin typeface="Times New Roman" panose="02020603050405020304" pitchFamily="18" charset="0"/>
                <a:ea typeface="Arial" panose="020B0604020202020204" pitchFamily="34" charset="0"/>
                <a:cs typeface="Times New Roman" panose="02020603050405020304" pitchFamily="18" charset="0"/>
              </a:rPr>
              <a:t>.</a:t>
            </a: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buNone/>
            </a:pPr>
            <a:r>
              <a:rPr lang="en-US" dirty="0">
                <a:effectLst/>
                <a:latin typeface="Times New Roman" panose="02020603050405020304" pitchFamily="18" charset="0"/>
                <a:ea typeface="Arial" panose="020B0604020202020204" pitchFamily="34" charset="0"/>
                <a:cs typeface="Times New Roman" panose="02020603050405020304" pitchFamily="18" charset="0"/>
              </a:rPr>
              <a:t>- Website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gửi</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lại</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câu</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trả</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lời</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của</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câu</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hỏi</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người</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dùng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đã</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gửi</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cho</a:t>
            </a:r>
            <a:r>
              <a:rPr lang="en-US" dirty="0">
                <a:latin typeface="Times New Roman" panose="02020603050405020304" pitchFamily="18" charset="0"/>
                <a:ea typeface="Arial" panose="020B0604020202020204" pitchFamily="34" charset="0"/>
                <a:cs typeface="Times New Roman" panose="02020603050405020304" pitchFamily="18" charset="0"/>
              </a:rPr>
              <a:t> server</a:t>
            </a:r>
            <a:endParaRPr lang="en-VN" dirty="0">
              <a:effectLst/>
              <a:latin typeface="Times New Roman" panose="02020603050405020304" pitchFamily="18" charset="0"/>
              <a:ea typeface="Arial" panose="020B0604020202020204" pitchFamily="34" charset="0"/>
              <a:cs typeface="Times New Roman" panose="02020603050405020304" pitchFamily="18" charset="0"/>
            </a:endParaRPr>
          </a:p>
          <a:p>
            <a:pPr marL="0" lvl="0" indent="0">
              <a:buNone/>
            </a:pPr>
            <a:endParaRPr lang="en-VN"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9386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demo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use cases</a:t>
            </a:r>
          </a:p>
        </p:txBody>
      </p:sp>
      <p:sp>
        <p:nvSpPr>
          <p:cNvPr id="3" name="Content Placeholder 2"/>
          <p:cNvSpPr>
            <a:spLocks noGrp="1"/>
          </p:cNvSpPr>
          <p:nvPr>
            <p:ph idx="1"/>
          </p:nvPr>
        </p:nvSpPr>
        <p:spPr>
          <a:xfrm>
            <a:off x="838200" y="1420511"/>
            <a:ext cx="10515600" cy="4351338"/>
          </a:xfrm>
        </p:spPr>
        <p:txBody>
          <a:bodyPr>
            <a:noAutofit/>
          </a:bodyPr>
          <a:lstStyle/>
          <a:p>
            <a:pPr marL="0" indent="0">
              <a:buNone/>
            </a:pPr>
            <a:r>
              <a:rPr lang="en-US" dirty="0" err="1">
                <a:effectLst/>
                <a:latin typeface="Times New Roman" panose="02020603050405020304" pitchFamily="18" charset="0"/>
                <a:ea typeface="Arial" panose="020B0604020202020204" pitchFamily="34" charset="0"/>
                <a:cs typeface="Times New Roman" panose="02020603050405020304" pitchFamily="18" charset="0"/>
              </a:rPr>
              <a:t>Đầu</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ra</a:t>
            </a:r>
            <a:r>
              <a:rPr lang="en-US" dirty="0">
                <a:effectLst/>
                <a:latin typeface="Times New Roman" panose="02020603050405020304" pitchFamily="18" charset="0"/>
                <a:ea typeface="Arial" panose="020B0604020202020204" pitchFamily="34" charset="0"/>
                <a:cs typeface="Times New Roman" panose="02020603050405020304" pitchFamily="18" charset="0"/>
              </a:rPr>
              <a:t>:</a:t>
            </a:r>
            <a:endParaRPr lang="en-VN" dirty="0">
              <a:effectLst/>
              <a:latin typeface="Times New Roman" panose="02020603050405020304" pitchFamily="18" charset="0"/>
              <a:ea typeface="Arial" panose="020B0604020202020204" pitchFamily="34" charset="0"/>
              <a:cs typeface="Times New Roman" panose="02020603050405020304" pitchFamily="18" charset="0"/>
            </a:endParaRPr>
          </a:p>
          <a:p>
            <a:pPr marL="0" lvl="0" indent="0">
              <a:buNone/>
            </a:pP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Câu</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trả</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của</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câu</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hỏi</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mà</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người</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dùng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đã</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gửi</a:t>
            </a:r>
            <a:r>
              <a:rPr lang="en-US" dirty="0">
                <a:effectLst/>
                <a:latin typeface="Times New Roman" panose="02020603050405020304" pitchFamily="18" charset="0"/>
                <a:ea typeface="Arial" panose="020B0604020202020204" pitchFamily="34" charset="0"/>
                <a:cs typeface="Times New Roman" panose="02020603050405020304" pitchFamily="18" charset="0"/>
              </a:rPr>
              <a:t>.</a:t>
            </a:r>
          </a:p>
          <a:p>
            <a:pPr marL="0" lvl="0" indent="0">
              <a:buNone/>
            </a:pP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Có</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thể</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không</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trả</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lời</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được</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nếu</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như</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trong</a:t>
            </a:r>
            <a:r>
              <a:rPr lang="en-US" dirty="0">
                <a:latin typeface="Times New Roman" panose="02020603050405020304" pitchFamily="18" charset="0"/>
                <a:ea typeface="Arial" panose="020B0604020202020204" pitchFamily="34" charset="0"/>
                <a:cs typeface="Times New Roman" panose="02020603050405020304" pitchFamily="18" charset="0"/>
              </a:rPr>
              <a:t> bd </a:t>
            </a:r>
            <a:r>
              <a:rPr lang="en-US" dirty="0" err="1">
                <a:latin typeface="Times New Roman" panose="02020603050405020304" pitchFamily="18" charset="0"/>
                <a:ea typeface="Arial" panose="020B0604020202020204" pitchFamily="34" charset="0"/>
                <a:cs typeface="Times New Roman" panose="02020603050405020304" pitchFamily="18" charset="0"/>
              </a:rPr>
              <a:t>không</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có</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dữ</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liệu</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hoặc</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câu</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hỏi</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không</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có</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ý</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nghĩa</a:t>
            </a:r>
            <a:r>
              <a:rPr lang="en-US" dirty="0">
                <a:latin typeface="Times New Roman" panose="02020603050405020304" pitchFamily="18" charset="0"/>
                <a:ea typeface="Arial" panose="020B0604020202020204" pitchFamily="34" charset="0"/>
                <a:cs typeface="Times New Roman" panose="02020603050405020304" pitchFamily="18" charset="0"/>
              </a:rPr>
              <a:t>.</a:t>
            </a:r>
            <a:endParaRPr lang="en-VN"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spcBef>
                <a:spcPts val="200"/>
              </a:spcBef>
              <a:buNone/>
            </a:pPr>
            <a:endParaRPr lang="en-VN" b="1" dirty="0">
              <a:solidFill>
                <a:srgbClr val="2F5496"/>
              </a:solidFill>
              <a:effectLst/>
              <a:latin typeface="Times New Roman" panose="02020603050405020304" pitchFamily="18" charset="0"/>
              <a:ea typeface="Yu Gothic Light" panose="020B0300000000000000" pitchFamily="34" charset="-128"/>
              <a:cs typeface="Times New Roman" panose="02020603050405020304" pitchFamily="18" charset="0"/>
            </a:endParaRPr>
          </a:p>
        </p:txBody>
      </p:sp>
    </p:spTree>
    <p:extLst>
      <p:ext uri="{BB962C8B-B14F-4D97-AF65-F5344CB8AC3E}">
        <p14:creationId xmlns:p14="http://schemas.microsoft.com/office/powerpoint/2010/main" val="3438933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demo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use cases</a:t>
            </a:r>
          </a:p>
        </p:txBody>
      </p:sp>
      <p:pic>
        <p:nvPicPr>
          <p:cNvPr id="4" name="Content Placeholder 3">
            <a:extLst>
              <a:ext uri="{FF2B5EF4-FFF2-40B4-BE49-F238E27FC236}">
                <a16:creationId xmlns:a16="http://schemas.microsoft.com/office/drawing/2014/main" id="{093BA032-4F6D-3961-4D1E-827FCF6216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778" y="1351365"/>
            <a:ext cx="5934222" cy="4778419"/>
          </a:xfrm>
          <a:prstGeom prst="rect">
            <a:avLst/>
          </a:prstGeom>
        </p:spPr>
      </p:pic>
      <p:pic>
        <p:nvPicPr>
          <p:cNvPr id="6" name="Picture 5" descr="A screen shot of a computer program&#10;&#10;Description automatically generated">
            <a:extLst>
              <a:ext uri="{FF2B5EF4-FFF2-40B4-BE49-F238E27FC236}">
                <a16:creationId xmlns:a16="http://schemas.microsoft.com/office/drawing/2014/main" id="{5419C4ED-718C-8B13-5553-B3BF523D81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51365"/>
            <a:ext cx="5934222" cy="4778420"/>
          </a:xfrm>
          <a:prstGeom prst="rect">
            <a:avLst/>
          </a:prstGeom>
        </p:spPr>
      </p:pic>
    </p:spTree>
    <p:extLst>
      <p:ext uri="{BB962C8B-B14F-4D97-AF65-F5344CB8AC3E}">
        <p14:creationId xmlns:p14="http://schemas.microsoft.com/office/powerpoint/2010/main" val="775035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demo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use cases</a:t>
            </a:r>
          </a:p>
        </p:txBody>
      </p:sp>
      <p:sp>
        <p:nvSpPr>
          <p:cNvPr id="3" name="Content Placeholder 2"/>
          <p:cNvSpPr>
            <a:spLocks noGrp="1"/>
          </p:cNvSpPr>
          <p:nvPr>
            <p:ph idx="1"/>
          </p:nvPr>
        </p:nvSpPr>
        <p:spPr>
          <a:xfrm>
            <a:off x="838200" y="1420511"/>
            <a:ext cx="10515600" cy="4351338"/>
          </a:xfrm>
        </p:spPr>
        <p:txBody>
          <a:bodyPr>
            <a:noAutofit/>
          </a:bodyPr>
          <a:lstStyle/>
          <a:p>
            <a:pPr marL="0" indent="0">
              <a:spcBef>
                <a:spcPts val="200"/>
              </a:spcBef>
              <a:buNone/>
            </a:pPr>
            <a:r>
              <a:rPr lang="en-US" b="1" dirty="0">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5.4. </a:t>
            </a:r>
            <a:r>
              <a:rPr lang="en-US" b="1" dirty="0" err="1">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Chức</a:t>
            </a:r>
            <a:r>
              <a:rPr lang="en-US" b="1" dirty="0">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 </a:t>
            </a:r>
            <a:r>
              <a:rPr lang="en-US" b="1" dirty="0" err="1">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năng</a:t>
            </a:r>
            <a:r>
              <a:rPr lang="en-US" b="1" dirty="0">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 </a:t>
            </a:r>
            <a:r>
              <a:rPr lang="en-US" b="1" dirty="0" err="1">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đăng</a:t>
            </a:r>
            <a:r>
              <a:rPr lang="en-US" b="1" dirty="0">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 </a:t>
            </a:r>
            <a:r>
              <a:rPr lang="en-US" b="1" dirty="0" err="1">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xuất</a:t>
            </a:r>
            <a:r>
              <a:rPr lang="en-US" b="1" dirty="0">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 </a:t>
            </a:r>
            <a:r>
              <a:rPr lang="en-US" b="1" dirty="0" err="1">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khỏi</a:t>
            </a:r>
            <a:r>
              <a:rPr lang="en-US" b="1" dirty="0">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 website:</a:t>
            </a:r>
            <a:endParaRPr lang="en-VN" b="1" dirty="0">
              <a:solidFill>
                <a:srgbClr val="2F5496"/>
              </a:solidFill>
              <a:effectLst/>
              <a:latin typeface="Times New Roman" panose="02020603050405020304" pitchFamily="18" charset="0"/>
              <a:ea typeface="Yu Gothic Light" panose="020B0300000000000000" pitchFamily="34" charset="-128"/>
              <a:cs typeface="Times New Roman" panose="02020603050405020304" pitchFamily="18" charset="0"/>
            </a:endParaRPr>
          </a:p>
          <a:p>
            <a:pPr marL="0" indent="0">
              <a:buNone/>
            </a:pPr>
            <a:r>
              <a:rPr lang="en-US" dirty="0" err="1">
                <a:effectLst/>
                <a:latin typeface="Times New Roman" panose="02020603050405020304" pitchFamily="18" charset="0"/>
                <a:ea typeface="Arial" panose="020B0604020202020204" pitchFamily="34" charset="0"/>
                <a:cs typeface="Times New Roman" panose="02020603050405020304" pitchFamily="18" charset="0"/>
              </a:rPr>
              <a:t>Người</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dùng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có</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thể</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đăng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xuất</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khỏi</a:t>
            </a:r>
            <a:r>
              <a:rPr lang="en-US" dirty="0">
                <a:effectLst/>
                <a:latin typeface="Times New Roman" panose="02020603050405020304" pitchFamily="18" charset="0"/>
                <a:ea typeface="Arial" panose="020B0604020202020204" pitchFamily="34" charset="0"/>
                <a:cs typeface="Times New Roman" panose="02020603050405020304" pitchFamily="18" charset="0"/>
              </a:rPr>
              <a:t> website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khi</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không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còn</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cần</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sự</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tư</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vấn</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từ</a:t>
            </a:r>
            <a:r>
              <a:rPr lang="en-US" dirty="0">
                <a:effectLst/>
                <a:latin typeface="Times New Roman" panose="02020603050405020304" pitchFamily="18" charset="0"/>
                <a:ea typeface="Arial" panose="020B0604020202020204" pitchFamily="34" charset="0"/>
                <a:cs typeface="Times New Roman" panose="02020603050405020304" pitchFamily="18" charset="0"/>
              </a:rPr>
              <a:t> chatbot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nữa</a:t>
            </a:r>
            <a:r>
              <a:rPr lang="en-US" dirty="0">
                <a:effectLst/>
                <a:latin typeface="Times New Roman" panose="02020603050405020304" pitchFamily="18" charset="0"/>
                <a:ea typeface="Arial" panose="020B0604020202020204" pitchFamily="34" charset="0"/>
                <a:cs typeface="Times New Roman" panose="02020603050405020304" pitchFamily="18" charset="0"/>
              </a:rPr>
              <a:t>.</a:t>
            </a:r>
            <a:endParaRPr lang="en-VN"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buNone/>
            </a:pPr>
            <a:r>
              <a:rPr lang="en-US" dirty="0" err="1">
                <a:effectLst/>
                <a:latin typeface="Times New Roman" panose="02020603050405020304" pitchFamily="18" charset="0"/>
                <a:ea typeface="Arial" panose="020B0604020202020204" pitchFamily="34" charset="0"/>
                <a:cs typeface="Times New Roman" panose="02020603050405020304" pitchFamily="18" charset="0"/>
              </a:rPr>
              <a:t>Đầu</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vào</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endParaRPr lang="en-VN"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buNone/>
            </a:pPr>
            <a:r>
              <a:rPr lang="en-US"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quá</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trình</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thực</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hiện</a:t>
            </a:r>
            <a:r>
              <a:rPr lang="en-US" dirty="0">
                <a:effectLst/>
                <a:latin typeface="Times New Roman" panose="02020603050405020304" pitchFamily="18" charset="0"/>
                <a:ea typeface="Arial" panose="020B0604020202020204" pitchFamily="34" charset="0"/>
                <a:cs typeface="Times New Roman" panose="02020603050405020304" pitchFamily="18" charset="0"/>
              </a:rPr>
              <a:t>:</a:t>
            </a:r>
            <a:endParaRPr lang="en-VN" dirty="0">
              <a:effectLst/>
              <a:latin typeface="Times New Roman" panose="02020603050405020304" pitchFamily="18" charset="0"/>
              <a:ea typeface="Arial" panose="020B0604020202020204" pitchFamily="34" charset="0"/>
              <a:cs typeface="Times New Roman" panose="02020603050405020304" pitchFamily="18" charset="0"/>
            </a:endParaRPr>
          </a:p>
          <a:p>
            <a:pPr marL="0" lvl="0" indent="0">
              <a:buNone/>
            </a:pPr>
            <a:r>
              <a:rPr lang="en-US" dirty="0">
                <a:effectLst/>
                <a:latin typeface="Times New Roman" panose="02020603050405020304" pitchFamily="18" charset="0"/>
                <a:ea typeface="Arial" panose="020B0604020202020204" pitchFamily="34" charset="0"/>
                <a:cs typeface="Times New Roman" panose="02020603050405020304" pitchFamily="18" charset="0"/>
              </a:rPr>
              <a:t>-</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Truy</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cập</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vào</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trang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đăng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nhập</a:t>
            </a:r>
            <a:endParaRPr lang="en-VN" dirty="0">
              <a:effectLst/>
              <a:latin typeface="Times New Roman" panose="02020603050405020304" pitchFamily="18" charset="0"/>
              <a:ea typeface="Arial" panose="020B0604020202020204" pitchFamily="34" charset="0"/>
              <a:cs typeface="Times New Roman" panose="02020603050405020304" pitchFamily="18" charset="0"/>
            </a:endParaRPr>
          </a:p>
          <a:p>
            <a:pPr marL="0" lvl="0" indent="0">
              <a:buNone/>
            </a:pPr>
            <a:r>
              <a:rPr lang="en-US" dirty="0">
                <a:effectLst/>
                <a:latin typeface="Times New Roman" panose="02020603050405020304" pitchFamily="18" charset="0"/>
                <a:ea typeface="Arial" panose="020B0604020202020204" pitchFamily="34" charset="0"/>
                <a:cs typeface="Times New Roman" panose="02020603050405020304" pitchFamily="18" charset="0"/>
              </a:rPr>
              <a:t>-</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Bấm</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vào</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nút</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đăng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xuất</a:t>
            </a:r>
            <a:endParaRPr lang="en-VN" dirty="0">
              <a:effectLst/>
              <a:latin typeface="Times New Roman" panose="02020603050405020304" pitchFamily="18" charset="0"/>
              <a:ea typeface="Arial" panose="020B0604020202020204" pitchFamily="34" charset="0"/>
              <a:cs typeface="Times New Roman" panose="02020603050405020304" pitchFamily="18" charset="0"/>
            </a:endParaRPr>
          </a:p>
          <a:p>
            <a:pPr marL="0" lvl="0" indent="0">
              <a:buNone/>
            </a:pPr>
            <a:r>
              <a:rPr lang="en-US" dirty="0">
                <a:effectLst/>
                <a:latin typeface="Times New Roman" panose="02020603050405020304" pitchFamily="18" charset="0"/>
                <a:ea typeface="Arial" panose="020B0604020202020204" pitchFamily="34" charset="0"/>
                <a:cs typeface="Times New Roman" panose="02020603050405020304" pitchFamily="18" charset="0"/>
              </a:rPr>
              <a:t>Web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thông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báo</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đã</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xuất</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thành</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công</a:t>
            </a:r>
            <a:r>
              <a:rPr lang="en-US" dirty="0">
                <a:effectLst/>
                <a:latin typeface="Times New Roman" panose="02020603050405020304" pitchFamily="18" charset="0"/>
                <a:ea typeface="Arial" panose="020B0604020202020204" pitchFamily="34" charset="0"/>
                <a:cs typeface="Times New Roman" panose="02020603050405020304" pitchFamily="18" charset="0"/>
              </a:rPr>
              <a:t> .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Chuyển</a:t>
            </a:r>
            <a:r>
              <a:rPr lang="en-US" dirty="0">
                <a:effectLst/>
                <a:latin typeface="Times New Roman" panose="02020603050405020304" pitchFamily="18" charset="0"/>
                <a:ea typeface="Arial" panose="020B0604020202020204" pitchFamily="34" charset="0"/>
                <a:cs typeface="Times New Roman" panose="02020603050405020304" pitchFamily="18" charset="0"/>
              </a:rPr>
              <a:t> sang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trang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đăng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nhập</a:t>
            </a:r>
            <a:r>
              <a:rPr lang="en-US" dirty="0">
                <a:effectLst/>
                <a:latin typeface="Times New Roman" panose="02020603050405020304" pitchFamily="18" charset="0"/>
                <a:ea typeface="Arial" panose="020B0604020202020204" pitchFamily="34" charset="0"/>
                <a:cs typeface="Times New Roman" panose="02020603050405020304" pitchFamily="18" charset="0"/>
              </a:rPr>
              <a:t>.</a:t>
            </a:r>
            <a:endParaRPr lang="en-VN"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9431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demo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use cases</a:t>
            </a:r>
          </a:p>
        </p:txBody>
      </p:sp>
      <p:sp>
        <p:nvSpPr>
          <p:cNvPr id="3" name="Content Placeholder 2"/>
          <p:cNvSpPr>
            <a:spLocks noGrp="1"/>
          </p:cNvSpPr>
          <p:nvPr>
            <p:ph idx="1"/>
          </p:nvPr>
        </p:nvSpPr>
        <p:spPr>
          <a:xfrm>
            <a:off x="838200" y="1420511"/>
            <a:ext cx="10515600" cy="4351338"/>
          </a:xfrm>
        </p:spPr>
        <p:txBody>
          <a:bodyPr>
            <a:noAutofit/>
          </a:bodyPr>
          <a:lstStyle/>
          <a:p>
            <a:pPr marL="0" indent="0">
              <a:buNone/>
            </a:pPr>
            <a:r>
              <a:rPr lang="en-US" dirty="0" err="1">
                <a:effectLst/>
                <a:latin typeface="Times New Roman" panose="02020603050405020304" pitchFamily="18" charset="0"/>
                <a:ea typeface="Arial" panose="020B0604020202020204" pitchFamily="34" charset="0"/>
                <a:cs typeface="Times New Roman" panose="02020603050405020304" pitchFamily="18" charset="0"/>
              </a:rPr>
              <a:t>Đầu</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ra</a:t>
            </a:r>
            <a:r>
              <a:rPr lang="en-US" dirty="0">
                <a:effectLst/>
                <a:latin typeface="Times New Roman" panose="02020603050405020304" pitchFamily="18" charset="0"/>
                <a:ea typeface="Arial" panose="020B0604020202020204" pitchFamily="34" charset="0"/>
                <a:cs typeface="Times New Roman" panose="02020603050405020304" pitchFamily="18" charset="0"/>
              </a:rPr>
              <a:t>:</a:t>
            </a:r>
            <a:endParaRPr lang="en-VN" dirty="0">
              <a:effectLst/>
              <a:latin typeface="Times New Roman" panose="02020603050405020304" pitchFamily="18" charset="0"/>
              <a:ea typeface="Arial" panose="020B0604020202020204" pitchFamily="34" charset="0"/>
              <a:cs typeface="Times New Roman" panose="02020603050405020304" pitchFamily="18" charset="0"/>
            </a:endParaRPr>
          </a:p>
          <a:p>
            <a:pPr marL="0" lvl="0" indent="0">
              <a:buNone/>
            </a:pPr>
            <a:r>
              <a:rPr lang="en-US" dirty="0">
                <a:effectLst/>
                <a:latin typeface="Times New Roman" panose="02020603050405020304" pitchFamily="18" charset="0"/>
                <a:ea typeface="Arial" panose="020B0604020202020204" pitchFamily="34" charset="0"/>
                <a:cs typeface="Times New Roman" panose="02020603050405020304" pitchFamily="18" charset="0"/>
              </a:rPr>
              <a:t>Web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thông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báo</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đã</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xuất</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thành</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công</a:t>
            </a:r>
            <a:r>
              <a:rPr lang="en-US" dirty="0">
                <a:effectLst/>
                <a:latin typeface="Times New Roman" panose="02020603050405020304" pitchFamily="18" charset="0"/>
                <a:ea typeface="Arial" panose="020B0604020202020204" pitchFamily="34" charset="0"/>
                <a:cs typeface="Times New Roman" panose="02020603050405020304" pitchFamily="18" charset="0"/>
              </a:rPr>
              <a:t> .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Chuyển</a:t>
            </a:r>
            <a:r>
              <a:rPr lang="en-US" dirty="0">
                <a:effectLst/>
                <a:latin typeface="Times New Roman" panose="02020603050405020304" pitchFamily="18" charset="0"/>
                <a:ea typeface="Arial" panose="020B0604020202020204" pitchFamily="34" charset="0"/>
                <a:cs typeface="Times New Roman" panose="02020603050405020304" pitchFamily="18" charset="0"/>
              </a:rPr>
              <a:t> sang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trang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đăng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nhập</a:t>
            </a:r>
            <a:r>
              <a:rPr lang="en-US" dirty="0">
                <a:effectLst/>
                <a:latin typeface="Times New Roman" panose="02020603050405020304" pitchFamily="18" charset="0"/>
                <a:ea typeface="Arial" panose="020B0604020202020204" pitchFamily="34"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5607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C</a:t>
            </a:r>
            <a:r>
              <a:rPr lang="vi-VN" dirty="0">
                <a:latin typeface="Times New Roman" panose="02020603050405020304" pitchFamily="18" charset="0"/>
                <a:cs typeface="Times New Roman" panose="02020603050405020304" pitchFamily="18" charset="0"/>
              </a:rPr>
              <a:t>ung cấp một công cụ tư vấn sách thông minh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tìm kiếm và khám phá những cuốn sách phù hợp với sở thích và nhu cầu cá nhân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C</a:t>
            </a:r>
            <a:r>
              <a:rPr lang="vi-VN" dirty="0">
                <a:latin typeface="Times New Roman" panose="02020603050405020304" pitchFamily="18" charset="0"/>
                <a:cs typeface="Times New Roman" panose="02020603050405020304" pitchFamily="18" charset="0"/>
              </a:rPr>
              <a:t>ung cấp trải nghiệm </a:t>
            </a:r>
            <a:r>
              <a:rPr lang="en-US" dirty="0" err="1">
                <a:latin typeface="Times New Roman" panose="02020603050405020304" pitchFamily="18" charset="0"/>
                <a:cs typeface="Times New Roman" panose="02020603050405020304" pitchFamily="18" charset="0"/>
              </a:rPr>
              <a:t>tốt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người dùng, 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web </a:t>
            </a:r>
            <a:r>
              <a:rPr lang="en-US" dirty="0" err="1">
                <a:latin typeface="Times New Roman" panose="02020603050405020304" pitchFamily="18" charset="0"/>
                <a:cs typeface="Times New Roman" panose="02020603050405020304" pitchFamily="18" charset="0"/>
              </a:rPr>
              <a:t>có</a:t>
            </a:r>
            <a:r>
              <a:rPr lang="vi-VN" dirty="0">
                <a:latin typeface="Times New Roman" panose="02020603050405020304" pitchFamily="18" charset="0"/>
                <a:cs typeface="Times New Roman" panose="02020603050405020304" pitchFamily="18" charset="0"/>
              </a:rPr>
              <a:t> giao diện thân thiện và dễ sử dụng</a:t>
            </a:r>
            <a:r>
              <a:rPr lang="en-US" dirty="0">
                <a:latin typeface="Times New Roman" panose="02020603050405020304" pitchFamily="18" charset="0"/>
                <a:cs typeface="Times New Roman" panose="02020603050405020304" pitchFamily="18" charset="0"/>
              </a:rPr>
              <a:t>.</a:t>
            </a:r>
          </a:p>
          <a:p>
            <a:pPr fontAlgn="base"/>
            <a:r>
              <a:rPr lang="en-US" dirty="0">
                <a:latin typeface="Times New Roman" panose="02020603050405020304" pitchFamily="18" charset="0"/>
                <a:cs typeface="Times New Roman" panose="02020603050405020304" pitchFamily="18" charset="0"/>
              </a:rPr>
              <a:t>G</a:t>
            </a:r>
            <a:r>
              <a:rPr lang="vi-VN" dirty="0">
                <a:latin typeface="Times New Roman" panose="02020603050405020304" pitchFamily="18" charset="0"/>
                <a:cs typeface="Times New Roman" panose="02020603050405020304" pitchFamily="18" charset="0"/>
              </a:rPr>
              <a:t>iúp người dùng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cuốn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sách</a:t>
            </a:r>
            <a:r>
              <a:rPr lang="en-US" dirty="0">
                <a:latin typeface="Times New Roman" panose="02020603050405020304" pitchFamily="18" charset="0"/>
                <a:cs typeface="Times New Roman" panose="02020603050405020304" pitchFamily="18" charset="0"/>
              </a:rPr>
              <a:t> hay </a:t>
            </a:r>
            <a:r>
              <a:rPr lang="en-US" dirty="0" err="1">
                <a:latin typeface="Times New Roman" panose="02020603050405020304" pitchFamily="18" charset="0"/>
                <a:cs typeface="Times New Roman" panose="02020603050405020304" pitchFamily="18" charset="0"/>
              </a:rPr>
              <a:t>phù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thân</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vi-V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demo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use cases</a:t>
            </a:r>
          </a:p>
        </p:txBody>
      </p:sp>
      <p:pic>
        <p:nvPicPr>
          <p:cNvPr id="7" name="Picture 6" descr="A black rectangle with white text&#10;&#10;Description automatically generated">
            <a:extLst>
              <a:ext uri="{FF2B5EF4-FFF2-40B4-BE49-F238E27FC236}">
                <a16:creationId xmlns:a16="http://schemas.microsoft.com/office/drawing/2014/main" id="{3593189E-910B-E644-D85F-40178C2334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726003"/>
            <a:ext cx="5945945" cy="4125350"/>
          </a:xfrm>
          <a:prstGeom prst="rect">
            <a:avLst/>
          </a:prstGeom>
        </p:spPr>
      </p:pic>
      <p:pic>
        <p:nvPicPr>
          <p:cNvPr id="11" name="Content Placeholder 10" descr="A black screen with white text&#10;&#10;Description automatically generated">
            <a:extLst>
              <a:ext uri="{FF2B5EF4-FFF2-40B4-BE49-F238E27FC236}">
                <a16:creationId xmlns:a16="http://schemas.microsoft.com/office/drawing/2014/main" id="{B46BB5ED-F45B-2CB2-0985-DD60438FF2F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5760" y="1726003"/>
            <a:ext cx="5690240" cy="4125350"/>
          </a:xfrm>
        </p:spPr>
      </p:pic>
    </p:spTree>
    <p:extLst>
      <p:ext uri="{BB962C8B-B14F-4D97-AF65-F5344CB8AC3E}">
        <p14:creationId xmlns:p14="http://schemas.microsoft.com/office/powerpoint/2010/main" val="3473172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VI.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endParaRPr lang="en-US"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F68B6BA0-1C56-C396-61B4-FA9623E77802}"/>
              </a:ext>
            </a:extLst>
          </p:cNvPr>
          <p:cNvGraphicFramePr>
            <a:graphicFrameLocks noGrp="1"/>
          </p:cNvGraphicFramePr>
          <p:nvPr>
            <p:ph idx="1"/>
            <p:extLst>
              <p:ext uri="{D42A27DB-BD31-4B8C-83A1-F6EECF244321}">
                <p14:modId xmlns:p14="http://schemas.microsoft.com/office/powerpoint/2010/main" val="372753887"/>
              </p:ext>
            </p:extLst>
          </p:nvPr>
        </p:nvGraphicFramePr>
        <p:xfrm>
          <a:off x="838200" y="1420812"/>
          <a:ext cx="10678611" cy="3799370"/>
        </p:xfrm>
        <a:graphic>
          <a:graphicData uri="http://schemas.openxmlformats.org/drawingml/2006/table">
            <a:tbl>
              <a:tblPr firstRow="1" bandRow="1">
                <a:tableStyleId>{5C22544A-7EE6-4342-B048-85BDC9FD1C3A}</a:tableStyleId>
              </a:tblPr>
              <a:tblGrid>
                <a:gridCol w="3559537">
                  <a:extLst>
                    <a:ext uri="{9D8B030D-6E8A-4147-A177-3AD203B41FA5}">
                      <a16:colId xmlns:a16="http://schemas.microsoft.com/office/drawing/2014/main" val="20000"/>
                    </a:ext>
                  </a:extLst>
                </a:gridCol>
                <a:gridCol w="3559537">
                  <a:extLst>
                    <a:ext uri="{9D8B030D-6E8A-4147-A177-3AD203B41FA5}">
                      <a16:colId xmlns:a16="http://schemas.microsoft.com/office/drawing/2014/main" val="20001"/>
                    </a:ext>
                  </a:extLst>
                </a:gridCol>
                <a:gridCol w="3559537">
                  <a:extLst>
                    <a:ext uri="{9D8B030D-6E8A-4147-A177-3AD203B41FA5}">
                      <a16:colId xmlns:a16="http://schemas.microsoft.com/office/drawing/2014/main" val="20002"/>
                    </a:ext>
                  </a:extLst>
                </a:gridCol>
              </a:tblGrid>
              <a:tr h="1209936">
                <a:tc>
                  <a:txBody>
                    <a:bodyPr/>
                    <a:lstStyle/>
                    <a:p>
                      <a:r>
                        <a:rPr lang="en-US" dirty="0" err="1"/>
                        <a:t>Họ</a:t>
                      </a:r>
                      <a:r>
                        <a:rPr lang="en-US" dirty="0"/>
                        <a:t> </a:t>
                      </a:r>
                      <a:r>
                        <a:rPr lang="en-US" dirty="0" err="1"/>
                        <a:t>và</a:t>
                      </a:r>
                      <a:r>
                        <a:rPr lang="en-US" baseline="0" dirty="0"/>
                        <a:t> </a:t>
                      </a:r>
                      <a:r>
                        <a:rPr lang="en-US" baseline="0" dirty="0" err="1"/>
                        <a:t>tên</a:t>
                      </a:r>
                      <a:endParaRPr lang="en-US" dirty="0"/>
                    </a:p>
                  </a:txBody>
                  <a:tcPr/>
                </a:tc>
                <a:tc>
                  <a:txBody>
                    <a:bodyPr/>
                    <a:lstStyle/>
                    <a:p>
                      <a:r>
                        <a:rPr lang="en-US" dirty="0" err="1"/>
                        <a:t>Nhiệm</a:t>
                      </a:r>
                      <a:r>
                        <a:rPr lang="en-US" dirty="0"/>
                        <a:t> </a:t>
                      </a:r>
                      <a:r>
                        <a:rPr lang="en-US" dirty="0" err="1"/>
                        <a:t>vụ</a:t>
                      </a:r>
                      <a:endParaRPr lang="en-US" dirty="0"/>
                    </a:p>
                  </a:txBody>
                  <a:tcPr/>
                </a:tc>
                <a:tc>
                  <a:txBody>
                    <a:bodyPr/>
                    <a:lstStyle/>
                    <a:p>
                      <a:r>
                        <a:rPr lang="en-US" dirty="0" err="1"/>
                        <a:t>Khối</a:t>
                      </a:r>
                      <a:r>
                        <a:rPr lang="en-US" dirty="0"/>
                        <a:t> </a:t>
                      </a:r>
                      <a:r>
                        <a:rPr lang="en-US" dirty="0" err="1"/>
                        <a:t>lương</a:t>
                      </a:r>
                      <a:endParaRPr lang="en-US" dirty="0"/>
                    </a:p>
                  </a:txBody>
                  <a:tcPr/>
                </a:tc>
                <a:extLst>
                  <a:ext uri="{0D108BD9-81ED-4DB2-BD59-A6C34878D82A}">
                    <a16:rowId xmlns:a16="http://schemas.microsoft.com/office/drawing/2014/main" val="10000"/>
                  </a:ext>
                </a:extLst>
              </a:tr>
              <a:tr h="1209936">
                <a:tc>
                  <a:txBody>
                    <a:bodyPr/>
                    <a:lstStyle/>
                    <a:p>
                      <a:r>
                        <a:rPr lang="en-US" dirty="0" err="1"/>
                        <a:t>Nguyễn</a:t>
                      </a:r>
                      <a:r>
                        <a:rPr lang="en-US" dirty="0"/>
                        <a:t> </a:t>
                      </a:r>
                      <a:r>
                        <a:rPr lang="en-US" dirty="0" err="1"/>
                        <a:t>Hải</a:t>
                      </a:r>
                      <a:r>
                        <a:rPr lang="en-US" baseline="0" dirty="0"/>
                        <a:t> Long</a:t>
                      </a:r>
                      <a:endParaRPr lang="en-US" dirty="0"/>
                    </a:p>
                  </a:txBody>
                  <a:tcPr/>
                </a:tc>
                <a:tc>
                  <a:txBody>
                    <a:bodyPr/>
                    <a:lstStyle/>
                    <a:p>
                      <a:r>
                        <a:rPr lang="en-US" baseline="0" dirty="0"/>
                        <a:t>- </a:t>
                      </a:r>
                      <a:r>
                        <a:rPr lang="en-US" baseline="0" dirty="0" err="1"/>
                        <a:t>Chức</a:t>
                      </a:r>
                      <a:r>
                        <a:rPr lang="en-US" baseline="0" dirty="0"/>
                        <a:t> </a:t>
                      </a:r>
                      <a:r>
                        <a:rPr lang="en-US" baseline="0" dirty="0" err="1"/>
                        <a:t>năng</a:t>
                      </a:r>
                      <a:r>
                        <a:rPr lang="en-US" baseline="0" dirty="0"/>
                        <a:t> </a:t>
                      </a:r>
                      <a:r>
                        <a:rPr lang="en-US" baseline="0" dirty="0" err="1"/>
                        <a:t>gửi</a:t>
                      </a:r>
                      <a:r>
                        <a:rPr lang="en-US" baseline="0" dirty="0"/>
                        <a:t> </a:t>
                      </a:r>
                      <a:r>
                        <a:rPr lang="en-US" baseline="0" dirty="0" err="1"/>
                        <a:t>nhận</a:t>
                      </a:r>
                      <a:r>
                        <a:rPr lang="en-US" baseline="0" dirty="0"/>
                        <a:t> </a:t>
                      </a:r>
                      <a:r>
                        <a:rPr lang="en-US" baseline="0" dirty="0" err="1"/>
                        <a:t>thông</a:t>
                      </a:r>
                      <a:r>
                        <a:rPr lang="en-US" baseline="0" dirty="0"/>
                        <a:t> tin, </a:t>
                      </a:r>
                      <a:r>
                        <a:rPr lang="en-US" baseline="0" dirty="0" err="1"/>
                        <a:t>đăng</a:t>
                      </a:r>
                      <a:r>
                        <a:rPr lang="en-US" baseline="0" dirty="0"/>
                        <a:t> </a:t>
                      </a:r>
                      <a:r>
                        <a:rPr lang="en-US" baseline="0" dirty="0" err="1"/>
                        <a:t>xuất</a:t>
                      </a:r>
                      <a:endParaRPr lang="en-US" baseline="0" dirty="0"/>
                    </a:p>
                    <a:p>
                      <a:r>
                        <a:rPr lang="en-US" baseline="0" dirty="0"/>
                        <a:t>- </a:t>
                      </a:r>
                      <a:r>
                        <a:rPr lang="en-US" baseline="0" dirty="0" err="1"/>
                        <a:t>Làm</a:t>
                      </a:r>
                      <a:r>
                        <a:rPr lang="en-US" baseline="0" dirty="0"/>
                        <a:t> slide </a:t>
                      </a:r>
                      <a:r>
                        <a:rPr lang="en-US" baseline="0" dirty="0" err="1"/>
                        <a:t>thuyết</a:t>
                      </a:r>
                      <a:r>
                        <a:rPr lang="en-US" baseline="0" dirty="0"/>
                        <a:t> </a:t>
                      </a:r>
                      <a:r>
                        <a:rPr lang="en-US" baseline="0" dirty="0" err="1"/>
                        <a:t>trình</a:t>
                      </a:r>
                      <a:endParaRPr lang="en-US" dirty="0"/>
                    </a:p>
                  </a:txBody>
                  <a:tcPr/>
                </a:tc>
                <a:tc>
                  <a:txBody>
                    <a:bodyPr/>
                    <a:lstStyle/>
                    <a:p>
                      <a:r>
                        <a:rPr lang="en-US" dirty="0"/>
                        <a:t>50%</a:t>
                      </a:r>
                    </a:p>
                  </a:txBody>
                  <a:tcPr/>
                </a:tc>
                <a:extLst>
                  <a:ext uri="{0D108BD9-81ED-4DB2-BD59-A6C34878D82A}">
                    <a16:rowId xmlns:a16="http://schemas.microsoft.com/office/drawing/2014/main" val="10001"/>
                  </a:ext>
                </a:extLst>
              </a:tr>
              <a:tr h="1379498">
                <a:tc>
                  <a:txBody>
                    <a:bodyPr/>
                    <a:lstStyle/>
                    <a:p>
                      <a:r>
                        <a:rPr lang="en-US" dirty="0" err="1"/>
                        <a:t>Lê</a:t>
                      </a:r>
                      <a:r>
                        <a:rPr lang="en-US" baseline="0" dirty="0"/>
                        <a:t> </a:t>
                      </a:r>
                      <a:r>
                        <a:rPr lang="en-US" baseline="0" dirty="0" err="1"/>
                        <a:t>Huỳnh</a:t>
                      </a:r>
                      <a:r>
                        <a:rPr lang="en-US" baseline="0" dirty="0"/>
                        <a:t> </a:t>
                      </a:r>
                      <a:r>
                        <a:rPr lang="en-US" baseline="0" dirty="0" err="1"/>
                        <a:t>Huy</a:t>
                      </a:r>
                      <a:endParaRPr lang="en-US" dirty="0"/>
                    </a:p>
                  </a:txBody>
                  <a:tcPr/>
                </a:tc>
                <a:tc>
                  <a:txBody>
                    <a:bodyPr/>
                    <a:lstStyle/>
                    <a:p>
                      <a:r>
                        <a:rPr lang="en-US" dirty="0"/>
                        <a:t>-</a:t>
                      </a:r>
                      <a:r>
                        <a:rPr lang="en-US" dirty="0" err="1"/>
                        <a:t>Chức</a:t>
                      </a:r>
                      <a:r>
                        <a:rPr lang="en-US" dirty="0"/>
                        <a:t> </a:t>
                      </a:r>
                      <a:r>
                        <a:rPr lang="en-US" dirty="0" err="1"/>
                        <a:t>năng</a:t>
                      </a:r>
                      <a:r>
                        <a:rPr lang="en-US" dirty="0"/>
                        <a:t> </a:t>
                      </a:r>
                      <a:r>
                        <a:rPr lang="en-US" dirty="0" err="1"/>
                        <a:t>đăng</a:t>
                      </a:r>
                      <a:r>
                        <a:rPr lang="en-US" dirty="0"/>
                        <a:t> </a:t>
                      </a:r>
                      <a:r>
                        <a:rPr lang="en-US" dirty="0" err="1"/>
                        <a:t>kí</a:t>
                      </a:r>
                      <a:r>
                        <a:rPr lang="en-US" dirty="0"/>
                        <a:t>, </a:t>
                      </a:r>
                      <a:r>
                        <a:rPr lang="en-US" dirty="0" err="1"/>
                        <a:t>đăng</a:t>
                      </a:r>
                      <a:r>
                        <a:rPr lang="en-US" dirty="0"/>
                        <a:t> </a:t>
                      </a:r>
                      <a:r>
                        <a:rPr lang="en-US" dirty="0" err="1"/>
                        <a:t>nhập</a:t>
                      </a:r>
                      <a:endParaRPr lang="en-US" dirty="0"/>
                    </a:p>
                    <a:p>
                      <a:r>
                        <a:rPr lang="en-US" dirty="0"/>
                        <a:t>-</a:t>
                      </a:r>
                      <a:r>
                        <a:rPr lang="en-US" dirty="0" err="1"/>
                        <a:t>Làm</a:t>
                      </a:r>
                      <a:r>
                        <a:rPr lang="en-US" dirty="0"/>
                        <a:t> slide </a:t>
                      </a:r>
                      <a:r>
                        <a:rPr lang="en-US" dirty="0" err="1"/>
                        <a:t>thuyết</a:t>
                      </a:r>
                      <a:r>
                        <a:rPr lang="en-US" dirty="0"/>
                        <a:t> </a:t>
                      </a:r>
                      <a:r>
                        <a:rPr lang="en-US" dirty="0" err="1"/>
                        <a:t>trình</a:t>
                      </a:r>
                      <a:endParaRPr lang="en-US" dirty="0"/>
                    </a:p>
                  </a:txBody>
                  <a:tcPr/>
                </a:tc>
                <a:tc>
                  <a:txBody>
                    <a:bodyPr/>
                    <a:lstStyle/>
                    <a:p>
                      <a:r>
                        <a:rPr lang="en-US" dirty="0"/>
                        <a:t>50%</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87058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ext Box 3"/>
          <p:cNvSpPr txBox="1"/>
          <p:nvPr/>
        </p:nvSpPr>
        <p:spPr>
          <a:xfrm>
            <a:off x="10019665" y="2019300"/>
            <a:ext cx="4064000" cy="368300"/>
          </a:xfrm>
          <a:prstGeom prst="rect">
            <a:avLst/>
          </a:prstGeom>
          <a:noFill/>
        </p:spPr>
        <p:txBody>
          <a:bodyPr wrap="square" rtlCol="0">
            <a:spAutoFit/>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94365" cy="1325880"/>
          </a:xfrm>
        </p:spPr>
        <p:txBody>
          <a:bodyPr>
            <a:noAutofit/>
          </a:bodyPr>
          <a:lstStyle/>
          <a:p>
            <a:r>
              <a:rPr lang="en-US" dirty="0">
                <a:latin typeface="Times New Roman" panose="02020603050405020304" pitchFamily="18" charset="0"/>
                <a:cs typeface="Times New Roman" panose="02020603050405020304" pitchFamily="18" charset="0"/>
                <a:sym typeface="+mn-ea"/>
              </a:rPr>
              <a:t>II. </a:t>
            </a:r>
            <a:r>
              <a:rPr lang="en-US" dirty="0" err="1">
                <a:latin typeface="Times New Roman" panose="02020603050405020304" pitchFamily="18" charset="0"/>
                <a:cs typeface="Times New Roman" panose="02020603050405020304" pitchFamily="18" charset="0"/>
                <a:sym typeface="+mn-ea"/>
              </a:rPr>
              <a:t>Công</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nghệ</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thực</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hiện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fontAlgn="base"/>
            <a:r>
              <a:rPr lang="vi-VN" dirty="0">
                <a:latin typeface="+mj-lt"/>
              </a:rPr>
              <a:t>Python là một ngôn ngữ lập trình thông dịch, linh hoạt và mạnh mẽ. </a:t>
            </a:r>
            <a:r>
              <a:rPr lang="en-US" dirty="0">
                <a:latin typeface="Times New Roman" panose="02020603050405020304" pitchFamily="18" charset="0"/>
                <a:cs typeface="Times New Roman" panose="02020603050405020304" pitchFamily="18" charset="0"/>
              </a:rPr>
              <a:t>Đ</a:t>
            </a:r>
            <a:r>
              <a:rPr lang="vi-VN" dirty="0">
                <a:latin typeface="Times New Roman" panose="02020603050405020304" pitchFamily="18" charset="0"/>
                <a:cs typeface="Times New Roman" panose="02020603050405020304" pitchFamily="18" charset="0"/>
              </a:rPr>
              <a:t>ược sử dụng rộng rãi trong nhiều lĩnh vực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khoa học dữ liệu, trí tuệ nhân tạo</a:t>
            </a:r>
            <a:r>
              <a:rPr lang="en-US" dirty="0">
                <a:latin typeface="Times New Roman" panose="02020603050405020304" pitchFamily="18" charset="0"/>
                <a:cs typeface="Times New Roman" panose="02020603050405020304" pitchFamily="18" charset="0"/>
              </a:rPr>
              <a:t>,….</a:t>
            </a:r>
            <a:r>
              <a:rPr lang="vi-VN" dirty="0">
                <a:latin typeface="Times New Roman" panose="02020603050405020304" pitchFamily="18" charset="0"/>
                <a:cs typeface="Times New Roman" panose="02020603050405020304" pitchFamily="18" charset="0"/>
              </a:rPr>
              <a:t>. Python được đánh giá cao </a:t>
            </a:r>
            <a:r>
              <a:rPr lang="vi-VN" dirty="0">
                <a:latin typeface="+mj-lt"/>
              </a:rPr>
              <a:t>về sự dễ học, cú pháp rõ ràng và sạch sẽ, cũng như cộng đồng lớn hỗ trợ mạnh mẽ.</a:t>
            </a:r>
            <a:endParaRPr lang="en-US" dirty="0">
              <a:latin typeface="+mj-lt"/>
              <a:cs typeface="Times New Roman" panose="02020603050405020304" pitchFamily="18" charset="0"/>
            </a:endParaRPr>
          </a:p>
          <a:p>
            <a:pPr fontAlgn="base"/>
            <a:endParaRPr lang="en-US" dirty="0">
              <a:latin typeface="Times New Roman" panose="02020603050405020304" pitchFamily="18" charset="0"/>
              <a:cs typeface="Times New Roman" panose="02020603050405020304" pitchFamily="18" charset="0"/>
            </a:endParaRPr>
          </a:p>
          <a:p>
            <a:pPr fontAlgn="base"/>
            <a:endParaRPr lang="en-US" dirty="0">
              <a:latin typeface="Times New Roman" panose="02020603050405020304" pitchFamily="18" charset="0"/>
              <a:cs typeface="Times New Roman" panose="02020603050405020304" pitchFamily="18" charset="0"/>
            </a:endParaRPr>
          </a:p>
          <a:p>
            <a:pPr fontAlgn="base"/>
            <a:endParaRPr lang="en-US" dirty="0">
              <a:latin typeface="Times New Roman" panose="02020603050405020304" pitchFamily="18" charset="0"/>
              <a:cs typeface="Times New Roman" panose="02020603050405020304" pitchFamily="18" charset="0"/>
            </a:endParaRPr>
          </a:p>
          <a:p>
            <a:pPr fontAlgn="base"/>
            <a:endParaRPr lang="en-US" dirty="0">
              <a:latin typeface="Times New Roman" panose="02020603050405020304" pitchFamily="18" charset="0"/>
              <a:cs typeface="Times New Roman" panose="02020603050405020304" pitchFamily="18" charset="0"/>
            </a:endParaRPr>
          </a:p>
          <a:p>
            <a:pPr marL="0" indent="0" fontAlgn="base">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5091" y="4001294"/>
            <a:ext cx="4741817" cy="205591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94365" cy="1325880"/>
          </a:xfrm>
        </p:spPr>
        <p:txBody>
          <a:bodyPr>
            <a:noAutofit/>
          </a:bodyPr>
          <a:lstStyle/>
          <a:p>
            <a:r>
              <a:rPr lang="en-US" dirty="0">
                <a:latin typeface="Times New Roman" panose="02020603050405020304" pitchFamily="18" charset="0"/>
                <a:cs typeface="Times New Roman" panose="02020603050405020304" pitchFamily="18" charset="0"/>
                <a:sym typeface="+mn-ea"/>
              </a:rPr>
              <a:t>II. </a:t>
            </a:r>
            <a:r>
              <a:rPr lang="en-US" dirty="0" err="1">
                <a:latin typeface="Times New Roman" panose="02020603050405020304" pitchFamily="18" charset="0"/>
                <a:cs typeface="Times New Roman" panose="02020603050405020304" pitchFamily="18" charset="0"/>
                <a:sym typeface="+mn-ea"/>
              </a:rPr>
              <a:t>Công</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nghệ</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thực</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hiện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fontAlgn="base"/>
            <a:r>
              <a:rPr lang="vi-VN" dirty="0">
                <a:latin typeface="+mj-lt"/>
              </a:rPr>
              <a:t>Node</a:t>
            </a:r>
            <a:r>
              <a:rPr lang="en-US" dirty="0">
                <a:latin typeface="+mj-lt"/>
              </a:rPr>
              <a:t> </a:t>
            </a:r>
            <a:r>
              <a:rPr lang="vi-VN" dirty="0">
                <a:latin typeface="+mj-lt"/>
              </a:rPr>
              <a:t>js là một nền tảng phát triển dựa trên JavaScript, được sử dụng chủ yếu để xây dựng ứng dụng web và mạng. Nó cho phép các nhà phát triển sử dụng JavaScript để viết mã máy chủ, điều này giúp tối ưu hóa quá trình phát triển ứng dụng và tạo ra các ứng dụng mạng hiệu quả.</a:t>
            </a:r>
            <a:endParaRPr lang="en-US" dirty="0">
              <a:latin typeface="+mj-lt"/>
              <a:cs typeface="Times New Roman" panose="02020603050405020304" pitchFamily="18" charset="0"/>
            </a:endParaRPr>
          </a:p>
          <a:p>
            <a:pPr fontAlgn="base"/>
            <a:endParaRPr lang="en-US" dirty="0">
              <a:latin typeface="Times New Roman" panose="02020603050405020304" pitchFamily="18" charset="0"/>
              <a:cs typeface="Times New Roman" panose="02020603050405020304" pitchFamily="18" charset="0"/>
            </a:endParaRPr>
          </a:p>
          <a:p>
            <a:pPr fontAlgn="base"/>
            <a:endParaRPr lang="en-US" dirty="0">
              <a:latin typeface="Times New Roman" panose="02020603050405020304" pitchFamily="18" charset="0"/>
              <a:cs typeface="Times New Roman" panose="02020603050405020304" pitchFamily="18" charset="0"/>
            </a:endParaRPr>
          </a:p>
          <a:p>
            <a:pPr fontAlgn="base"/>
            <a:endParaRPr lang="en-US" dirty="0">
              <a:latin typeface="Times New Roman" panose="02020603050405020304" pitchFamily="18" charset="0"/>
              <a:cs typeface="Times New Roman" panose="02020603050405020304" pitchFamily="18" charset="0"/>
            </a:endParaRPr>
          </a:p>
          <a:p>
            <a:pPr marL="0" indent="0" fontAlgn="base">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0" y="4211547"/>
            <a:ext cx="4953000" cy="1695450"/>
          </a:xfrm>
          <a:prstGeom prst="rect">
            <a:avLst/>
          </a:prstGeom>
        </p:spPr>
      </p:pic>
    </p:spTree>
    <p:extLst>
      <p:ext uri="{BB962C8B-B14F-4D97-AF65-F5344CB8AC3E}">
        <p14:creationId xmlns:p14="http://schemas.microsoft.com/office/powerpoint/2010/main" val="2369779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94365" cy="1325880"/>
          </a:xfrm>
        </p:spPr>
        <p:txBody>
          <a:bodyPr>
            <a:noAutofit/>
          </a:bodyPr>
          <a:lstStyle/>
          <a:p>
            <a:r>
              <a:rPr lang="en-US" dirty="0">
                <a:latin typeface="Times New Roman" panose="02020603050405020304" pitchFamily="18" charset="0"/>
                <a:cs typeface="Times New Roman" panose="02020603050405020304" pitchFamily="18" charset="0"/>
                <a:sym typeface="+mn-ea"/>
              </a:rPr>
              <a:t>II. </a:t>
            </a:r>
            <a:r>
              <a:rPr lang="en-US" dirty="0" err="1">
                <a:latin typeface="Times New Roman" panose="02020603050405020304" pitchFamily="18" charset="0"/>
                <a:cs typeface="Times New Roman" panose="02020603050405020304" pitchFamily="18" charset="0"/>
                <a:sym typeface="+mn-ea"/>
              </a:rPr>
              <a:t>Công</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nghệ</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thực</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hiện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fontAlgn="base"/>
            <a:r>
              <a:rPr lang="vi-VN" dirty="0">
                <a:latin typeface="+mj-lt"/>
              </a:rPr>
              <a:t>Chroma</a:t>
            </a:r>
            <a:r>
              <a:rPr lang="en-US" dirty="0">
                <a:latin typeface="+mj-lt"/>
              </a:rPr>
              <a:t> </a:t>
            </a:r>
            <a:r>
              <a:rPr lang="en-US" dirty="0">
                <a:latin typeface="Times New Roman" panose="02020603050405020304" pitchFamily="18" charset="0"/>
                <a:cs typeface="Times New Roman" panose="02020603050405020304" pitchFamily="18" charset="0"/>
              </a:rPr>
              <a:t>DB</a:t>
            </a:r>
            <a:r>
              <a:rPr lang="vi-VN" dirty="0">
                <a:latin typeface="Times New Roman" panose="02020603050405020304" pitchFamily="18" charset="0"/>
                <a:cs typeface="Times New Roman" panose="02020603050405020304" pitchFamily="18" charset="0"/>
              </a:rPr>
              <a:t> </a:t>
            </a:r>
            <a:r>
              <a:rPr lang="vi-VN" dirty="0">
                <a:latin typeface="+mj-lt"/>
              </a:rPr>
              <a:t>là cơ sở dữ liệu nhúng mã nguồn mở. Chroma giúp việc xây dựng ứng dụng LLM trở nên dễ dàng bằng cách làm cho kiến ​​thức</a:t>
            </a:r>
            <a:r>
              <a:rPr lang="en-US" dirty="0">
                <a:latin typeface="+mj-lt"/>
              </a:rPr>
              <a:t> </a:t>
            </a:r>
            <a:r>
              <a:rPr lang="vi-VN" dirty="0">
                <a:latin typeface="+mj-lt"/>
              </a:rPr>
              <a:t>có thể kết nối được với LLM.</a:t>
            </a:r>
            <a:endParaRPr lang="en-US" dirty="0">
              <a:latin typeface="+mj-lt"/>
              <a:cs typeface="Times New Roman" panose="02020603050405020304" pitchFamily="18" charset="0"/>
            </a:endParaRPr>
          </a:p>
          <a:p>
            <a:pPr fontAlgn="base"/>
            <a:endParaRPr lang="en-US" dirty="0">
              <a:latin typeface="Times New Roman" panose="02020603050405020304" pitchFamily="18" charset="0"/>
              <a:cs typeface="Times New Roman" panose="02020603050405020304" pitchFamily="18" charset="0"/>
            </a:endParaRPr>
          </a:p>
          <a:p>
            <a:pPr fontAlgn="base"/>
            <a:endParaRPr lang="en-US" dirty="0">
              <a:latin typeface="Times New Roman" panose="02020603050405020304" pitchFamily="18" charset="0"/>
              <a:cs typeface="Times New Roman" panose="02020603050405020304" pitchFamily="18" charset="0"/>
            </a:endParaRPr>
          </a:p>
          <a:p>
            <a:pPr fontAlgn="base"/>
            <a:endParaRPr lang="en-US" dirty="0">
              <a:latin typeface="Times New Roman" panose="02020603050405020304" pitchFamily="18" charset="0"/>
              <a:cs typeface="Times New Roman" panose="02020603050405020304" pitchFamily="18" charset="0"/>
            </a:endParaRPr>
          </a:p>
          <a:p>
            <a:pPr fontAlgn="base"/>
            <a:endParaRPr lang="en-US" dirty="0">
              <a:latin typeface="Times New Roman" panose="02020603050405020304" pitchFamily="18" charset="0"/>
              <a:cs typeface="Times New Roman" panose="02020603050405020304" pitchFamily="18" charset="0"/>
            </a:endParaRPr>
          </a:p>
          <a:p>
            <a:pPr marL="0" indent="0" fontAlgn="base">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9064" t="29651" r="19204" b="-1"/>
          <a:stretch/>
        </p:blipFill>
        <p:spPr>
          <a:xfrm>
            <a:off x="2326714" y="3739205"/>
            <a:ext cx="7538571" cy="1488524"/>
          </a:xfrm>
          <a:prstGeom prst="rect">
            <a:avLst/>
          </a:prstGeom>
        </p:spPr>
      </p:pic>
    </p:spTree>
    <p:extLst>
      <p:ext uri="{BB962C8B-B14F-4D97-AF65-F5344CB8AC3E}">
        <p14:creationId xmlns:p14="http://schemas.microsoft.com/office/powerpoint/2010/main" val="199175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III.Phân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endParaRPr lang="en-US"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rotWithShape="1">
          <a:blip r:embed="rId2"/>
          <a:srcRect l="3135" t="2215"/>
          <a:stretch/>
        </p:blipFill>
        <p:spPr>
          <a:xfrm>
            <a:off x="2838994" y="1524001"/>
            <a:ext cx="6514011" cy="442896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471215" y="1927827"/>
            <a:ext cx="4087259" cy="3355398"/>
          </a:xfrm>
          <a:prstGeom prst="rect">
            <a:avLst/>
          </a:prstGeom>
        </p:spPr>
      </p:pic>
    </p:spTree>
    <p:extLst>
      <p:ext uri="{BB962C8B-B14F-4D97-AF65-F5344CB8AC3E}">
        <p14:creationId xmlns:p14="http://schemas.microsoft.com/office/powerpoint/2010/main" val="3564284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IV.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socket io</a:t>
            </a:r>
          </a:p>
        </p:txBody>
      </p:sp>
      <p:sp>
        <p:nvSpPr>
          <p:cNvPr id="4" name="Content Placeholder 3"/>
          <p:cNvSpPr>
            <a:spLocks noGrp="1"/>
          </p:cNvSpPr>
          <p:nvPr>
            <p:ph idx="1"/>
          </p:nvPr>
        </p:nvSpPr>
        <p:spPr/>
        <p:txBody>
          <a:bodyPr>
            <a:normAutofit/>
          </a:bodyPr>
          <a:lstStyle/>
          <a:p>
            <a:pPr marL="514350" indent="-514350">
              <a:buAutoNum type="arabicPeriod"/>
            </a:pP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vi-VN" dirty="0">
                <a:latin typeface="Times New Roman" panose="02020603050405020304" pitchFamily="18" charset="0"/>
                <a:cs typeface="Times New Roman" panose="02020603050405020304" pitchFamily="18" charset="0"/>
              </a:rPr>
              <a:t> kí </a:t>
            </a:r>
          </a:p>
          <a:p>
            <a:pPr marL="514350" indent="-514350">
              <a:buAutoNum type="arabicPeriod"/>
            </a:pPr>
            <a:r>
              <a:rPr lang="vi-VN" dirty="0">
                <a:latin typeface="Times New Roman" panose="02020603050405020304" pitchFamily="18" charset="0"/>
                <a:cs typeface="Times New Roman" panose="02020603050405020304" pitchFamily="18" charset="0"/>
              </a:rPr>
              <a:t>Chức năng đăng nhập</a:t>
            </a:r>
          </a:p>
          <a:p>
            <a:pPr marL="514350" indent="-514350">
              <a:buAutoNum type="arabicPeriod"/>
            </a:pPr>
            <a:r>
              <a:rPr lang="vi-VN" dirty="0">
                <a:latin typeface="Times New Roman" panose="02020603050405020304" pitchFamily="18" charset="0"/>
                <a:cs typeface="Times New Roman" panose="02020603050405020304" pitchFamily="18" charset="0"/>
              </a:rPr>
              <a:t>Chức năng gửi nhận</a:t>
            </a:r>
          </a:p>
          <a:p>
            <a:pPr marL="514350" indent="-514350">
              <a:buAutoNum type="arabicPeriod"/>
            </a:pPr>
            <a:r>
              <a:rPr lang="vi-VN" dirty="0">
                <a:latin typeface="Times New Roman" panose="02020603050405020304" pitchFamily="18" charset="0"/>
                <a:cs typeface="Times New Roman" panose="02020603050405020304" pitchFamily="18" charset="0"/>
              </a:rPr>
              <a:t>Chức năng đăng xuất</a:t>
            </a:r>
          </a:p>
          <a:p>
            <a:pPr marL="514350" indent="-514350">
              <a:buAutoNum type="arabicPeriod"/>
            </a:pPr>
            <a:endParaRPr lang="vi-V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demo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use cases</a:t>
            </a:r>
          </a:p>
        </p:txBody>
      </p:sp>
      <p:sp>
        <p:nvSpPr>
          <p:cNvPr id="3" name="Content Placeholder 2"/>
          <p:cNvSpPr>
            <a:spLocks noGrp="1"/>
          </p:cNvSpPr>
          <p:nvPr>
            <p:ph idx="1"/>
          </p:nvPr>
        </p:nvSpPr>
        <p:spPr>
          <a:xfrm>
            <a:off x="838200" y="1420511"/>
            <a:ext cx="10515600" cy="4351338"/>
          </a:xfrm>
        </p:spPr>
        <p:txBody>
          <a:bodyPr>
            <a:noAutofit/>
          </a:bodyPr>
          <a:lstStyle/>
          <a:p>
            <a:pPr marL="0" indent="0">
              <a:buNone/>
            </a:pPr>
            <a:endParaRPr lang="en-US" dirty="0">
              <a:latin typeface="Times New Roman" panose="02020603050405020304" pitchFamily="18" charset="0"/>
              <a:cs typeface="Times New Roman" panose="02020603050405020304" pitchFamily="18" charset="0"/>
            </a:endParaRPr>
          </a:p>
          <a:p>
            <a:pPr marL="0" indent="0">
              <a:spcBef>
                <a:spcPts val="200"/>
              </a:spcBef>
              <a:buNone/>
            </a:pPr>
            <a:r>
              <a:rPr lang="en-US" b="1" dirty="0">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5.1. </a:t>
            </a:r>
            <a:r>
              <a:rPr lang="en-US" b="1" dirty="0" err="1">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Chức</a:t>
            </a:r>
            <a:r>
              <a:rPr lang="en-US" b="1" dirty="0">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 </a:t>
            </a:r>
            <a:r>
              <a:rPr lang="en-US" b="1" dirty="0" err="1">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năng</a:t>
            </a:r>
            <a:r>
              <a:rPr lang="en-US" b="1" dirty="0">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 </a:t>
            </a:r>
            <a:r>
              <a:rPr lang="en-US" b="1" dirty="0" err="1">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đăng</a:t>
            </a:r>
            <a:r>
              <a:rPr lang="en-US" b="1" dirty="0">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 </a:t>
            </a:r>
            <a:r>
              <a:rPr lang="en-US" b="1" dirty="0" err="1">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ký</a:t>
            </a:r>
            <a:r>
              <a:rPr lang="en-US" b="1" dirty="0">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 </a:t>
            </a:r>
            <a:r>
              <a:rPr lang="en-US" b="1" dirty="0" err="1">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thành</a:t>
            </a:r>
            <a:r>
              <a:rPr lang="en-US" b="1" dirty="0">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 </a:t>
            </a:r>
            <a:r>
              <a:rPr lang="en-US" b="1" dirty="0" err="1">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viên</a:t>
            </a:r>
            <a:r>
              <a:rPr lang="en-US" b="1" dirty="0">
                <a:solidFill>
                  <a:srgbClr val="000000"/>
                </a:solidFill>
                <a:effectLst/>
                <a:latin typeface="Times New Roman" panose="02020603050405020304" pitchFamily="18" charset="0"/>
                <a:ea typeface="Yu Gothic Light" panose="020B0300000000000000" pitchFamily="34" charset="-128"/>
                <a:cs typeface="Times New Roman" panose="02020603050405020304" pitchFamily="18" charset="0"/>
              </a:rPr>
              <a:t>:</a:t>
            </a:r>
            <a:endParaRPr lang="en-VN" b="1" dirty="0">
              <a:solidFill>
                <a:srgbClr val="2F5496"/>
              </a:solidFill>
              <a:effectLst/>
              <a:latin typeface="Times New Roman" panose="02020603050405020304" pitchFamily="18" charset="0"/>
              <a:ea typeface="Yu Gothic Light" panose="020B0300000000000000" pitchFamily="34" charset="-128"/>
              <a:cs typeface="Times New Roman" panose="02020603050405020304" pitchFamily="18" charset="0"/>
            </a:endParaRPr>
          </a:p>
          <a:p>
            <a:pPr marL="0" indent="0">
              <a:buNone/>
            </a:pPr>
            <a:r>
              <a:rPr lang="en-US" dirty="0" err="1">
                <a:effectLst/>
                <a:latin typeface="Times New Roman" panose="02020603050405020304" pitchFamily="18" charset="0"/>
                <a:ea typeface="Arial" panose="020B0604020202020204" pitchFamily="34" charset="0"/>
                <a:cs typeface="Times New Roman" panose="02020603050405020304" pitchFamily="18" charset="0"/>
              </a:rPr>
              <a:t>Người</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dùng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có</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thể</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đăng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ký</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và</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cấp</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một</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tài</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khoản</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người</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dùng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để</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đăng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nhập</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khi</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cần</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trải</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nghiệm</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để</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có</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thể</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trải</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nghiệm</a:t>
            </a:r>
            <a:r>
              <a:rPr lang="en-US" dirty="0">
                <a:effectLst/>
                <a:latin typeface="Times New Roman" panose="02020603050405020304" pitchFamily="18" charset="0"/>
                <a:ea typeface="Arial" panose="020B0604020202020204" pitchFamily="34" charset="0"/>
                <a:cs typeface="Times New Roman" panose="02020603050405020304" pitchFamily="18" charset="0"/>
              </a:rPr>
              <a:t> chatbot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tư</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vấn</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sách</a:t>
            </a: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buNone/>
            </a:pPr>
            <a:r>
              <a:rPr lang="en-US" dirty="0" err="1">
                <a:effectLst/>
                <a:latin typeface="Times New Roman" panose="02020603050405020304" pitchFamily="18" charset="0"/>
                <a:ea typeface="Arial" panose="020B0604020202020204" pitchFamily="34" charset="0"/>
                <a:cs typeface="Times New Roman" panose="02020603050405020304" pitchFamily="18" charset="0"/>
              </a:rPr>
              <a:t>Đầu</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vào</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thông</a:t>
            </a:r>
            <a:r>
              <a:rPr lang="en-US" dirty="0">
                <a:effectLst/>
                <a:latin typeface="Times New Roman" panose="02020603050405020304" pitchFamily="18" charset="0"/>
                <a:ea typeface="Arial" panose="020B0604020202020204" pitchFamily="34" charset="0"/>
                <a:cs typeface="Times New Roman" panose="02020603050405020304" pitchFamily="18" charset="0"/>
              </a:rPr>
              <a:t> tin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cá</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nhân</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của</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khách</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hàng</a:t>
            </a:r>
            <a:r>
              <a:rPr lang="en-US" dirty="0">
                <a:effectLst/>
                <a:latin typeface="Times New Roman" panose="02020603050405020304" pitchFamily="18" charset="0"/>
                <a:ea typeface="Arial" panose="020B0604020202020204" pitchFamily="34" charset="0"/>
                <a:cs typeface="Times New Roman" panose="02020603050405020304" pitchFamily="18" charset="0"/>
              </a:rPr>
              <a:t>: user name , password </a:t>
            </a:r>
            <a:endParaRPr lang="en-VN"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buNone/>
            </a:pPr>
            <a:r>
              <a:rPr lang="en-US"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quá</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trình</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thực</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hiện</a:t>
            </a:r>
            <a:r>
              <a:rPr lang="en-US" dirty="0">
                <a:effectLst/>
                <a:latin typeface="Times New Roman" panose="02020603050405020304" pitchFamily="18" charset="0"/>
                <a:ea typeface="Arial" panose="020B0604020202020204" pitchFamily="34" charset="0"/>
                <a:cs typeface="Times New Roman" panose="02020603050405020304" pitchFamily="18" charset="0"/>
              </a:rPr>
              <a:t>:</a:t>
            </a:r>
            <a:endParaRPr lang="en-VN"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buFont typeface="Arial" panose="020B0604020202020204" pitchFamily="34" charset="0"/>
              <a:buChar char="-"/>
            </a:pPr>
            <a:r>
              <a:rPr lang="en-US" dirty="0" err="1">
                <a:effectLst/>
                <a:latin typeface="Times New Roman" panose="02020603050405020304" pitchFamily="18" charset="0"/>
                <a:ea typeface="Arial" panose="020B0604020202020204" pitchFamily="34" charset="0"/>
                <a:cs typeface="Times New Roman" panose="02020603050405020304" pitchFamily="18" charset="0"/>
              </a:rPr>
              <a:t>Bấm</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vào</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nút</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đăng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ký</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trên</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trang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đăng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nhập</a:t>
            </a:r>
            <a:r>
              <a:rPr lang="en-US" dirty="0">
                <a:effectLst/>
                <a:latin typeface="Times New Roman" panose="02020603050405020304" pitchFamily="18" charset="0"/>
                <a:ea typeface="Arial" panose="020B0604020202020204" pitchFamily="34" charset="0"/>
                <a:cs typeface="Times New Roman" panose="02020603050405020304" pitchFamily="18" charset="0"/>
              </a:rPr>
              <a:t>.</a:t>
            </a:r>
            <a:endParaRPr lang="en-VN"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buFont typeface="Arial" panose="020B0604020202020204" pitchFamily="34" charset="0"/>
              <a:buChar char="-"/>
            </a:pPr>
            <a:r>
              <a:rPr lang="en-US" dirty="0" err="1">
                <a:effectLst/>
                <a:latin typeface="Times New Roman" panose="02020603050405020304" pitchFamily="18" charset="0"/>
                <a:ea typeface="Arial" panose="020B0604020202020204" pitchFamily="34" charset="0"/>
                <a:cs typeface="Times New Roman" panose="02020603050405020304" pitchFamily="18" charset="0"/>
              </a:rPr>
              <a:t>Điền</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đầy</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đủ</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thông</a:t>
            </a:r>
            <a:r>
              <a:rPr lang="en-US" dirty="0">
                <a:effectLst/>
                <a:latin typeface="Times New Roman" panose="02020603050405020304" pitchFamily="18" charset="0"/>
                <a:ea typeface="Arial" panose="020B0604020202020204" pitchFamily="34" charset="0"/>
                <a:cs typeface="Times New Roman" panose="02020603050405020304" pitchFamily="18" charset="0"/>
              </a:rPr>
              <a:t> tin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và</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bấm</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nút</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đăng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ký</a:t>
            </a:r>
            <a:r>
              <a:rPr lang="en-US" dirty="0">
                <a:effectLst/>
                <a:latin typeface="Times New Roman" panose="02020603050405020304" pitchFamily="18" charset="0"/>
                <a:ea typeface="Arial" panose="020B0604020202020204" pitchFamily="34" charset="0"/>
                <a:cs typeface="Times New Roman" panose="02020603050405020304" pitchFamily="18" charset="0"/>
              </a:rPr>
              <a:t>.</a:t>
            </a:r>
            <a:endParaRPr lang="en-VN"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0502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1556AF74E803D47A52C61D60E18E7ED" ma:contentTypeVersion="14" ma:contentTypeDescription="Create a new document." ma:contentTypeScope="" ma:versionID="c36e7e461d262d796cd7ca8eaa7a90ee">
  <xsd:schema xmlns:xsd="http://www.w3.org/2001/XMLSchema" xmlns:xs="http://www.w3.org/2001/XMLSchema" xmlns:p="http://schemas.microsoft.com/office/2006/metadata/properties" xmlns:ns2="c618b37e-163f-47b9-b3fc-7ef9e7ed8837" xmlns:ns3="6b19f795-cf7a-4198-9031-f67309a241a9" targetNamespace="http://schemas.microsoft.com/office/2006/metadata/properties" ma:root="true" ma:fieldsID="486574d4f882fbd0cea01a5bd71c615f" ns2:_="" ns3:_="">
    <xsd:import namespace="c618b37e-163f-47b9-b3fc-7ef9e7ed8837"/>
    <xsd:import namespace="6b19f795-cf7a-4198-9031-f67309a241a9"/>
    <xsd:element name="properties">
      <xsd:complexType>
        <xsd:sequence>
          <xsd:element name="documentManagement">
            <xsd:complexType>
              <xsd:all>
                <xsd:element ref="ns2:ReferenceId" minOccurs="0"/>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ObjectDetectorVersion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18b37e-163f-47b9-b3fc-7ef9e7ed8837"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lcf76f155ced4ddcb4097134ff3c332f" ma:index="10" nillable="true" ma:taxonomy="true" ma:internalName="lcf76f155ced4ddcb4097134ff3c332f" ma:taxonomyFieldName="MediaServiceImageTags" ma:displayName="Image Tags" ma:readOnly="false" ma:fieldId="{5cf76f15-5ced-4ddc-b409-7134ff3c332f}" ma:taxonomyMulti="true" ma:sspId="bee44079-f624-4777-a56c-7b7b0d20bf72" ma:termSetId="09814cd3-568e-fe90-9814-8d621ff8fb84" ma:anchorId="fba54fb3-c3e1-fe81-a776-ca4b69148c4d" ma:open="true" ma:isKeyword="false">
      <xsd:complexType>
        <xsd:sequence>
          <xsd:element ref="pc:Terms" minOccurs="0" maxOccurs="1"/>
        </xsd:sequence>
      </xsd:complex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Location" ma:index="20" nillable="true" ma:displayName="Location" ma:indexed="true"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b19f795-cf7a-4198-9031-f67309a241a9" elementFormDefault="qualified">
    <xsd:import namespace="http://schemas.microsoft.com/office/2006/documentManagement/types"/>
    <xsd:import namespace="http://schemas.microsoft.com/office/infopath/2007/PartnerControls"/>
    <xsd:element name="TaxCatchAll" ma:index="11" nillable="true" ma:displayName="Taxonomy Catch All Column" ma:hidden="true" ma:list="{aa664ed9-7081-4a77-9943-df296ccb8032}" ma:internalName="TaxCatchAll" ma:showField="CatchAllData" ma:web="6b19f795-cf7a-4198-9031-f67309a241a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6b19f795-cf7a-4198-9031-f67309a241a9" xsi:nil="true"/>
    <lcf76f155ced4ddcb4097134ff3c332f xmlns="c618b37e-163f-47b9-b3fc-7ef9e7ed8837">
      <Terms xmlns="http://schemas.microsoft.com/office/infopath/2007/PartnerControls"/>
    </lcf76f155ced4ddcb4097134ff3c332f>
    <ReferenceId xmlns="c618b37e-163f-47b9-b3fc-7ef9e7ed883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EACE5C-63E5-449B-8E1B-50F34D0E3EAA}">
  <ds:schemaRefs/>
</ds:datastoreItem>
</file>

<file path=customXml/itemProps2.xml><?xml version="1.0" encoding="utf-8"?>
<ds:datastoreItem xmlns:ds="http://schemas.openxmlformats.org/officeDocument/2006/customXml" ds:itemID="{58CB08C3-F19B-4EC9-8F62-EE84AEBEBBC6}">
  <ds:schemaRefs>
    <ds:schemaRef ds:uri="c618b37e-163f-47b9-b3fc-7ef9e7ed8837"/>
    <ds:schemaRef ds:uri="http://schemas.microsoft.com/office/2006/documentManagement/types"/>
    <ds:schemaRef ds:uri="http://www.w3.org/XML/1998/namespace"/>
    <ds:schemaRef ds:uri="http://purl.org/dc/dcmitype/"/>
    <ds:schemaRef ds:uri="http://purl.org/dc/terms/"/>
    <ds:schemaRef ds:uri="http://schemas.microsoft.com/office/infopath/2007/PartnerControls"/>
    <ds:schemaRef ds:uri="http://schemas.microsoft.com/office/2006/metadata/properties"/>
    <ds:schemaRef ds:uri="http://purl.org/dc/elements/1.1/"/>
    <ds:schemaRef ds:uri="http://schemas.openxmlformats.org/package/2006/metadata/core-properties"/>
    <ds:schemaRef ds:uri="6b19f795-cf7a-4198-9031-f67309a241a9"/>
  </ds:schemaRefs>
</ds:datastoreItem>
</file>

<file path=customXml/itemProps3.xml><?xml version="1.0" encoding="utf-8"?>
<ds:datastoreItem xmlns:ds="http://schemas.openxmlformats.org/officeDocument/2006/customXml" ds:itemID="{030D47F7-1B20-46F6-8251-FF28141AE3B5}">
  <ds:schemaRefs/>
</ds:datastoreItem>
</file>

<file path=docProps/app.xml><?xml version="1.0" encoding="utf-8"?>
<Properties xmlns="http://schemas.openxmlformats.org/officeDocument/2006/extended-properties" xmlns:vt="http://schemas.openxmlformats.org/officeDocument/2006/docPropsVTypes">
  <TotalTime>225</TotalTime>
  <Words>972</Words>
  <Application>Microsoft Macintosh PowerPoint</Application>
  <PresentationFormat>Widescreen</PresentationFormat>
  <Paragraphs>102</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 Book recommendation chatbot</vt:lpstr>
      <vt:lpstr>I. Mục tiêu dự án</vt:lpstr>
      <vt:lpstr>II. Công nghệ thực hiện</vt:lpstr>
      <vt:lpstr>II. Công nghệ thực hiện</vt:lpstr>
      <vt:lpstr>II. Công nghệ thực hiện</vt:lpstr>
      <vt:lpstr>III.Phân tích hệ thống</vt:lpstr>
      <vt:lpstr>Cơ sở dữ liệu</vt:lpstr>
      <vt:lpstr>IV. Chức năng với socket io</vt:lpstr>
      <vt:lpstr>V. Thiết kế demo và use cases</vt:lpstr>
      <vt:lpstr>V. Thiết kế demo và use cases</vt:lpstr>
      <vt:lpstr>V. Thiết kế demo và use cases</vt:lpstr>
      <vt:lpstr>V. Thiết kế demo và use cases</vt:lpstr>
      <vt:lpstr>V. Thiết kế demo và use cases</vt:lpstr>
      <vt:lpstr>V. Thiết kế demo và use cases</vt:lpstr>
      <vt:lpstr>V. Thiết kế demo và use cases</vt:lpstr>
      <vt:lpstr>V. Thiết kế demo và use cases</vt:lpstr>
      <vt:lpstr>V. Thiết kế demo và use cases</vt:lpstr>
      <vt:lpstr>V. Thiết kế demo và use cases</vt:lpstr>
      <vt:lpstr>V. Thiết kế demo và use cases</vt:lpstr>
      <vt:lpstr>V. Thiết kế demo và use cases</vt:lpstr>
      <vt:lpstr>VI. Phân chia công việc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&lt;&lt;Tên chủ đề&gt;&gt;</dc:title>
  <dc:creator>ndnvien@dut.udn.vn</dc:creator>
  <cp:lastModifiedBy>Lê Huỳnh Huy</cp:lastModifiedBy>
  <cp:revision>161</cp:revision>
  <dcterms:created xsi:type="dcterms:W3CDTF">2023-10-18T00:10:00Z</dcterms:created>
  <dcterms:modified xsi:type="dcterms:W3CDTF">2023-12-04T02:53:58Z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0x010100B2695A4184868846AB0C9F63094CAB73</vt:lpwstr>
  </property>
  <property fmtid="{D5CDD505-2E9C-101B-9397-08002B2CF9AE}" pid="3" name="ICV">
    <vt:lpwstr>386411FD79954F7998038B51E35D321B_12</vt:lpwstr>
  </property>
  <property fmtid="{D5CDD505-2E9C-101B-9397-08002B2CF9AE}" pid="4" name="KSOProductBuildVer">
    <vt:lpwstr>1033-12.2.0.13306</vt:lpwstr>
  </property>
</Properties>
</file>