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6197"/>
  </p:normalViewPr>
  <p:slideViewPr>
    <p:cSldViewPr snapToGrid="0" snapToObjects="1">
      <p:cViewPr>
        <p:scale>
          <a:sx n="104" d="100"/>
          <a:sy n="104" d="100"/>
        </p:scale>
        <p:origin x="8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9C79-138B-3E4E-A838-9802769AC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9FB2C-AC19-0D42-AA51-770BEEDAD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76B4-5A4E-C442-8B25-F1768956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46A0-F5E8-2D43-953C-1E839B33499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EA95-CB68-9B44-A4B5-D5CF2721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BCF96-C2FC-A543-918B-8C7283AB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9B4-F8AD-3A40-BA0C-3C106DDC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6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CB7A-3392-C945-A2FB-9648BE79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753FE-560E-1442-90F1-994FF3303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33AB-644A-8841-8F46-0EC7F669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46A0-F5E8-2D43-953C-1E839B33499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B760-88F1-634D-883D-27033A87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CCA8-58CE-5046-BED0-DCE2985B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9B4-F8AD-3A40-BA0C-3C106DDC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353A0-B457-CD47-B7D4-8518A523C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3DE5-68CE-924A-82B1-A911CD93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5FA3-63BB-6540-B817-F181507B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46A0-F5E8-2D43-953C-1E839B33499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4080-E1BE-7047-895C-F16D7C37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A908-FC75-9E4D-B2A5-0D20249D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9B4-F8AD-3A40-BA0C-3C106DDC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0421-F671-144D-B4FD-9257C44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1911-6F7E-CE4B-861D-7E426B6B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4FEF4-3ED4-CC45-9EC5-5ACF89CC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46A0-F5E8-2D43-953C-1E839B33499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734B-22DE-CB4C-B9B4-0E8E216C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173FE-FEBA-9945-A96C-3F686A51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9B4-F8AD-3A40-BA0C-3C106DDC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0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0DEF-E205-D94A-A991-91C2B926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90647-EBCA-9542-9C03-EE1073C70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3A2CF-53C8-A94D-98DC-833D0D24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46A0-F5E8-2D43-953C-1E839B33499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617F-13E1-0F43-9EC3-9EF377A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7B2F-6403-ED47-96CC-CEA6D63B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9B4-F8AD-3A40-BA0C-3C106DDC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5722-CCE4-9845-9B67-4BD1C5C6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617D-F80A-ED42-80EC-95FACA443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FE382-1101-FC48-8552-EF26CCD24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F7814-7687-6247-B75A-82FF6E98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46A0-F5E8-2D43-953C-1E839B33499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C555B-E96A-8D4B-A138-ABB4E64D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3D65-7E82-204E-B5B0-58DDF065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9B4-F8AD-3A40-BA0C-3C106DDC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93BB-779F-3346-9F0B-F730DB99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8149B-EF1C-604B-BB81-33BC9B62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5E08C-C133-6045-AA03-A1DCDE27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84D82-B573-434B-8422-6B360DBC0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B89C4-3EF2-4B4D-ACF7-4FCEC9045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34283-29B7-D249-8BB1-757EB6AC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46A0-F5E8-2D43-953C-1E839B33499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A2263-411A-6041-B302-E67A07EB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48C0A-7E05-E147-964B-A8D0A3E3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9B4-F8AD-3A40-BA0C-3C106DDC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8284-38EC-E840-9CD6-F61B5C75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94FDC-C1CE-8C48-9E11-309BCBDA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46A0-F5E8-2D43-953C-1E839B33499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2DE7-140E-1440-8EB7-779BAF4B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ACF7E-38AB-7441-9DF1-CBE852DF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9B4-F8AD-3A40-BA0C-3C106DDC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8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5236E-4A72-3049-A66A-FC024039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46A0-F5E8-2D43-953C-1E839B33499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0B0FD-9A6B-8644-AC13-6522218A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C6CD3-1EE6-674F-87D8-A84002EA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9B4-F8AD-3A40-BA0C-3C106DDC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6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F349-1404-9A45-A9EA-86705A84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937E-0E12-1243-A28C-2713C68A4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B57C4-9666-AB44-BA09-3A9A50926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4289E-2784-8B4A-8AF0-893B55C3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46A0-F5E8-2D43-953C-1E839B33499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A59C2-1899-4745-8585-C5381E88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64E77-9BA8-2E40-90B2-0A5835D0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9B4-F8AD-3A40-BA0C-3C106DDC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9A2-4799-6042-B5E6-7F5D76CD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02D10-0B77-F943-8755-642FF6968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DB976-8877-864B-883E-B9A26A645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28319-6201-8647-B58D-699FEDA6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46A0-F5E8-2D43-953C-1E839B33499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F7541-186E-ED4C-8E12-4737AAD6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825B0-79FE-9B46-8CB9-B5259C1E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9B4-F8AD-3A40-BA0C-3C106DDC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9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6AA1F-2562-D643-AC51-9C7FC99E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6EF9C-26CF-6D4D-87E5-F925E257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6064-B784-C244-8745-8507D2938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46A0-F5E8-2D43-953C-1E839B33499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332B5-3540-4944-93E6-71526BB6C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6DE0-EB63-1742-8564-3AA63B822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A69B4-F8AD-3A40-BA0C-3C106DDC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0019-F898-0A4E-B84C-563B3C649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Java Programs</a:t>
            </a:r>
            <a:br>
              <a:rPr lang="en-US" altLang="en-US" dirty="0"/>
            </a:br>
            <a:r>
              <a:rPr lang="en-US" altLang="en-US" dirty="0"/>
              <a:t>Chapter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8657-1D8D-D544-B6D9-5A5A44D2F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Introduction to Java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7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90D8-EAE4-B64F-A632-3B6C57E9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Static methods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ADBD79-0478-454B-A635-7E8B0BE1D3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GB" altLang="en-US" b="1" dirty="0"/>
              <a:t>Static method</a:t>
            </a:r>
            <a:r>
              <a:rPr lang="en-GB" altLang="en-US" dirty="0"/>
              <a:t>: A named group of statements.</a:t>
            </a:r>
          </a:p>
          <a:p>
            <a:pPr lvl="2" eaLnBrk="1" hangingPunct="1">
              <a:lnSpc>
                <a:spcPct val="110000"/>
              </a:lnSpc>
            </a:pPr>
            <a:r>
              <a:rPr lang="en-GB" altLang="en-US" dirty="0"/>
              <a:t>denotes the </a:t>
            </a:r>
            <a:r>
              <a:rPr lang="en-GB" altLang="en-US" i="1" dirty="0"/>
              <a:t>structure</a:t>
            </a:r>
            <a:r>
              <a:rPr lang="en-GB" altLang="en-US" dirty="0"/>
              <a:t> of a program</a:t>
            </a:r>
          </a:p>
          <a:p>
            <a:pPr lvl="2" eaLnBrk="1" hangingPunct="1">
              <a:lnSpc>
                <a:spcPct val="110000"/>
              </a:lnSpc>
            </a:pPr>
            <a:r>
              <a:rPr lang="en-GB" altLang="en-US" dirty="0"/>
              <a:t>eliminates </a:t>
            </a:r>
            <a:r>
              <a:rPr lang="en-GB" altLang="en-US" i="1" dirty="0"/>
              <a:t>redundancy</a:t>
            </a:r>
            <a:r>
              <a:rPr lang="en-GB" altLang="en-US" dirty="0"/>
              <a:t> by code reuse</a:t>
            </a:r>
            <a:endParaRPr lang="en-US" altLang="en-US" dirty="0"/>
          </a:p>
          <a:p>
            <a:pPr lvl="1" eaLnBrk="1" hangingPunct="1">
              <a:lnSpc>
                <a:spcPct val="110000"/>
              </a:lnSpc>
            </a:pPr>
            <a:endParaRPr lang="en-GB" altLang="en-US" b="1" dirty="0"/>
          </a:p>
          <a:p>
            <a:pPr lvl="1" eaLnBrk="1" hangingPunct="1">
              <a:lnSpc>
                <a:spcPct val="110000"/>
              </a:lnSpc>
            </a:pPr>
            <a:r>
              <a:rPr lang="en-GB" altLang="en-US" b="1" dirty="0"/>
              <a:t>Procedural decomposition</a:t>
            </a:r>
            <a:r>
              <a:rPr lang="en-GB" altLang="en-US" dirty="0"/>
              <a:t>:</a:t>
            </a:r>
            <a:br>
              <a:rPr lang="en-GB" altLang="en-US" dirty="0"/>
            </a:br>
            <a:r>
              <a:rPr lang="en-GB" altLang="en-US" dirty="0"/>
              <a:t>dividing a problem into methods</a:t>
            </a:r>
          </a:p>
          <a:p>
            <a:pPr lvl="1" eaLnBrk="1" hangingPunct="1">
              <a:lnSpc>
                <a:spcPct val="110000"/>
              </a:lnSpc>
            </a:pPr>
            <a:endParaRPr lang="en-GB" altLang="en-US" dirty="0"/>
          </a:p>
          <a:p>
            <a:pPr lvl="1" eaLnBrk="1" hangingPunct="1">
              <a:lnSpc>
                <a:spcPct val="110000"/>
              </a:lnSpc>
            </a:pPr>
            <a:endParaRPr lang="en-GB" altLang="en-US" dirty="0"/>
          </a:p>
          <a:p>
            <a:pPr eaLnBrk="1" hangingPunct="1">
              <a:lnSpc>
                <a:spcPct val="110000"/>
              </a:lnSpc>
            </a:pPr>
            <a:r>
              <a:rPr lang="en-GB" altLang="en-US" dirty="0"/>
              <a:t>Writing a static method is like</a:t>
            </a:r>
            <a:br>
              <a:rPr lang="en-GB" altLang="en-US" dirty="0"/>
            </a:br>
            <a:r>
              <a:rPr lang="en-GB" altLang="en-US" dirty="0"/>
              <a:t>adding a new command to Java.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5B18EF-DE3E-E24C-A879-EA019E941E41}"/>
              </a:ext>
            </a:extLst>
          </p:cNvPr>
          <p:cNvGrpSpPr>
            <a:grpSpLocks/>
          </p:cNvGrpSpPr>
          <p:nvPr/>
        </p:nvGrpSpPr>
        <p:grpSpPr bwMode="auto">
          <a:xfrm>
            <a:off x="8192530" y="1578062"/>
            <a:ext cx="3048000" cy="4572000"/>
            <a:chOff x="3744" y="1344"/>
            <a:chExt cx="1920" cy="2880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018D31F0-85A4-FF40-A649-789408484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44"/>
              <a:ext cx="1920" cy="2880"/>
            </a:xfrm>
            <a:prstGeom prst="rect">
              <a:avLst/>
            </a:prstGeom>
            <a:solidFill>
              <a:srgbClr val="F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82575" indent="-282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125412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36842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827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altLang="en-US" sz="2000" b="1" dirty="0">
                  <a:latin typeface="Verdana" panose="020B0604030504040204" pitchFamily="34" charset="0"/>
                  <a:cs typeface="Times New Roman" panose="02020603050405020304" pitchFamily="18" charset="0"/>
                </a:rPr>
                <a:t>class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30AAF9CC-DDAD-E341-A084-994A07BF8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597"/>
              <a:ext cx="1728" cy="899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2575" indent="-282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8650" indent="-2317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altLang="en-US" sz="2000" b="1" u="sng">
                  <a:latin typeface="Verdana" panose="020B0604030504040204" pitchFamily="34" charset="0"/>
                  <a:cs typeface="Times New Roman" panose="02020603050405020304" pitchFamily="18" charset="0"/>
                </a:rPr>
                <a:t>method A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rPr>
                <a:t>statement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8E308A04-DD16-BA45-853A-9954F9D84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544"/>
              <a:ext cx="1728" cy="68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2575" indent="-282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8650" indent="-2317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altLang="en-US" sz="2000" b="1" u="sng">
                  <a:latin typeface="Verdana" panose="020B0604030504040204" pitchFamily="34" charset="0"/>
                  <a:cs typeface="Times New Roman" panose="02020603050405020304" pitchFamily="18" charset="0"/>
                </a:rPr>
                <a:t>method B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rPr>
                <a:t>statement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CEA68BEC-1306-6B4C-B8A7-09A03B8F2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77"/>
              <a:ext cx="1728" cy="899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2575" indent="-282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8650" indent="-2317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altLang="en-US" sz="2000" b="1" u="sng">
                  <a:latin typeface="Verdana" panose="020B0604030504040204" pitchFamily="34" charset="0"/>
                  <a:cs typeface="Times New Roman" panose="02020603050405020304" pitchFamily="18" charset="0"/>
                </a:rPr>
                <a:t>method C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rPr>
                <a:t>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73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4E10-0F6B-004A-9A92-DC52386C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static methods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CFE3E-CB3C-F34F-B6AB-89E6FFFC5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 eaLnBrk="1" hangingPunct="1">
              <a:lnSpc>
                <a:spcPct val="110000"/>
              </a:lnSpc>
              <a:buFontTx/>
              <a:buNone/>
              <a:tabLst>
                <a:tab pos="3200400" algn="l"/>
              </a:tabLst>
            </a:pPr>
            <a:r>
              <a:rPr lang="en-GB" altLang="en-US" dirty="0"/>
              <a:t>1. Design the algorithm.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3200400" algn="l"/>
              </a:tabLst>
            </a:pPr>
            <a:r>
              <a:rPr lang="en-GB" altLang="en-US" dirty="0"/>
              <a:t>Look at the structure, and which commands are repeated.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3200400" algn="l"/>
              </a:tabLst>
            </a:pPr>
            <a:r>
              <a:rPr lang="en-GB" altLang="en-US" dirty="0"/>
              <a:t>Decide what are the important overall tasks.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3200400" algn="l"/>
              </a:tabLst>
            </a:pPr>
            <a:endParaRPr lang="en-GB" altLang="en-US" dirty="0"/>
          </a:p>
          <a:p>
            <a:pPr marL="273050" indent="-273050" eaLnBrk="1" hangingPunct="1">
              <a:lnSpc>
                <a:spcPct val="110000"/>
              </a:lnSpc>
              <a:buFontTx/>
              <a:buNone/>
              <a:tabLst>
                <a:tab pos="3200400" algn="l"/>
              </a:tabLst>
            </a:pPr>
            <a:r>
              <a:rPr lang="en-GB" altLang="en-US" dirty="0"/>
              <a:t>2. </a:t>
            </a:r>
            <a:r>
              <a:rPr lang="en-GB" altLang="en-US" b="1" dirty="0"/>
              <a:t>Declare</a:t>
            </a:r>
            <a:r>
              <a:rPr lang="en-GB" altLang="en-US" dirty="0"/>
              <a:t> (write down) the methods.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3200400" algn="l"/>
              </a:tabLst>
            </a:pPr>
            <a:r>
              <a:rPr lang="en-GB" altLang="en-US" dirty="0"/>
              <a:t>Arrange statements into groups and give each group a name.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3200400" algn="l"/>
              </a:tabLst>
            </a:pPr>
            <a:endParaRPr lang="en-GB" altLang="en-US" dirty="0"/>
          </a:p>
          <a:p>
            <a:pPr marL="273050" indent="-273050" eaLnBrk="1" hangingPunct="1">
              <a:lnSpc>
                <a:spcPct val="110000"/>
              </a:lnSpc>
              <a:buFontTx/>
              <a:buNone/>
              <a:tabLst>
                <a:tab pos="3200400" algn="l"/>
              </a:tabLst>
            </a:pPr>
            <a:r>
              <a:rPr lang="en-GB" altLang="en-US" dirty="0"/>
              <a:t>3. </a:t>
            </a:r>
            <a:r>
              <a:rPr lang="en-GB" altLang="en-US" b="1" dirty="0"/>
              <a:t>Call</a:t>
            </a:r>
            <a:r>
              <a:rPr lang="en-GB" altLang="en-US" dirty="0"/>
              <a:t> (run) the methods.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3200400" algn="l"/>
              </a:tabLst>
            </a:pPr>
            <a:r>
              <a:rPr lang="en-GB" altLang="en-US" dirty="0"/>
              <a:t>The program's </a:t>
            </a:r>
            <a:r>
              <a:rPr lang="en-GB" altLang="en-US" dirty="0">
                <a:latin typeface="Courier New" panose="02070309020205020404" pitchFamily="49" charset="0"/>
              </a:rPr>
              <a:t>main</a:t>
            </a:r>
            <a:r>
              <a:rPr lang="en-GB" altLang="en-US" dirty="0"/>
              <a:t> method executes the other methods to perform the overall task.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173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A8CF-01CE-0248-834D-8453DE9B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Design of an algorithm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363027-82E5-804A-868B-6D1C6C050A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This program displays a delicious recipe for baking cookies.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public class BakeCookies2 {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public static void main(String[] </a:t>
            </a:r>
            <a:r>
              <a:rPr lang="en-GB" altLang="en-US" sz="1600" dirty="0" err="1">
                <a:latin typeface="Courier New" panose="02070309020205020404" pitchFamily="49" charset="0"/>
              </a:rPr>
              <a:t>args</a:t>
            </a:r>
            <a:r>
              <a:rPr lang="en-GB" altLang="en-US" sz="16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Step 1: Make the cake batter.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latin typeface="Courier New" panose="02070309020205020404" pitchFamily="49" charset="0"/>
              </a:rPr>
              <a:t>("Mix the dry ingredients.");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latin typeface="Courier New" panose="02070309020205020404" pitchFamily="49" charset="0"/>
              </a:rPr>
              <a:t>("Cream the butter and sugar.");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latin typeface="Courier New" panose="02070309020205020404" pitchFamily="49" charset="0"/>
              </a:rPr>
              <a:t>("Beat in the eggs.");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latin typeface="Courier New" panose="02070309020205020404" pitchFamily="49" charset="0"/>
              </a:rPr>
              <a:t>("Stir in the dry ingredients.");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altLang="en-US" sz="800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Step 2a: Bake cookies (first batch).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solidFill>
                  <a:srgbClr val="003399"/>
                </a:solidFill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solidFill>
                  <a:srgbClr val="003399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solidFill>
                  <a:srgbClr val="003399"/>
                </a:solidFill>
                <a:latin typeface="Courier New" panose="02070309020205020404" pitchFamily="49" charset="0"/>
              </a:rPr>
              <a:t>("Set the oven temperature.");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solidFill>
                  <a:srgbClr val="003399"/>
                </a:solidFill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solidFill>
                  <a:srgbClr val="003399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solidFill>
                  <a:srgbClr val="003399"/>
                </a:solidFill>
                <a:latin typeface="Courier New" panose="02070309020205020404" pitchFamily="49" charset="0"/>
              </a:rPr>
              <a:t>("Set the timer.");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solidFill>
                  <a:srgbClr val="003399"/>
                </a:solidFill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solidFill>
                  <a:srgbClr val="003399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solidFill>
                  <a:srgbClr val="003399"/>
                </a:solidFill>
                <a:latin typeface="Courier New" panose="02070309020205020404" pitchFamily="49" charset="0"/>
              </a:rPr>
              <a:t>("Place a batch of cookies into the oven.");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solidFill>
                  <a:srgbClr val="003399"/>
                </a:solidFill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solidFill>
                  <a:srgbClr val="003399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solidFill>
                  <a:srgbClr val="003399"/>
                </a:solidFill>
                <a:latin typeface="Courier New" panose="02070309020205020404" pitchFamily="49" charset="0"/>
              </a:rPr>
              <a:t>("Allow the cookies to bake.");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altLang="en-US" sz="8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Step 2b: Bake cookies (second batch).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GB" altLang="en-US" sz="16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("Set the oven temperature.");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GB" altLang="en-US" sz="16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("Set the timer.");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GB" altLang="en-US" sz="16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("Place a batch of cookies into the oven.");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GB" altLang="en-US" sz="16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("Allow the cookies to bake.");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alt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Step 3: Decorate the cookies.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latin typeface="Courier New" panose="02070309020205020404" pitchFamily="49" charset="0"/>
              </a:rPr>
              <a:t>("Mix ingredients for frosting.");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latin typeface="Courier New" panose="02070309020205020404" pitchFamily="49" charset="0"/>
              </a:rPr>
              <a:t>("Spread frosting and sprinkles.");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35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C385-DDE2-B04E-8204-3981AE8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Declaring a method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2C2758-D35C-F549-B311-4FFB6CF786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514589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i="1" dirty="0"/>
              <a:t>Gives your method a name so it can be executed</a:t>
            </a:r>
          </a:p>
          <a:p>
            <a:pPr marL="739775" lvl="1" indent="-282575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900" i="1" dirty="0"/>
          </a:p>
          <a:p>
            <a:pPr marL="339725" indent="-339725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Syntax:</a:t>
            </a:r>
            <a:br>
              <a:rPr lang="en-GB" altLang="en-US" dirty="0"/>
            </a:br>
            <a:br>
              <a:rPr lang="en-GB" altLang="en-US" sz="800" dirty="0"/>
            </a:br>
            <a:br>
              <a:rPr lang="en-GB" altLang="en-US" sz="800" dirty="0"/>
            </a:br>
            <a:r>
              <a:rPr lang="en-GB" altLang="en-US" sz="2200" dirty="0">
                <a:latin typeface="Courier New" panose="02070309020205020404" pitchFamily="49" charset="0"/>
              </a:rPr>
              <a:t>public static void </a:t>
            </a:r>
            <a:r>
              <a:rPr lang="en-GB" altLang="en-US" sz="2200" b="1" dirty="0"/>
              <a:t>name</a:t>
            </a:r>
            <a:r>
              <a:rPr lang="en-GB" altLang="en-US" sz="2200" dirty="0">
                <a:latin typeface="Courier New" panose="02070309020205020404" pitchFamily="49" charset="0"/>
              </a:rPr>
              <a:t>() {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 </a:t>
            </a:r>
            <a:r>
              <a:rPr lang="en-GB" altLang="en-US" sz="2200" b="1" dirty="0"/>
              <a:t>statement</a:t>
            </a:r>
            <a:r>
              <a:rPr lang="en-GB" altLang="en-US" sz="2200" dirty="0">
                <a:latin typeface="Courier New" panose="02070309020205020404" pitchFamily="49" charset="0"/>
              </a:rPr>
              <a:t>;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 </a:t>
            </a:r>
            <a:r>
              <a:rPr lang="en-GB" altLang="en-US" sz="2200" b="1" dirty="0"/>
              <a:t>statement</a:t>
            </a:r>
            <a:r>
              <a:rPr lang="en-GB" altLang="en-US" sz="2200" dirty="0">
                <a:latin typeface="Courier New" panose="02070309020205020404" pitchFamily="49" charset="0"/>
              </a:rPr>
              <a:t>;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 </a:t>
            </a:r>
            <a:r>
              <a:rPr lang="en-GB" altLang="en-US" sz="2200" dirty="0"/>
              <a:t>...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    </a:t>
            </a:r>
            <a:r>
              <a:rPr lang="en-GB" altLang="en-US" sz="2200" b="1" dirty="0"/>
              <a:t>statement</a:t>
            </a:r>
            <a:r>
              <a:rPr lang="en-GB" altLang="en-US" sz="2200" dirty="0">
                <a:latin typeface="Courier New" panose="02070309020205020404" pitchFamily="49" charset="0"/>
              </a:rPr>
              <a:t>;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}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endParaRPr lang="en-GB" altLang="en-US" sz="2200" dirty="0">
              <a:solidFill>
                <a:srgbClr val="4D4D4D"/>
              </a:solidFill>
              <a:latin typeface="Courier New" panose="02070309020205020404" pitchFamily="49" charset="0"/>
            </a:endParaRPr>
          </a:p>
          <a:p>
            <a:pPr marL="339725" indent="-339725" defTabSz="449263" eaLnBrk="1" hangingPunct="1">
              <a:spcBef>
                <a:spcPts val="1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Example:</a:t>
            </a:r>
            <a:br>
              <a:rPr lang="en-GB" altLang="en-US" dirty="0"/>
            </a:br>
            <a:br>
              <a:rPr lang="en-GB" altLang="en-US" sz="800" dirty="0"/>
            </a:br>
            <a:r>
              <a:rPr lang="en-GB" altLang="en-US" sz="2200" dirty="0">
                <a:latin typeface="Courier New" panose="02070309020205020404" pitchFamily="49" charset="0"/>
              </a:rPr>
              <a:t>public static void </a:t>
            </a:r>
            <a:r>
              <a:rPr lang="en-GB" altLang="en-US" sz="2200" dirty="0" err="1">
                <a:latin typeface="Courier New" panose="02070309020205020404" pitchFamily="49" charset="0"/>
              </a:rPr>
              <a:t>printWarning</a:t>
            </a:r>
            <a:r>
              <a:rPr lang="en-GB" altLang="en-US" sz="2200" dirty="0">
                <a:latin typeface="Courier New" panose="02070309020205020404" pitchFamily="49" charset="0"/>
              </a:rPr>
              <a:t>() {</a:t>
            </a:r>
            <a:br>
              <a:rPr lang="en-GB" altLang="en-US" sz="2200" dirty="0">
                <a:latin typeface="Courier New" panose="02070309020205020404" pitchFamily="49" charset="0"/>
              </a:rPr>
            </a:br>
            <a:r>
              <a:rPr lang="en-GB" altLang="en-US" sz="1900" dirty="0">
                <a:latin typeface="Courier New" panose="02070309020205020404" pitchFamily="49" charset="0"/>
              </a:rPr>
              <a:t>    </a:t>
            </a:r>
            <a:r>
              <a:rPr lang="en-GB" altLang="en-US" sz="19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900" dirty="0">
                <a:latin typeface="Courier New" panose="02070309020205020404" pitchFamily="49" charset="0"/>
              </a:rPr>
              <a:t>("This product causes cancer");</a:t>
            </a:r>
            <a:br>
              <a:rPr lang="en-GB" altLang="en-US" sz="1900" dirty="0">
                <a:latin typeface="Courier New" panose="02070309020205020404" pitchFamily="49" charset="0"/>
              </a:rPr>
            </a:br>
            <a:r>
              <a:rPr lang="en-GB" altLang="en-US" sz="1900" dirty="0">
                <a:latin typeface="Courier New" panose="02070309020205020404" pitchFamily="49" charset="0"/>
              </a:rPr>
              <a:t>    </a:t>
            </a:r>
            <a:r>
              <a:rPr lang="en-GB" altLang="en-US" sz="19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900" dirty="0">
                <a:latin typeface="Courier New" panose="02070309020205020404" pitchFamily="49" charset="0"/>
              </a:rPr>
              <a:t>("in lab rats and humans.");</a:t>
            </a:r>
            <a:br>
              <a:rPr lang="en-GB" altLang="en-US" sz="1900" dirty="0">
                <a:latin typeface="Courier New" panose="02070309020205020404" pitchFamily="49" charset="0"/>
              </a:rPr>
            </a:br>
            <a:r>
              <a:rPr lang="en-GB" altLang="en-US" sz="2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131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8FF0-C1C0-6F40-B1D6-E1957025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Calling a method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77AF7C-AE11-4748-984D-9A42AB731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en-GB" altLang="en-US" i="1" dirty="0"/>
              <a:t>Executes the method's code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</a:pPr>
            <a:endParaRPr lang="en-GB" altLang="en-US" sz="900" i="1" dirty="0"/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altLang="en-US" dirty="0"/>
              <a:t>Syntax:</a:t>
            </a:r>
            <a:endParaRPr lang="en-GB" altLang="en-US" sz="1300" dirty="0"/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endParaRPr lang="en-GB" altLang="en-US" sz="900" b="1" i="1" dirty="0"/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b="1" dirty="0"/>
              <a:t>	name</a:t>
            </a:r>
            <a:r>
              <a:rPr lang="en-GB" altLang="en-US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</a:pPr>
            <a:endParaRPr lang="en-GB" altLang="en-US" sz="900" dirty="0"/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</a:pPr>
            <a:r>
              <a:rPr lang="en-GB" altLang="en-US" dirty="0"/>
              <a:t>You can call the same method many times if you like.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</a:pPr>
            <a:endParaRPr lang="en-GB" altLang="en-US" dirty="0">
              <a:solidFill>
                <a:srgbClr val="4D4D4D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altLang="en-US" dirty="0"/>
              <a:t>Example:</a:t>
            </a:r>
            <a:endParaRPr lang="en-GB" altLang="en-US" sz="11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endParaRPr lang="en-GB" alt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</a:t>
            </a:r>
            <a:r>
              <a:rPr lang="en-GB" altLang="en-US" dirty="0" err="1">
                <a:latin typeface="Courier New" panose="02070309020205020404" pitchFamily="49" charset="0"/>
              </a:rPr>
              <a:t>printWarning</a:t>
            </a:r>
            <a:r>
              <a:rPr lang="en-GB" altLang="en-US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endParaRPr lang="en-GB" altLang="en-US" sz="900" u="sng" dirty="0"/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</a:pPr>
            <a:r>
              <a:rPr lang="en-GB" altLang="en-US" dirty="0"/>
              <a:t>Output:</a:t>
            </a:r>
          </a:p>
          <a:p>
            <a:pPr lvl="1" eaLnBrk="1" hangingPunct="1">
              <a:lnSpc>
                <a:spcPct val="70000"/>
              </a:lnSpc>
              <a:spcBef>
                <a:spcPts val="450"/>
              </a:spcBef>
              <a:buFontTx/>
              <a:buNone/>
            </a:pPr>
            <a:endParaRPr lang="en-GB" altLang="en-US" sz="1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ts val="45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This product causes cancer</a:t>
            </a:r>
          </a:p>
          <a:p>
            <a:pPr lvl="1" eaLnBrk="1" hangingPunct="1">
              <a:lnSpc>
                <a:spcPct val="70000"/>
              </a:lnSpc>
              <a:spcBef>
                <a:spcPts val="45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in lab rats and humans.</a:t>
            </a:r>
          </a:p>
        </p:txBody>
      </p:sp>
    </p:spTree>
    <p:extLst>
      <p:ext uri="{BB962C8B-B14F-4D97-AF65-F5344CB8AC3E}">
        <p14:creationId xmlns:p14="http://schemas.microsoft.com/office/powerpoint/2010/main" val="147928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36F9-40C9-F64B-A492-ABD39EEA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with static method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A71A94-997D-544D-92E9-063890871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public class </a:t>
            </a:r>
            <a:r>
              <a:rPr lang="en-GB" altLang="en-US" sz="1600" dirty="0" err="1">
                <a:latin typeface="Courier New" panose="02070309020205020404" pitchFamily="49" charset="0"/>
              </a:rPr>
              <a:t>FreshPrince</a:t>
            </a:r>
            <a:r>
              <a:rPr lang="en-GB" altLang="en-US" sz="1600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public static void main(String[] </a:t>
            </a:r>
            <a:r>
              <a:rPr lang="en-GB" altLang="en-US" sz="1600" dirty="0" err="1">
                <a:latin typeface="Courier New" panose="02070309020205020404" pitchFamily="49" charset="0"/>
              </a:rPr>
              <a:t>args</a:t>
            </a:r>
            <a:r>
              <a:rPr lang="en-GB" altLang="en-US" sz="16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latin typeface="Courier New" panose="02070309020205020404" pitchFamily="49" charset="0"/>
              </a:rPr>
              <a:t>        rap();                 </a:t>
            </a:r>
            <a:r>
              <a:rPr lang="en-GB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Calling (running) the rap method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latin typeface="Courier New" panose="02070309020205020404" pitchFamily="49" charset="0"/>
              </a:rPr>
              <a:t>        rap();                 </a:t>
            </a:r>
            <a:r>
              <a:rPr lang="en-GB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Calling the rap method again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endParaRPr lang="en-GB" altLang="en-US" sz="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This method prints the lyrics to my </a:t>
            </a:r>
            <a:r>
              <a:rPr lang="en-GB" altLang="en-US" sz="16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favorite</a:t>
            </a:r>
            <a:r>
              <a:rPr lang="en-GB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song.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latin typeface="Courier New" panose="02070309020205020404" pitchFamily="49" charset="0"/>
              </a:rPr>
              <a:t>    public static void rap()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latin typeface="Courier New" panose="02070309020205020404" pitchFamily="49" charset="0"/>
              </a:rPr>
              <a:t>("Now this is the story all about how");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latin typeface="Courier New" panose="02070309020205020404" pitchFamily="49" charset="0"/>
              </a:rPr>
              <a:t>("My life got flipped turned upside-down");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endParaRPr lang="en-GB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GB" altLang="en-US" sz="1800" dirty="0"/>
              <a:t>Output:</a:t>
            </a:r>
          </a:p>
          <a:p>
            <a:pPr eaLnBrk="1" hangingPunct="1">
              <a:lnSpc>
                <a:spcPct val="80000"/>
              </a:lnSpc>
              <a:spcBef>
                <a:spcPts val="150"/>
              </a:spcBef>
              <a:buFontTx/>
              <a:buNone/>
            </a:pPr>
            <a:endParaRPr lang="en-GB" altLang="en-US" sz="3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Now this is the story all about how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My life got flipped turned upside-down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endParaRPr lang="en-GB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Now this is the story all about how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My life got flipped turned upside-down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7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67E8-DD08-BF49-BDE8-003645D4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Methods calling methods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EA8E59-840E-E248-AA9B-D916DE4AE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public class </a:t>
            </a:r>
            <a:r>
              <a:rPr lang="en-GB" altLang="en-US" sz="1800" dirty="0" err="1">
                <a:latin typeface="Courier New" panose="02070309020205020404" pitchFamily="49" charset="0"/>
              </a:rPr>
              <a:t>MethodsExample</a:t>
            </a:r>
            <a:r>
              <a:rPr lang="en-GB" altLang="en-US" sz="1800" dirty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public static void main(String[] </a:t>
            </a:r>
            <a:r>
              <a:rPr lang="en-GB" altLang="en-US" sz="1800" dirty="0" err="1">
                <a:latin typeface="Courier New" panose="02070309020205020404" pitchFamily="49" charset="0"/>
              </a:rPr>
              <a:t>args</a:t>
            </a:r>
            <a:r>
              <a:rPr lang="en-GB" altLang="en-US" sz="1800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    message1();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    </a:t>
            </a:r>
            <a:r>
              <a:rPr lang="en-GB" altLang="en-US" sz="1800" b="1" dirty="0">
                <a:latin typeface="Courier New" panose="02070309020205020404" pitchFamily="49" charset="0"/>
              </a:rPr>
              <a:t>message2();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    </a:t>
            </a:r>
            <a:r>
              <a:rPr lang="en-GB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800" dirty="0">
                <a:latin typeface="Courier New" panose="02070309020205020404" pitchFamily="49" charset="0"/>
              </a:rPr>
              <a:t>("Done with main.");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GB" alt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public static void message1()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    </a:t>
            </a:r>
            <a:r>
              <a:rPr lang="en-GB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800" dirty="0">
                <a:latin typeface="Courier New" panose="02070309020205020404" pitchFamily="49" charset="0"/>
              </a:rPr>
              <a:t>("This is message1.");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GB" alt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public static void message2()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    </a:t>
            </a:r>
            <a:r>
              <a:rPr lang="en-GB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800" dirty="0">
                <a:latin typeface="Courier New" panose="02070309020205020404" pitchFamily="49" charset="0"/>
              </a:rPr>
              <a:t>("This is message2.");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        message1();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    </a:t>
            </a:r>
            <a:r>
              <a:rPr lang="en-GB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800" dirty="0">
                <a:latin typeface="Courier New" panose="02070309020205020404" pitchFamily="49" charset="0"/>
              </a:rPr>
              <a:t>("Done with message2.");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GB" alt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GB" altLang="en-US" sz="2000" dirty="0"/>
              <a:t>Output: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This is message1.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This is message2.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This is message1.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Done with message2.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Done with main.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435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C0CF-B85D-C04F-9C91-94571384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Control flow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AA100C-02F1-B94E-AADB-884475C545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 dirty="0"/>
              <a:t>When a method is called, the program's execution...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"jumps" into that method, executing its statements, then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"jumps" back to the point where the method was called.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endParaRPr lang="en-GB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altLang="en-US" sz="1700" dirty="0">
                <a:latin typeface="Courier New" panose="02070309020205020404" pitchFamily="49" charset="0"/>
              </a:rPr>
              <a:t>public class </a:t>
            </a:r>
            <a:r>
              <a:rPr lang="en-GB" altLang="en-US" sz="1700" dirty="0" err="1">
                <a:latin typeface="Courier New" panose="02070309020205020404" pitchFamily="49" charset="0"/>
              </a:rPr>
              <a:t>MethodsExample</a:t>
            </a:r>
            <a:r>
              <a:rPr lang="en-GB" altLang="en-US" sz="1700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altLang="en-US" sz="1700" dirty="0">
                <a:latin typeface="Courier New" panose="02070309020205020404" pitchFamily="49" charset="0"/>
              </a:rPr>
              <a:t>    public static void main(String[] </a:t>
            </a:r>
            <a:r>
              <a:rPr lang="en-GB" altLang="en-US" sz="1700" dirty="0" err="1">
                <a:latin typeface="Courier New" panose="02070309020205020404" pitchFamily="49" charset="0"/>
              </a:rPr>
              <a:t>args</a:t>
            </a:r>
            <a:r>
              <a:rPr lang="en-GB" altLang="en-US" sz="17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altLang="en-US" sz="1700" dirty="0">
                <a:latin typeface="Courier New" panose="02070309020205020404" pitchFamily="49" charset="0"/>
              </a:rPr>
              <a:t>        </a:t>
            </a:r>
            <a:r>
              <a:rPr lang="en-GB" altLang="en-US" sz="1700" b="1" dirty="0">
                <a:latin typeface="Courier New" panose="02070309020205020404" pitchFamily="49" charset="0"/>
              </a:rPr>
              <a:t>message1();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altLang="en-US" sz="1700" dirty="0">
                <a:latin typeface="Courier New" panose="02070309020205020404" pitchFamily="49" charset="0"/>
              </a:rPr>
              <a:t>               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altLang="en-US" sz="1700" dirty="0">
                <a:latin typeface="Courier New" panose="02070309020205020404" pitchFamily="49" charset="0"/>
              </a:rPr>
              <a:t>        </a:t>
            </a:r>
            <a:r>
              <a:rPr lang="en-GB" altLang="en-US" sz="1700" b="1" dirty="0">
                <a:latin typeface="Courier New" panose="02070309020205020404" pitchFamily="49" charset="0"/>
              </a:rPr>
              <a:t>message2();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endParaRPr lang="en-GB" altLang="en-US" sz="17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450"/>
              </a:spcBef>
              <a:buFontTx/>
              <a:buNone/>
            </a:pPr>
            <a:endParaRPr lang="en-GB" altLang="en-US" sz="17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altLang="en-US" sz="1700" dirty="0">
                <a:latin typeface="Courier New" panose="02070309020205020404" pitchFamily="49" charset="0"/>
              </a:rPr>
              <a:t>        </a:t>
            </a:r>
            <a:r>
              <a:rPr lang="en-GB" altLang="en-US" sz="17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700" dirty="0">
                <a:latin typeface="Courier New" panose="02070309020205020404" pitchFamily="49" charset="0"/>
              </a:rPr>
              <a:t>("Done with main.");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altLang="en-US" sz="17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endParaRPr lang="en-GB" altLang="en-US" sz="17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altLang="en-US" sz="1700" dirty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altLang="en-US" sz="1700" dirty="0">
                <a:latin typeface="Courier New" panose="02070309020205020404" pitchFamily="49" charset="0"/>
              </a:rPr>
              <a:t>}</a:t>
            </a:r>
            <a:endParaRPr lang="en-US" altLang="en-US" sz="22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63033FE-A9EA-3B43-8428-95D4E8D32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196" y="3084513"/>
            <a:ext cx="5089525" cy="72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GB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static void message1()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GB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GB" altLang="en-US" sz="1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GB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("This is message1.");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GB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CF743C55-0489-3B41-AEBC-FD0A8C113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196" y="4242916"/>
            <a:ext cx="5102225" cy="1406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GB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public static void message2()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GB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System.out.println("This is message2.");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GB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    message1();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GB" altLang="en-US" sz="1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GB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System.out.println("Done with message2.");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GB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F124A795-B073-9D46-85C6-2C9AF59D7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3394" y="3595815"/>
            <a:ext cx="3447535" cy="28533"/>
          </a:xfrm>
          <a:prstGeom prst="line">
            <a:avLst/>
          </a:prstGeom>
          <a:noFill/>
          <a:ln w="9525">
            <a:solidFill>
              <a:srgbClr val="00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4BE73304-E8C2-8041-B1BA-86728977E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393" y="4037763"/>
            <a:ext cx="3447535" cy="382133"/>
          </a:xfrm>
          <a:prstGeom prst="line">
            <a:avLst/>
          </a:prstGeom>
          <a:noFill/>
          <a:ln w="9525">
            <a:solidFill>
              <a:srgbClr val="00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0F0A7831-433F-464C-8073-9840045A0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8540" y="3810002"/>
            <a:ext cx="1503" cy="945110"/>
          </a:xfrm>
          <a:prstGeom prst="line">
            <a:avLst/>
          </a:prstGeom>
          <a:noFill/>
          <a:ln w="9525">
            <a:solidFill>
              <a:srgbClr val="00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3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C47F-E88F-AC46-A4D7-4BA30D8E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When to use methods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463F3-ED64-E34A-80D5-F9BBC64C6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Place statements into a static method if: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The statements are related structurally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The statements are repeated.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dirty="0"/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You should not create static methods for: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An individual </a:t>
            </a:r>
            <a:r>
              <a:rPr lang="en-US" altLang="en-US" dirty="0" err="1">
                <a:latin typeface="Courier New" panose="02070309020205020404" pitchFamily="49" charset="0"/>
              </a:rPr>
              <a:t>println</a:t>
            </a:r>
            <a:r>
              <a:rPr lang="en-US" altLang="en-US" dirty="0"/>
              <a:t> statement.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Only blank lines. (Put blank </a:t>
            </a:r>
            <a:r>
              <a:rPr lang="en-US" altLang="en-US" dirty="0" err="1">
                <a:latin typeface="Courier New" panose="02070309020205020404" pitchFamily="49" charset="0"/>
              </a:rPr>
              <a:t>println</a:t>
            </a:r>
            <a:r>
              <a:rPr lang="en-US" altLang="en-US" dirty="0" err="1"/>
              <a:t>s</a:t>
            </a:r>
            <a:r>
              <a:rPr lang="en-US" altLang="en-US" dirty="0"/>
              <a:t> in </a:t>
            </a:r>
            <a:r>
              <a:rPr lang="en-US" altLang="en-US" dirty="0">
                <a:latin typeface="Courier New" panose="02070309020205020404" pitchFamily="49" charset="0"/>
              </a:rPr>
              <a:t>main</a:t>
            </a:r>
            <a:r>
              <a:rPr lang="en-US" altLang="en-US" dirty="0"/>
              <a:t>.)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Unrelated or weakly related statements.</a:t>
            </a:r>
            <a:br>
              <a:rPr lang="en-US" altLang="en-US" dirty="0"/>
            </a:br>
            <a:r>
              <a:rPr lang="en-US" altLang="en-US" dirty="0"/>
              <a:t>(Consider splitting them into two smaller methods.)</a:t>
            </a:r>
          </a:p>
        </p:txBody>
      </p:sp>
    </p:spTree>
    <p:extLst>
      <p:ext uri="{BB962C8B-B14F-4D97-AF65-F5344CB8AC3E}">
        <p14:creationId xmlns:p14="http://schemas.microsoft.com/office/powerpoint/2010/main" val="63287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9452494-DAE1-574B-82CF-6010D258E9E0}"/>
              </a:ext>
            </a:extLst>
          </p:cNvPr>
          <p:cNvSpPr txBox="1">
            <a:spLocks noChangeArrowheads="1"/>
          </p:cNvSpPr>
          <p:nvPr/>
        </p:nvSpPr>
        <p:spPr>
          <a:xfrm>
            <a:off x="1822621" y="2286000"/>
            <a:ext cx="77724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Drawing complex figures with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227402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1E09-A085-A141-8BC9-9DA0BF9E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programming?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5B38-F015-D844-AC99-8B2B41A2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/>
              <a:t>Program</a:t>
            </a:r>
            <a:r>
              <a:rPr lang="en-US" altLang="en-US" b="1" dirty="0"/>
              <a:t>:</a:t>
            </a:r>
            <a:r>
              <a:rPr lang="en-GB" altLang="en-US" dirty="0"/>
              <a:t>A set of instructions to be carried out by a computer.</a:t>
            </a:r>
          </a:p>
          <a:p>
            <a:endParaRPr lang="en-US" dirty="0"/>
          </a:p>
          <a:p>
            <a:r>
              <a:rPr lang="en-GB" altLang="en-US" b="1" dirty="0"/>
              <a:t>Program execution</a:t>
            </a:r>
            <a:r>
              <a:rPr lang="en-GB" altLang="en-US" dirty="0"/>
              <a:t>: The act of carrying out the instructions contained in a program.</a:t>
            </a:r>
          </a:p>
          <a:p>
            <a:endParaRPr lang="en-US" dirty="0"/>
          </a:p>
          <a:p>
            <a:r>
              <a:rPr lang="en-GB" altLang="en-US" b="1" dirty="0"/>
              <a:t>Programming language</a:t>
            </a:r>
            <a:r>
              <a:rPr lang="en-GB" altLang="en-US" dirty="0"/>
              <a:t>: A systematic set of rules used to describe computations in a format that is editable by humans.</a:t>
            </a:r>
          </a:p>
          <a:p>
            <a:pPr lvl="1"/>
            <a:r>
              <a:rPr lang="en-GB" altLang="en-US" dirty="0"/>
              <a:t>This textbook teaches programming in a language named Java.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3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7402-5EFE-2344-B53A-ECF5914F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methods question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1143C-9B99-2A4D-9916-8B6277E25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Write a program to print these figures using methods.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+--------+</a:t>
            </a:r>
          </a:p>
        </p:txBody>
      </p:sp>
    </p:spTree>
    <p:extLst>
      <p:ext uri="{BB962C8B-B14F-4D97-AF65-F5344CB8AC3E}">
        <p14:creationId xmlns:p14="http://schemas.microsoft.com/office/powerpoint/2010/main" val="486960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A244-BDBD-CB4E-B3F4-039A5C5A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Development strategy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4D3F2-C87B-5841-9DDD-5AAC9693E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91EBD02-B71E-4942-891B-B3A34ABC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7497" y="2247106"/>
            <a:ext cx="6477000" cy="236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u="sng" dirty="0">
                <a:latin typeface="Verdana" panose="020B0604030504040204" pitchFamily="34" charset="0"/>
                <a:cs typeface="Times New Roman" panose="02020603050405020304" pitchFamily="18" charset="0"/>
              </a:rPr>
              <a:t>First version (unstructured):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endParaRPr lang="en-US" altLang="en-US" sz="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Create an empty program and 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 method.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Copy the expected output into it, surrounding each line with </a:t>
            </a:r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 syntax.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Run it to verify the output.</a:t>
            </a:r>
          </a:p>
        </p:txBody>
      </p:sp>
    </p:spTree>
    <p:extLst>
      <p:ext uri="{BB962C8B-B14F-4D97-AF65-F5344CB8AC3E}">
        <p14:creationId xmlns:p14="http://schemas.microsoft.com/office/powerpoint/2010/main" val="195261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ADE6-6A52-1148-9261-4824CCF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version 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038C7F-13BE-074F-9264-7DE77E38F1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9762" y="365125"/>
            <a:ext cx="4635843" cy="4208355"/>
          </a:xfrm>
        </p:spPr>
        <p:txBody>
          <a:bodyPr>
            <a:noAutofit/>
          </a:bodyPr>
          <a:lstStyle/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class Figures1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200" dirty="0" err="1">
                <a:latin typeface="Courier New" panose="02070309020205020404" pitchFamily="49" charset="0"/>
              </a:rPr>
              <a:t>args</a:t>
            </a:r>
            <a:r>
              <a:rPr lang="en-US" altLang="en-US" sz="1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  ______");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 /      \\");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("/        \\");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("\\        /");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 \\______/");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("\\        /");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 \\______/");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("+--------+");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  ______");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 /      \\");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("/        \\");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("|  STOP  |");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("\\        /");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 \\______/");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  ______");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 /      \\");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("/        \\");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200" dirty="0">
                <a:latin typeface="Courier New" panose="02070309020205020404" pitchFamily="49" charset="0"/>
              </a:rPr>
              <a:t>("+--------+");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F3B7B1E-6F8A-6C48-BB56-6511146D1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11181"/>
            <a:ext cx="6477000" cy="236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u="sng" dirty="0">
                <a:latin typeface="Verdana" panose="020B0604030504040204" pitchFamily="34" charset="0"/>
                <a:cs typeface="Times New Roman" panose="02020603050405020304" pitchFamily="18" charset="0"/>
              </a:rPr>
              <a:t>First version (unstructured):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endParaRPr lang="en-US" altLang="en-US" sz="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Create an empty program and 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 method.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Copy the expected output into it, surrounding each line with </a:t>
            </a:r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 syntax.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Run it to verify the output.</a:t>
            </a:r>
          </a:p>
        </p:txBody>
      </p:sp>
    </p:spTree>
    <p:extLst>
      <p:ext uri="{BB962C8B-B14F-4D97-AF65-F5344CB8AC3E}">
        <p14:creationId xmlns:p14="http://schemas.microsoft.com/office/powerpoint/2010/main" val="161553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B3AA-D19C-724D-85EF-48D9B57E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Development strategy 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57CC9-712C-F542-B503-41341B46F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EAB3EF4-29DC-6F40-ADF4-5F3BB830E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509" y="2432843"/>
            <a:ext cx="6477000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u="sng" dirty="0">
                <a:latin typeface="Verdana" panose="020B0604030504040204" pitchFamily="34" charset="0"/>
                <a:cs typeface="Times New Roman" panose="02020603050405020304" pitchFamily="18" charset="0"/>
              </a:rPr>
              <a:t>Second version (structured, with redundancy):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800" u="sng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Identify the structure of the output.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Divide the 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 method into static methods based on this structure.</a:t>
            </a:r>
          </a:p>
        </p:txBody>
      </p:sp>
    </p:spTree>
    <p:extLst>
      <p:ext uri="{BB962C8B-B14F-4D97-AF65-F5344CB8AC3E}">
        <p14:creationId xmlns:p14="http://schemas.microsoft.com/office/powerpoint/2010/main" val="304945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F509-3C27-9240-815C-7EB53CC8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Output structure</a:t>
            </a:r>
            <a:endParaRPr lang="en-US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7206D62-1F93-E84A-9304-31EEF399F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D8AF9484-AA66-594C-A61F-0B83B9BD3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578" y="1961356"/>
            <a:ext cx="647700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4538" indent="-287338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The structure of the output: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initial "egg" figure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second "teacup" figure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third "stop sign" figure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fourth "hat" figure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This structure can be represented by methods: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egg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teaCup</a:t>
            </a:r>
            <a:endParaRPr lang="en-US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stopSign</a:t>
            </a:r>
            <a:endParaRPr lang="en-US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hat</a:t>
            </a:r>
          </a:p>
        </p:txBody>
      </p:sp>
    </p:spTree>
    <p:extLst>
      <p:ext uri="{BB962C8B-B14F-4D97-AF65-F5344CB8AC3E}">
        <p14:creationId xmlns:p14="http://schemas.microsoft.com/office/powerpoint/2010/main" val="2417388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8803-983D-A646-B6EC-634F2BE7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version 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D6586-3BC9-3F42-97AA-4984221149C0}"/>
              </a:ext>
            </a:extLst>
          </p:cNvPr>
          <p:cNvSpPr txBox="1">
            <a:spLocks noChangeArrowheads="1"/>
          </p:cNvSpPr>
          <p:nvPr/>
        </p:nvSpPr>
        <p:spPr>
          <a:xfrm>
            <a:off x="300681" y="1359297"/>
            <a:ext cx="8991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Figures2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600" dirty="0" err="1">
                <a:latin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egg();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teaCup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stopSign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hat();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static void egg()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 ______");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/      \\");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("/        \\");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("\\        /");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\\______/");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static void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teaCup</a:t>
            </a:r>
            <a:r>
              <a:rPr lang="en-US" altLang="en-US" sz="1600" b="1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("\\        /");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\\______/");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("+--------+");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215E17-43FE-6D4F-864E-77C77312F0CF}"/>
              </a:ext>
            </a:extLst>
          </p:cNvPr>
          <p:cNvSpPr txBox="1">
            <a:spLocks noChangeArrowheads="1"/>
          </p:cNvSpPr>
          <p:nvPr/>
        </p:nvSpPr>
        <p:spPr>
          <a:xfrm>
            <a:off x="5506995" y="1027906"/>
            <a:ext cx="8991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static void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stopSign</a:t>
            </a:r>
            <a:r>
              <a:rPr lang="en-US" altLang="en-US" sz="1600" b="1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 ______");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/      \\");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("/        \\");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("|  STOP  |");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("\\        /");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\\______/");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static void hat()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 ______");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/      \\");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("/        \\");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("+--------+");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87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A17A-DDCF-4A46-B09B-12242FE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Development strategy 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7A132-6C88-3843-8B82-42AC868F3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A3B21C1-DE17-DE41-9640-713B1CB27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308" y="2238633"/>
            <a:ext cx="6477000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u="sng" dirty="0">
                <a:latin typeface="Verdana" panose="020B0604030504040204" pitchFamily="34" charset="0"/>
                <a:cs typeface="Times New Roman" panose="02020603050405020304" pitchFamily="18" charset="0"/>
              </a:rPr>
              <a:t>Third version (structured, without redundancy):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endParaRPr lang="en-US" altLang="en-US" sz="800" u="sng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Identify redundancy in the output, and create methods to eliminate as much as possible.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Add comments to the program.</a:t>
            </a:r>
          </a:p>
        </p:txBody>
      </p:sp>
    </p:spTree>
    <p:extLst>
      <p:ext uri="{BB962C8B-B14F-4D97-AF65-F5344CB8AC3E}">
        <p14:creationId xmlns:p14="http://schemas.microsoft.com/office/powerpoint/2010/main" val="199604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6E68-0DCE-B844-91ED-E2BC9E42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Output redundancy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9DBFF-7C4D-AD4C-8F32-77E3A6AD65FC}"/>
              </a:ext>
            </a:extLst>
          </p:cNvPr>
          <p:cNvPicPr/>
          <p:nvPr/>
        </p:nvPicPr>
        <p:blipFill rotWithShape="1">
          <a:blip r:embed="rId2"/>
          <a:srcRect l="24028" t="33527" r="11666" b="15646"/>
          <a:stretch/>
        </p:blipFill>
        <p:spPr bwMode="auto">
          <a:xfrm>
            <a:off x="943303" y="1690688"/>
            <a:ext cx="7298654" cy="4561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4464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9679-7D48-FE4A-85D7-77D50801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version 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FD54D-887E-F740-8342-D1086DFB2624}"/>
              </a:ext>
            </a:extLst>
          </p:cNvPr>
          <p:cNvSpPr txBox="1">
            <a:spLocks noChangeArrowheads="1"/>
          </p:cNvSpPr>
          <p:nvPr/>
        </p:nvSpPr>
        <p:spPr>
          <a:xfrm>
            <a:off x="745525" y="1311275"/>
            <a:ext cx="8991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Figures3 {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600" dirty="0" err="1">
                <a:latin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egg();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teaCup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stopSign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hat();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Draws the top half of an an egg figure.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static void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eggTop</a:t>
            </a:r>
            <a:r>
              <a:rPr lang="en-US" altLang="en-US" sz="1600" b="1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 ______");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/      \\");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("/        \\");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Draws the bottom half of an egg figure.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static void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eggBottom</a:t>
            </a:r>
            <a:r>
              <a:rPr lang="en-US" altLang="en-US" sz="1600" b="1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("\\        /");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\\______/");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Draws a complete egg figure.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egg() {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eggTop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eggBottom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F8E650A-4979-8747-A626-995ADD3E9A3E}"/>
              </a:ext>
            </a:extLst>
          </p:cNvPr>
          <p:cNvSpPr txBox="1">
            <a:spLocks noChangeArrowheads="1"/>
          </p:cNvSpPr>
          <p:nvPr/>
        </p:nvSpPr>
        <p:spPr>
          <a:xfrm>
            <a:off x="6001265" y="1337447"/>
            <a:ext cx="4798541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5000"/>
              </a:lnSpc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	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Draws a teacup figure.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teaCup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eggBottom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line();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Draws a stop sign figure.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stopSign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eggTop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("|  STOP  |");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eggBottom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Draws a figure that looks sort of like a hat.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hat() {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eggTop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line();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55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Draws a line of dashes.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static void line() {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("+--------+");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55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63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FB4B-331C-DF47-A341-894F4018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of a Java program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7909E31-D1F9-BC4D-9266-91E3956677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200" dirty="0">
                <a:latin typeface="Courier New" panose="02070309020205020404" pitchFamily="49" charset="0"/>
              </a:rPr>
              <a:t>public class </a:t>
            </a:r>
            <a:r>
              <a:rPr lang="en-GB" altLang="en-US" sz="2200" b="1" dirty="0"/>
              <a:t>name</a:t>
            </a:r>
            <a:r>
              <a:rPr lang="en-GB" altLang="en-US" sz="2200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200" dirty="0">
                <a:latin typeface="Courier New" panose="02070309020205020404" pitchFamily="49" charset="0"/>
              </a:rPr>
              <a:t>    public static void main(String[] </a:t>
            </a:r>
            <a:r>
              <a:rPr lang="en-GB" altLang="en-US" sz="2200" dirty="0" err="1">
                <a:latin typeface="Courier New" panose="02070309020205020404" pitchFamily="49" charset="0"/>
              </a:rPr>
              <a:t>args</a:t>
            </a:r>
            <a:r>
              <a:rPr lang="en-GB" altLang="en-US" sz="2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GB" altLang="en-US" sz="2200" b="1" dirty="0"/>
              <a:t>statement</a:t>
            </a:r>
            <a:r>
              <a:rPr lang="en-GB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GB" altLang="en-US" sz="2200" b="1" dirty="0"/>
              <a:t>statement</a:t>
            </a:r>
            <a:r>
              <a:rPr lang="en-GB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GB" alt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GB" altLang="en-US" sz="2200" b="1" dirty="0"/>
              <a:t>statement</a:t>
            </a:r>
            <a:r>
              <a:rPr lang="en-GB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200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GB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GB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GB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GB" altLang="en-US" dirty="0"/>
              <a:t>Every executable Java program consists of a </a:t>
            </a:r>
            <a:r>
              <a:rPr lang="en-GB" altLang="en-US" b="1" dirty="0"/>
              <a:t>class</a:t>
            </a:r>
            <a:r>
              <a:rPr lang="en-GB" altLang="en-US" dirty="0"/>
              <a:t>,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altLang="en-US" dirty="0"/>
              <a:t>that contains a </a:t>
            </a:r>
            <a:r>
              <a:rPr lang="en-GB" altLang="en-US" b="1" dirty="0"/>
              <a:t>method</a:t>
            </a:r>
            <a:r>
              <a:rPr lang="en-GB" altLang="en-US" dirty="0"/>
              <a:t> named </a:t>
            </a:r>
            <a:r>
              <a:rPr lang="en-GB" altLang="en-US" dirty="0">
                <a:latin typeface="Courier New" panose="02070309020205020404" pitchFamily="49" charset="0"/>
              </a:rPr>
              <a:t>main</a:t>
            </a:r>
            <a:r>
              <a:rPr lang="en-GB" altLang="en-US" dirty="0"/>
              <a:t>,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en-GB" altLang="en-US" dirty="0"/>
              <a:t>that contains the </a:t>
            </a:r>
            <a:r>
              <a:rPr lang="en-GB" altLang="en-US" b="1" dirty="0"/>
              <a:t>statements</a:t>
            </a:r>
            <a:r>
              <a:rPr lang="en-GB" altLang="en-US" dirty="0"/>
              <a:t> (commands) to be executed.</a:t>
            </a:r>
            <a:endParaRPr lang="en-US" alt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84FED8BD-95E8-C742-A410-E0AAF39D5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3438" y="1656557"/>
            <a:ext cx="930275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39F961C-3D08-8041-8F08-434353BCC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1453357"/>
            <a:ext cx="24352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25412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68425"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8272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b="1" dirty="0">
                <a:latin typeface="Verdana" panose="020B0604030504040204" pitchFamily="34" charset="0"/>
                <a:cs typeface="Times New Roman" panose="02020603050405020304" pitchFamily="18" charset="0"/>
              </a:rPr>
              <a:t>class</a:t>
            </a: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: a program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47B77D04-5AB6-9E4D-B0B3-DC5711749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228" y="2761060"/>
            <a:ext cx="3424238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314450" indent="-13144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428750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3050"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57350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b="1">
                <a:latin typeface="Verdana" panose="020B0604030504040204" pitchFamily="34" charset="0"/>
                <a:cs typeface="Times New Roman" panose="02020603050405020304" pitchFamily="18" charset="0"/>
              </a:rPr>
              <a:t>method</a:t>
            </a:r>
            <a:r>
              <a:rPr lang="en-US" altLang="en-US" sz="2000">
                <a:latin typeface="Verdana" panose="020B0604030504040204" pitchFamily="34" charset="0"/>
                <a:cs typeface="Times New Roman" panose="02020603050405020304" pitchFamily="18" charset="0"/>
              </a:rPr>
              <a:t>: a named group</a:t>
            </a:r>
            <a:br>
              <a:rPr lang="en-US" altLang="en-US" sz="20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Verdana" panose="020B0604030504040204" pitchFamily="34" charset="0"/>
                <a:cs typeface="Times New Roman" panose="02020603050405020304" pitchFamily="18" charset="0"/>
              </a:rPr>
              <a:t>of statements</a:t>
            </a: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6F74803-C5F8-7E4E-BFD1-9F50AC77F6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7028" y="238006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07AA2D55-57D3-9047-B396-2A4343A9B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710" y="3806854"/>
            <a:ext cx="53308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25412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68425"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8272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b="1">
                <a:latin typeface="Verdana" panose="020B0604030504040204" pitchFamily="34" charset="0"/>
                <a:cs typeface="Times New Roman" panose="02020603050405020304" pitchFamily="18" charset="0"/>
              </a:rPr>
              <a:t>statement</a:t>
            </a:r>
            <a:r>
              <a:rPr lang="en-US" altLang="en-US" sz="2000">
                <a:latin typeface="Verdana" panose="020B0604030504040204" pitchFamily="34" charset="0"/>
                <a:cs typeface="Times New Roman" panose="02020603050405020304" pitchFamily="18" charset="0"/>
              </a:rPr>
              <a:t>: a command to be executed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C5E9D9BD-1B60-9742-85AB-0956CD32EA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58510" y="342585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087F-8033-ED49-AFBE-5A2BA221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Java program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89D31-A5C7-1D4C-9C71-95557D362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7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public class Hello {</a:t>
            </a:r>
          </a:p>
          <a:p>
            <a:pPr eaLnBrk="1" hangingPunct="1">
              <a:lnSpc>
                <a:spcPct val="7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    public static void main(String[] </a:t>
            </a:r>
            <a:r>
              <a:rPr lang="en-GB" altLang="en-US" sz="2200" dirty="0" err="1">
                <a:latin typeface="Courier New" panose="02070309020205020404" pitchFamily="49" charset="0"/>
              </a:rPr>
              <a:t>args</a:t>
            </a:r>
            <a:r>
              <a:rPr lang="en-GB" altLang="en-US" sz="2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7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        </a:t>
            </a:r>
            <a:r>
              <a:rPr lang="en-GB" altLang="en-US" sz="22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2200" dirty="0">
                <a:latin typeface="Courier New" panose="02070309020205020404" pitchFamily="49" charset="0"/>
              </a:rPr>
              <a:t>("Hello, world!");</a:t>
            </a:r>
          </a:p>
          <a:p>
            <a:pPr eaLnBrk="1" hangingPunct="1">
              <a:lnSpc>
                <a:spcPct val="7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        </a:t>
            </a:r>
            <a:r>
              <a:rPr lang="en-GB" altLang="en-US" sz="22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22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7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        </a:t>
            </a:r>
            <a:r>
              <a:rPr lang="en-GB" altLang="en-US" sz="22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2200" dirty="0">
                <a:latin typeface="Courier New" panose="02070309020205020404" pitchFamily="49" charset="0"/>
              </a:rPr>
              <a:t>("This program produces");</a:t>
            </a:r>
          </a:p>
          <a:p>
            <a:pPr eaLnBrk="1" hangingPunct="1">
              <a:lnSpc>
                <a:spcPct val="7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        </a:t>
            </a:r>
            <a:r>
              <a:rPr lang="en-GB" altLang="en-US" sz="22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2200" dirty="0">
                <a:latin typeface="Courier New" panose="02070309020205020404" pitchFamily="49" charset="0"/>
              </a:rPr>
              <a:t>("four lines of output");</a:t>
            </a:r>
          </a:p>
          <a:p>
            <a:pPr eaLnBrk="1" hangingPunct="1">
              <a:lnSpc>
                <a:spcPct val="7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sz="22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dirty="0"/>
              <a:t>Its output: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GB" altLang="en-US" sz="900" dirty="0"/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Hello, world!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This program produces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four lines of output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26B5F-1487-CF44-8C45-1D6C2A24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90" y="3880179"/>
            <a:ext cx="3276600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6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DDE7-3BB4-0448-BDB4-B37CA9C1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Names and identifiers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4C331-F2F7-A14D-A130-6D6D3BC47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spcBef>
                <a:spcPts val="500"/>
              </a:spcBef>
            </a:pPr>
            <a:r>
              <a:rPr lang="en-GB" altLang="en-US" dirty="0"/>
              <a:t>You must give your program a name.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buFontTx/>
              <a:buNone/>
            </a:pPr>
            <a:endParaRPr lang="en-GB" alt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public class </a:t>
            </a:r>
            <a:r>
              <a:rPr lang="en-GB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CSC1302</a:t>
            </a:r>
            <a:r>
              <a:rPr lang="en-GB" alt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buFontTx/>
              <a:buNone/>
            </a:pPr>
            <a:endParaRPr lang="en-GB" alt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</a:pPr>
            <a:r>
              <a:rPr lang="en-GB" altLang="en-US" dirty="0"/>
              <a:t>Naming convention: capitalize each word (e.g.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GB" altLang="en-US" dirty="0" err="1">
                <a:latin typeface="Courier New" panose="02070309020205020404" pitchFamily="49" charset="0"/>
              </a:rPr>
              <a:t>MyClassName</a:t>
            </a:r>
            <a:r>
              <a:rPr lang="en-GB" altLang="en-US" dirty="0"/>
              <a:t>)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</a:pPr>
            <a:r>
              <a:rPr lang="en-GB" altLang="en-US" dirty="0"/>
              <a:t>Your program's file must match exactly (</a:t>
            </a:r>
            <a:r>
              <a:rPr lang="en-GB" altLang="en-US" dirty="0">
                <a:latin typeface="Courier New" panose="02070309020205020404" pitchFamily="49" charset="0"/>
              </a:rPr>
              <a:t>CSC1302.java</a:t>
            </a:r>
            <a:r>
              <a:rPr lang="en-GB" altLang="en-US" dirty="0"/>
              <a:t>)</a:t>
            </a:r>
          </a:p>
          <a:p>
            <a:pPr lvl="2" eaLnBrk="1" hangingPunct="1">
              <a:lnSpc>
                <a:spcPct val="110000"/>
              </a:lnSpc>
              <a:spcBef>
                <a:spcPts val="500"/>
              </a:spcBef>
            </a:pPr>
            <a:r>
              <a:rPr lang="en-GB" altLang="en-US" dirty="0"/>
              <a:t>includes capitalization (Java is "case-sensitive")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</a:pPr>
            <a:endParaRPr lang="en-GB" altLang="en-US" b="1" dirty="0"/>
          </a:p>
          <a:p>
            <a:pPr eaLnBrk="1" hangingPunct="1">
              <a:lnSpc>
                <a:spcPct val="110000"/>
              </a:lnSpc>
              <a:spcBef>
                <a:spcPts val="500"/>
              </a:spcBef>
            </a:pPr>
            <a:r>
              <a:rPr lang="en-GB" altLang="en-US" b="1" dirty="0"/>
              <a:t>Identifier</a:t>
            </a:r>
            <a:r>
              <a:rPr lang="en-GB" altLang="en-US" dirty="0"/>
              <a:t>: A name given to an item in your program.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en-US" dirty="0"/>
              <a:t>must start with a letter or </a:t>
            </a:r>
            <a:r>
              <a:rPr lang="en-GB" altLang="en-US" dirty="0">
                <a:latin typeface="Courier New" panose="02070309020205020404" pitchFamily="49" charset="0"/>
              </a:rPr>
              <a:t>_</a:t>
            </a:r>
            <a:r>
              <a:rPr lang="en-GB" altLang="en-US" dirty="0"/>
              <a:t> or </a:t>
            </a:r>
            <a:r>
              <a:rPr lang="en-GB" altLang="en-US" dirty="0">
                <a:latin typeface="Courier New" panose="02070309020205020404" pitchFamily="49" charset="0"/>
              </a:rPr>
              <a:t>$</a:t>
            </a:r>
            <a:endParaRPr lang="en-GB" altLang="en-US" dirty="0"/>
          </a:p>
          <a:p>
            <a:pPr lvl="1" eaLnBrk="1" hangingPunct="1">
              <a:spcBef>
                <a:spcPts val="450"/>
              </a:spcBef>
            </a:pPr>
            <a:r>
              <a:rPr lang="en-GB" altLang="en-US" dirty="0"/>
              <a:t>subsequent characters can be any of those or a number</a:t>
            </a:r>
          </a:p>
          <a:p>
            <a:pPr lvl="2" eaLnBrk="1" hangingPunct="1">
              <a:spcBef>
                <a:spcPts val="450"/>
              </a:spcBef>
            </a:pPr>
            <a:r>
              <a:rPr lang="en-GB" altLang="en-US" dirty="0">
                <a:solidFill>
                  <a:srgbClr val="003399"/>
                </a:solidFill>
              </a:rPr>
              <a:t>legal:	</a:t>
            </a:r>
            <a:r>
              <a:rPr lang="en-GB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_</a:t>
            </a:r>
            <a:r>
              <a:rPr lang="en-GB" altLang="en-US" dirty="0" err="1">
                <a:solidFill>
                  <a:srgbClr val="003399"/>
                </a:solidFill>
                <a:latin typeface="Courier New" panose="02070309020205020404" pitchFamily="49" charset="0"/>
              </a:rPr>
              <a:t>myName</a:t>
            </a:r>
            <a:r>
              <a:rPr lang="en-GB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   </a:t>
            </a:r>
            <a:r>
              <a:rPr lang="en-GB" altLang="en-US" dirty="0" err="1">
                <a:solidFill>
                  <a:srgbClr val="003399"/>
                </a:solidFill>
                <a:latin typeface="Courier New" panose="02070309020205020404" pitchFamily="49" charset="0"/>
              </a:rPr>
              <a:t>TheCure</a:t>
            </a:r>
            <a:r>
              <a:rPr lang="en-GB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   ANSWER_IS_42   $bling$</a:t>
            </a:r>
          </a:p>
          <a:p>
            <a:pPr lvl="2" eaLnBrk="1" hangingPunct="1">
              <a:spcBef>
                <a:spcPts val="450"/>
              </a:spcBef>
            </a:pPr>
            <a:r>
              <a:rPr lang="en-GB" altLang="en-US" dirty="0">
                <a:solidFill>
                  <a:srgbClr val="800000"/>
                </a:solidFill>
              </a:rPr>
              <a:t>illegal:	</a:t>
            </a:r>
            <a:r>
              <a:rPr lang="en-GB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me+u</a:t>
            </a:r>
            <a:r>
              <a:rPr lang="en-GB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     49ers     side-swipe     </a:t>
            </a:r>
            <a:r>
              <a:rPr lang="en-GB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Ph.D's</a:t>
            </a:r>
            <a:r>
              <a:rPr lang="en-GB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589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A155-77B0-1745-AB20-0825F3A8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Strings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99D6AE-27C5-594F-BB09-735822E5A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 b="1" dirty="0"/>
              <a:t>String</a:t>
            </a:r>
            <a:r>
              <a:rPr lang="en-GB" altLang="en-US" dirty="0"/>
              <a:t>: A sequence of characters to be printed.</a:t>
            </a:r>
          </a:p>
          <a:p>
            <a:pPr lvl="1" eaLnBrk="1" hangingPunct="1"/>
            <a:r>
              <a:rPr lang="en-GB" altLang="en-US" dirty="0"/>
              <a:t>Starts and ends with a </a:t>
            </a:r>
            <a:r>
              <a:rPr lang="en-GB" altLang="en-US" dirty="0">
                <a:latin typeface="Courier New" panose="02070309020205020404" pitchFamily="49" charset="0"/>
              </a:rPr>
              <a:t>"</a:t>
            </a:r>
            <a:r>
              <a:rPr lang="en-GB" altLang="en-US" dirty="0"/>
              <a:t> quote </a:t>
            </a:r>
            <a:r>
              <a:rPr lang="en-GB" altLang="en-US" dirty="0">
                <a:latin typeface="Courier New" panose="02070309020205020404" pitchFamily="49" charset="0"/>
              </a:rPr>
              <a:t>"</a:t>
            </a:r>
            <a:r>
              <a:rPr lang="en-GB" altLang="en-US" dirty="0"/>
              <a:t> character.</a:t>
            </a:r>
          </a:p>
          <a:p>
            <a:pPr lvl="2" eaLnBrk="1" hangingPunct="1"/>
            <a:r>
              <a:rPr lang="en-GB" altLang="en-US" dirty="0"/>
              <a:t>The quotes do not appear in the output.</a:t>
            </a:r>
          </a:p>
          <a:p>
            <a:pPr lvl="1" eaLnBrk="1" hangingPunct="1"/>
            <a:endParaRPr lang="en-GB" altLang="en-US" sz="900" dirty="0"/>
          </a:p>
          <a:p>
            <a:pPr lvl="1" eaLnBrk="1" hangingPunct="1"/>
            <a:r>
              <a:rPr lang="en-GB" altLang="en-US" dirty="0"/>
              <a:t>Examples:</a:t>
            </a:r>
            <a:br>
              <a:rPr lang="en-GB" altLang="en-US" dirty="0"/>
            </a:br>
            <a:br>
              <a:rPr lang="en-GB" altLang="en-US" sz="900" dirty="0"/>
            </a:br>
            <a:r>
              <a:rPr lang="en-GB" altLang="en-US" dirty="0">
                <a:latin typeface="Courier New" panose="02070309020205020404" pitchFamily="49" charset="0"/>
              </a:rPr>
              <a:t>"hello"</a:t>
            </a:r>
            <a:br>
              <a:rPr lang="en-GB" altLang="en-US" dirty="0">
                <a:latin typeface="Courier New" panose="02070309020205020404" pitchFamily="49" charset="0"/>
              </a:rPr>
            </a:br>
            <a:r>
              <a:rPr lang="en-GB" altLang="en-US" dirty="0">
                <a:latin typeface="Courier New" panose="02070309020205020404" pitchFamily="49" charset="0"/>
              </a:rPr>
              <a:t>"This is a string.  It's very long!"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GB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dirty="0"/>
              <a:t>Restrictions: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GB" altLang="en-US" dirty="0"/>
              <a:t>May not span multiple lines.</a:t>
            </a:r>
            <a:br>
              <a:rPr lang="en-GB" altLang="en-US" dirty="0"/>
            </a:br>
            <a:br>
              <a:rPr lang="en-GB" altLang="en-US" sz="800" dirty="0"/>
            </a:br>
            <a:r>
              <a:rPr lang="en-GB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"This is not</a:t>
            </a:r>
            <a:br>
              <a:rPr lang="en-GB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</a:br>
            <a:r>
              <a:rPr lang="en-GB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a legal String."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en-GB" altLang="en-US" sz="9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GB" altLang="en-US" dirty="0"/>
              <a:t>May not contain a </a:t>
            </a:r>
            <a:r>
              <a:rPr lang="en-GB" altLang="en-US" dirty="0">
                <a:latin typeface="Courier New" panose="02070309020205020404" pitchFamily="49" charset="0"/>
              </a:rPr>
              <a:t>"</a:t>
            </a:r>
            <a:r>
              <a:rPr lang="en-GB" altLang="en-US" dirty="0"/>
              <a:t> character.</a:t>
            </a:r>
            <a:br>
              <a:rPr lang="en-GB" altLang="en-US" dirty="0"/>
            </a:br>
            <a:br>
              <a:rPr lang="en-GB" altLang="en-US" sz="800" dirty="0"/>
            </a:br>
            <a:r>
              <a:rPr lang="en-GB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"This is not a "legal" String either."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243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CB42-80D8-6140-8CD1-48C7482A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Escape sequences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59FE71-868D-8F41-A0B1-628129E18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ts val="600"/>
              </a:spcBef>
            </a:pPr>
            <a:r>
              <a:rPr lang="en-GB" altLang="en-US" b="1" dirty="0"/>
              <a:t>Escape sequence</a:t>
            </a:r>
            <a:r>
              <a:rPr lang="en-GB" altLang="en-US" dirty="0"/>
              <a:t>: A special sequence of characters used to represent certain special characters in a string.</a:t>
            </a:r>
            <a:br>
              <a:rPr lang="en-GB" altLang="en-US" dirty="0"/>
            </a:br>
            <a:endParaRPr lang="en-GB" altLang="en-US" sz="800" dirty="0"/>
          </a:p>
          <a:p>
            <a:pPr lvl="1" eaLnBrk="1" hangingPunct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\t   </a:t>
            </a:r>
            <a:r>
              <a:rPr lang="en-GB" altLang="en-US" dirty="0"/>
              <a:t>tab character</a:t>
            </a:r>
          </a:p>
          <a:p>
            <a:pPr lvl="1" eaLnBrk="1" hangingPunct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\n   </a:t>
            </a:r>
            <a:r>
              <a:rPr lang="en-GB" altLang="en-US" dirty="0"/>
              <a:t>new line character</a:t>
            </a:r>
          </a:p>
          <a:p>
            <a:pPr lvl="1" eaLnBrk="1" hangingPunct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\"   </a:t>
            </a:r>
            <a:r>
              <a:rPr lang="en-GB" altLang="en-US" dirty="0"/>
              <a:t>quotation mark character</a:t>
            </a:r>
          </a:p>
          <a:p>
            <a:pPr lvl="1" eaLnBrk="1" hangingPunct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\\   </a:t>
            </a:r>
            <a:r>
              <a:rPr lang="en-GB" altLang="en-US" dirty="0"/>
              <a:t>backslash character</a:t>
            </a:r>
          </a:p>
          <a:p>
            <a:pPr lvl="1" eaLnBrk="1" hangingPunct="1">
              <a:spcBef>
                <a:spcPts val="500"/>
              </a:spcBef>
            </a:pPr>
            <a:endParaRPr lang="en-GB" altLang="en-US" dirty="0"/>
          </a:p>
          <a:p>
            <a:pPr lvl="1" eaLnBrk="1" hangingPunct="1">
              <a:spcBef>
                <a:spcPts val="500"/>
              </a:spcBef>
            </a:pPr>
            <a:r>
              <a:rPr lang="en-GB" altLang="en-US" dirty="0"/>
              <a:t>Example:</a:t>
            </a:r>
            <a:br>
              <a:rPr lang="en-GB" altLang="en-US" dirty="0"/>
            </a:br>
            <a:r>
              <a:rPr lang="en-GB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2000" dirty="0">
                <a:latin typeface="Courier New" panose="02070309020205020404" pitchFamily="49" charset="0"/>
              </a:rPr>
              <a:t>("</a:t>
            </a:r>
            <a:r>
              <a:rPr lang="en-GB" altLang="en-US" sz="2000" b="1" dirty="0">
                <a:latin typeface="Courier New" panose="02070309020205020404" pitchFamily="49" charset="0"/>
              </a:rPr>
              <a:t>\\</a:t>
            </a:r>
            <a:r>
              <a:rPr lang="en-GB" altLang="en-US" sz="2000" dirty="0">
                <a:latin typeface="Courier New" panose="02070309020205020404" pitchFamily="49" charset="0"/>
              </a:rPr>
              <a:t>hello</a:t>
            </a:r>
            <a:r>
              <a:rPr lang="en-GB" altLang="en-US" sz="2000" b="1" dirty="0">
                <a:latin typeface="Courier New" panose="02070309020205020404" pitchFamily="49" charset="0"/>
              </a:rPr>
              <a:t>\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n</a:t>
            </a:r>
            <a:r>
              <a:rPr lang="en-GB" altLang="en-US" sz="2000" dirty="0" err="1">
                <a:latin typeface="Courier New" panose="02070309020205020404" pitchFamily="49" charset="0"/>
              </a:rPr>
              <a:t>how</a:t>
            </a:r>
            <a:r>
              <a:rPr lang="en-GB" altLang="en-US" sz="2000" b="1" dirty="0">
                <a:latin typeface="Courier New" panose="02070309020205020404" pitchFamily="49" charset="0"/>
              </a:rPr>
              <a:t>\t</a:t>
            </a:r>
            <a:r>
              <a:rPr lang="en-GB" altLang="en-US" sz="2000" dirty="0">
                <a:latin typeface="Courier New" panose="02070309020205020404" pitchFamily="49" charset="0"/>
              </a:rPr>
              <a:t>are </a:t>
            </a:r>
            <a:r>
              <a:rPr lang="en-GB" altLang="en-US" sz="2000" b="1" dirty="0">
                <a:latin typeface="Courier New" panose="02070309020205020404" pitchFamily="49" charset="0"/>
              </a:rPr>
              <a:t>\"</a:t>
            </a:r>
            <a:r>
              <a:rPr lang="en-GB" altLang="en-US" sz="2000" dirty="0">
                <a:latin typeface="Courier New" panose="02070309020205020404" pitchFamily="49" charset="0"/>
              </a:rPr>
              <a:t>you</a:t>
            </a:r>
            <a:r>
              <a:rPr lang="en-GB" altLang="en-US" sz="2000" b="1" dirty="0">
                <a:latin typeface="Courier New" panose="02070309020205020404" pitchFamily="49" charset="0"/>
              </a:rPr>
              <a:t>\"</a:t>
            </a:r>
            <a:r>
              <a:rPr lang="en-GB" altLang="en-US" sz="2000" dirty="0">
                <a:latin typeface="Courier New" panose="02070309020205020404" pitchFamily="49" charset="0"/>
              </a:rPr>
              <a:t>?</a:t>
            </a:r>
            <a:r>
              <a:rPr lang="en-GB" altLang="en-US" sz="2000" b="1" dirty="0">
                <a:latin typeface="Courier New" panose="02070309020205020404" pitchFamily="49" charset="0"/>
              </a:rPr>
              <a:t>\\\\</a:t>
            </a:r>
            <a:r>
              <a:rPr lang="en-GB" altLang="en-US" sz="2000" dirty="0">
                <a:latin typeface="Courier New" panose="02070309020205020404" pitchFamily="49" charset="0"/>
              </a:rPr>
              <a:t>");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endParaRPr lang="en-GB" altLang="en-US" sz="9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500"/>
              </a:spcBef>
            </a:pPr>
            <a:r>
              <a:rPr lang="en-GB" altLang="en-US" dirty="0"/>
              <a:t>Output:</a:t>
            </a:r>
            <a:br>
              <a:rPr lang="en-GB" altLang="en-US" dirty="0"/>
            </a:br>
            <a:r>
              <a:rPr lang="en-GB" altLang="en-US" dirty="0">
                <a:latin typeface="Courier New" panose="02070309020205020404" pitchFamily="49" charset="0"/>
              </a:rPr>
              <a:t>\hello</a:t>
            </a:r>
            <a:br>
              <a:rPr lang="en-GB" altLang="en-US" dirty="0">
                <a:latin typeface="Courier New" panose="02070309020205020404" pitchFamily="49" charset="0"/>
              </a:rPr>
            </a:br>
            <a:r>
              <a:rPr lang="en-GB" altLang="en-US" dirty="0">
                <a:latin typeface="Courier New" panose="02070309020205020404" pitchFamily="49" charset="0"/>
              </a:rPr>
              <a:t>how	are "you"?\\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152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9105-1215-4C49-8C2C-11B0F7F6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Comments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BE64F-90AC-DC46-B85E-1BCF6BDBE5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altLang="en-US" b="1" dirty="0"/>
              <a:t>Comment</a:t>
            </a:r>
            <a:r>
              <a:rPr lang="en-GB" altLang="en-US" dirty="0"/>
              <a:t>: A note written in source code by the programmer to describe or clarify the code.</a:t>
            </a:r>
          </a:p>
          <a:p>
            <a:pPr lvl="1" eaLnBrk="1" hangingPunct="1"/>
            <a:r>
              <a:rPr lang="en-GB" altLang="en-US" dirty="0"/>
              <a:t>Comments are not executed when your program runs.</a:t>
            </a:r>
          </a:p>
          <a:p>
            <a:pPr lvl="1" eaLnBrk="1" hangingPunct="1"/>
            <a:endParaRPr lang="en-GB" altLang="en-US" sz="900" dirty="0"/>
          </a:p>
          <a:p>
            <a:pPr eaLnBrk="1" hangingPunct="1"/>
            <a:r>
              <a:rPr lang="en-GB" altLang="en-US" dirty="0"/>
              <a:t>Syntax:</a:t>
            </a:r>
          </a:p>
          <a:p>
            <a:pPr eaLnBrk="1" hangingPunct="1">
              <a:buFontTx/>
              <a:buNone/>
            </a:pPr>
            <a:r>
              <a:rPr lang="en-GB" altLang="en-US" sz="2200" dirty="0"/>
              <a:t>	</a:t>
            </a:r>
            <a:r>
              <a:rPr lang="en-GB" altLang="en-US" sz="2200" b="1" dirty="0">
                <a:solidFill>
                  <a:srgbClr val="008080"/>
                </a:solidFill>
                <a:latin typeface="Courier New" panose="02070309020205020404" pitchFamily="49" charset="0"/>
              </a:rPr>
              <a:t>//</a:t>
            </a:r>
            <a:r>
              <a:rPr lang="en-GB" altLang="en-US" sz="2200" dirty="0">
                <a:latin typeface="Courier New" panose="02070309020205020404" pitchFamily="49" charset="0"/>
              </a:rPr>
              <a:t> </a:t>
            </a:r>
            <a:r>
              <a:rPr lang="en-GB" altLang="en-US" sz="2200" b="1" dirty="0"/>
              <a:t>comment text, on one line</a:t>
            </a:r>
            <a:br>
              <a:rPr lang="en-GB" altLang="en-US" sz="2200" b="1" dirty="0"/>
            </a:br>
            <a:r>
              <a:rPr lang="en-GB" altLang="en-US" sz="2200" b="1" i="1" dirty="0"/>
              <a:t>	</a:t>
            </a:r>
            <a:r>
              <a:rPr lang="en-GB" altLang="en-US" sz="2200" dirty="0"/>
              <a:t>or,</a:t>
            </a:r>
            <a:br>
              <a:rPr lang="en-GB" altLang="en-US" sz="2200" dirty="0"/>
            </a:br>
            <a:r>
              <a:rPr lang="en-GB" altLang="en-US" sz="2200" b="1" dirty="0">
                <a:solidFill>
                  <a:srgbClr val="008080"/>
                </a:solidFill>
                <a:latin typeface="Courier New" panose="02070309020205020404" pitchFamily="49" charset="0"/>
              </a:rPr>
              <a:t>/*</a:t>
            </a:r>
            <a:r>
              <a:rPr lang="en-GB" altLang="en-US" sz="2200" dirty="0">
                <a:latin typeface="Courier New" panose="02070309020205020404" pitchFamily="49" charset="0"/>
              </a:rPr>
              <a:t> </a:t>
            </a:r>
            <a:r>
              <a:rPr lang="en-GB" altLang="en-US" sz="2200" b="1" dirty="0"/>
              <a:t>comment text; may span multiple lines</a:t>
            </a:r>
            <a:r>
              <a:rPr lang="en-GB" altLang="en-US" sz="2200" dirty="0"/>
              <a:t> </a:t>
            </a:r>
            <a:r>
              <a:rPr lang="en-GB" altLang="en-US" sz="2200" b="1" dirty="0">
                <a:solidFill>
                  <a:srgbClr val="008080"/>
                </a:solidFill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buFontTx/>
              <a:buNone/>
            </a:pPr>
            <a:r>
              <a:rPr lang="en-GB" altLang="en-US" sz="800" dirty="0"/>
              <a:t>	</a:t>
            </a:r>
          </a:p>
          <a:p>
            <a:pPr eaLnBrk="1" hangingPunct="1"/>
            <a:r>
              <a:rPr lang="en-GB" altLang="en-US" dirty="0"/>
              <a:t>Examples: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b="1" dirty="0">
                <a:solidFill>
                  <a:srgbClr val="006666"/>
                </a:solidFill>
                <a:latin typeface="Courier New" panose="02070309020205020404" pitchFamily="49" charset="0"/>
              </a:rPr>
              <a:t>// This is a one-line comment.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900" b="1" dirty="0">
              <a:solidFill>
                <a:srgbClr val="006666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b="1" dirty="0">
                <a:solidFill>
                  <a:srgbClr val="006666"/>
                </a:solidFill>
                <a:latin typeface="Courier New" panose="02070309020205020404" pitchFamily="49" charset="0"/>
              </a:rPr>
              <a:t>/* This is a very long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b="1" dirty="0">
                <a:solidFill>
                  <a:srgbClr val="006666"/>
                </a:solidFill>
                <a:latin typeface="Courier New" panose="02070309020205020404" pitchFamily="49" charset="0"/>
              </a:rPr>
              <a:t>   multi-line comment. */</a:t>
            </a:r>
          </a:p>
        </p:txBody>
      </p:sp>
    </p:spTree>
    <p:extLst>
      <p:ext uri="{BB962C8B-B14F-4D97-AF65-F5344CB8AC3E}">
        <p14:creationId xmlns:p14="http://schemas.microsoft.com/office/powerpoint/2010/main" val="367302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F51266E-0A9F-824F-BA00-939D901ED395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2286000"/>
            <a:ext cx="77724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dirty="0"/>
              <a:t>Static methods</a:t>
            </a:r>
          </a:p>
        </p:txBody>
      </p:sp>
    </p:spTree>
    <p:extLst>
      <p:ext uri="{BB962C8B-B14F-4D97-AF65-F5344CB8AC3E}">
        <p14:creationId xmlns:p14="http://schemas.microsoft.com/office/powerpoint/2010/main" val="227889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2600</Words>
  <Application>Microsoft Macintosh PowerPoint</Application>
  <PresentationFormat>Widescreen</PresentationFormat>
  <Paragraphs>527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Verdana</vt:lpstr>
      <vt:lpstr>Wingdings</vt:lpstr>
      <vt:lpstr>Office Theme</vt:lpstr>
      <vt:lpstr>Building Java Programs Chapter 1</vt:lpstr>
      <vt:lpstr>What is programming?</vt:lpstr>
      <vt:lpstr>Structure of a Java program</vt:lpstr>
      <vt:lpstr>A Java program</vt:lpstr>
      <vt:lpstr>Names and identifiers</vt:lpstr>
      <vt:lpstr>Strings</vt:lpstr>
      <vt:lpstr>Escape sequences</vt:lpstr>
      <vt:lpstr>Comments</vt:lpstr>
      <vt:lpstr>PowerPoint Presentation</vt:lpstr>
      <vt:lpstr>Static methods</vt:lpstr>
      <vt:lpstr>Using static methods</vt:lpstr>
      <vt:lpstr>Design of an algorithm</vt:lpstr>
      <vt:lpstr>Declaring a method</vt:lpstr>
      <vt:lpstr>Calling a method</vt:lpstr>
      <vt:lpstr>Program with static method</vt:lpstr>
      <vt:lpstr>Methods calling methods</vt:lpstr>
      <vt:lpstr>Control flow</vt:lpstr>
      <vt:lpstr>When to use methods</vt:lpstr>
      <vt:lpstr>PowerPoint Presentation</vt:lpstr>
      <vt:lpstr>Static methods question</vt:lpstr>
      <vt:lpstr>Development strategy</vt:lpstr>
      <vt:lpstr>Program version 1</vt:lpstr>
      <vt:lpstr>Development strategy 2</vt:lpstr>
      <vt:lpstr>Output structure</vt:lpstr>
      <vt:lpstr>Program version 2</vt:lpstr>
      <vt:lpstr>Development strategy 3</vt:lpstr>
      <vt:lpstr>Output redundancy</vt:lpstr>
      <vt:lpstr>Program version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Java Programs Chapter 1</dc:title>
  <dc:creator>Mu Ge</dc:creator>
  <cp:lastModifiedBy>Mu Ge</cp:lastModifiedBy>
  <cp:revision>7</cp:revision>
  <dcterms:created xsi:type="dcterms:W3CDTF">2021-01-14T03:25:54Z</dcterms:created>
  <dcterms:modified xsi:type="dcterms:W3CDTF">2021-01-14T05:31:38Z</dcterms:modified>
</cp:coreProperties>
</file>