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3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9EAD-72B0-2846-B04E-1345BFD4F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E708-9F28-7D4B-A86E-3F84C1EA0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A5A4-29ED-9A4B-ADA8-D466543E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050-3951-5848-A4DA-4671402EAD5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ED16-A100-9244-BB22-0AB4CD94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26870-9B4C-394E-865E-17925819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3C7-0DC9-DD4E-8125-78707C1C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17A7-F0A4-234F-AC48-D4B377F5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9A3DB-35D8-704C-900D-D2836D55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77620-D1AE-0C47-9F64-ADCC5ED8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050-3951-5848-A4DA-4671402EAD5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60E6-CD27-E646-82E4-3D5AE711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491C2-04D1-7845-95C2-8AA0F2ED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3C7-0DC9-DD4E-8125-78707C1C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3173C-6723-D64A-BCAF-BFD38DC2C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D6983-8A48-6245-9351-3591B36F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85331-F96A-6E40-9645-CBFA2F06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050-3951-5848-A4DA-4671402EAD5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0F8B-F797-8942-A990-C1AFAF8F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F4FF5-4DC1-464B-A1EF-91D84EE5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3C7-0DC9-DD4E-8125-78707C1C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9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EF66-4C7B-4E45-A968-0E5E6DC5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D5D6-5E56-1248-ABFD-CF0FB155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B432-6C89-E441-81F9-ACA91463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050-3951-5848-A4DA-4671402EAD5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EB1F-80E2-A24E-8A1B-D0F822EB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DED4B-EB63-9047-8055-196CB43F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3C7-0DC9-DD4E-8125-78707C1C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1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57D-AC05-8246-9C80-09517726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F46AC-B187-2141-8981-BC5173A3B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5DB6-DBDA-A949-987C-5469C9A9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050-3951-5848-A4DA-4671402EAD5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385FB-DC36-1141-808E-A96D6143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011CD-91E5-F040-8F6B-8C6C5BD5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3C7-0DC9-DD4E-8125-78707C1C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1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7D08-5F08-A64F-B8AD-994E4D6D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DEC7-B3A7-C742-B154-D08A5E917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C2927-EBE9-884A-B2AF-52FA40F8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F421-2D69-5B4B-9F88-95D46488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050-3951-5848-A4DA-4671402EAD5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D6B15-93AB-C64D-90C8-5A0F6720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0B6C3-33C1-2A47-9C5A-AEA2CA9A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3C7-0DC9-DD4E-8125-78707C1C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833C-2AB0-9649-ACAD-FD30589D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D27F7-129B-2B43-B89B-0C17FE74A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EDC9C-C906-F445-831A-B62700171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2A730-70A4-5A4F-A65F-494187A7F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3C4EF-E7DF-3A41-8BF2-FDEBCB35C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E0C20-2125-A442-AEFE-6579C3B7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050-3951-5848-A4DA-4671402EAD5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2F950-F96A-4B48-96BD-14638F9A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8E55A-8DEB-894D-9337-67EB951D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3C7-0DC9-DD4E-8125-78707C1C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8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F0C2-42BB-1C42-B9DC-3FE70BB3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1396D-BC06-FB42-9AE0-56EC17E3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050-3951-5848-A4DA-4671402EAD5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C4E4E-BE14-184F-AC67-0950D07F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DE3E6-0D6E-9E48-84C9-5308D837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3C7-0DC9-DD4E-8125-78707C1C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1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C5241-A7A2-9D4D-B392-1BCD6684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050-3951-5848-A4DA-4671402EAD5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A3259-2461-4B40-B9BC-9A1440B3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6DE6A-B88F-3E49-BD0C-0689DF04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3C7-0DC9-DD4E-8125-78707C1C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F2A2-C6C5-3A4E-ADFA-0C540A49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4B48-9A77-9F4B-91C3-D325FA71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C407-2E03-C448-B4DF-4D5CB2F76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88300-1B01-9743-BB73-C020EF18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050-3951-5848-A4DA-4671402EAD5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642D5-00EA-C142-BE59-E71BC6DD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FA0E2-6225-2F45-A87D-752B900E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3C7-0DC9-DD4E-8125-78707C1C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EDD3-A02F-1D4C-BF9D-D2CE10B1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A3274-278F-9146-A761-F682D6E76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81BA7-D041-0945-835B-8F949BDE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634B8-CE48-6B49-918D-F8B2D307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050-3951-5848-A4DA-4671402EAD5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3B6F5-2F87-2E4D-821C-408CDD04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603EA-7985-AA4E-80AB-DDB0A624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E3C7-0DC9-DD4E-8125-78707C1C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791EC-8C09-9F4F-8C7B-A83AD3CA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3174E-14BF-1A4D-B116-DAA6C649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D9D1-B63F-7049-BF9F-E6BCFCFF4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D050-3951-5848-A4DA-4671402EAD5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08A5-E082-934A-9A0C-67A3BC057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D05B-7890-1A4E-93B3-2A280A7B6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E3C7-0DC9-DD4E-8125-78707C1C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8203-9C13-7D42-951F-80FAC432F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Java Programs</a:t>
            </a:r>
            <a:br>
              <a:rPr lang="en-US" altLang="en-US" dirty="0"/>
            </a:br>
            <a:r>
              <a:rPr lang="en-US" altLang="en-US" dirty="0"/>
              <a:t>Chapter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217D-80BD-6245-9552-190329571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Primitive Data and Definite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293E-3BC5-8349-A3E1-B98CB428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Real numbers (type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E362-67BC-D547-96A2-1DF39D8A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dirty="0"/>
              <a:t>Examples:   </a:t>
            </a:r>
            <a:r>
              <a:rPr lang="en-US" altLang="en-US" dirty="0">
                <a:latin typeface="Courier New" panose="02070309020205020404" pitchFamily="49" charset="0"/>
              </a:rPr>
              <a:t>6.022</a:t>
            </a:r>
            <a:r>
              <a:rPr lang="en-US" altLang="en-US" dirty="0"/>
              <a:t> ,   </a:t>
            </a:r>
            <a:r>
              <a:rPr lang="en-US" altLang="en-US" dirty="0">
                <a:latin typeface="Courier New" panose="02070309020205020404" pitchFamily="49" charset="0"/>
              </a:rPr>
              <a:t>-42.0</a:t>
            </a:r>
            <a:r>
              <a:rPr lang="en-US" altLang="en-US" dirty="0"/>
              <a:t> ,   </a:t>
            </a:r>
            <a:r>
              <a:rPr lang="en-US" altLang="en-US" dirty="0">
                <a:latin typeface="Courier New" panose="02070309020205020404" pitchFamily="49" charset="0"/>
              </a:rPr>
              <a:t>2.143e17</a:t>
            </a:r>
          </a:p>
          <a:p>
            <a:pPr marL="639763" lvl="1" indent="-246063"/>
            <a:endParaRPr lang="en-US" altLang="en-US" sz="900" dirty="0"/>
          </a:p>
          <a:p>
            <a:pPr marL="639763" lvl="1" indent="-246063"/>
            <a:r>
              <a:rPr lang="en-US" altLang="en-US" dirty="0"/>
              <a:t>Placing </a:t>
            </a:r>
            <a:r>
              <a:rPr lang="en-US" altLang="en-US" dirty="0">
                <a:latin typeface="Courier New" panose="02070309020205020404" pitchFamily="49" charset="0"/>
              </a:rPr>
              <a:t>.0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.</a:t>
            </a:r>
            <a:r>
              <a:rPr lang="en-US" altLang="en-US" dirty="0"/>
              <a:t> after an integer makes it a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.</a:t>
            </a:r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dirty="0"/>
              <a:t>The operators  </a:t>
            </a:r>
            <a:r>
              <a:rPr lang="en-US" altLang="en-US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-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*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 all still work with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.</a:t>
            </a:r>
          </a:p>
          <a:p>
            <a:pPr marL="639763" lvl="1" indent="-246063"/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 produces an exact answer:  </a:t>
            </a:r>
            <a:r>
              <a:rPr lang="en-US" altLang="en-US" dirty="0">
                <a:latin typeface="Courier New" panose="02070309020205020404" pitchFamily="49" charset="0"/>
              </a:rPr>
              <a:t>15.0 / 2.0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7.5</a:t>
            </a:r>
            <a:endParaRPr lang="en-US" altLang="en-US" dirty="0"/>
          </a:p>
          <a:p>
            <a:pPr lvl="2"/>
            <a:endParaRPr lang="en-US" altLang="en-US" sz="900" dirty="0"/>
          </a:p>
          <a:p>
            <a:pPr marL="639763" lvl="1" indent="-246063"/>
            <a:r>
              <a:rPr lang="en-US" altLang="en-US" dirty="0"/>
              <a:t>Precedence is the same: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 before  </a:t>
            </a:r>
            <a:r>
              <a:rPr lang="en-US" altLang="en-US" dirty="0">
                <a:latin typeface="Courier New" panose="02070309020205020404" pitchFamily="49" charset="0"/>
              </a:rPr>
              <a:t>*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 before  </a:t>
            </a:r>
            <a:r>
              <a:rPr lang="en-US" altLang="en-US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1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9B3F-7770-5642-A4AB-DB773FF3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Mixing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B52B-7511-4B4B-AABE-B75F45CC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When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 are mixed, the result is a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4.2 * 3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anose="02070309020205020404" pitchFamily="49" charset="0"/>
              </a:rPr>
              <a:t>12.6</a:t>
            </a:r>
          </a:p>
          <a:p>
            <a:pPr lvl="1"/>
            <a:endParaRPr lang="en-US" altLang="en-US" sz="900" dirty="0"/>
          </a:p>
          <a:p>
            <a:r>
              <a:rPr lang="en-US" altLang="en-US" dirty="0"/>
              <a:t>The conversion is per-operator, affecting only its operands.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buClr>
                <a:schemeClr val="bg1"/>
              </a:buClr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buClr>
                <a:schemeClr val="bg1"/>
              </a:buClr>
            </a:pPr>
            <a:r>
              <a:rPr lang="en-US" altLang="en-US" sz="2000" dirty="0">
                <a:latin typeface="Courier New" panose="02070309020205020404" pitchFamily="49" charset="0"/>
              </a:rPr>
              <a:t>7 / 3 * 1.2 + 3 / 2</a:t>
            </a:r>
          </a:p>
          <a:p>
            <a:pPr lvl="1">
              <a:lnSpc>
                <a:spcPct val="75000"/>
              </a:lnSpc>
              <a:buClr>
                <a:schemeClr val="bg1"/>
              </a:buClr>
            </a:pPr>
            <a: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 \_/</a:t>
            </a:r>
            <a:b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  |</a:t>
            </a:r>
            <a:b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000" dirty="0">
                <a:latin typeface="Courier New" panose="02070309020205020404" pitchFamily="49" charset="0"/>
              </a:rPr>
              <a:t>   * 1.2 + 3 / 2</a:t>
            </a:r>
          </a:p>
          <a:p>
            <a:pPr lvl="1">
              <a:lnSpc>
                <a:spcPct val="75000"/>
              </a:lnSpc>
              <a:buClr>
                <a:schemeClr val="bg1"/>
              </a:buClr>
            </a:pPr>
            <a: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   \___/</a:t>
            </a:r>
            <a:b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     |</a:t>
            </a:r>
            <a:b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2.4</a:t>
            </a:r>
            <a:r>
              <a:rPr lang="en-US" altLang="en-US" sz="2000" dirty="0">
                <a:latin typeface="Courier New" panose="02070309020205020404" pitchFamily="49" charset="0"/>
              </a:rPr>
              <a:t>     + </a:t>
            </a:r>
            <a:r>
              <a:rPr lang="en-US" altLang="en-US" sz="2000" b="1" dirty="0">
                <a:latin typeface="Courier New" panose="02070309020205020404" pitchFamily="49" charset="0"/>
              </a:rPr>
              <a:t>3 / 2</a:t>
            </a:r>
          </a:p>
          <a:p>
            <a:pPr lvl="1">
              <a:lnSpc>
                <a:spcPct val="75000"/>
              </a:lnSpc>
              <a:buClr>
                <a:schemeClr val="bg1"/>
              </a:buClr>
            </a:pPr>
            <a: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\_/</a:t>
            </a:r>
            <a:b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|</a:t>
            </a:r>
            <a:b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2.4     +   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  <a:p>
            <a:pPr lvl="1">
              <a:lnSpc>
                <a:spcPct val="75000"/>
              </a:lnSpc>
              <a:buClr>
                <a:schemeClr val="bg1"/>
              </a:buClr>
            </a:pPr>
            <a: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      \________/</a:t>
            </a:r>
            <a:b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| </a:t>
            </a:r>
            <a:br>
              <a:rPr lang="en-US" alt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 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3.4</a:t>
            </a:r>
            <a:b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</a:br>
            <a:endParaRPr lang="en-US" altLang="en-US" sz="20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3 / 2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1</a:t>
            </a:r>
            <a:r>
              <a:rPr lang="en-US" altLang="en-US" dirty="0"/>
              <a:t> above, not </a:t>
            </a:r>
            <a:r>
              <a:rPr lang="en-US" altLang="en-US" dirty="0">
                <a:latin typeface="Courier New" panose="02070309020205020404" pitchFamily="49" charset="0"/>
              </a:rPr>
              <a:t>1.5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68CD97-41E5-834C-B0C0-21334C812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78605"/>
            <a:ext cx="4191000" cy="36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chemeClr val="bg1"/>
              </a:buClr>
            </a:pPr>
            <a:r>
              <a:rPr lang="en-US" altLang="en-US" sz="1800" dirty="0">
                <a:latin typeface="Courier New" panose="02070309020205020404" pitchFamily="49" charset="0"/>
              </a:rPr>
              <a:t>2.0 + 10 / 3 * 2.5 - 6 / 4</a:t>
            </a:r>
          </a:p>
          <a:p>
            <a:pPr eaLnBrk="1" hangingPunct="1">
              <a:lnSpc>
                <a:spcPct val="75000"/>
              </a:lnSpc>
              <a:buClr>
                <a:schemeClr val="bg1"/>
              </a:buClr>
            </a:pPr>
            <a: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       \___/</a:t>
            </a:r>
            <a:b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|</a:t>
            </a:r>
            <a:b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2.0 +   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800" dirty="0">
                <a:latin typeface="Courier New" panose="02070309020205020404" pitchFamily="49" charset="0"/>
              </a:rPr>
              <a:t>   * 2.5 - 6 / 4</a:t>
            </a:r>
          </a:p>
          <a:p>
            <a:pPr eaLnBrk="1" hangingPunct="1">
              <a:lnSpc>
                <a:spcPct val="75000"/>
              </a:lnSpc>
              <a:buClr>
                <a:schemeClr val="bg1"/>
              </a:buClr>
            </a:pPr>
            <a: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\_____/</a:t>
            </a:r>
            <a:b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|</a:t>
            </a:r>
            <a:b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2.0 +     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7.5</a:t>
            </a:r>
            <a:r>
              <a:rPr lang="en-US" altLang="en-US" sz="1800" dirty="0">
                <a:latin typeface="Courier New" panose="02070309020205020404" pitchFamily="49" charset="0"/>
              </a:rPr>
              <a:t>     - 6 / 4</a:t>
            </a:r>
          </a:p>
          <a:p>
            <a:pPr eaLnBrk="1" hangingPunct="1">
              <a:lnSpc>
                <a:spcPct val="75000"/>
              </a:lnSpc>
              <a:buClr>
                <a:schemeClr val="bg1"/>
              </a:buClr>
            </a:pPr>
            <a: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      \_/</a:t>
            </a:r>
            <a:b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        |</a:t>
            </a:r>
            <a:b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2.0 +      7.5     -  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  <a:p>
            <a:pPr eaLnBrk="1" hangingPunct="1">
              <a:lnSpc>
                <a:spcPct val="75000"/>
              </a:lnSpc>
              <a:buClr>
                <a:schemeClr val="bg1"/>
              </a:buClr>
            </a:pPr>
            <a: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 \_________/</a:t>
            </a:r>
            <a:b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      | </a:t>
            </a:r>
            <a:b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9.5</a:t>
            </a:r>
            <a:r>
              <a:rPr lang="en-US" altLang="en-US" sz="1800" dirty="0">
                <a:latin typeface="Courier New" panose="02070309020205020404" pitchFamily="49" charset="0"/>
              </a:rPr>
              <a:t>           -   1</a:t>
            </a:r>
          </a:p>
          <a:p>
            <a:pPr eaLnBrk="1" hangingPunct="1">
              <a:lnSpc>
                <a:spcPct val="75000"/>
              </a:lnSpc>
              <a:buClr>
                <a:schemeClr val="bg1"/>
              </a:buClr>
            </a:pPr>
            <a: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       \______________/</a:t>
            </a:r>
            <a:b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               | </a:t>
            </a:r>
            <a:br>
              <a:rPr lang="en-US" alt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              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8.5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2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C46B-BE37-E341-A642-6DFA6860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7A35-917C-DD4D-86BE-9B4D3844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tabLst>
                <a:tab pos="3205163" algn="l"/>
              </a:tabLst>
            </a:pPr>
            <a:r>
              <a:rPr lang="en-US" altLang="en-US" b="1" dirty="0"/>
              <a:t>String concatenation</a:t>
            </a:r>
            <a:r>
              <a:rPr lang="en-US" altLang="en-US" dirty="0"/>
              <a:t>: Using </a:t>
            </a:r>
            <a:r>
              <a:rPr lang="en-US" altLang="en-US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between a string and another value to make a longer string.</a:t>
            </a:r>
          </a:p>
          <a:p>
            <a:pPr marL="742950" lvl="1" indent="-285750">
              <a:buNone/>
              <a:tabLst>
                <a:tab pos="3205163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buNone/>
              <a:tabLst>
                <a:tab pos="32051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"hello" + 42</a:t>
            </a:r>
            <a:r>
              <a:rPr lang="en-US" altLang="en-US" dirty="0"/>
              <a:t>	is  </a:t>
            </a:r>
            <a:r>
              <a:rPr lang="en-US" altLang="en-US" dirty="0">
                <a:latin typeface="Courier New" panose="02070309020205020404" pitchFamily="49" charset="0"/>
              </a:rPr>
              <a:t>"hello42"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32051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1 + "</a:t>
            </a:r>
            <a:r>
              <a:rPr lang="en-US" altLang="en-US" dirty="0" err="1">
                <a:latin typeface="Courier New" panose="02070309020205020404" pitchFamily="49" charset="0"/>
              </a:rPr>
              <a:t>abc</a:t>
            </a:r>
            <a:r>
              <a:rPr lang="en-US" altLang="en-US" dirty="0">
                <a:latin typeface="Courier New" panose="02070309020205020404" pitchFamily="49" charset="0"/>
              </a:rPr>
              <a:t>" + 2</a:t>
            </a:r>
            <a:r>
              <a:rPr lang="en-US" altLang="en-US" dirty="0"/>
              <a:t>	is  </a:t>
            </a:r>
            <a:r>
              <a:rPr lang="en-US" altLang="en-US" dirty="0">
                <a:latin typeface="Courier New" panose="02070309020205020404" pitchFamily="49" charset="0"/>
              </a:rPr>
              <a:t>"1abc2"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32051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"</a:t>
            </a:r>
            <a:r>
              <a:rPr lang="en-US" altLang="en-US" dirty="0" err="1">
                <a:latin typeface="Courier New" panose="02070309020205020404" pitchFamily="49" charset="0"/>
              </a:rPr>
              <a:t>abc</a:t>
            </a:r>
            <a:r>
              <a:rPr lang="en-US" altLang="en-US" dirty="0">
                <a:latin typeface="Courier New" panose="02070309020205020404" pitchFamily="49" charset="0"/>
              </a:rPr>
              <a:t>" + 1 + 2</a:t>
            </a:r>
            <a:r>
              <a:rPr lang="en-US" altLang="en-US" dirty="0"/>
              <a:t>	is  </a:t>
            </a:r>
            <a:r>
              <a:rPr lang="en-US" altLang="en-US" dirty="0">
                <a:latin typeface="Courier New" panose="02070309020205020404" pitchFamily="49" charset="0"/>
              </a:rPr>
              <a:t>"abc12"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32051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1 + 2 + "</a:t>
            </a:r>
            <a:r>
              <a:rPr lang="en-US" altLang="en-US" dirty="0" err="1">
                <a:latin typeface="Courier New" panose="02070309020205020404" pitchFamily="49" charset="0"/>
              </a:rPr>
              <a:t>abc</a:t>
            </a:r>
            <a:r>
              <a:rPr lang="en-US" altLang="en-US" dirty="0">
                <a:latin typeface="Courier New" panose="02070309020205020404" pitchFamily="49" charset="0"/>
              </a:rPr>
              <a:t>"</a:t>
            </a:r>
            <a:r>
              <a:rPr lang="en-US" altLang="en-US" dirty="0"/>
              <a:t>	is  </a:t>
            </a:r>
            <a:r>
              <a:rPr lang="en-US" altLang="en-US" dirty="0">
                <a:latin typeface="Courier New" panose="02070309020205020404" pitchFamily="49" charset="0"/>
              </a:rPr>
              <a:t>"3abc"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32051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"</a:t>
            </a:r>
            <a:r>
              <a:rPr lang="en-US" altLang="en-US" dirty="0" err="1">
                <a:latin typeface="Courier New" panose="02070309020205020404" pitchFamily="49" charset="0"/>
              </a:rPr>
              <a:t>abc</a:t>
            </a:r>
            <a:r>
              <a:rPr lang="en-US" altLang="en-US" dirty="0">
                <a:latin typeface="Courier New" panose="02070309020205020404" pitchFamily="49" charset="0"/>
              </a:rPr>
              <a:t>" + 9 * 3</a:t>
            </a:r>
            <a:r>
              <a:rPr lang="en-US" altLang="en-US" dirty="0"/>
              <a:t>	is  </a:t>
            </a:r>
            <a:r>
              <a:rPr lang="en-US" altLang="en-US" dirty="0">
                <a:latin typeface="Courier New" panose="02070309020205020404" pitchFamily="49" charset="0"/>
              </a:rPr>
              <a:t>"abc27"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32051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"1" + 1	</a:t>
            </a:r>
            <a:r>
              <a:rPr lang="en-US" altLang="en-US" dirty="0"/>
              <a:t>is  </a:t>
            </a:r>
            <a:r>
              <a:rPr lang="en-US" altLang="en-US" dirty="0">
                <a:latin typeface="Courier New" panose="02070309020205020404" pitchFamily="49" charset="0"/>
              </a:rPr>
              <a:t>"11"</a:t>
            </a:r>
            <a:endParaRPr lang="en-US" altLang="en-US" dirty="0"/>
          </a:p>
          <a:p>
            <a:pPr marL="742950" lvl="1" indent="-285750">
              <a:lnSpc>
                <a:spcPct val="80000"/>
              </a:lnSpc>
              <a:buNone/>
              <a:tabLst>
                <a:tab pos="3205163" algn="l"/>
              </a:tabLst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4 - 1 + "</a:t>
            </a:r>
            <a:r>
              <a:rPr lang="en-US" altLang="en-US" dirty="0" err="1">
                <a:latin typeface="Courier New" panose="02070309020205020404" pitchFamily="49" charset="0"/>
              </a:rPr>
              <a:t>abc</a:t>
            </a:r>
            <a:r>
              <a:rPr lang="en-US" altLang="en-US" dirty="0">
                <a:latin typeface="Courier New" panose="02070309020205020404" pitchFamily="49" charset="0"/>
              </a:rPr>
              <a:t>"</a:t>
            </a:r>
            <a:r>
              <a:rPr lang="en-US" altLang="en-US" dirty="0"/>
              <a:t>	is  </a:t>
            </a:r>
            <a:r>
              <a:rPr lang="en-US" altLang="en-US" dirty="0">
                <a:latin typeface="Courier New" panose="02070309020205020404" pitchFamily="49" charset="0"/>
              </a:rPr>
              <a:t>"3abc"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3205163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342900" indent="-342900">
              <a:lnSpc>
                <a:spcPct val="110000"/>
              </a:lnSpc>
              <a:tabLst>
                <a:tab pos="3205163" algn="l"/>
              </a:tabLst>
            </a:pPr>
            <a:r>
              <a:rPr lang="en-US" altLang="en-US" dirty="0"/>
              <a:t>Use </a:t>
            </a:r>
            <a:r>
              <a:rPr lang="en-US" altLang="en-US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to print a string and an expression's value together.</a:t>
            </a:r>
          </a:p>
          <a:p>
            <a:pPr marL="742950" lvl="1" indent="-285750">
              <a:buNone/>
              <a:tabLst>
                <a:tab pos="3205163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742950" lvl="1" indent="-285750">
              <a:tabLst>
                <a:tab pos="3205163" algn="l"/>
              </a:tabLst>
            </a:pP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"Grade: " + </a:t>
            </a:r>
            <a:r>
              <a:rPr lang="en-US" altLang="en-US" sz="2000" dirty="0">
                <a:latin typeface="Courier New" panose="02070309020205020404" pitchFamily="49" charset="0"/>
              </a:rPr>
              <a:t>(95.1 + 71.9) / 2);</a:t>
            </a:r>
          </a:p>
          <a:p>
            <a:pPr marL="742950" lvl="1" indent="-285750">
              <a:buNone/>
              <a:tabLst>
                <a:tab pos="3205163" algn="l"/>
              </a:tabLst>
            </a:pPr>
            <a:r>
              <a:rPr lang="en-US" altLang="en-US" sz="900" dirty="0">
                <a:latin typeface="Courier New" panose="02070309020205020404" pitchFamily="49" charset="0"/>
              </a:rPr>
              <a:t>	</a:t>
            </a:r>
          </a:p>
          <a:p>
            <a:pPr marL="742950" lvl="1" indent="-285750">
              <a:lnSpc>
                <a:spcPct val="110000"/>
              </a:lnSpc>
              <a:buFontTx/>
              <a:buChar char="•"/>
              <a:tabLst>
                <a:tab pos="3205163" algn="l"/>
              </a:tabLst>
            </a:pPr>
            <a:r>
              <a:rPr lang="en-US" altLang="en-US" dirty="0"/>
              <a:t>Output:  </a:t>
            </a:r>
            <a:r>
              <a:rPr lang="en-US" altLang="en-US" dirty="0">
                <a:latin typeface="Courier New" panose="02070309020205020404" pitchFamily="49" charset="0"/>
              </a:rPr>
              <a:t>Grade: 83.5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4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8C4C8B-A9E5-F74F-9BDF-98BC622EED1A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9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035C-EE6A-B346-BF33-D5BD81B7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E7BF-29CE-3D4C-AF27-50B4D856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0628"/>
          </a:xfrm>
        </p:spPr>
        <p:txBody>
          <a:bodyPr>
            <a:normAutofit fontScale="92500" lnSpcReduction="20000"/>
          </a:bodyPr>
          <a:lstStyle/>
          <a:p>
            <a:pPr marL="273050" indent="-273050">
              <a:lnSpc>
                <a:spcPct val="110000"/>
              </a:lnSpc>
              <a:tabLst>
                <a:tab pos="2514600" algn="l"/>
              </a:tabLst>
            </a:pPr>
            <a:r>
              <a:rPr lang="en-US" altLang="en-US" b="1" dirty="0"/>
              <a:t>Variable</a:t>
            </a:r>
            <a:r>
              <a:rPr lang="en-US" altLang="en-US" dirty="0"/>
              <a:t>: A piece of the computer's memory that is given a name and type, and can store a value.</a:t>
            </a:r>
          </a:p>
          <a:p>
            <a:pPr marL="639763" lvl="1" indent="-246063">
              <a:lnSpc>
                <a:spcPct val="110000"/>
              </a:lnSpc>
              <a:tabLst>
                <a:tab pos="2514600" algn="l"/>
              </a:tabLst>
            </a:pPr>
            <a:r>
              <a:rPr lang="en-US" altLang="en-US" dirty="0"/>
              <a:t>Like preset stations on a car stereo, or cell phone speed dial:</a:t>
            </a:r>
          </a:p>
          <a:p>
            <a:pPr marL="639763" lvl="1" indent="-246063">
              <a:lnSpc>
                <a:spcPct val="110000"/>
              </a:lnSpc>
              <a:tabLst>
                <a:tab pos="2514600" algn="l"/>
              </a:tabLst>
            </a:pPr>
            <a:r>
              <a:rPr lang="en-US" altLang="en-US" dirty="0"/>
              <a:t>Steps for using a variable:</a:t>
            </a:r>
          </a:p>
          <a:p>
            <a:pPr lvl="2" indent="-246063">
              <a:lnSpc>
                <a:spcPct val="110000"/>
              </a:lnSpc>
              <a:tabLst>
                <a:tab pos="2514600" algn="l"/>
              </a:tabLst>
            </a:pPr>
            <a:r>
              <a:rPr lang="en-US" altLang="en-US" i="1" dirty="0"/>
              <a:t>Declare</a:t>
            </a:r>
            <a:r>
              <a:rPr lang="en-US" altLang="en-US" dirty="0"/>
              <a:t> it	- state its name and type</a:t>
            </a:r>
          </a:p>
          <a:p>
            <a:pPr lvl="2" indent="-246063">
              <a:lnSpc>
                <a:spcPct val="110000"/>
              </a:lnSpc>
              <a:tabLst>
                <a:tab pos="2514600" algn="l"/>
              </a:tabLst>
            </a:pPr>
            <a:r>
              <a:rPr lang="en-US" altLang="en-US" i="1" dirty="0"/>
              <a:t>Initialize </a:t>
            </a:r>
            <a:r>
              <a:rPr lang="en-US" altLang="en-US" dirty="0"/>
              <a:t>it	- store a value into it</a:t>
            </a:r>
          </a:p>
          <a:p>
            <a:pPr lvl="2" indent="-246063">
              <a:lnSpc>
                <a:spcPct val="110000"/>
              </a:lnSpc>
              <a:tabLst>
                <a:tab pos="2514600" algn="l"/>
              </a:tabLst>
            </a:pPr>
            <a:r>
              <a:rPr lang="en-US" altLang="en-US" i="1" dirty="0"/>
              <a:t>Use </a:t>
            </a:r>
            <a:r>
              <a:rPr lang="en-US" altLang="en-US" dirty="0"/>
              <a:t>it	- print it or use it as part of an expression</a:t>
            </a:r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43ACFEC-2D7F-C44B-9369-0F53214D5DB3}"/>
              </a:ext>
            </a:extLst>
          </p:cNvPr>
          <p:cNvGrpSpPr>
            <a:grpSpLocks/>
          </p:cNvGrpSpPr>
          <p:nvPr/>
        </p:nvGrpSpPr>
        <p:grpSpPr bwMode="auto">
          <a:xfrm>
            <a:off x="2027499" y="4799755"/>
            <a:ext cx="4826000" cy="1181100"/>
            <a:chOff x="1584" y="2784"/>
            <a:chExt cx="4000" cy="1256"/>
          </a:xfrm>
        </p:grpSpPr>
        <p:pic>
          <p:nvPicPr>
            <p:cNvPr id="5" name="Picture 5" descr="car_stereo">
              <a:extLst>
                <a:ext uri="{FF2B5EF4-FFF2-40B4-BE49-F238E27FC236}">
                  <a16:creationId xmlns:a16="http://schemas.microsoft.com/office/drawing/2014/main" id="{DCCF9962-9CCC-D642-8F6F-E70E3B6C8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5400"/>
            <a:stretch>
              <a:fillRect/>
            </a:stretch>
          </p:blipFill>
          <p:spPr bwMode="auto">
            <a:xfrm>
              <a:off x="1584" y="2784"/>
              <a:ext cx="4000" cy="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0EAADFB-20C3-334A-944E-B592A8246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00"/>
              <a:ext cx="1872" cy="38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itchFamily="2" charset="2"/>
                <a:buChar char="n"/>
              </a:pPr>
              <a:endPara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76CB74F0-57B8-F34B-ADF4-5884D7DA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6"/>
          <a:stretch>
            <a:fillRect/>
          </a:stretch>
        </p:blipFill>
        <p:spPr bwMode="auto">
          <a:xfrm>
            <a:off x="7666299" y="4621955"/>
            <a:ext cx="15049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97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4DCC-1EFE-C24C-A306-C0FA5285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904B-0FB7-E14E-AE53-AC365AE7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b="1" dirty="0"/>
              <a:t>Variable declaration</a:t>
            </a:r>
            <a:r>
              <a:rPr lang="en-US" altLang="en-US" dirty="0"/>
              <a:t>: </a:t>
            </a:r>
            <a:r>
              <a:rPr lang="en-US" altLang="en-US" sz="2200" dirty="0"/>
              <a:t>Sets aside memory for storing a value.</a:t>
            </a:r>
          </a:p>
          <a:p>
            <a:pPr marL="639763" lvl="1" indent="-246063"/>
            <a:r>
              <a:rPr lang="en-US" altLang="en-US" dirty="0"/>
              <a:t>Variables must be declared</a:t>
            </a:r>
            <a:r>
              <a:rPr lang="en-US" altLang="en-US" i="1" dirty="0"/>
              <a:t> </a:t>
            </a:r>
            <a:r>
              <a:rPr lang="en-US" altLang="en-US" dirty="0"/>
              <a:t>before they can be used.</a:t>
            </a:r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dirty="0"/>
              <a:t>Syntax:</a:t>
            </a:r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>
              <a:buNone/>
            </a:pPr>
            <a:r>
              <a:rPr lang="en-US" altLang="en-US" b="1" dirty="0"/>
              <a:t>	type</a:t>
            </a:r>
            <a:r>
              <a:rPr lang="en-US" altLang="en-US" b="1" i="1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buNone/>
            </a:pPr>
            <a:endParaRPr lang="en-US" altLang="en-US" sz="900" dirty="0"/>
          </a:p>
          <a:p>
            <a:pPr lvl="2"/>
            <a:r>
              <a:rPr lang="en-US" altLang="en-US" dirty="0"/>
              <a:t>The name is an </a:t>
            </a:r>
            <a:r>
              <a:rPr lang="en-US" altLang="en-US" i="1" dirty="0"/>
              <a:t>identifier</a:t>
            </a:r>
            <a:r>
              <a:rPr lang="en-US" altLang="en-US" dirty="0"/>
              <a:t>.</a:t>
            </a:r>
          </a:p>
          <a:p>
            <a:pPr marL="639763" lvl="1" indent="-246063"/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>
                <a:latin typeface="Courier New" panose="02070309020205020404" pitchFamily="49" charset="0"/>
              </a:rPr>
              <a:t>int x;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>
                <a:latin typeface="Courier New" panose="02070309020205020404" pitchFamily="49" charset="0"/>
              </a:rPr>
              <a:t>double </a:t>
            </a:r>
            <a:r>
              <a:rPr lang="en-US" altLang="en-US" dirty="0" err="1">
                <a:latin typeface="Courier New" panose="02070309020205020404" pitchFamily="49" charset="0"/>
              </a:rPr>
              <a:t>myGPA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8C2D469-C66D-FA4C-B259-8650676E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93096"/>
              </p:ext>
            </p:extLst>
          </p:nvPr>
        </p:nvGraphicFramePr>
        <p:xfrm>
          <a:off x="7310377" y="3429000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2">
            <a:extLst>
              <a:ext uri="{FF2B5EF4-FFF2-40B4-BE49-F238E27FC236}">
                <a16:creationId xmlns:a16="http://schemas.microsoft.com/office/drawing/2014/main" id="{06926B4A-CC63-E14E-8497-BB05B2063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655097"/>
              </p:ext>
            </p:extLst>
          </p:nvPr>
        </p:nvGraphicFramePr>
        <p:xfrm>
          <a:off x="7310377" y="4699000"/>
          <a:ext cx="3048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13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9BA0-6F6D-6D49-BBB3-C4E48286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2639-BC1C-1E43-9F41-2AEDA84A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b="1" dirty="0"/>
              <a:t>Assignment</a:t>
            </a:r>
            <a:r>
              <a:rPr lang="en-US" altLang="en-US" dirty="0"/>
              <a:t>: Stores a value into a variable.</a:t>
            </a:r>
          </a:p>
          <a:p>
            <a:pPr marL="639763" lvl="1" indent="-246063"/>
            <a:r>
              <a:rPr lang="en-US" altLang="en-US" dirty="0"/>
              <a:t>The value can be an expression; the variable stores its result.</a:t>
            </a:r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dirty="0"/>
              <a:t>Syntax:</a:t>
            </a:r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>
              <a:buNone/>
            </a:pPr>
            <a:r>
              <a:rPr lang="en-US" altLang="en-US" b="1" i="1" dirty="0"/>
              <a:t>	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sz="900" dirty="0"/>
          </a:p>
          <a:p>
            <a:pPr lvl="2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639763" lvl="1" indent="-246063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myGPA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myGPA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 + 2.25;</a:t>
            </a:r>
          </a:p>
          <a:p>
            <a:endParaRPr lang="en-US" dirty="0"/>
          </a:p>
        </p:txBody>
      </p:sp>
      <p:graphicFrame>
        <p:nvGraphicFramePr>
          <p:cNvPr id="5" name="Group 6">
            <a:extLst>
              <a:ext uri="{FF2B5EF4-FFF2-40B4-BE49-F238E27FC236}">
                <a16:creationId xmlns:a16="http://schemas.microsoft.com/office/drawing/2014/main" id="{C2ADA474-20A8-9F4C-851E-AF22E74D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04883"/>
              </p:ext>
            </p:extLst>
          </p:nvPr>
        </p:nvGraphicFramePr>
        <p:xfrm>
          <a:off x="7449274" y="3750197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4">
            <a:extLst>
              <a:ext uri="{FF2B5EF4-FFF2-40B4-BE49-F238E27FC236}">
                <a16:creationId xmlns:a16="http://schemas.microsoft.com/office/drawing/2014/main" id="{55D3F8FA-4647-CE45-B991-F4334410E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71205"/>
              </p:ext>
            </p:extLst>
          </p:nvPr>
        </p:nvGraphicFramePr>
        <p:xfrm>
          <a:off x="7449274" y="5045597"/>
          <a:ext cx="3048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3.25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15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302C-AD57-0E41-97C8-F0BDC800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DDB4-096D-0F48-A307-983C3178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>
              <a:lnSpc>
                <a:spcPct val="110000"/>
              </a:lnSpc>
            </a:pPr>
            <a:r>
              <a:rPr lang="en-US" altLang="en-US" dirty="0"/>
              <a:t>Once given a value, a variable can be used in expressions: 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int x;</a:t>
            </a:r>
          </a:p>
          <a:p>
            <a:pPr marL="639763" lvl="1" indent="-246063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x = 3;</a:t>
            </a:r>
          </a:p>
          <a:p>
            <a:pPr marL="639763" lvl="1" indent="-246063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("x is " + </a:t>
            </a:r>
            <a:r>
              <a:rPr lang="en-US" altLang="en-US" sz="2000" b="1" dirty="0">
                <a:latin typeface="Courier New" panose="02070309020205020404" pitchFamily="49" charset="0"/>
              </a:rPr>
              <a:t>x</a:t>
            </a:r>
            <a:r>
              <a:rPr lang="en-US" altLang="en-US" sz="2000" dirty="0">
                <a:latin typeface="Courier New" panose="02070309020205020404" pitchFamily="49" charset="0"/>
              </a:rPr>
              <a:t>);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x is 3</a:t>
            </a:r>
            <a:endParaRPr lang="en-US" altLang="en-US" sz="2000" b="1" dirty="0">
              <a:solidFill>
                <a:srgbClr val="008080"/>
              </a:solidFill>
            </a:endParaRPr>
          </a:p>
          <a:p>
            <a:pPr marL="639763" lvl="1" indent="-246063"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(5 * </a:t>
            </a:r>
            <a:r>
              <a:rPr lang="en-US" altLang="en-US" sz="2000" b="1" dirty="0">
                <a:latin typeface="Courier New" panose="02070309020205020404" pitchFamily="49" charset="0"/>
              </a:rPr>
              <a:t>x</a:t>
            </a:r>
            <a:r>
              <a:rPr lang="en-US" altLang="en-US" sz="2000" dirty="0">
                <a:latin typeface="Courier New" panose="02070309020205020404" pitchFamily="49" charset="0"/>
              </a:rPr>
              <a:t> - 1);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5 * 3 - 1</a:t>
            </a:r>
          </a:p>
          <a:p>
            <a:pPr marL="639763" lvl="1" indent="-246063">
              <a:buNone/>
            </a:pPr>
            <a:endParaRPr lang="en-US" altLang="en-US" sz="20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You can assign a value more than once:</a:t>
            </a:r>
          </a:p>
          <a:p>
            <a:pPr marL="639763" lvl="1" indent="-246063">
              <a:buNone/>
            </a:pPr>
            <a:br>
              <a:rPr lang="en-US" altLang="en-US" sz="800" dirty="0"/>
            </a:br>
            <a:r>
              <a:rPr lang="en-US" altLang="en-US" sz="2000" dirty="0">
                <a:latin typeface="Courier New" panose="02070309020205020404" pitchFamily="49" charset="0"/>
              </a:rPr>
              <a:t>int x;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x = 3;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(x + " here");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3 here</a:t>
            </a:r>
            <a:b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</a:b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x = 4 + 7;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("now x is " + x);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now x is 11</a:t>
            </a:r>
          </a:p>
          <a:p>
            <a:endParaRPr lang="en-US" dirty="0"/>
          </a:p>
        </p:txBody>
      </p:sp>
      <p:graphicFrame>
        <p:nvGraphicFramePr>
          <p:cNvPr id="4" name="Group 15">
            <a:extLst>
              <a:ext uri="{FF2B5EF4-FFF2-40B4-BE49-F238E27FC236}">
                <a16:creationId xmlns:a16="http://schemas.microsoft.com/office/drawing/2014/main" id="{2ECB1C14-E565-894A-A9E9-472CC71FC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22307"/>
              </p:ext>
            </p:extLst>
          </p:nvPr>
        </p:nvGraphicFramePr>
        <p:xfrm>
          <a:off x="8488101" y="4001294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49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77CD-D870-A14A-802E-B56B398D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Declaration/initialization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AE1B-CFE7-4349-8592-A29F7D3B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/>
              <a:t>A variable can be declared/initialized in one statement.</a:t>
            </a:r>
            <a:endParaRPr lang="en-US" altLang="en-US" sz="2200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dirty="0"/>
              <a:t>Syntax:</a:t>
            </a:r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>
              <a:buNone/>
            </a:pPr>
            <a:r>
              <a:rPr lang="en-US" altLang="en-US" b="1" dirty="0"/>
              <a:t>	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buNone/>
            </a:pPr>
            <a:endParaRPr lang="en-US" altLang="en-US" sz="900" dirty="0"/>
          </a:p>
          <a:p>
            <a:pPr lvl="2"/>
            <a:endParaRPr lang="en-US" altLang="en-US" dirty="0"/>
          </a:p>
          <a:p>
            <a:pPr marL="639763" lvl="1" indent="-246063"/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>
                <a:latin typeface="Courier New" panose="02070309020205020404" pitchFamily="49" charset="0"/>
              </a:rPr>
              <a:t>double </a:t>
            </a:r>
            <a:r>
              <a:rPr lang="en-US" altLang="en-US" dirty="0" err="1">
                <a:latin typeface="Courier New" panose="02070309020205020404" pitchFamily="49" charset="0"/>
              </a:rPr>
              <a:t>myGPA</a:t>
            </a:r>
            <a:r>
              <a:rPr lang="en-US" altLang="en-US" dirty="0">
                <a:latin typeface="Courier New" panose="02070309020205020404" pitchFamily="49" charset="0"/>
              </a:rPr>
              <a:t> = 3.95;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>
                <a:latin typeface="Courier New" panose="02070309020205020404" pitchFamily="49" charset="0"/>
              </a:rPr>
              <a:t>int x = (11 % 3) + 12;</a:t>
            </a:r>
          </a:p>
          <a:p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36F6F785-4E5E-2748-840C-DA92B67BB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97627"/>
              </p:ext>
            </p:extLst>
          </p:nvPr>
        </p:nvGraphicFramePr>
        <p:xfrm>
          <a:off x="7599744" y="4702175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2">
            <a:extLst>
              <a:ext uri="{FF2B5EF4-FFF2-40B4-BE49-F238E27FC236}">
                <a16:creationId xmlns:a16="http://schemas.microsoft.com/office/drawing/2014/main" id="{0AA89107-B54B-8244-9BA7-05A40BB9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61864"/>
              </p:ext>
            </p:extLst>
          </p:nvPr>
        </p:nvGraphicFramePr>
        <p:xfrm>
          <a:off x="7599744" y="3429000"/>
          <a:ext cx="3048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3.95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66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FC48-E468-8F4C-A50F-DBA989A1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and algebra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5522-FFF6-3A47-A22E-E4DA61D8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10000"/>
              </a:lnSpc>
              <a:tabLst>
                <a:tab pos="1828800" algn="l"/>
              </a:tabLst>
            </a:pPr>
            <a:r>
              <a:rPr lang="en-US" altLang="en-US" dirty="0"/>
              <a:t>Assignment uses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 , but it is not an algebraic equation.</a:t>
            </a:r>
          </a:p>
          <a:p>
            <a:pPr marL="639763" lvl="1" indent="-246063">
              <a:lnSpc>
                <a:spcPct val="110000"/>
              </a:lnSpc>
              <a:buNone/>
              <a:tabLst>
                <a:tab pos="1828800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110000"/>
              </a:lnSpc>
              <a:buNone/>
              <a:tabLst>
                <a:tab pos="18288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  =</a:t>
            </a:r>
            <a:r>
              <a:rPr lang="en-US" altLang="en-US" dirty="0"/>
              <a:t>	means,  </a:t>
            </a:r>
            <a:r>
              <a:rPr lang="en-US" altLang="en-US" i="1" dirty="0"/>
              <a:t>"store the value at right in variable at left"</a:t>
            </a:r>
          </a:p>
          <a:p>
            <a:pPr marL="639763" lvl="1" indent="-246063">
              <a:lnSpc>
                <a:spcPct val="110000"/>
              </a:lnSpc>
              <a:tabLst>
                <a:tab pos="1828800" algn="l"/>
              </a:tabLst>
            </a:pPr>
            <a:endParaRPr lang="en-US" altLang="en-US" i="1" dirty="0"/>
          </a:p>
          <a:p>
            <a:pPr lvl="2">
              <a:lnSpc>
                <a:spcPct val="110000"/>
              </a:lnSpc>
              <a:tabLst>
                <a:tab pos="1828800" algn="l"/>
              </a:tabLst>
            </a:pPr>
            <a:r>
              <a:rPr lang="en-US" altLang="en-US" dirty="0"/>
              <a:t>The right side expression is evaluated first,</a:t>
            </a:r>
            <a:br>
              <a:rPr lang="en-US" altLang="en-US" dirty="0"/>
            </a:br>
            <a:r>
              <a:rPr lang="en-US" altLang="en-US" dirty="0"/>
              <a:t>and then its result is stored in the variable at left.</a:t>
            </a:r>
          </a:p>
          <a:p>
            <a:pPr marL="639763" lvl="1" indent="-246063">
              <a:lnSpc>
                <a:spcPct val="110000"/>
              </a:lnSpc>
              <a:tabLst>
                <a:tab pos="1828800" algn="l"/>
              </a:tabLst>
            </a:pPr>
            <a:endParaRPr lang="en-US" altLang="en-US" dirty="0"/>
          </a:p>
          <a:p>
            <a:pPr marL="273050" indent="-273050">
              <a:lnSpc>
                <a:spcPct val="110000"/>
              </a:lnSpc>
              <a:tabLst>
                <a:tab pos="1828800" algn="l"/>
              </a:tabLst>
            </a:pPr>
            <a:r>
              <a:rPr lang="en-US" altLang="en-US" dirty="0"/>
              <a:t>What happens here?</a:t>
            </a:r>
          </a:p>
          <a:p>
            <a:pPr marL="639763" lvl="1" indent="-246063">
              <a:lnSpc>
                <a:spcPct val="110000"/>
              </a:lnSpc>
              <a:buNone/>
              <a:tabLst>
                <a:tab pos="1828800" algn="l"/>
              </a:tabLst>
            </a:pP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buNone/>
              <a:tabLst>
                <a:tab pos="1828800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3;</a:t>
            </a:r>
          </a:p>
          <a:p>
            <a:pPr marL="639763" lvl="1" indent="-246063">
              <a:buNone/>
              <a:tabLst>
                <a:tab pos="1828800" algn="l"/>
              </a:tabLst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x + 2;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???</a:t>
            </a:r>
            <a:endParaRPr lang="en-US" dirty="0"/>
          </a:p>
        </p:txBody>
      </p:sp>
      <p:graphicFrame>
        <p:nvGraphicFramePr>
          <p:cNvPr id="6" name="Group 13">
            <a:extLst>
              <a:ext uri="{FF2B5EF4-FFF2-40B4-BE49-F238E27FC236}">
                <a16:creationId xmlns:a16="http://schemas.microsoft.com/office/drawing/2014/main" id="{8A11C9D4-8AF5-7D49-ABC5-C4A592A89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32429"/>
              </p:ext>
            </p:extLst>
          </p:nvPr>
        </p:nvGraphicFramePr>
        <p:xfrm>
          <a:off x="7828344" y="4847020"/>
          <a:ext cx="19812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65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5E18-6AD9-1D4F-8069-AB82ED2C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BC1B-3F4C-344B-A50E-57FB5B2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/>
            <a:r>
              <a:rPr lang="en-US" altLang="en-US" b="1" dirty="0"/>
              <a:t>Type</a:t>
            </a:r>
            <a:r>
              <a:rPr lang="en-US" altLang="en-US" dirty="0"/>
              <a:t>: A category or set of data values.</a:t>
            </a:r>
          </a:p>
          <a:p>
            <a:pPr marL="639763" lvl="1" indent="-246063"/>
            <a:r>
              <a:rPr lang="en-US" altLang="en-US" dirty="0"/>
              <a:t>Constrains the operations that can be performed on data</a:t>
            </a:r>
          </a:p>
          <a:p>
            <a:pPr marL="639763" lvl="1" indent="-246063"/>
            <a:r>
              <a:rPr lang="en-US" altLang="en-US" dirty="0"/>
              <a:t>Many languages ask the programmer to specify types</a:t>
            </a:r>
            <a:endParaRPr lang="en-US" altLang="en-US" b="1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Examples: integer, real number, string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dirty="0"/>
              <a:t>Internally, computers store everything as 1s and 0s</a:t>
            </a:r>
          </a:p>
          <a:p>
            <a:pPr marL="639763" lvl="1" indent="-246063">
              <a:buNone/>
            </a:pPr>
            <a:r>
              <a:rPr lang="en-US" altLang="en-US" dirty="0"/>
              <a:t>		</a:t>
            </a:r>
            <a:r>
              <a:rPr lang="en-US" altLang="en-US" dirty="0">
                <a:latin typeface="Courier New" panose="02070309020205020404" pitchFamily="49" charset="0"/>
              </a:rPr>
              <a:t>104</a:t>
            </a:r>
            <a:r>
              <a:rPr lang="en-US" altLang="en-US" dirty="0"/>
              <a:t>	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>
                <a:latin typeface="Courier New" panose="02070309020205020404" pitchFamily="49" charset="0"/>
              </a:rPr>
              <a:t>01101000</a:t>
            </a:r>
            <a:endParaRPr lang="en-US" altLang="en-US" dirty="0"/>
          </a:p>
          <a:p>
            <a:pPr marL="639763" lvl="1" indent="-246063">
              <a:buNone/>
            </a:pPr>
            <a:r>
              <a:rPr lang="en-US" altLang="en-US" dirty="0"/>
              <a:t>		</a:t>
            </a:r>
            <a:r>
              <a:rPr lang="en-US" altLang="en-US" dirty="0">
                <a:latin typeface="Courier New" panose="02070309020205020404" pitchFamily="49" charset="0"/>
              </a:rPr>
              <a:t>"hi"</a:t>
            </a:r>
            <a:r>
              <a:rPr lang="en-US" altLang="en-US" dirty="0"/>
              <a:t>	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>
                <a:latin typeface="Courier New" panose="02070309020205020404" pitchFamily="49" charset="0"/>
              </a:rPr>
              <a:t>01101000110101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4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C06A-40B2-FE49-A1AA-295757A3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and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7A5F-08E0-6341-90E7-1C0A43FB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tabLst>
                <a:tab pos="2290763" algn="l"/>
              </a:tabLst>
            </a:pPr>
            <a:r>
              <a:rPr lang="en-US" altLang="en-US" dirty="0"/>
              <a:t>A variable can only store a value of its own type.</a:t>
            </a:r>
          </a:p>
          <a:p>
            <a:pPr marL="742950" lvl="1" indent="-285750">
              <a:buNone/>
              <a:tabLst>
                <a:tab pos="2290763" algn="l"/>
              </a:tabLst>
            </a:pPr>
            <a:endParaRPr lang="en-US" altLang="en-US" sz="9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742950" lvl="1" indent="-285750">
              <a:tabLst>
                <a:tab pos="2290763" algn="l"/>
              </a:tabLst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int x = 2.5;    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// ERROR: incompatible types</a:t>
            </a:r>
            <a:endParaRPr lang="en-US" altLang="en-US" b="1" dirty="0">
              <a:solidFill>
                <a:srgbClr val="800000"/>
              </a:solidFill>
            </a:endParaRPr>
          </a:p>
          <a:p>
            <a:pPr marL="742950" lvl="1" indent="-285750">
              <a:tabLst>
                <a:tab pos="2290763" algn="l"/>
              </a:tabLst>
            </a:pPr>
            <a:endParaRPr lang="en-US" altLang="en-US" b="1" dirty="0">
              <a:solidFill>
                <a:srgbClr val="800000"/>
              </a:solidFill>
            </a:endParaRPr>
          </a:p>
          <a:p>
            <a:pPr marL="342900" indent="-342900">
              <a:tabLst>
                <a:tab pos="2290763" algn="l"/>
              </a:tabLst>
            </a:pPr>
            <a:r>
              <a:rPr lang="en-US" altLang="en-US" dirty="0"/>
              <a:t>An 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 value can be stored in a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 variable.</a:t>
            </a:r>
            <a:endParaRPr lang="en-US" altLang="en-US" sz="900" dirty="0"/>
          </a:p>
          <a:p>
            <a:pPr marL="742950" lvl="1" indent="-285750">
              <a:tabLst>
                <a:tab pos="2290763" algn="l"/>
              </a:tabLst>
            </a:pPr>
            <a:r>
              <a:rPr lang="en-US" altLang="en-US" dirty="0"/>
              <a:t>The value is converted into the equivalent real number.</a:t>
            </a:r>
          </a:p>
          <a:p>
            <a:pPr marL="742950" lvl="1" indent="-285750">
              <a:buNone/>
              <a:tabLst>
                <a:tab pos="2290763" algn="l"/>
              </a:tabLst>
            </a:pPr>
            <a:endParaRPr lang="en-US" altLang="en-US" dirty="0"/>
          </a:p>
          <a:p>
            <a:pPr marL="742950" lvl="1" indent="-285750">
              <a:tabLst>
                <a:tab pos="22907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double </a:t>
            </a:r>
            <a:r>
              <a:rPr lang="en-US" altLang="en-US" dirty="0" err="1">
                <a:latin typeface="Courier New" panose="02070309020205020404" pitchFamily="49" charset="0"/>
              </a:rPr>
              <a:t>myGPA</a:t>
            </a:r>
            <a:r>
              <a:rPr lang="en-US" altLang="en-US" dirty="0">
                <a:latin typeface="Courier New" panose="02070309020205020404" pitchFamily="49" charset="0"/>
              </a:rPr>
              <a:t> = 4;</a:t>
            </a:r>
          </a:p>
          <a:p>
            <a:pPr marL="742950" lvl="1" indent="-285750">
              <a:lnSpc>
                <a:spcPct val="70000"/>
              </a:lnSpc>
              <a:tabLst>
                <a:tab pos="2290763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70000"/>
              </a:lnSpc>
              <a:tabLst>
                <a:tab pos="2290763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42950" lvl="1" indent="-285750">
              <a:tabLst>
                <a:tab pos="22907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double avg = </a:t>
            </a:r>
            <a:r>
              <a:rPr lang="en-US" altLang="en-US" b="1" dirty="0">
                <a:latin typeface="Courier New" panose="02070309020205020404" pitchFamily="49" charset="0"/>
              </a:rPr>
              <a:t>11 / 2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2">
              <a:tabLst>
                <a:tab pos="2290763" algn="l"/>
              </a:tabLst>
            </a:pPr>
            <a:endParaRPr lang="en-US" altLang="en-US" sz="900" dirty="0"/>
          </a:p>
          <a:p>
            <a:pPr lvl="2">
              <a:tabLst>
                <a:tab pos="2290763" algn="l"/>
              </a:tabLst>
            </a:pPr>
            <a:r>
              <a:rPr lang="en-US" altLang="en-US" dirty="0"/>
              <a:t>Why does </a:t>
            </a:r>
            <a:r>
              <a:rPr lang="en-US" altLang="en-US" dirty="0">
                <a:latin typeface="Courier New" panose="02070309020205020404" pitchFamily="49" charset="0"/>
              </a:rPr>
              <a:t>avg</a:t>
            </a:r>
            <a:r>
              <a:rPr lang="en-US" altLang="en-US" dirty="0"/>
              <a:t> store </a:t>
            </a:r>
            <a:r>
              <a:rPr lang="en-US" altLang="en-US" dirty="0">
                <a:latin typeface="Courier New" panose="02070309020205020404" pitchFamily="49" charset="0"/>
              </a:rPr>
              <a:t>5.0</a:t>
            </a:r>
            <a:br>
              <a:rPr lang="en-US" altLang="en-US" dirty="0"/>
            </a:br>
            <a:r>
              <a:rPr lang="en-US" altLang="en-US" dirty="0"/>
              <a:t>and not </a:t>
            </a:r>
            <a:r>
              <a:rPr lang="en-US" altLang="en-US" dirty="0">
                <a:latin typeface="Courier New" panose="02070309020205020404" pitchFamily="49" charset="0"/>
              </a:rPr>
              <a:t>5.5</a:t>
            </a:r>
            <a:r>
              <a:rPr lang="en-US" altLang="en-US" dirty="0"/>
              <a:t> ?</a:t>
            </a:r>
          </a:p>
          <a:p>
            <a:endParaRPr 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F90B641-4AF3-2145-AE03-46B90420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68393"/>
              </p:ext>
            </p:extLst>
          </p:nvPr>
        </p:nvGraphicFramePr>
        <p:xfrm>
          <a:off x="7157013" y="4500563"/>
          <a:ext cx="3048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myGPA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4.0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2">
            <a:extLst>
              <a:ext uri="{FF2B5EF4-FFF2-40B4-BE49-F238E27FC236}">
                <a16:creationId xmlns:a16="http://schemas.microsoft.com/office/drawing/2014/main" id="{F6B57D88-F735-5745-8EFB-17040C640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98309"/>
              </p:ext>
            </p:extLst>
          </p:nvPr>
        </p:nvGraphicFramePr>
        <p:xfrm>
          <a:off x="7157013" y="5516563"/>
          <a:ext cx="3048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avg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5.0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78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65B2-97FA-FC44-B98F-CFCD8C7D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4E73-E381-EE4E-AB50-E9B444D6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dirty="0"/>
              <a:t>A variable can't be used until it is assigned a value.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sz="2000" dirty="0">
                <a:latin typeface="Courier New" panose="02070309020205020404" pitchFamily="49" charset="0"/>
              </a:rPr>
              <a:t>int x;</a:t>
            </a:r>
          </a:p>
          <a:p>
            <a:pPr marL="639763" lvl="1" indent="-246063">
              <a:buNone/>
            </a:pP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(x);   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// ERROR: x has no value</a:t>
            </a:r>
            <a:endParaRPr lang="en-US" altLang="en-US" sz="2000" i="1" dirty="0">
              <a:cs typeface="Times New Roman" panose="02020603050405020304" pitchFamily="18" charset="0"/>
            </a:endParaRPr>
          </a:p>
          <a:p>
            <a:pPr marL="639763" lvl="1" indent="-246063">
              <a:buNone/>
            </a:pPr>
            <a:endParaRPr lang="en-US" altLang="en-US" sz="2000" dirty="0"/>
          </a:p>
          <a:p>
            <a:pPr marL="639763" lvl="1" indent="-246063">
              <a:buNone/>
            </a:pPr>
            <a:endParaRPr lang="en-US" altLang="en-US" dirty="0"/>
          </a:p>
          <a:p>
            <a:pPr marL="273050" indent="-273050"/>
            <a:r>
              <a:rPr lang="en-US" altLang="en-US" dirty="0"/>
              <a:t>You may not declare the same variable twice.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sz="2000" dirty="0">
                <a:latin typeface="Courier New" panose="02070309020205020404" pitchFamily="49" charset="0"/>
              </a:rPr>
              <a:t>int x;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int x;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// ERROR: x already exists</a:t>
            </a:r>
            <a:endParaRPr lang="en-US" altLang="en-US" sz="20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sz="2000" dirty="0"/>
          </a:p>
          <a:p>
            <a:pPr marL="639763" lvl="1" indent="-246063"/>
            <a:r>
              <a:rPr lang="en-US" altLang="en-US" sz="2000" dirty="0">
                <a:latin typeface="Courier New" panose="02070309020205020404" pitchFamily="49" charset="0"/>
              </a:rPr>
              <a:t>int x = 3;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int x = 5;               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// ERROR: x already exists</a:t>
            </a:r>
            <a:endParaRPr lang="en-US" altLang="en-US" sz="2000" dirty="0"/>
          </a:p>
          <a:p>
            <a:pPr lvl="2"/>
            <a:endParaRPr lang="en-US" altLang="en-US" sz="800" dirty="0"/>
          </a:p>
          <a:p>
            <a:pPr lvl="2"/>
            <a:r>
              <a:rPr lang="en-US" altLang="en-US" dirty="0"/>
              <a:t>How can this code be fixed?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94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50E5-A3E6-CB47-8DEB-A87D030B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Printing a variable's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45E7-F406-7B49-9DE9-4351B29E5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>
              <a:lnSpc>
                <a:spcPct val="110000"/>
              </a:lnSpc>
            </a:pPr>
            <a:r>
              <a:rPr lang="en-US" altLang="en-US" dirty="0"/>
              <a:t>Use </a:t>
            </a:r>
            <a:r>
              <a:rPr lang="en-US" altLang="en-US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to print a string and a variable's value on one line.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>
                <a:latin typeface="Courier New" panose="02070309020205020404" pitchFamily="49" charset="0"/>
              </a:rPr>
              <a:t>double grade = (95.1 + 71.9 + 82.6) / 3.0;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</a:rPr>
              <a:t>"Your grade was " + grade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/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students = 11 + 17 + 4 + 19 + 14;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Courier New" panose="02070309020205020404" pitchFamily="49" charset="0"/>
              </a:rPr>
              <a:t>"There are " + students +</a:t>
            </a:r>
          </a:p>
          <a:p>
            <a:pPr marL="639763" lvl="1" indent="-246063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           " students in the course."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110000"/>
              </a:lnSpc>
              <a:buFontTx/>
              <a:buChar char="•"/>
            </a:pPr>
            <a:r>
              <a:rPr lang="en-US" altLang="en-US" dirty="0"/>
              <a:t>Output: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Your grade was 83.2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There are 65 students in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46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484C3F-1094-6E43-B43C-1FF7E7953923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>
                <a:solidFill>
                  <a:schemeClr val="tx1"/>
                </a:solidFill>
              </a:rPr>
              <a:t>The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chemeClr val="tx1"/>
                </a:solidFill>
              </a:rPr>
              <a:t>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57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CAE7-91C5-1C4B-8669-59D6E033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D294-0B67-184D-B7EE-EC058755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</a:t>
            </a:r>
            <a:r>
              <a:rPr lang="en-US" altLang="en-US" b="1" dirty="0"/>
              <a:t>initialization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b="1" dirty="0"/>
              <a:t>test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b="1" dirty="0"/>
              <a:t>update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/>
              <a:t>...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110000"/>
              </a:lnSpc>
            </a:pPr>
            <a:r>
              <a:rPr lang="en-US" altLang="en-US" dirty="0"/>
              <a:t>Perform </a:t>
            </a:r>
            <a:r>
              <a:rPr lang="en-US" altLang="en-US" b="1" dirty="0"/>
              <a:t>initialization</a:t>
            </a:r>
            <a:r>
              <a:rPr lang="en-US" altLang="en-US" dirty="0"/>
              <a:t> once.</a:t>
            </a:r>
          </a:p>
          <a:p>
            <a:pPr marL="639763" lvl="1" indent="-246063">
              <a:lnSpc>
                <a:spcPct val="110000"/>
              </a:lnSpc>
            </a:pPr>
            <a:r>
              <a:rPr lang="en-US" altLang="en-US" dirty="0"/>
              <a:t>Repeat the following: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Check if the </a:t>
            </a:r>
            <a:r>
              <a:rPr lang="en-US" altLang="en-US" b="1" dirty="0"/>
              <a:t>test</a:t>
            </a:r>
            <a:r>
              <a:rPr lang="en-US" altLang="en-US" dirty="0"/>
              <a:t> is true.  If not, stop.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Execute the </a:t>
            </a:r>
            <a:r>
              <a:rPr lang="en-US" altLang="en-US" b="1" dirty="0"/>
              <a:t>statement</a:t>
            </a:r>
            <a:r>
              <a:rPr lang="en-US" altLang="en-US" dirty="0"/>
              <a:t>s.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Perform the </a:t>
            </a:r>
            <a:r>
              <a:rPr lang="en-US" altLang="en-US" b="1" dirty="0"/>
              <a:t>update</a:t>
            </a:r>
            <a:r>
              <a:rPr lang="en-US" alt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C699-7246-374F-8674-927E03C4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Initialization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7614-BCBE-2344-B4DD-920644D1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</a:t>
            </a:r>
            <a:r>
              <a:rPr lang="en-US" altLang="en-US" b="1" dirty="0">
                <a:latin typeface="Courier New" panose="02070309020205020404" pitchFamily="49" charset="0"/>
              </a:rPr>
              <a:t>int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1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6;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("I am so smart");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Tells Java what variable to use in the loop</a:t>
            </a:r>
          </a:p>
          <a:p>
            <a:pPr marL="639763" lvl="1" indent="-246063"/>
            <a:endParaRPr lang="en-US" altLang="en-US" sz="900" dirty="0"/>
          </a:p>
          <a:p>
            <a:pPr marL="639763" lvl="1" indent="-246063"/>
            <a:r>
              <a:rPr lang="en-US" altLang="en-US" dirty="0"/>
              <a:t>Performed once as the loop begins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The variable is called a </a:t>
            </a:r>
            <a:r>
              <a:rPr lang="en-US" altLang="en-US" i="1" dirty="0"/>
              <a:t>loop counter</a:t>
            </a:r>
            <a:endParaRPr lang="en-US" altLang="en-US" dirty="0"/>
          </a:p>
          <a:p>
            <a:pPr lvl="2"/>
            <a:endParaRPr lang="en-US" altLang="en-US" sz="900" dirty="0"/>
          </a:p>
          <a:p>
            <a:pPr lvl="2"/>
            <a:r>
              <a:rPr lang="en-US" altLang="en-US" dirty="0"/>
              <a:t>can use any name, not just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/>
            <a:r>
              <a:rPr lang="en-US" altLang="en-US" dirty="0"/>
              <a:t>can start at any value, not just </a:t>
            </a:r>
            <a:r>
              <a:rPr lang="en-US" altLang="en-US" dirty="0">
                <a:latin typeface="Courier New" panose="02070309020205020404" pitchFamily="49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80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AF70-B211-B444-B9D6-18443A5F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0FD4-9365-414C-94D6-75FE3991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9763" lvl="1" indent="-246063">
              <a:lnSpc>
                <a:spcPct val="80000"/>
              </a:lnSpc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&lt;= 6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("I am so smart");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1371600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1371600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1371600" algn="l"/>
              </a:tabLst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3050" indent="-273050">
              <a:tabLst>
                <a:tab pos="1371600" algn="l"/>
              </a:tabLst>
            </a:pPr>
            <a:r>
              <a:rPr lang="en-US" altLang="en-US" dirty="0"/>
              <a:t>Tests the loop counter variable against a limit</a:t>
            </a:r>
          </a:p>
          <a:p>
            <a:pPr marL="639763" lvl="1" indent="-246063">
              <a:tabLst>
                <a:tab pos="1371600" algn="l"/>
              </a:tabLst>
            </a:pPr>
            <a:endParaRPr lang="en-US" altLang="en-US" sz="900" dirty="0"/>
          </a:p>
          <a:p>
            <a:pPr marL="639763" lvl="1" indent="-246063">
              <a:tabLst>
                <a:tab pos="1371600" algn="l"/>
              </a:tabLst>
            </a:pPr>
            <a:r>
              <a:rPr lang="en-US" altLang="en-US" dirty="0"/>
              <a:t>Uses comparison operators:</a:t>
            </a:r>
          </a:p>
          <a:p>
            <a:pPr marL="639763" lvl="1" indent="-246063"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	</a:t>
            </a:r>
            <a:r>
              <a:rPr lang="en-US" altLang="en-US" dirty="0">
                <a:cs typeface="Courier New" panose="02070309020205020404" pitchFamily="49" charset="0"/>
              </a:rPr>
              <a:t>less than</a:t>
            </a:r>
          </a:p>
          <a:p>
            <a:pPr marL="639763" lvl="1" indent="-246063"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&lt;=	</a:t>
            </a:r>
            <a:r>
              <a:rPr lang="en-US" altLang="en-US" dirty="0">
                <a:cs typeface="Courier New" panose="02070309020205020404" pitchFamily="49" charset="0"/>
              </a:rPr>
              <a:t>less than or equal to</a:t>
            </a:r>
          </a:p>
          <a:p>
            <a:pPr marL="639763" lvl="1" indent="-246063"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&gt;	</a:t>
            </a:r>
            <a:r>
              <a:rPr lang="en-US" altLang="en-US" dirty="0">
                <a:cs typeface="Courier New" panose="02070309020205020404" pitchFamily="49" charset="0"/>
              </a:rPr>
              <a:t>greater than</a:t>
            </a:r>
          </a:p>
          <a:p>
            <a:pPr marL="639763" lvl="1" indent="-246063">
              <a:buNone/>
              <a:tabLst>
                <a:tab pos="1371600" algn="l"/>
              </a:tabLs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&gt;=	</a:t>
            </a:r>
            <a:r>
              <a:rPr lang="en-US" altLang="en-US" dirty="0">
                <a:cs typeface="Courier New" panose="02070309020205020404" pitchFamily="49" charset="0"/>
              </a:rPr>
              <a:t>greater than or equal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A343-1A81-854D-82B1-C3F2C3F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Increment and decrement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8949-A0B4-4B40-8BEF-E34CA01F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ctr">
              <a:buNone/>
              <a:tabLst>
                <a:tab pos="4113213" algn="l"/>
              </a:tabLst>
            </a:pPr>
            <a:r>
              <a:rPr lang="en-US" altLang="en-US" i="1" dirty="0"/>
              <a:t>shortcuts to increase or decrease a variable's value by 1</a:t>
            </a:r>
          </a:p>
          <a:p>
            <a:pPr marL="342900" indent="-342900">
              <a:buNone/>
              <a:tabLst>
                <a:tab pos="4113213" algn="l"/>
              </a:tabLst>
            </a:pPr>
            <a:endParaRPr lang="en-US" altLang="en-US" dirty="0"/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u="sng" dirty="0"/>
              <a:t>Shorthand</a:t>
            </a:r>
            <a:r>
              <a:rPr lang="en-US" altLang="en-US" b="1" i="1" dirty="0"/>
              <a:t>	</a:t>
            </a:r>
            <a:r>
              <a:rPr lang="en-US" altLang="en-US" u="sng" dirty="0"/>
              <a:t>Equivalent longer version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++;	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+ 1;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--;	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- 1;</a:t>
            </a:r>
            <a:endParaRPr lang="en-US" altLang="en-US" sz="3100" dirty="0"/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int x = 2;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r>
              <a:rPr lang="en-US" altLang="en-US" b="1" dirty="0">
                <a:latin typeface="Courier New" panose="02070309020205020404" pitchFamily="49" charset="0"/>
              </a:rPr>
              <a:t>x++;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x = x + 1;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x now stores 3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endParaRPr lang="en-US" altLang="en-US" sz="9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double </a:t>
            </a:r>
            <a:r>
              <a:rPr lang="en-US" altLang="en-US" dirty="0" err="1">
                <a:latin typeface="Courier New" panose="02070309020205020404" pitchFamily="49" charset="0"/>
              </a:rPr>
              <a:t>gpa</a:t>
            </a:r>
            <a:r>
              <a:rPr lang="en-US" altLang="en-US" dirty="0">
                <a:latin typeface="Courier New" panose="02070309020205020404" pitchFamily="49" charset="0"/>
              </a:rPr>
              <a:t> = 2.5;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r>
              <a:rPr lang="en-US" altLang="en-US" b="1" dirty="0" err="1"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latin typeface="Courier New" panose="02070309020205020404" pitchFamily="49" charset="0"/>
              </a:rPr>
              <a:t>--;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- 1;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41132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now stores 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1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5F41-37E5-2B42-891A-7E320DC8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Modify-and-assign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8B53-A063-3C4C-B4E4-B75E96FB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ctr">
              <a:buNone/>
              <a:tabLst>
                <a:tab pos="4113213" algn="l"/>
              </a:tabLst>
            </a:pPr>
            <a:r>
              <a:rPr lang="en-US" altLang="en-US" sz="2500" i="1" dirty="0"/>
              <a:t>shortcuts to modify a variable's value</a:t>
            </a:r>
          </a:p>
          <a:p>
            <a:pPr marL="742950" lvl="1" indent="-285750">
              <a:buNone/>
              <a:tabLst>
                <a:tab pos="4113213" algn="l"/>
              </a:tabLst>
            </a:pPr>
            <a:endParaRPr lang="en-US" altLang="en-US" sz="1800" b="1" i="1" dirty="0"/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u="sng" dirty="0"/>
              <a:t>Shorthand</a:t>
            </a:r>
            <a:r>
              <a:rPr lang="en-US" altLang="en-US" b="1" i="1" dirty="0"/>
              <a:t>	</a:t>
            </a:r>
            <a:r>
              <a:rPr lang="en-US" altLang="en-US" u="sng" dirty="0"/>
              <a:t>Equivalent longer version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+=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	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+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-=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	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-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*=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	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*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/=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	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/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%=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	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/>
              <a:t>variable</a:t>
            </a:r>
            <a:r>
              <a:rPr lang="en-US" altLang="en-US" dirty="0">
                <a:latin typeface="Courier New" panose="02070309020205020404" pitchFamily="49" charset="0"/>
              </a:rPr>
              <a:t> % 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x += 3;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x = x + 3;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dirty="0" err="1">
                <a:latin typeface="Courier New" panose="02070309020205020404" pitchFamily="49" charset="0"/>
              </a:rPr>
              <a:t>gpa</a:t>
            </a:r>
            <a:r>
              <a:rPr lang="en-US" altLang="en-US" dirty="0">
                <a:latin typeface="Courier New" panose="02070309020205020404" pitchFamily="49" charset="0"/>
              </a:rPr>
              <a:t> -= 0.5;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- 0.5;</a:t>
            </a:r>
          </a:p>
          <a:p>
            <a:pPr marL="742950" lvl="1" indent="-285750">
              <a:buNone/>
              <a:tabLst>
                <a:tab pos="4113213" algn="l"/>
              </a:tabLst>
            </a:pPr>
            <a:endParaRPr lang="en-US" altLang="en-US" sz="9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742950" lvl="1" indent="-285750">
              <a:buNone/>
              <a:tabLst>
                <a:tab pos="41132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number *= 2;	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number = number * 2;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98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28FB-076F-EA4C-8B95-DD8EABD9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Repetition over a range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CC7D1-E3FB-414E-853E-450C10C2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 squared = " + 1 * 1);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("2 squared = " + 2 * 2);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 squared = " + 3 * 3);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("4 squared = " + 4 * 4);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("5 squared = " + 5 * 5);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("6 squared = " + 6 * 6);</a:t>
            </a:r>
          </a:p>
          <a:p>
            <a:pPr marL="273050" indent="-273050">
              <a:spcBef>
                <a:spcPct val="0"/>
              </a:spcBef>
              <a:buNone/>
            </a:pP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</a:pPr>
            <a:r>
              <a:rPr lang="en-US" altLang="en-US" dirty="0">
                <a:cs typeface="Courier New" panose="02070309020205020404" pitchFamily="49" charset="0"/>
              </a:rPr>
              <a:t>Intuition: "I want to print a line for each number from 1 to 6"</a:t>
            </a:r>
          </a:p>
          <a:p>
            <a:pPr marL="639763" lvl="1" indent="-246063">
              <a:lnSpc>
                <a:spcPct val="160000"/>
              </a:lnSpc>
              <a:spcBef>
                <a:spcPct val="0"/>
              </a:spcBef>
            </a:pPr>
            <a:endParaRPr lang="en-US" altLang="en-US" dirty="0">
              <a:cs typeface="Courier New" panose="02070309020205020404" pitchFamily="49" charset="0"/>
            </a:endParaRPr>
          </a:p>
          <a:p>
            <a:pPr marL="273050" indent="-273050">
              <a:lnSpc>
                <a:spcPct val="130000"/>
              </a:lnSpc>
              <a:spcBef>
                <a:spcPct val="0"/>
              </a:spcBef>
            </a:pPr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cs typeface="Courier New" panose="02070309020205020404" pitchFamily="49" charset="0"/>
              </a:rPr>
              <a:t> loop does exactly that!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for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1;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&lt;= 6;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+ " squared = " +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 * 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2000" dirty="0"/>
          </a:p>
          <a:p>
            <a:pPr marL="639763" lvl="1" indent="-246063"/>
            <a:r>
              <a:rPr lang="en-US" altLang="en-US" dirty="0"/>
              <a:t>"For each integer </a:t>
            </a:r>
            <a:r>
              <a:rPr lang="en-US" altLang="en-US" b="1" dirty="0" err="1"/>
              <a:t>i</a:t>
            </a:r>
            <a:r>
              <a:rPr lang="en-US" altLang="en-US" dirty="0"/>
              <a:t> from 1 through 6, print ..."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4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49D9-4188-C54C-8041-5D0F5A30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Java's primitive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D0A9-74E5-4C43-BE92-FBA36440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tabLst>
                <a:tab pos="2286000" algn="l"/>
                <a:tab pos="4114800" algn="l"/>
                <a:tab pos="5834063" algn="l"/>
              </a:tabLst>
            </a:pPr>
            <a:r>
              <a:rPr lang="en-US" altLang="en-US" b="1" dirty="0"/>
              <a:t>Primitive types</a:t>
            </a:r>
            <a:r>
              <a:rPr lang="en-US" altLang="en-US" dirty="0"/>
              <a:t>: 8 simple types for numbers, text, etc.</a:t>
            </a:r>
          </a:p>
          <a:p>
            <a:pPr marL="742950" lvl="1" indent="-285750">
              <a:lnSpc>
                <a:spcPct val="120000"/>
              </a:lnSpc>
              <a:tabLst>
                <a:tab pos="2286000" algn="l"/>
                <a:tab pos="4114800" algn="l"/>
                <a:tab pos="5834063" algn="l"/>
              </a:tabLst>
            </a:pPr>
            <a:r>
              <a:rPr lang="en-US" altLang="en-US" dirty="0"/>
              <a:t>Java also has </a:t>
            </a:r>
            <a:r>
              <a:rPr lang="en-US" altLang="en-US" b="1" dirty="0"/>
              <a:t>object types</a:t>
            </a:r>
            <a:r>
              <a:rPr lang="en-US" altLang="en-US" dirty="0"/>
              <a:t>, which we'll talk about later</a:t>
            </a:r>
          </a:p>
          <a:p>
            <a:pPr marL="742950" lvl="1" indent="-285750">
              <a:lnSpc>
                <a:spcPct val="120000"/>
              </a:lnSpc>
              <a:buNone/>
              <a:tabLst>
                <a:tab pos="2286000" algn="l"/>
                <a:tab pos="4114800" algn="l"/>
                <a:tab pos="5834063" algn="l"/>
              </a:tabLst>
            </a:pPr>
            <a:endParaRPr lang="en-US" altLang="en-US" dirty="0"/>
          </a:p>
          <a:p>
            <a:pPr marL="742950" lvl="1" indent="-285750">
              <a:lnSpc>
                <a:spcPct val="120000"/>
              </a:lnSpc>
              <a:buNone/>
              <a:tabLst>
                <a:tab pos="2286000" algn="l"/>
                <a:tab pos="4114800" algn="l"/>
                <a:tab pos="5834063" algn="l"/>
              </a:tabLst>
            </a:pPr>
            <a:r>
              <a:rPr lang="en-US" altLang="en-US" sz="2000" b="1" dirty="0"/>
              <a:t>	Name	Description		Examples</a:t>
            </a:r>
          </a:p>
          <a:p>
            <a:pPr marL="742950" lvl="1" indent="-285750">
              <a:lnSpc>
                <a:spcPct val="120000"/>
              </a:lnSpc>
              <a:buClr>
                <a:schemeClr val="bg1"/>
              </a:buClr>
              <a:tabLst>
                <a:tab pos="2286000" algn="l"/>
                <a:tab pos="4114800" algn="l"/>
                <a:tab pos="5834063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int</a:t>
            </a:r>
            <a:r>
              <a:rPr lang="en-US" altLang="en-US" sz="2000" dirty="0"/>
              <a:t>	integers	</a:t>
            </a:r>
            <a:r>
              <a:rPr lang="en-US" altLang="en-US" sz="1100" dirty="0"/>
              <a:t>(up to 2</a:t>
            </a:r>
            <a:r>
              <a:rPr lang="en-US" altLang="en-US" sz="1100" baseline="30000" dirty="0"/>
              <a:t>31</a:t>
            </a:r>
            <a:r>
              <a:rPr lang="en-US" altLang="en-US" sz="1100" dirty="0"/>
              <a:t> - 1)</a:t>
            </a: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42</a:t>
            </a:r>
            <a:r>
              <a:rPr lang="en-US" altLang="en-US" sz="2000" dirty="0"/>
              <a:t>,  </a:t>
            </a:r>
            <a:r>
              <a:rPr lang="en-US" altLang="en-US" sz="2000" dirty="0">
                <a:latin typeface="Courier New" panose="02070309020205020404" pitchFamily="49" charset="0"/>
              </a:rPr>
              <a:t>-3</a:t>
            </a:r>
            <a:r>
              <a:rPr lang="en-US" altLang="en-US" sz="2000" dirty="0"/>
              <a:t>,  </a:t>
            </a:r>
            <a:r>
              <a:rPr lang="en-US" altLang="en-US" sz="2000" dirty="0">
                <a:latin typeface="Courier New" panose="02070309020205020404" pitchFamily="49" charset="0"/>
              </a:rPr>
              <a:t>0</a:t>
            </a:r>
            <a:r>
              <a:rPr lang="en-US" altLang="en-US" sz="2000" dirty="0"/>
              <a:t>,  </a:t>
            </a:r>
            <a:r>
              <a:rPr lang="en-US" altLang="en-US" sz="2000" dirty="0">
                <a:latin typeface="Courier New" panose="02070309020205020404" pitchFamily="49" charset="0"/>
              </a:rPr>
              <a:t>926394</a:t>
            </a:r>
          </a:p>
          <a:p>
            <a:pPr marL="742950" lvl="1" indent="-285750">
              <a:lnSpc>
                <a:spcPct val="120000"/>
              </a:lnSpc>
              <a:buClr>
                <a:schemeClr val="bg1"/>
              </a:buClr>
              <a:tabLst>
                <a:tab pos="2286000" algn="l"/>
                <a:tab pos="4114800" algn="l"/>
                <a:tab pos="5834063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double</a:t>
            </a:r>
            <a:r>
              <a:rPr lang="en-US" altLang="en-US" sz="2000" dirty="0"/>
              <a:t>	real numbers	</a:t>
            </a:r>
            <a:r>
              <a:rPr lang="en-US" altLang="en-US" sz="1100" dirty="0"/>
              <a:t>(up to 10</a:t>
            </a:r>
            <a:r>
              <a:rPr lang="en-US" altLang="en-US" sz="1100" baseline="30000" dirty="0"/>
              <a:t>308</a:t>
            </a:r>
            <a:r>
              <a:rPr lang="en-US" altLang="en-US" sz="1100" dirty="0"/>
              <a:t>)</a:t>
            </a: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3.1</a:t>
            </a:r>
            <a:r>
              <a:rPr lang="en-US" altLang="en-US" sz="2000" dirty="0"/>
              <a:t>,  </a:t>
            </a:r>
            <a:r>
              <a:rPr lang="en-US" altLang="en-US" sz="2000" dirty="0">
                <a:latin typeface="Courier New" panose="02070309020205020404" pitchFamily="49" charset="0"/>
              </a:rPr>
              <a:t>-0.25</a:t>
            </a:r>
            <a:r>
              <a:rPr lang="en-US" altLang="en-US" sz="2000" dirty="0"/>
              <a:t>,  </a:t>
            </a:r>
            <a:r>
              <a:rPr lang="en-US" altLang="en-US" sz="2000" dirty="0">
                <a:latin typeface="Courier New" panose="02070309020205020404" pitchFamily="49" charset="0"/>
              </a:rPr>
              <a:t>9.4e3</a:t>
            </a:r>
          </a:p>
          <a:p>
            <a:pPr marL="742950" lvl="1" indent="-285750">
              <a:lnSpc>
                <a:spcPct val="120000"/>
              </a:lnSpc>
              <a:buClr>
                <a:schemeClr val="bg1"/>
              </a:buClr>
              <a:tabLst>
                <a:tab pos="2286000" algn="l"/>
                <a:tab pos="4114800" algn="l"/>
                <a:tab pos="5834063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char</a:t>
            </a:r>
            <a:r>
              <a:rPr lang="en-US" altLang="en-US" sz="2000" dirty="0"/>
              <a:t>	single text characters	</a:t>
            </a:r>
            <a:r>
              <a:rPr lang="en-US" altLang="en-US" sz="2000" dirty="0">
                <a:latin typeface="Courier New" panose="02070309020205020404" pitchFamily="49" charset="0"/>
              </a:rPr>
              <a:t>'a'</a:t>
            </a:r>
            <a:r>
              <a:rPr lang="en-US" altLang="en-US" sz="2000" dirty="0"/>
              <a:t>,  </a:t>
            </a:r>
            <a:r>
              <a:rPr lang="en-US" altLang="en-US" sz="2000" dirty="0">
                <a:latin typeface="Courier New" panose="02070309020205020404" pitchFamily="49" charset="0"/>
              </a:rPr>
              <a:t>'X'</a:t>
            </a:r>
            <a:r>
              <a:rPr lang="en-US" altLang="en-US" sz="2000" dirty="0"/>
              <a:t>,  </a:t>
            </a:r>
            <a:r>
              <a:rPr lang="en-US" altLang="en-US" sz="2000" dirty="0">
                <a:latin typeface="Courier New" panose="02070309020205020404" pitchFamily="49" charset="0"/>
              </a:rPr>
              <a:t>'?'</a:t>
            </a:r>
            <a:r>
              <a:rPr lang="en-US" altLang="en-US" sz="2000" dirty="0"/>
              <a:t>,  </a:t>
            </a:r>
            <a:r>
              <a:rPr lang="en-US" altLang="en-US" sz="2000" dirty="0">
                <a:latin typeface="Courier New" panose="02070309020205020404" pitchFamily="49" charset="0"/>
              </a:rPr>
              <a:t>'\n'</a:t>
            </a:r>
          </a:p>
          <a:p>
            <a:pPr marL="742950" lvl="1" indent="-285750">
              <a:lnSpc>
                <a:spcPct val="120000"/>
              </a:lnSpc>
              <a:buClr>
                <a:schemeClr val="bg1"/>
              </a:buClr>
              <a:tabLst>
                <a:tab pos="2286000" algn="l"/>
                <a:tab pos="4114800" algn="l"/>
                <a:tab pos="5834063" algn="l"/>
              </a:tabLst>
            </a:pPr>
            <a:r>
              <a:rPr lang="en-US" altLang="en-US" sz="2000" dirty="0" err="1">
                <a:latin typeface="Courier New" panose="02070309020205020404" pitchFamily="49" charset="0"/>
              </a:rPr>
              <a:t>boolean</a:t>
            </a:r>
            <a:r>
              <a:rPr lang="en-US" altLang="en-US" sz="2000" dirty="0"/>
              <a:t>	logical values		</a:t>
            </a:r>
            <a:r>
              <a:rPr lang="en-US" altLang="en-US" sz="2000" dirty="0">
                <a:latin typeface="Courier New" panose="02070309020205020404" pitchFamily="49" charset="0"/>
              </a:rPr>
              <a:t>true</a:t>
            </a:r>
            <a:r>
              <a:rPr lang="en-US" altLang="en-US" sz="2000" dirty="0"/>
              <a:t>,  </a:t>
            </a:r>
            <a:r>
              <a:rPr lang="en-US" altLang="en-US" sz="2000" dirty="0">
                <a:latin typeface="Courier New" panose="02070309020205020404" pitchFamily="49" charset="0"/>
              </a:rPr>
              <a:t>false</a:t>
            </a:r>
          </a:p>
          <a:p>
            <a:pPr marL="742950" lvl="1" indent="-285750">
              <a:buClr>
                <a:schemeClr val="bg1"/>
              </a:buClr>
              <a:buNone/>
              <a:tabLst>
                <a:tab pos="2286000" algn="l"/>
                <a:tab pos="4114800" algn="l"/>
                <a:tab pos="5834063" algn="l"/>
              </a:tabLst>
            </a:pPr>
            <a:endParaRPr lang="en-US" altLang="en-US" sz="2000" dirty="0">
              <a:solidFill>
                <a:srgbClr val="90909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69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5CD5-B464-9C42-A473-D3728C8D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Loop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39C0-72ED-7242-B664-0C507130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None/>
              <a:tabLst>
                <a:tab pos="59436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for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1;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&lt;= 4;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+ " squared = " + (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*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));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marL="742950" lvl="1" indent="-28575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</a:t>
            </a:r>
            <a:r>
              <a:rPr lang="en-US" altLang="en-US" sz="2000" dirty="0" err="1">
                <a:latin typeface="Courier New" panose="02070309020205020404" pitchFamily="49" charset="0"/>
              </a:rPr>
              <a:t>Whoo</a:t>
            </a:r>
            <a:r>
              <a:rPr lang="en-US" altLang="en-US" sz="2000" dirty="0">
                <a:latin typeface="Courier New" panose="02070309020205020404" pitchFamily="49" charset="0"/>
              </a:rPr>
              <a:t>!");</a:t>
            </a:r>
            <a:endParaRPr lang="en-US" altLang="en-US" sz="900" dirty="0"/>
          </a:p>
          <a:p>
            <a:pPr marL="742950" lvl="1" indent="-285750">
              <a:lnSpc>
                <a:spcPct val="70000"/>
              </a:lnSpc>
              <a:buNone/>
              <a:tabLst>
                <a:tab pos="5943600" algn="l"/>
              </a:tabLst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70000"/>
              </a:lnSpc>
              <a:buNone/>
              <a:tabLst>
                <a:tab pos="5943600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342900" indent="-342900">
              <a:buNone/>
              <a:tabLst>
                <a:tab pos="5943600" algn="l"/>
              </a:tabLst>
            </a:pPr>
            <a:r>
              <a:rPr lang="en-US" altLang="en-US" sz="2200" dirty="0"/>
              <a:t>	Output:</a:t>
            </a:r>
            <a:br>
              <a:rPr lang="en-US" altLang="en-US" sz="2200" dirty="0"/>
            </a:br>
            <a:endParaRPr lang="en-US" altLang="en-US" sz="800" dirty="0"/>
          </a:p>
          <a:p>
            <a:pPr marL="342900" indent="-34290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sz="2200" dirty="0">
                <a:latin typeface="Courier New" panose="02070309020205020404" pitchFamily="49" charset="0"/>
              </a:rPr>
              <a:t>	1 squared = 1</a:t>
            </a:r>
          </a:p>
          <a:p>
            <a:pPr marL="342900" indent="-34290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sz="2200" dirty="0">
                <a:latin typeface="Courier New" panose="02070309020205020404" pitchFamily="49" charset="0"/>
              </a:rPr>
              <a:t>	2 squared = 4</a:t>
            </a:r>
          </a:p>
          <a:p>
            <a:pPr marL="342900" indent="-34290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sz="2200" dirty="0">
                <a:latin typeface="Courier New" panose="02070309020205020404" pitchFamily="49" charset="0"/>
              </a:rPr>
              <a:t>	3 squared = 9</a:t>
            </a:r>
          </a:p>
          <a:p>
            <a:pPr marL="342900" indent="-34290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sz="2200" dirty="0">
                <a:latin typeface="Courier New" panose="02070309020205020404" pitchFamily="49" charset="0"/>
              </a:rPr>
              <a:t>	4 squared = 16</a:t>
            </a:r>
          </a:p>
          <a:p>
            <a:pPr marL="342900" indent="-342900">
              <a:lnSpc>
                <a:spcPct val="70000"/>
              </a:lnSpc>
              <a:buNone/>
              <a:tabLst>
                <a:tab pos="5943600" algn="l"/>
              </a:tabLst>
            </a:pPr>
            <a:r>
              <a:rPr lang="en-US" altLang="en-US" sz="2200" dirty="0">
                <a:latin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</a:rPr>
              <a:t>Whoo</a:t>
            </a:r>
            <a:r>
              <a:rPr lang="en-US" altLang="en-US" sz="2200" dirty="0">
                <a:latin typeface="Courier New" panose="02070309020205020404" pitchFamily="49" charset="0"/>
              </a:rPr>
              <a:t>!</a:t>
            </a:r>
            <a:endParaRPr lang="en-US" dirty="0"/>
          </a:p>
        </p:txBody>
      </p:sp>
      <p:pic>
        <p:nvPicPr>
          <p:cNvPr id="4" name="Picture 2" descr="forloop">
            <a:extLst>
              <a:ext uri="{FF2B5EF4-FFF2-40B4-BE49-F238E27FC236}">
                <a16:creationId xmlns:a16="http://schemas.microsoft.com/office/drawing/2014/main" id="{DF25A5A5-E9DF-0B46-B8AC-7A6B9FB43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561" y="2713038"/>
            <a:ext cx="47244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73AF33A-5998-8B44-AE35-85DF959A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611" y="149225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accent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9DB1F22-3695-1D44-B4FE-475A433D9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7011" y="149225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440F6-713F-2D4D-8F8C-24028AA1A9B5}"/>
              </a:ext>
            </a:extLst>
          </p:cNvPr>
          <p:cNvSpPr txBox="1"/>
          <p:nvPr/>
        </p:nvSpPr>
        <p:spPr>
          <a:xfrm>
            <a:off x="4997611" y="1492250"/>
            <a:ext cx="228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6"/>
                </a:solidFill>
                <a:latin typeface="Verdana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78488A6-2A3B-FF46-B1ED-A6B2EAC1D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14913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13BF2412-B78D-E847-8781-30283846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2929440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accent1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E7DD1DA0-F479-0A44-8EFB-3D6034743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505" y="3604419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DE43F-8DDA-7D47-8D48-538BDFF8B021}"/>
              </a:ext>
            </a:extLst>
          </p:cNvPr>
          <p:cNvSpPr txBox="1"/>
          <p:nvPr/>
        </p:nvSpPr>
        <p:spPr>
          <a:xfrm>
            <a:off x="10812661" y="4989734"/>
            <a:ext cx="228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accent6"/>
                </a:solidFill>
                <a:latin typeface="Verdana" pitchFamily="34" charset="0"/>
                <a:cs typeface="Times New Roman" pitchFamily="18" charset="0"/>
              </a:rPr>
              <a:t>3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B6530E34-C3E0-3342-A9CD-1EEDC8D92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905" y="559153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B05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755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F622-2CE5-CF48-B22E-CB209BB3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Multi-line loop 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25E2-4CD3-9241-A0BA-A51C1E22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("+----+");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3;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("\\    /");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b="1" dirty="0">
                <a:latin typeface="Courier New" panose="02070309020205020404" pitchFamily="49" charset="0"/>
              </a:rPr>
              <a:t>("/    \\");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("+----+");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Output: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+----+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\    /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/    \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\    /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/    \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\    /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/    \</a:t>
            </a:r>
          </a:p>
          <a:p>
            <a:pPr marL="639763" lvl="1" indent="-246063">
              <a:lnSpc>
                <a:spcPct val="75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+----+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08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6638-24E9-DC4A-8BAA-25709387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 for counter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996D-668C-6542-9600-21F5B919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</a:rPr>
              <a:t>highTemp</a:t>
            </a:r>
            <a:r>
              <a:rPr lang="en-US" altLang="en-US" dirty="0">
                <a:latin typeface="Courier New" panose="02070309020205020404" pitchFamily="49" charset="0"/>
              </a:rPr>
              <a:t> = 5;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>
                <a:latin typeface="Courier New" panose="02070309020205020404" pitchFamily="49" charset="0"/>
              </a:rPr>
              <a:t>-3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</a:t>
            </a:r>
            <a:r>
              <a:rPr lang="en-US" altLang="en-US" b="1" dirty="0" err="1">
                <a:latin typeface="Courier New" panose="02070309020205020404" pitchFamily="49" charset="0"/>
              </a:rPr>
              <a:t>highTemp</a:t>
            </a:r>
            <a:r>
              <a:rPr lang="en-US" altLang="en-US" b="1" dirty="0">
                <a:latin typeface="Courier New" panose="02070309020205020404" pitchFamily="49" charset="0"/>
              </a:rPr>
              <a:t> / 2</a:t>
            </a:r>
            <a:r>
              <a:rPr lang="en-US" altLang="en-US" dirty="0"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* 1.8 + 32);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Output:</a:t>
            </a:r>
          </a:p>
          <a:p>
            <a:pPr marL="639763" lvl="1" indent="-246063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26.6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28.4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30.2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32.0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35.6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3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0BE0-C60D-2949-BDED-555AE771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40BF-6530-B447-A33D-CB402116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/>
              <a:t>Prints without moving to a new line</a:t>
            </a:r>
          </a:p>
          <a:p>
            <a:pPr marL="639763" lvl="1" indent="-246063"/>
            <a:r>
              <a:rPr lang="en-US" altLang="en-US" dirty="0"/>
              <a:t>allows you to print partial messages on the same line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int </a:t>
            </a:r>
            <a:r>
              <a:rPr lang="en-US" altLang="en-US" dirty="0" err="1">
                <a:latin typeface="Courier New" panose="02070309020205020404" pitchFamily="49" charset="0"/>
              </a:rPr>
              <a:t>highestTemp</a:t>
            </a:r>
            <a:r>
              <a:rPr lang="en-US" altLang="en-US" dirty="0">
                <a:latin typeface="Courier New" panose="02070309020205020404" pitchFamily="49" charset="0"/>
              </a:rPr>
              <a:t> = 5;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-3;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</a:t>
            </a:r>
            <a:r>
              <a:rPr lang="en-US" altLang="en-US" dirty="0" err="1">
                <a:latin typeface="Courier New" panose="02070309020205020404" pitchFamily="49" charset="0"/>
              </a:rPr>
              <a:t>highestTemp</a:t>
            </a:r>
            <a:r>
              <a:rPr lang="en-US" altLang="en-US" dirty="0">
                <a:latin typeface="Courier New" panose="02070309020205020404" pitchFamily="49" charset="0"/>
              </a:rPr>
              <a:t> / 2;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* 1.8 + 32) + "  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FontTx/>
              <a:buChar char="•"/>
            </a:pPr>
            <a:r>
              <a:rPr lang="en-US" altLang="en-US" dirty="0"/>
              <a:t>Output: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26.6  28.4  30.2  32.0  33.8  35.6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/>
              <a:t>Concatenate  </a:t>
            </a:r>
            <a:r>
              <a:rPr lang="en-US" altLang="en-US" dirty="0">
                <a:latin typeface="Courier New" panose="02070309020205020404" pitchFamily="49" charset="0"/>
              </a:rPr>
              <a:t>"  "</a:t>
            </a:r>
            <a:r>
              <a:rPr lang="en-US" altLang="en-US" dirty="0"/>
              <a:t>  to separate the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56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7D5F35-A529-734E-86AE-2C15B58C99AA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>
                <a:solidFill>
                  <a:schemeClr val="tx1"/>
                </a:solidFill>
              </a:rPr>
              <a:t>Nested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chemeClr val="tx1"/>
                </a:solidFill>
              </a:rPr>
              <a:t>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61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FCA0-B2BD-A641-86DB-0EA2AC9B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C27-5650-7F47-A0DA-F430ED15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3050" indent="-273050"/>
            <a:r>
              <a:rPr lang="en-US" altLang="en-US" b="1" dirty="0"/>
              <a:t>Nested loop</a:t>
            </a:r>
            <a:r>
              <a:rPr lang="en-US" altLang="en-US" dirty="0"/>
              <a:t>: A loop placed inside another loop.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dirty="0"/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for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1;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&lt;= 5;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for (int j = 1; j &lt;= 10;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j++</a:t>
            </a:r>
            <a:r>
              <a:rPr lang="en-US" altLang="en-US" sz="2000" b="1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b="1" dirty="0">
                <a:latin typeface="Courier New" panose="02070309020205020404" pitchFamily="49" charset="0"/>
              </a:rPr>
              <a:t>("*");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();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to end the line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  <a:endParaRPr lang="en-US" altLang="en-US" sz="900" dirty="0"/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2000" dirty="0"/>
          </a:p>
          <a:p>
            <a:pPr marL="273050" indent="-273050"/>
            <a:r>
              <a:rPr lang="en-US" altLang="en-US" dirty="0"/>
              <a:t>Output: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**********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**********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**********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**********</a:t>
            </a:r>
          </a:p>
          <a:p>
            <a:pPr marL="639763" lvl="1" indent="-246063">
              <a:lnSpc>
                <a:spcPct val="6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**********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The outer loop repeats 5 times; the inner one 10 times.</a:t>
            </a:r>
          </a:p>
          <a:p>
            <a:pPr marL="639763" lvl="1" indent="-246063"/>
            <a:r>
              <a:rPr lang="en-US" altLang="en-US" sz="2000" dirty="0"/>
              <a:t>"sets and reps" exercise analogy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2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93F3-0910-9A4E-A0E6-EBDA74E9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991C-E1D5-6449-B18D-1960D8A4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dirty="0"/>
              <a:t>What is the output of the following nested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loops?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800" dirty="0"/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for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1;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&lt;= 5;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for (int j = 1; j &lt;=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; </a:t>
            </a:r>
            <a:r>
              <a:rPr lang="en-US" altLang="en-US" sz="2000" dirty="0" err="1">
                <a:latin typeface="Courier New" panose="02070309020205020404" pitchFamily="49" charset="0"/>
              </a:rPr>
              <a:t>j++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("*");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2000" dirty="0"/>
          </a:p>
          <a:p>
            <a:pPr marL="273050" indent="-273050"/>
            <a:r>
              <a:rPr lang="en-US" altLang="en-US" dirty="0"/>
              <a:t>Output: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*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**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***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****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67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081F-39BA-3849-97F5-B909483C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3025-B4D7-874E-8D13-24D8FE279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dirty="0"/>
              <a:t>What is the output of the following nested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loops?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800" dirty="0"/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for (int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1;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&lt;= 5;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for (int j = 1; j &lt;=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; </a:t>
            </a:r>
            <a:r>
              <a:rPr lang="en-US" altLang="en-US" sz="2000" dirty="0" err="1">
                <a:latin typeface="Courier New" panose="02070309020205020404" pitchFamily="49" charset="0"/>
              </a:rPr>
              <a:t>j++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2000" dirty="0"/>
          </a:p>
          <a:p>
            <a:pPr marL="273050" indent="-273050"/>
            <a:r>
              <a:rPr lang="en-US" altLang="en-US" dirty="0"/>
              <a:t>Output: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1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22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333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4444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55555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15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771950-131D-6444-8281-550922AF73E2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>
                <a:solidFill>
                  <a:schemeClr val="tx1"/>
                </a:solidFill>
              </a:rPr>
              <a:t>Class constants and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3C3A-E0E0-EF49-A9F8-F98239DB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Limitations of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1405-AD16-3E40-B735-06653925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dirty="0"/>
              <a:t>Idea: Make a variable to represent the size.</a:t>
            </a:r>
          </a:p>
          <a:p>
            <a:pPr marL="639763" lvl="1" indent="-246063"/>
            <a:r>
              <a:rPr lang="en-US" altLang="en-US" dirty="0"/>
              <a:t>Use the variable's value in the methods.</a:t>
            </a:r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dirty="0"/>
              <a:t>Problem: A variable in one method can't be seen in others.</a:t>
            </a:r>
            <a:endParaRPr lang="en-US" altLang="en-US" sz="3100" dirty="0"/>
          </a:p>
          <a:p>
            <a:pPr marL="639763" lvl="1" indent="-246063">
              <a:lnSpc>
                <a:spcPct val="80000"/>
              </a:lnSpc>
              <a:spcBef>
                <a:spcPts val="300"/>
              </a:spcBef>
              <a:spcAft>
                <a:spcPts val="100"/>
              </a:spcAft>
            </a:pPr>
            <a:endParaRPr lang="en-US" altLang="en-US" sz="800" dirty="0"/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sz="1600" dirty="0" err="1">
                <a:latin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int size = 4;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</a:rPr>
              <a:t>topHalf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printBottom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static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topHalf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for (int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= 1;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&lt;= 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size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 {    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// ERROR: size not found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...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static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bottomHalf</a:t>
            </a:r>
            <a:r>
              <a:rPr lang="en-US" altLang="en-US" sz="16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for (int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size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&gt;= 1;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--) {    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// ERROR: size not found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...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3A79-A136-0343-848E-65FAB0BE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79B3-428D-A240-A4A4-0929E58E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tabLst>
                <a:tab pos="1376363" algn="l"/>
                <a:tab pos="2514600" algn="l"/>
              </a:tabLst>
            </a:pPr>
            <a:r>
              <a:rPr lang="en-US" altLang="en-US" b="1" dirty="0"/>
              <a:t>Expression</a:t>
            </a:r>
            <a:r>
              <a:rPr lang="en-US" altLang="en-US" dirty="0"/>
              <a:t>: A value or operation that computes a value.</a:t>
            </a:r>
          </a:p>
          <a:p>
            <a:pPr marL="639763" lvl="1" indent="-246063">
              <a:tabLst>
                <a:tab pos="1376363" algn="l"/>
                <a:tab pos="2514600" algn="l"/>
              </a:tabLst>
            </a:pPr>
            <a:endParaRPr lang="en-US" altLang="en-US" sz="900" dirty="0"/>
          </a:p>
          <a:p>
            <a:pPr marL="639763" lvl="1" indent="-246063">
              <a:buFontTx/>
              <a:buChar char="•"/>
              <a:tabLst>
                <a:tab pos="1376363" algn="l"/>
                <a:tab pos="2514600" algn="l"/>
              </a:tabLst>
            </a:pPr>
            <a:r>
              <a:rPr lang="en-US" altLang="en-US" dirty="0"/>
              <a:t>Examples:	</a:t>
            </a:r>
            <a:r>
              <a:rPr lang="en-US" altLang="en-US" dirty="0">
                <a:latin typeface="Courier New" panose="02070309020205020404" pitchFamily="49" charset="0"/>
              </a:rPr>
              <a:t>1 + 4 * 5</a:t>
            </a:r>
          </a:p>
          <a:p>
            <a:pPr marL="639763" lvl="1" indent="-246063">
              <a:buNone/>
              <a:tabLst>
                <a:tab pos="1376363" algn="l"/>
                <a:tab pos="2514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	(7 + 2) * 6 / 3</a:t>
            </a:r>
          </a:p>
          <a:p>
            <a:pPr marL="639763" lvl="1" indent="-246063">
              <a:buNone/>
              <a:tabLst>
                <a:tab pos="1376363" algn="l"/>
                <a:tab pos="2514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	42</a:t>
            </a:r>
          </a:p>
          <a:p>
            <a:pPr marL="639763" lvl="1" indent="-246063">
              <a:tabLst>
                <a:tab pos="1376363" algn="l"/>
                <a:tab pos="2514600" algn="l"/>
              </a:tabLst>
            </a:pPr>
            <a:endParaRPr lang="en-US" altLang="en-US" sz="900" dirty="0"/>
          </a:p>
          <a:p>
            <a:pPr marL="639763" lvl="1" indent="-246063">
              <a:tabLst>
                <a:tab pos="1376363" algn="l"/>
                <a:tab pos="2514600" algn="l"/>
              </a:tabLst>
            </a:pPr>
            <a:r>
              <a:rPr lang="en-US" altLang="en-US" dirty="0"/>
              <a:t>The simplest expression is a </a:t>
            </a:r>
            <a:r>
              <a:rPr lang="en-US" altLang="en-US" i="1" dirty="0"/>
              <a:t>literal value</a:t>
            </a:r>
            <a:r>
              <a:rPr lang="en-US" altLang="en-US" dirty="0"/>
              <a:t>.</a:t>
            </a:r>
          </a:p>
          <a:p>
            <a:pPr marL="639763" lvl="1" indent="-246063">
              <a:tabLst>
                <a:tab pos="1376363" algn="l"/>
                <a:tab pos="2514600" algn="l"/>
              </a:tabLst>
            </a:pPr>
            <a:r>
              <a:rPr lang="en-US" altLang="en-US" dirty="0"/>
              <a:t>A complex expression can use operators and parentheses.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94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CAB-25AE-3647-9E6C-8A706AAD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0D9F-1079-ED4F-B280-8E6866DC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b="1" dirty="0"/>
              <a:t>Scope</a:t>
            </a:r>
            <a:r>
              <a:rPr lang="en-US" altLang="en-US" dirty="0"/>
              <a:t>: The part of a program where a variable exists.</a:t>
            </a:r>
          </a:p>
          <a:p>
            <a:pPr marL="639763" lvl="1" indent="-246063"/>
            <a:r>
              <a:rPr lang="en-US" altLang="en-US" dirty="0"/>
              <a:t>From its declaration to the end of the </a:t>
            </a:r>
            <a:r>
              <a:rPr lang="en-US" altLang="en-US" dirty="0">
                <a:latin typeface="Courier New" panose="02070309020205020404" pitchFamily="49" charset="0"/>
              </a:rPr>
              <a:t>{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}</a:t>
            </a:r>
            <a:r>
              <a:rPr lang="en-US" altLang="en-US" dirty="0"/>
              <a:t> braces</a:t>
            </a:r>
          </a:p>
          <a:p>
            <a:pPr lvl="2" indent="-246063"/>
            <a:r>
              <a:rPr lang="en-US" altLang="en-US" dirty="0"/>
              <a:t>A variable declared in a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 exists only in that loop.</a:t>
            </a:r>
          </a:p>
          <a:p>
            <a:pPr lvl="2" indent="-246063"/>
            <a:r>
              <a:rPr lang="en-US" altLang="en-US" dirty="0"/>
              <a:t>A variable declared in a method exists only in that method.</a:t>
            </a:r>
          </a:p>
          <a:p>
            <a:pPr lvl="2" indent="-246063"/>
            <a:endParaRPr lang="en-US" altLang="en-US" dirty="0"/>
          </a:p>
          <a:p>
            <a:pPr lvl="2" indent="-246063"/>
            <a:endParaRPr lang="en-US" altLang="en-US" dirty="0"/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example()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int x = 3;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for (int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= 1;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 &lt;= 10;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(x);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no longer exists here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x ceases to exist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75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FF67-71BF-7E49-BE82-A23CCC55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 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5091-D522-BD43-A823-FD7AC439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/>
              <a:t>Variables without overlapping scope can have same name.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100;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("/");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800" b="1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100;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 {   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("\\");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800" b="1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                 // OK: outside of loop's scope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1800" b="1" dirty="0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A variable can't be declared twice or used out of its scope.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100 * line;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              // ERROR: overlapping scope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("/");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4;                      // ERROR: outside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09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5E6E-242C-D94E-99C0-9BACB556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7E98-FB4C-9245-8A82-8A51011D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C</a:t>
            </a:r>
            <a:r>
              <a:rPr lang="en-US" altLang="en-US" b="1"/>
              <a:t>lass </a:t>
            </a:r>
            <a:r>
              <a:rPr lang="en-US" altLang="en-US" b="1" dirty="0"/>
              <a:t>constant</a:t>
            </a:r>
            <a:r>
              <a:rPr lang="en-US" altLang="en-US" dirty="0"/>
              <a:t>: </a:t>
            </a:r>
            <a:r>
              <a:rPr lang="en-US" altLang="en-US" sz="2200" dirty="0"/>
              <a:t>A fixed value visible to the whole program.</a:t>
            </a:r>
          </a:p>
          <a:p>
            <a:pPr lvl="1"/>
            <a:r>
              <a:rPr lang="en-US" altLang="en-US" dirty="0"/>
              <a:t>value can be set only at declaration;  cannot be reassigned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Syntax:</a:t>
            </a:r>
          </a:p>
          <a:p>
            <a:pPr>
              <a:buNone/>
            </a:pPr>
            <a:r>
              <a:rPr lang="en-US" altLang="en-US" sz="800" dirty="0"/>
              <a:t>	</a:t>
            </a:r>
            <a:r>
              <a:rPr lang="en-US" altLang="en-US" sz="2500" dirty="0">
                <a:latin typeface="Courier New" panose="02070309020205020404" pitchFamily="49" charset="0"/>
              </a:rPr>
              <a:t>public static final </a:t>
            </a:r>
            <a:r>
              <a:rPr lang="en-US" altLang="en-US" sz="2500" b="1" dirty="0"/>
              <a:t>type</a:t>
            </a:r>
            <a:r>
              <a:rPr lang="en-US" altLang="en-US" sz="2500" dirty="0">
                <a:latin typeface="Courier New" panose="02070309020205020404" pitchFamily="49" charset="0"/>
              </a:rPr>
              <a:t> </a:t>
            </a:r>
            <a:r>
              <a:rPr lang="en-US" altLang="en-US" sz="2500" b="1" dirty="0"/>
              <a:t>name</a:t>
            </a:r>
            <a:r>
              <a:rPr lang="en-US" altLang="en-US" sz="2500" dirty="0">
                <a:latin typeface="Courier New" panose="02070309020205020404" pitchFamily="49" charset="0"/>
              </a:rPr>
              <a:t> = </a:t>
            </a:r>
            <a:r>
              <a:rPr lang="en-US" altLang="en-US" sz="2500" b="1" dirty="0"/>
              <a:t>value</a:t>
            </a:r>
            <a:r>
              <a:rPr lang="en-US" altLang="en-US" sz="2500" dirty="0">
                <a:latin typeface="Courier New" panose="02070309020205020404" pitchFamily="49" charset="0"/>
              </a:rPr>
              <a:t>;</a:t>
            </a:r>
            <a:endParaRPr lang="en-US" altLang="en-US" sz="2700" dirty="0">
              <a:latin typeface="Courier New" panose="02070309020205020404" pitchFamily="49" charset="0"/>
            </a:endParaRP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name is usually in ALL_UPPER_CASE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Examples: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static final int DAYS_IN_WEEK = 7;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static final double INTEREST_RATE = 3.5;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static final int SSN = 658234569;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4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14CE-CB79-C643-9334-A582A62F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Arithmetic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0837-EC7D-2247-8CEC-E9ED5911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tabLst>
                <a:tab pos="1376363" algn="l"/>
              </a:tabLst>
              <a:defRPr/>
            </a:pPr>
            <a:r>
              <a:rPr lang="en-US" altLang="en-US" b="1" dirty="0"/>
              <a:t>Operator</a:t>
            </a:r>
            <a:r>
              <a:rPr lang="en-US" altLang="en-US" dirty="0"/>
              <a:t>: Combines multiple values or expressions.</a:t>
            </a:r>
          </a:p>
          <a:p>
            <a:pPr marL="639763" lvl="1" indent="-246063">
              <a:buNone/>
              <a:tabLst>
                <a:tab pos="1376363" algn="l"/>
              </a:tabLst>
              <a:defRPr/>
            </a:pPr>
            <a:endParaRPr lang="en-US" altLang="en-US" sz="900" dirty="0"/>
          </a:p>
          <a:p>
            <a:pPr marL="639763" lvl="1" indent="-246063">
              <a:buClr>
                <a:schemeClr val="bg1"/>
              </a:buClr>
              <a:tabLst>
                <a:tab pos="137636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	addition</a:t>
            </a:r>
          </a:p>
          <a:p>
            <a:pPr marL="639763" lvl="1" indent="-246063">
              <a:buClr>
                <a:schemeClr val="bg1"/>
              </a:buClr>
              <a:tabLst>
                <a:tab pos="137636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-</a:t>
            </a:r>
            <a:r>
              <a:rPr lang="en-US" altLang="en-US" dirty="0"/>
              <a:t> 	subtraction (or negation)</a:t>
            </a:r>
          </a:p>
          <a:p>
            <a:pPr marL="639763" lvl="1" indent="-246063">
              <a:buClr>
                <a:schemeClr val="bg1"/>
              </a:buClr>
              <a:tabLst>
                <a:tab pos="137636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*</a:t>
            </a:r>
            <a:r>
              <a:rPr lang="en-US" altLang="en-US" dirty="0"/>
              <a:t>	multiplication</a:t>
            </a:r>
          </a:p>
          <a:p>
            <a:pPr marL="639763" lvl="1" indent="-246063">
              <a:buClr>
                <a:schemeClr val="bg1"/>
              </a:buClr>
              <a:tabLst>
                <a:tab pos="137636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 	division</a:t>
            </a:r>
          </a:p>
          <a:p>
            <a:pPr marL="639763" lvl="1" indent="-246063">
              <a:buClr>
                <a:schemeClr val="bg1"/>
              </a:buClr>
              <a:tabLst>
                <a:tab pos="137636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	modulus (a.k.a. remainder)</a:t>
            </a:r>
          </a:p>
          <a:p>
            <a:pPr marL="639763" lvl="1" indent="-246063">
              <a:buClr>
                <a:schemeClr val="bg1"/>
              </a:buClr>
              <a:buNone/>
              <a:tabLst>
                <a:tab pos="1376363" algn="l"/>
              </a:tabLst>
              <a:defRPr/>
            </a:pPr>
            <a:endParaRPr lang="en-US" altLang="en-US" dirty="0"/>
          </a:p>
          <a:p>
            <a:pPr marL="639763" lvl="1" indent="-246063">
              <a:buClr>
                <a:schemeClr val="bg1"/>
              </a:buClr>
              <a:buNone/>
              <a:tabLst>
                <a:tab pos="1376363" algn="l"/>
              </a:tabLst>
              <a:defRPr/>
            </a:pPr>
            <a:endParaRPr lang="en-US" altLang="en-US" dirty="0"/>
          </a:p>
          <a:p>
            <a:pPr marL="273050" indent="-273050">
              <a:lnSpc>
                <a:spcPct val="110000"/>
              </a:lnSpc>
              <a:tabLst>
                <a:tab pos="1376363" algn="l"/>
              </a:tabLst>
              <a:defRPr/>
            </a:pPr>
            <a:r>
              <a:rPr lang="en-US" altLang="en-US" dirty="0"/>
              <a:t>As a program runs, its expressions are </a:t>
            </a:r>
            <a:r>
              <a:rPr lang="en-US" altLang="en-US" i="1" dirty="0"/>
              <a:t>evaluated</a:t>
            </a:r>
            <a:r>
              <a:rPr lang="en-US" altLang="en-US" dirty="0"/>
              <a:t>.</a:t>
            </a:r>
          </a:p>
          <a:p>
            <a:pPr marL="393700" lvl="1" indent="0">
              <a:lnSpc>
                <a:spcPct val="110000"/>
              </a:lnSpc>
              <a:buNone/>
              <a:tabLst>
                <a:tab pos="137636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1 + 1</a:t>
            </a:r>
            <a:r>
              <a:rPr lang="en-US" altLang="en-US" dirty="0"/>
              <a:t> evaluates to </a:t>
            </a:r>
            <a:r>
              <a:rPr lang="en-US" altLang="en-US" dirty="0">
                <a:latin typeface="Courier New" panose="02070309020205020404" pitchFamily="49" charset="0"/>
              </a:rPr>
              <a:t>2</a:t>
            </a:r>
            <a:endParaRPr lang="en-US" altLang="en-US" sz="1000" dirty="0"/>
          </a:p>
          <a:p>
            <a:pPr marL="393700" lvl="1" indent="0">
              <a:buNone/>
              <a:tabLst>
                <a:tab pos="137636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(3 * 4);</a:t>
            </a:r>
            <a:r>
              <a:rPr lang="en-US" altLang="en-US" dirty="0"/>
              <a:t>  prints </a:t>
            </a:r>
            <a:r>
              <a:rPr lang="en-US" altLang="en-US" dirty="0">
                <a:latin typeface="Courier New" panose="02070309020205020404" pitchFamily="49" charset="0"/>
              </a:rPr>
              <a:t>12</a:t>
            </a:r>
            <a:endParaRPr lang="en-US" altLang="en-US" sz="900" dirty="0"/>
          </a:p>
          <a:p>
            <a:pPr lvl="2">
              <a:lnSpc>
                <a:spcPct val="110000"/>
              </a:lnSpc>
              <a:tabLst>
                <a:tab pos="1376363" algn="l"/>
              </a:tabLst>
              <a:defRPr/>
            </a:pPr>
            <a:r>
              <a:rPr lang="en-US" altLang="en-US" dirty="0"/>
              <a:t>How would we print the text </a:t>
            </a:r>
            <a:r>
              <a:rPr lang="en-US" altLang="en-US" dirty="0">
                <a:latin typeface="Courier New" panose="02070309020205020404" pitchFamily="49" charset="0"/>
              </a:rPr>
              <a:t>3 * 4</a:t>
            </a:r>
            <a:r>
              <a:rPr lang="en-US" altLang="en-US" dirty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0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6A00-1D06-D44F-9FC7-9424A7A0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Integer division with </a:t>
            </a:r>
            <a:r>
              <a:rPr lang="en-US" altLang="en-US" dirty="0">
                <a:latin typeface="Courier New" panose="02070309020205020404" pitchFamily="49" charset="0"/>
              </a:rPr>
              <a:t>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40D0-B5BD-4140-8903-87DEF82DF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3050" indent="-273050">
              <a:tabLst>
                <a:tab pos="2286000" algn="l"/>
              </a:tabLst>
              <a:defRPr/>
            </a:pPr>
            <a:r>
              <a:rPr lang="en-US" altLang="en-US" dirty="0"/>
              <a:t>When we divide integers, the quotient is also an integer.</a:t>
            </a:r>
          </a:p>
          <a:p>
            <a:pPr marL="393700" lvl="1" indent="0">
              <a:buNone/>
              <a:tabLst>
                <a:tab pos="2286000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14 / 4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anose="02070309020205020404" pitchFamily="49" charset="0"/>
              </a:rPr>
              <a:t>3</a:t>
            </a:r>
            <a:r>
              <a:rPr lang="en-US" altLang="en-US" dirty="0"/>
              <a:t>, not </a:t>
            </a:r>
            <a:r>
              <a:rPr lang="en-US" altLang="en-US" dirty="0">
                <a:latin typeface="Courier New" panose="02070309020205020404" pitchFamily="49" charset="0"/>
              </a:rPr>
              <a:t>3.5</a:t>
            </a:r>
          </a:p>
          <a:p>
            <a:pPr marL="273050" indent="-273050">
              <a:lnSpc>
                <a:spcPct val="70000"/>
              </a:lnSpc>
              <a:buNone/>
              <a:tabLst>
                <a:tab pos="2286000" algn="l"/>
              </a:tabLst>
              <a:defRPr/>
            </a:pPr>
            <a:endParaRPr lang="en-US" altLang="en-US" sz="2200" b="1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  <a:buNone/>
              <a:tabLst>
                <a:tab pos="2286000" algn="l"/>
              </a:tabLst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     </a:t>
            </a:r>
            <a:r>
              <a:rPr lang="en-US" altLang="en-US" sz="2200" b="1" u="sng" dirty="0">
                <a:latin typeface="Courier New" panose="02070309020205020404" pitchFamily="49" charset="0"/>
              </a:rPr>
              <a:t>   3</a:t>
            </a:r>
            <a:r>
              <a:rPr lang="en-US" altLang="en-US" sz="2200" b="1" dirty="0">
                <a:latin typeface="Courier New" panose="02070309020205020404" pitchFamily="49" charset="0"/>
              </a:rPr>
              <a:t>              </a:t>
            </a:r>
            <a:r>
              <a:rPr lang="en-US" altLang="en-US" sz="2200" b="1" u="sng" dirty="0">
                <a:latin typeface="Courier New" panose="02070309020205020404" pitchFamily="49" charset="0"/>
              </a:rPr>
              <a:t>   4</a:t>
            </a:r>
            <a:r>
              <a:rPr lang="en-US" altLang="en-US" sz="2200" b="1" dirty="0">
                <a:latin typeface="Courier New" panose="02070309020205020404" pitchFamily="49" charset="0"/>
              </a:rPr>
              <a:t>                  </a:t>
            </a:r>
            <a:r>
              <a:rPr lang="en-US" altLang="en-US" sz="2200" b="1" u="sng" dirty="0">
                <a:latin typeface="Courier New" panose="02070309020205020404" pitchFamily="49" charset="0"/>
              </a:rPr>
              <a:t>    52</a:t>
            </a:r>
          </a:p>
          <a:p>
            <a:pPr marL="273050" indent="-273050">
              <a:lnSpc>
                <a:spcPct val="70000"/>
              </a:lnSpc>
              <a:buNone/>
              <a:tabLst>
                <a:tab pos="2286000" algn="l"/>
              </a:tabLst>
              <a:defRPr/>
            </a:pPr>
            <a:r>
              <a:rPr lang="en-US" altLang="en-US" sz="2200" dirty="0">
                <a:latin typeface="Courier New" panose="02070309020205020404" pitchFamily="49" charset="0"/>
              </a:rPr>
              <a:t>   4 ) 14           10 ) 45               27 ) 1425</a:t>
            </a:r>
          </a:p>
          <a:p>
            <a:pPr marL="273050" indent="-273050">
              <a:lnSpc>
                <a:spcPct val="70000"/>
              </a:lnSpc>
              <a:buNone/>
              <a:tabLst>
                <a:tab pos="2286000" algn="l"/>
              </a:tabLst>
              <a:defRPr/>
            </a:pPr>
            <a:r>
              <a:rPr lang="en-US" altLang="en-US" sz="2200" dirty="0">
                <a:latin typeface="Courier New" panose="02070309020205020404" pitchFamily="49" charset="0"/>
              </a:rPr>
              <a:t>       </a:t>
            </a:r>
            <a:r>
              <a:rPr lang="en-US" altLang="en-US" sz="2200" u="sng" dirty="0">
                <a:latin typeface="Courier New" panose="02070309020205020404" pitchFamily="49" charset="0"/>
              </a:rPr>
              <a:t>12</a:t>
            </a:r>
            <a:r>
              <a:rPr lang="en-US" altLang="en-US" sz="2200" dirty="0">
                <a:latin typeface="Courier New" panose="02070309020205020404" pitchFamily="49" charset="0"/>
              </a:rPr>
              <a:t>                </a:t>
            </a:r>
            <a:r>
              <a:rPr lang="en-US" altLang="en-US" sz="2200" u="sng" dirty="0">
                <a:latin typeface="Courier New" panose="02070309020205020404" pitchFamily="49" charset="0"/>
              </a:rPr>
              <a:t>40</a:t>
            </a:r>
            <a:r>
              <a:rPr lang="en-US" altLang="en-US" sz="2200" dirty="0">
                <a:latin typeface="Courier New" panose="02070309020205020404" pitchFamily="49" charset="0"/>
              </a:rPr>
              <a:t>                    </a:t>
            </a:r>
            <a:r>
              <a:rPr lang="en-US" altLang="en-US" sz="2200" u="sng" dirty="0">
                <a:latin typeface="Courier New" panose="02070309020205020404" pitchFamily="49" charset="0"/>
              </a:rPr>
              <a:t>135</a:t>
            </a:r>
          </a:p>
          <a:p>
            <a:pPr marL="273050" indent="-273050">
              <a:lnSpc>
                <a:spcPct val="70000"/>
              </a:lnSpc>
              <a:buNone/>
              <a:tabLst>
                <a:tab pos="2286000" algn="l"/>
              </a:tabLst>
              <a:defRPr/>
            </a:pPr>
            <a:r>
              <a:rPr lang="en-US" altLang="en-US" sz="2200" dirty="0">
                <a:latin typeface="Courier New" panose="02070309020205020404" pitchFamily="49" charset="0"/>
              </a:rPr>
              <a:t>        2                 5                      75</a:t>
            </a:r>
          </a:p>
          <a:p>
            <a:pPr marL="273050" indent="-273050">
              <a:lnSpc>
                <a:spcPct val="70000"/>
              </a:lnSpc>
              <a:buNone/>
              <a:tabLst>
                <a:tab pos="2286000" algn="l"/>
              </a:tabLst>
              <a:defRPr/>
            </a:pPr>
            <a:r>
              <a:rPr lang="en-US" altLang="en-US" sz="2200" dirty="0">
                <a:latin typeface="Courier New" panose="02070309020205020404" pitchFamily="49" charset="0"/>
              </a:rPr>
              <a:t>                                                 </a:t>
            </a:r>
            <a:r>
              <a:rPr lang="en-US" altLang="en-US" sz="2200" u="sng" dirty="0">
                <a:latin typeface="Courier New" panose="02070309020205020404" pitchFamily="49" charset="0"/>
              </a:rPr>
              <a:t>54</a:t>
            </a:r>
          </a:p>
          <a:p>
            <a:pPr marL="273050" indent="-273050">
              <a:lnSpc>
                <a:spcPct val="70000"/>
              </a:lnSpc>
              <a:buNone/>
              <a:tabLst>
                <a:tab pos="2286000" algn="l"/>
              </a:tabLst>
              <a:defRPr/>
            </a:pPr>
            <a:r>
              <a:rPr lang="en-US" altLang="en-US" sz="2200" dirty="0">
                <a:latin typeface="Courier New" panose="02070309020205020404" pitchFamily="49" charset="0"/>
              </a:rPr>
              <a:t>                                                 21</a:t>
            </a:r>
            <a:endParaRPr lang="en-US" altLang="en-US" sz="800" dirty="0">
              <a:latin typeface="Courier New" panose="02070309020205020404" pitchFamily="49" charset="0"/>
            </a:endParaRPr>
          </a:p>
          <a:p>
            <a:pPr marL="273050" indent="-273050">
              <a:tabLst>
                <a:tab pos="2286000" algn="l"/>
              </a:tabLst>
              <a:defRPr/>
            </a:pPr>
            <a:r>
              <a:rPr lang="en-US" altLang="en-US" dirty="0"/>
              <a:t>More examples:	</a:t>
            </a:r>
          </a:p>
          <a:p>
            <a:pPr marL="393700" lvl="1" indent="0">
              <a:buNone/>
              <a:tabLst>
                <a:tab pos="2286000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32 / 5</a:t>
            </a:r>
            <a:r>
              <a:rPr lang="en-US" altLang="en-US" dirty="0"/>
              <a:t>	is  </a:t>
            </a:r>
            <a:r>
              <a:rPr lang="en-US" altLang="en-US" dirty="0">
                <a:latin typeface="Courier New" panose="02070309020205020404" pitchFamily="49" charset="0"/>
              </a:rPr>
              <a:t>6</a:t>
            </a:r>
          </a:p>
          <a:p>
            <a:pPr marL="393700" lvl="1" indent="0">
              <a:buNone/>
              <a:tabLst>
                <a:tab pos="2286000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84 / 10</a:t>
            </a:r>
            <a:r>
              <a:rPr lang="en-US" altLang="en-US" dirty="0"/>
              <a:t>	is  </a:t>
            </a:r>
            <a:r>
              <a:rPr lang="en-US" altLang="en-US" dirty="0">
                <a:latin typeface="Courier New" panose="02070309020205020404" pitchFamily="49" charset="0"/>
              </a:rPr>
              <a:t>8</a:t>
            </a:r>
          </a:p>
          <a:p>
            <a:pPr marL="393700" lvl="1" indent="0">
              <a:buNone/>
              <a:tabLst>
                <a:tab pos="2286000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156 / 100</a:t>
            </a:r>
            <a:r>
              <a:rPr lang="en-US" altLang="en-US" dirty="0"/>
              <a:t>	is  </a:t>
            </a:r>
            <a:r>
              <a:rPr lang="en-US" altLang="en-US" dirty="0">
                <a:latin typeface="Courier New" panose="02070309020205020404" pitchFamily="49" charset="0"/>
              </a:rPr>
              <a:t>1</a:t>
            </a:r>
          </a:p>
          <a:p>
            <a:pPr lvl="2" indent="-246063">
              <a:tabLst>
                <a:tab pos="2286000" algn="l"/>
              </a:tabLst>
              <a:defRPr/>
            </a:pPr>
            <a:endParaRPr lang="en-US" altLang="en-US" dirty="0"/>
          </a:p>
          <a:p>
            <a:pPr marL="639763" lvl="1" indent="-246063">
              <a:tabLst>
                <a:tab pos="2286000" algn="l"/>
              </a:tabLst>
              <a:defRPr/>
            </a:pPr>
            <a:r>
              <a:rPr lang="en-US" altLang="en-US" dirty="0"/>
              <a:t>Dividing by 0 causes an error when your program runs.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6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E5EA-38D9-FB4E-8C8F-46661665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Integer remainder with </a:t>
            </a:r>
            <a:r>
              <a:rPr lang="en-US" altLang="en-US" dirty="0">
                <a:latin typeface="Courier New" panose="02070309020205020404" pitchFamily="49" charset="0"/>
              </a:rPr>
              <a:t>%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766E-AEB9-4B40-B07F-3B445E63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tabLst>
                <a:tab pos="2290763" algn="l"/>
                <a:tab pos="4799013" algn="l"/>
              </a:tabLst>
            </a:pPr>
            <a:r>
              <a:rPr lang="en-US" altLang="en-US" sz="2200" dirty="0"/>
              <a:t>The </a:t>
            </a:r>
            <a:r>
              <a:rPr lang="en-US" altLang="en-US" sz="2200" dirty="0">
                <a:latin typeface="Courier New" panose="02070309020205020404" pitchFamily="49" charset="0"/>
              </a:rPr>
              <a:t>%</a:t>
            </a:r>
            <a:r>
              <a:rPr lang="en-US" altLang="en-US" sz="2200" dirty="0"/>
              <a:t> operator computes the remainder from integer division.</a:t>
            </a:r>
          </a:p>
          <a:p>
            <a:pPr marL="639763" lvl="1" indent="-246063">
              <a:tabLst>
                <a:tab pos="2290763" algn="l"/>
                <a:tab pos="47990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14 % 4</a:t>
            </a:r>
            <a:r>
              <a:rPr lang="en-US" altLang="en-US" dirty="0"/>
              <a:t>	is  </a:t>
            </a:r>
            <a:r>
              <a:rPr lang="en-US" altLang="en-US" dirty="0">
                <a:latin typeface="Courier New" panose="02070309020205020404" pitchFamily="49" charset="0"/>
              </a:rPr>
              <a:t>2</a:t>
            </a:r>
          </a:p>
          <a:p>
            <a:pPr marL="639763" lvl="1" indent="-246063">
              <a:tabLst>
                <a:tab pos="2290763" algn="l"/>
                <a:tab pos="47990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218 % 5</a:t>
            </a:r>
            <a:r>
              <a:rPr lang="en-US" altLang="en-US" dirty="0"/>
              <a:t>	is  </a:t>
            </a:r>
            <a:r>
              <a:rPr lang="en-US" altLang="en-US" dirty="0">
                <a:latin typeface="Courier New" panose="02070309020205020404" pitchFamily="49" charset="0"/>
              </a:rPr>
              <a:t>3</a:t>
            </a:r>
            <a:br>
              <a:rPr lang="en-US" altLang="en-US" sz="800" dirty="0">
                <a:latin typeface="Courier New" panose="02070309020205020404" pitchFamily="49" charset="0"/>
              </a:rPr>
            </a:br>
            <a:r>
              <a:rPr lang="en-US" altLang="en-US" sz="800" dirty="0">
                <a:latin typeface="Courier New" panose="02070309020205020404" pitchFamily="49" charset="0"/>
              </a:rPr>
              <a:t> </a:t>
            </a:r>
            <a:br>
              <a:rPr lang="en-US" altLang="en-US" sz="8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</a:t>
            </a:r>
            <a:r>
              <a:rPr lang="en-US" altLang="en-US" sz="2000" u="sng" dirty="0">
                <a:latin typeface="Courier New" panose="02070309020205020404" pitchFamily="49" charset="0"/>
              </a:rPr>
              <a:t>   3</a:t>
            </a:r>
            <a:r>
              <a:rPr lang="en-US" altLang="en-US" sz="2000" dirty="0">
                <a:latin typeface="Courier New" panose="02070309020205020404" pitchFamily="49" charset="0"/>
              </a:rPr>
              <a:t>                </a:t>
            </a:r>
            <a:r>
              <a:rPr lang="en-US" altLang="en-US" sz="2000" u="sng" dirty="0">
                <a:latin typeface="Courier New" panose="02070309020205020404" pitchFamily="49" charset="0"/>
              </a:rPr>
              <a:t>   43</a:t>
            </a:r>
            <a:br>
              <a:rPr lang="en-US" altLang="en-US" sz="2000" u="sng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4 ) 14              5 ) 218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</a:t>
            </a:r>
            <a:r>
              <a:rPr lang="en-US" altLang="en-US" sz="2000" u="sng" dirty="0">
                <a:latin typeface="Courier New" panose="02070309020205020404" pitchFamily="49" charset="0"/>
              </a:rPr>
              <a:t>12</a:t>
            </a:r>
            <a:r>
              <a:rPr lang="en-US" altLang="en-US" sz="2000" dirty="0">
                <a:latin typeface="Courier New" panose="02070309020205020404" pitchFamily="49" charset="0"/>
              </a:rPr>
              <a:t>                  </a:t>
            </a:r>
            <a:r>
              <a:rPr lang="en-US" altLang="en-US" sz="2000" u="sng" dirty="0">
                <a:latin typeface="Courier New" panose="02070309020205020404" pitchFamily="49" charset="0"/>
              </a:rPr>
              <a:t>20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>
                <a:latin typeface="Courier New" panose="02070309020205020404" pitchFamily="49" charset="0"/>
              </a:rPr>
              <a:t>2</a:t>
            </a:r>
            <a:r>
              <a:rPr lang="en-US" altLang="en-US" sz="2000" dirty="0">
                <a:latin typeface="Courier New" panose="02070309020205020404" pitchFamily="49" charset="0"/>
              </a:rPr>
              <a:t>                   18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                    </a:t>
            </a:r>
            <a:r>
              <a:rPr lang="en-US" altLang="en-US" sz="2000" u="sng" dirty="0">
                <a:latin typeface="Courier New" panose="02070309020205020404" pitchFamily="49" charset="0"/>
              </a:rPr>
              <a:t>15</a:t>
            </a:r>
            <a:br>
              <a:rPr lang="en-US" altLang="en-US" sz="2000" u="sng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                     </a:t>
            </a:r>
            <a:r>
              <a:rPr lang="en-US" altLang="en-US" sz="2000" b="1" dirty="0">
                <a:latin typeface="Courier New" panose="02070309020205020404" pitchFamily="49" charset="0"/>
              </a:rPr>
              <a:t>3</a:t>
            </a:r>
          </a:p>
          <a:p>
            <a:pPr marL="273050" indent="-273050">
              <a:buNone/>
              <a:tabLst>
                <a:tab pos="2290763" algn="l"/>
                <a:tab pos="4799013" algn="l"/>
              </a:tabLst>
            </a:pPr>
            <a:endParaRPr lang="en-US" altLang="en-US" sz="800" dirty="0"/>
          </a:p>
          <a:p>
            <a:pPr marL="273050" indent="-273050">
              <a:buNone/>
              <a:tabLst>
                <a:tab pos="2290763" algn="l"/>
                <a:tab pos="4799013" algn="l"/>
              </a:tabLst>
            </a:pPr>
            <a:endParaRPr lang="en-US" altLang="en-US" sz="800" dirty="0"/>
          </a:p>
          <a:p>
            <a:pPr marL="273050" indent="-273050">
              <a:lnSpc>
                <a:spcPct val="110000"/>
              </a:lnSpc>
              <a:tabLst>
                <a:tab pos="2290763" algn="l"/>
                <a:tab pos="4799013" algn="l"/>
              </a:tabLst>
            </a:pPr>
            <a:r>
              <a:rPr lang="en-US" altLang="en-US" dirty="0"/>
              <a:t>Applications of </a:t>
            </a: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operator:</a:t>
            </a:r>
          </a:p>
          <a:p>
            <a:pPr marL="639763" lvl="1" indent="-246063">
              <a:lnSpc>
                <a:spcPct val="110000"/>
              </a:lnSpc>
              <a:tabLst>
                <a:tab pos="2290763" algn="l"/>
                <a:tab pos="4799013" algn="l"/>
              </a:tabLst>
            </a:pPr>
            <a:r>
              <a:rPr lang="en-US" altLang="en-US" dirty="0"/>
              <a:t>Obtain last digit of a number:</a:t>
            </a:r>
            <a:r>
              <a:rPr lang="en-US" altLang="en-US" i="1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230857 % 10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7</a:t>
            </a:r>
          </a:p>
          <a:p>
            <a:pPr marL="639763" lvl="1" indent="-246063">
              <a:lnSpc>
                <a:spcPct val="110000"/>
              </a:lnSpc>
              <a:tabLst>
                <a:tab pos="2290763" algn="l"/>
                <a:tab pos="4799013" algn="l"/>
              </a:tabLst>
            </a:pPr>
            <a:r>
              <a:rPr lang="en-US" altLang="en-US" dirty="0"/>
              <a:t>Obtain last 4 digits:	</a:t>
            </a:r>
            <a:r>
              <a:rPr lang="en-US" altLang="en-US" dirty="0">
                <a:latin typeface="Courier New" panose="02070309020205020404" pitchFamily="49" charset="0"/>
              </a:rPr>
              <a:t>658236489 % 10000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6489</a:t>
            </a:r>
          </a:p>
          <a:p>
            <a:pPr marL="639763" lvl="1" indent="-246063">
              <a:lnSpc>
                <a:spcPct val="110000"/>
              </a:lnSpc>
              <a:tabLst>
                <a:tab pos="2290763" algn="l"/>
                <a:tab pos="4799013" algn="l"/>
              </a:tabLst>
            </a:pPr>
            <a:r>
              <a:rPr lang="en-US" altLang="en-US" dirty="0"/>
              <a:t>See whether a number is odd:	</a:t>
            </a:r>
            <a:r>
              <a:rPr lang="en-US" altLang="en-US" dirty="0">
                <a:latin typeface="Courier New" panose="02070309020205020404" pitchFamily="49" charset="0"/>
              </a:rPr>
              <a:t>7 % 2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1</a:t>
            </a:r>
            <a:r>
              <a:rPr lang="en-US" altLang="en-US" dirty="0"/>
              <a:t>,  </a:t>
            </a:r>
            <a:r>
              <a:rPr lang="en-US" altLang="en-US" dirty="0">
                <a:latin typeface="Courier New" panose="02070309020205020404" pitchFamily="49" charset="0"/>
              </a:rPr>
              <a:t>42 % 2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AE582DE-7984-5E49-BF81-88AF26A5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661" y="2238094"/>
            <a:ext cx="2819400" cy="187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76263" indent="-179388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indent="-1746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3325" indent="-173038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97025" indent="-22066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0542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114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686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425825" indent="-220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What is the result?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45 % 6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2 % 2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8 % 20</a:t>
            </a:r>
          </a:p>
          <a:p>
            <a:pPr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11 % 0</a:t>
            </a:r>
          </a:p>
        </p:txBody>
      </p:sp>
    </p:spTree>
    <p:extLst>
      <p:ext uri="{BB962C8B-B14F-4D97-AF65-F5344CB8AC3E}">
        <p14:creationId xmlns:p14="http://schemas.microsoft.com/office/powerpoint/2010/main" val="119448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9056-08E1-F842-AC38-1051605C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Precedence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7DD3-3805-A145-9DA5-31D36B3E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3050" indent="-273050">
              <a:tabLst>
                <a:tab pos="3657600" algn="l"/>
              </a:tabLst>
            </a:pPr>
            <a:r>
              <a:rPr lang="en-US" altLang="en-US" b="1" dirty="0"/>
              <a:t>Precedence</a:t>
            </a:r>
            <a:r>
              <a:rPr lang="en-US" altLang="en-US" dirty="0"/>
              <a:t>: Order in which operators are evaluated.</a:t>
            </a:r>
            <a:endParaRPr lang="en-US" altLang="en-US" sz="900" dirty="0"/>
          </a:p>
          <a:p>
            <a:pPr marL="639763" lvl="1" indent="-246063">
              <a:lnSpc>
                <a:spcPct val="110000"/>
              </a:lnSpc>
              <a:tabLst>
                <a:tab pos="3657600" algn="l"/>
              </a:tabLst>
            </a:pPr>
            <a:r>
              <a:rPr lang="en-US" altLang="en-US" dirty="0"/>
              <a:t>Generally operators evaluate left-to-right.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1 - 2 - 3</a:t>
            </a:r>
            <a:r>
              <a:rPr lang="en-US" altLang="en-US" dirty="0"/>
              <a:t>  is  </a:t>
            </a:r>
            <a:r>
              <a:rPr lang="en-US" altLang="en-US" dirty="0">
                <a:latin typeface="Courier New" panose="02070309020205020404" pitchFamily="49" charset="0"/>
              </a:rPr>
              <a:t>(1 - 2) - 3</a:t>
            </a:r>
            <a:r>
              <a:rPr lang="en-US" altLang="en-US" dirty="0"/>
              <a:t>  which is  </a:t>
            </a:r>
            <a:r>
              <a:rPr lang="en-US" altLang="en-US" dirty="0">
                <a:latin typeface="Courier New" panose="02070309020205020404" pitchFamily="49" charset="0"/>
              </a:rPr>
              <a:t>-4</a:t>
            </a:r>
            <a:endParaRPr lang="en-US" altLang="en-US" dirty="0"/>
          </a:p>
          <a:p>
            <a:pPr marL="639763" lvl="1" indent="-246063">
              <a:tabLst>
                <a:tab pos="3657600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tabLst>
                <a:tab pos="3657600" algn="l"/>
              </a:tabLst>
            </a:pPr>
            <a:r>
              <a:rPr lang="en-US" altLang="en-US" dirty="0"/>
              <a:t>But </a:t>
            </a:r>
            <a:r>
              <a:rPr lang="en-US" altLang="en-US" dirty="0">
                <a:latin typeface="Courier New" panose="02070309020205020404" pitchFamily="49" charset="0"/>
              </a:rPr>
              <a:t>*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have a higher level of precedence than </a:t>
            </a:r>
            <a:r>
              <a:rPr lang="en-US" altLang="en-US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-</a:t>
            </a:r>
            <a:br>
              <a:rPr lang="en-US" altLang="en-US" dirty="0"/>
            </a:br>
            <a:br>
              <a:rPr lang="en-US" altLang="en-US" sz="900" dirty="0"/>
            </a:br>
            <a:br>
              <a:rPr lang="en-US" altLang="en-US" sz="900" dirty="0"/>
            </a:br>
            <a:r>
              <a:rPr lang="en-US" altLang="en-US" dirty="0">
                <a:latin typeface="Courier New" panose="02070309020205020404" pitchFamily="49" charset="0"/>
              </a:rPr>
              <a:t>1 + </a:t>
            </a:r>
            <a:r>
              <a:rPr lang="en-US" altLang="en-US" b="1" dirty="0">
                <a:latin typeface="Courier New" panose="02070309020205020404" pitchFamily="49" charset="0"/>
              </a:rPr>
              <a:t>3 * 4</a:t>
            </a:r>
            <a:r>
              <a:rPr lang="en-US" altLang="en-US" dirty="0"/>
              <a:t>	is </a:t>
            </a:r>
            <a:r>
              <a:rPr lang="en-US" altLang="en-US" dirty="0">
                <a:latin typeface="Courier New" panose="02070309020205020404" pitchFamily="49" charset="0"/>
              </a:rPr>
              <a:t>13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endParaRPr lang="en-US" altLang="en-US" sz="900" dirty="0"/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endParaRPr lang="en-US" altLang="en-US" sz="900" dirty="0"/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900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6 + </a:t>
            </a:r>
            <a:r>
              <a:rPr lang="en-US" altLang="en-US" b="1" dirty="0">
                <a:latin typeface="Courier New" panose="02070309020205020404" pitchFamily="49" charset="0"/>
              </a:rPr>
              <a:t>8 / 2</a:t>
            </a:r>
            <a:r>
              <a:rPr lang="en-US" altLang="en-US" dirty="0">
                <a:latin typeface="Courier New" panose="02070309020205020404" pitchFamily="49" charset="0"/>
              </a:rPr>
              <a:t> * 3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6 +   </a:t>
            </a:r>
            <a:r>
              <a:rPr lang="en-US" altLang="en-US" b="1" dirty="0">
                <a:latin typeface="Courier New" panose="02070309020205020404" pitchFamily="49" charset="0"/>
              </a:rPr>
              <a:t>4   * 3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6 +     12</a:t>
            </a:r>
            <a:r>
              <a:rPr lang="en-US" altLang="en-US" dirty="0"/>
              <a:t>	is </a:t>
            </a:r>
            <a:r>
              <a:rPr lang="en-US" altLang="en-US" dirty="0">
                <a:latin typeface="Courier New" panose="02070309020205020404" pitchFamily="49" charset="0"/>
              </a:rPr>
              <a:t>18</a:t>
            </a:r>
          </a:p>
          <a:p>
            <a:pPr marL="639763" lvl="1" indent="-246063">
              <a:lnSpc>
                <a:spcPct val="70000"/>
              </a:lnSpc>
              <a:tabLst>
                <a:tab pos="3657600" algn="l"/>
              </a:tabLst>
            </a:pPr>
            <a:endParaRPr lang="en-US" altLang="en-US" dirty="0"/>
          </a:p>
          <a:p>
            <a:pPr marL="639763" lvl="1" indent="-246063">
              <a:lnSpc>
                <a:spcPct val="110000"/>
              </a:lnSpc>
              <a:tabLst>
                <a:tab pos="3657600" algn="l"/>
              </a:tabLst>
            </a:pPr>
            <a:r>
              <a:rPr lang="en-US" altLang="en-US" dirty="0"/>
              <a:t>Parentheses can force a certain order of evaluation: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(1 + 3) * 4</a:t>
            </a:r>
            <a:r>
              <a:rPr lang="en-US" altLang="en-US" dirty="0"/>
              <a:t>	is </a:t>
            </a:r>
            <a:r>
              <a:rPr lang="en-US" altLang="en-US" dirty="0">
                <a:latin typeface="Courier New" panose="02070309020205020404" pitchFamily="49" charset="0"/>
              </a:rPr>
              <a:t>16</a:t>
            </a:r>
            <a:endParaRPr lang="en-US" altLang="en-US" dirty="0"/>
          </a:p>
          <a:p>
            <a:pPr marL="639763" lvl="1" indent="-246063">
              <a:buNone/>
              <a:tabLst>
                <a:tab pos="3657600" algn="l"/>
              </a:tabLst>
            </a:pPr>
            <a:endParaRPr lang="en-US" altLang="en-US" sz="900" dirty="0"/>
          </a:p>
          <a:p>
            <a:pPr marL="639763" lvl="1" indent="-246063">
              <a:lnSpc>
                <a:spcPct val="110000"/>
              </a:lnSpc>
              <a:tabLst>
                <a:tab pos="3657600" algn="l"/>
              </a:tabLst>
            </a:pPr>
            <a:r>
              <a:rPr lang="en-US" altLang="en-US" dirty="0"/>
              <a:t>Spacing does not affect order of evaluation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1+3 * 4-2</a:t>
            </a:r>
            <a:r>
              <a:rPr lang="en-US" altLang="en-US" dirty="0"/>
              <a:t>	is </a:t>
            </a:r>
            <a:r>
              <a:rPr lang="en-US" altLang="en-US" dirty="0">
                <a:latin typeface="Courier New" panose="02070309020205020404" pitchFamily="49" charset="0"/>
              </a:rPr>
              <a:t>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1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F8FD-F146-2D4E-8CAC-18F8CDFC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Precedence examples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BD420-AE19-2440-A08D-2580A68B4700}"/>
              </a:ext>
            </a:extLst>
          </p:cNvPr>
          <p:cNvSpPr txBox="1">
            <a:spLocks noChangeArrowheads="1"/>
          </p:cNvSpPr>
          <p:nvPr/>
        </p:nvSpPr>
        <p:spPr>
          <a:xfrm>
            <a:off x="1018572" y="1690688"/>
            <a:ext cx="4343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lnSpc>
                <a:spcPct val="80000"/>
              </a:lnSpc>
              <a:buClr>
                <a:schemeClr val="bg1"/>
              </a:buClr>
            </a:pPr>
            <a:r>
              <a:rPr lang="en-US" altLang="en-US" sz="2500">
                <a:latin typeface="Courier New" panose="02070309020205020404" pitchFamily="49" charset="0"/>
              </a:rPr>
              <a:t>1 * 2 + 3 * 5 % 4</a:t>
            </a:r>
          </a:p>
          <a:p>
            <a:pPr marL="273050" indent="-273050">
              <a:lnSpc>
                <a:spcPct val="80000"/>
              </a:lnSpc>
              <a:buClr>
                <a:schemeClr val="bg1"/>
              </a:buClr>
            </a:pPr>
            <a: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  <a:t> \_/</a:t>
            </a:r>
            <a:b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  <a:t>  |</a:t>
            </a:r>
            <a:b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500">
                <a:latin typeface="Courier New" panose="02070309020205020404" pitchFamily="49" charset="0"/>
              </a:rPr>
              <a:t>  </a:t>
            </a:r>
            <a:r>
              <a:rPr lang="en-US" altLang="en-US" sz="2500" b="1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500">
                <a:latin typeface="Courier New" panose="02070309020205020404" pitchFamily="49" charset="0"/>
              </a:rPr>
              <a:t>   + 3 * 5 % 4</a:t>
            </a:r>
          </a:p>
          <a:p>
            <a:pPr marL="273050" indent="-273050">
              <a:lnSpc>
                <a:spcPct val="80000"/>
              </a:lnSpc>
              <a:buClr>
                <a:schemeClr val="bg1"/>
              </a:buClr>
            </a:pPr>
            <a: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  <a:t>         \_/</a:t>
            </a:r>
            <a:b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  <a:t>          |</a:t>
            </a:r>
            <a:b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500">
                <a:latin typeface="Courier New" panose="02070309020205020404" pitchFamily="49" charset="0"/>
              </a:rPr>
              <a:t>  2   +  </a:t>
            </a:r>
            <a:r>
              <a:rPr lang="en-US" altLang="en-US" sz="2500" b="1">
                <a:solidFill>
                  <a:srgbClr val="800000"/>
                </a:solidFill>
                <a:latin typeface="Courier New" panose="02070309020205020404" pitchFamily="49" charset="0"/>
              </a:rPr>
              <a:t>15</a:t>
            </a:r>
            <a:r>
              <a:rPr lang="en-US" altLang="en-US" sz="2500">
                <a:latin typeface="Courier New" panose="02070309020205020404" pitchFamily="49" charset="0"/>
              </a:rPr>
              <a:t>   % 4</a:t>
            </a:r>
          </a:p>
          <a:p>
            <a:pPr marL="273050" indent="-273050">
              <a:lnSpc>
                <a:spcPct val="80000"/>
              </a:lnSpc>
              <a:buClr>
                <a:schemeClr val="bg1"/>
              </a:buClr>
            </a:pPr>
            <a: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  <a:t>           \___/</a:t>
            </a:r>
            <a:b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  <a:t>             |</a:t>
            </a:r>
            <a:b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500">
                <a:latin typeface="Courier New" panose="02070309020205020404" pitchFamily="49" charset="0"/>
              </a:rPr>
              <a:t>  2   +      </a:t>
            </a:r>
            <a:r>
              <a:rPr lang="en-US" altLang="en-US" sz="2500" b="1">
                <a:solidFill>
                  <a:srgbClr val="800000"/>
                </a:solidFill>
                <a:latin typeface="Courier New" panose="02070309020205020404" pitchFamily="49" charset="0"/>
              </a:rPr>
              <a:t>3</a:t>
            </a:r>
          </a:p>
          <a:p>
            <a:pPr marL="273050" indent="-273050">
              <a:lnSpc>
                <a:spcPct val="80000"/>
              </a:lnSpc>
              <a:buClr>
                <a:schemeClr val="bg1"/>
              </a:buClr>
            </a:pPr>
            <a: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  <a:t>   \________/</a:t>
            </a:r>
            <a:b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  <a:t>       | </a:t>
            </a:r>
            <a:br>
              <a:rPr lang="en-US" altLang="en-US" sz="2500">
                <a:solidFill>
                  <a:srgbClr val="808080"/>
                </a:solidFill>
                <a:latin typeface="Courier New" panose="02070309020205020404" pitchFamily="49" charset="0"/>
              </a:rPr>
            </a:br>
            <a:r>
              <a:rPr lang="en-US" altLang="en-US" sz="2500">
                <a:latin typeface="Courier New" panose="02070309020205020404" pitchFamily="49" charset="0"/>
              </a:rPr>
              <a:t>       </a:t>
            </a:r>
            <a:r>
              <a:rPr lang="en-US" altLang="en-US" sz="2500" b="1">
                <a:solidFill>
                  <a:srgbClr val="800000"/>
                </a:solidFill>
                <a:latin typeface="Courier New" panose="02070309020205020404" pitchFamily="49" charset="0"/>
              </a:rPr>
              <a:t>5</a:t>
            </a:r>
            <a:endParaRPr lang="en-US" altLang="en-US" sz="25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94031A-DBD8-E34F-88D9-5ABD15A1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186" y="1690688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1 + 8 % 3 * 2 - 9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\_/</a:t>
            </a:r>
            <a:b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|</a:t>
            </a:r>
            <a:b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1 +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  * 2 - 9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\___/</a:t>
            </a:r>
            <a:b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|</a:t>
            </a:r>
            <a:b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1 + 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4</a:t>
            </a: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   - 9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\______/</a:t>
            </a:r>
            <a:b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|</a:t>
            </a:r>
            <a:b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</a:t>
            </a: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        - 9</a:t>
            </a:r>
          </a:p>
          <a:p>
            <a:pPr eaLnBrk="1" hangingPunct="1">
              <a:lnSpc>
                <a:spcPct val="80000"/>
              </a:lnSpc>
              <a:buClr>
                <a:schemeClr val="bg1"/>
              </a:buClr>
              <a:buSzPct val="60000"/>
              <a:buFont typeface="Wingdings" pitchFamily="2" charset="2"/>
              <a:buChar char="n"/>
            </a:pPr>
            <a: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\_________/</a:t>
            </a:r>
            <a:b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    | </a:t>
            </a:r>
            <a:br>
              <a:rPr lang="en-US" altLang="en-US">
                <a:solidFill>
                  <a:srgbClr val="808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r>
              <a:rPr lang="en-US" altLang="en-US" b="1">
                <a:solidFill>
                  <a:srgbClr val="8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8067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3283</Words>
  <Application>Microsoft Macintosh PowerPoint</Application>
  <PresentationFormat>Widescreen</PresentationFormat>
  <Paragraphs>550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Verdana</vt:lpstr>
      <vt:lpstr>Wingdings</vt:lpstr>
      <vt:lpstr>Office Theme</vt:lpstr>
      <vt:lpstr>Building Java Programs Chapter 2</vt:lpstr>
      <vt:lpstr>Data types</vt:lpstr>
      <vt:lpstr>Java's primitive types</vt:lpstr>
      <vt:lpstr>Expressions</vt:lpstr>
      <vt:lpstr>Arithmetic operators</vt:lpstr>
      <vt:lpstr>Integer division with /</vt:lpstr>
      <vt:lpstr>Integer remainder with %</vt:lpstr>
      <vt:lpstr>Precedence</vt:lpstr>
      <vt:lpstr>Precedence examples</vt:lpstr>
      <vt:lpstr>Real numbers (type double)</vt:lpstr>
      <vt:lpstr>Mixing types</vt:lpstr>
      <vt:lpstr>String concatenation</vt:lpstr>
      <vt:lpstr>PowerPoint Presentation</vt:lpstr>
      <vt:lpstr>Variables</vt:lpstr>
      <vt:lpstr>Declaration</vt:lpstr>
      <vt:lpstr>Assignment</vt:lpstr>
      <vt:lpstr>Using variables</vt:lpstr>
      <vt:lpstr>Declaration/initialization</vt:lpstr>
      <vt:lpstr>Assignment and algebra</vt:lpstr>
      <vt:lpstr>Assignment and types</vt:lpstr>
      <vt:lpstr>Compiler errors</vt:lpstr>
      <vt:lpstr>Printing a variable's value</vt:lpstr>
      <vt:lpstr>PowerPoint Presentation</vt:lpstr>
      <vt:lpstr>for loop syntax</vt:lpstr>
      <vt:lpstr>Initialization </vt:lpstr>
      <vt:lpstr>Test</vt:lpstr>
      <vt:lpstr>Increment and decrement</vt:lpstr>
      <vt:lpstr>Modify-and-assign</vt:lpstr>
      <vt:lpstr>Repetition over a range</vt:lpstr>
      <vt:lpstr>Loop walkthrough</vt:lpstr>
      <vt:lpstr>Multi-line loop body</vt:lpstr>
      <vt:lpstr>Expressions for counter</vt:lpstr>
      <vt:lpstr>System.out.print </vt:lpstr>
      <vt:lpstr>PowerPoint Presentation</vt:lpstr>
      <vt:lpstr>Nested loops</vt:lpstr>
      <vt:lpstr>Nested for loop exercise</vt:lpstr>
      <vt:lpstr>Nested for loop exercise</vt:lpstr>
      <vt:lpstr>PowerPoint Presentation</vt:lpstr>
      <vt:lpstr>Limitations of variables</vt:lpstr>
      <vt:lpstr>Scope</vt:lpstr>
      <vt:lpstr>Scope implications</vt:lpstr>
      <vt:lpstr>Class constants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Java Programs Chapter 2</dc:title>
  <dc:creator>Mu Ge</dc:creator>
  <cp:lastModifiedBy>Mu Ge</cp:lastModifiedBy>
  <cp:revision>6</cp:revision>
  <dcterms:created xsi:type="dcterms:W3CDTF">2021-01-19T01:44:43Z</dcterms:created>
  <dcterms:modified xsi:type="dcterms:W3CDTF">2021-01-19T05:27:41Z</dcterms:modified>
</cp:coreProperties>
</file>