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2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1576-C50B-B943-B00F-788079608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82AB3-7162-0441-8090-EEF04BEE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D066-8E22-FB4E-890D-8F630CB4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A56F-5E4E-8547-B1FA-3C961FD10C1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C16C-44F4-7943-AF86-BCCF0B53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A3225-F197-8A4D-9AE8-32B1FAB9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4645-7544-7D4B-AC9F-D3A81DE8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5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3EFA-78F3-6441-9232-FAB968D1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B2A2C-8CE1-3140-96BA-5314C6F48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3E89-9B68-7C4A-A20E-6A907888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A56F-5E4E-8547-B1FA-3C961FD10C1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BE15-7FB7-7A4A-94A4-23FCE35C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61AA-AFC9-5C4F-969C-5AA135F0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4645-7544-7D4B-AC9F-D3A81DE8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97A92-C142-C044-B09D-4E47C2997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37169-1654-254E-A4F0-9D0135CE2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ADAA-1A05-AC46-A8DC-26153B80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A56F-5E4E-8547-B1FA-3C961FD10C1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B2EB-EC04-9746-9E45-8D03F43A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A31FC-61FD-BB4D-9153-FCAA645B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4645-7544-7D4B-AC9F-D3A81DE8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0040-ADD0-9A44-8E32-E6581F7D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8DC8-1323-194A-BD88-1B7479C0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CCB3-30B4-AC48-B9B8-5BDC4F10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A56F-5E4E-8547-B1FA-3C961FD10C1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1985-BC9E-5B44-AC23-9DCA7CFE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C6AEC-C274-C143-8303-F4DA7B8E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4645-7544-7D4B-AC9F-D3A81DE8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5A0E-4C51-3343-8BFE-1B6879F0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7E01-CE78-2D49-95AF-3D8D6A08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27FE-5D4F-204E-B636-14C2C5B7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A56F-5E4E-8547-B1FA-3C961FD10C1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3CEC-3CCE-EB4C-B4AA-29508330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578BB-07D9-2643-825E-B460120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4645-7544-7D4B-AC9F-D3A81DE8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9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FE80-A316-644E-99E7-44E09789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8565-7664-354E-AEA4-BAFBAEAFF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0869-1A3B-AA42-A017-3ABE9E77B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150DA-EB00-4E46-AD6B-C5B591CF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A56F-5E4E-8547-B1FA-3C961FD10C1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5E577-257C-1840-B1F9-D9D5ECE2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574A1-29DC-A643-AA11-80BC4BC9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4645-7544-7D4B-AC9F-D3A81DE8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9132-A837-0B4C-B1A8-52157235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01C9E-0750-5645-9C70-B56DF3B4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304F9-8FB5-774C-9697-5BE09EC12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80350-A042-244D-8554-27AFCD580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915D0-3082-A746-83C1-BD27259C9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3D25A-B705-AB42-A65E-204D90C9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A56F-5E4E-8547-B1FA-3C961FD10C1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7D88D-C208-8D40-A19E-9ADF8786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FE972-19ED-654B-ABE7-ED1CF07B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4645-7544-7D4B-AC9F-D3A81DE8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3154-5022-6046-A765-AADAF6EF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FA29E-2113-4447-B682-1FED98F5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A56F-5E4E-8547-B1FA-3C961FD10C1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3751A-8A51-5E40-94D1-3B672BAC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DF3AD-5384-9A44-AF7E-8524400B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4645-7544-7D4B-AC9F-D3A81DE8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AD64E-307D-BF43-8B35-F999E1C5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A56F-5E4E-8547-B1FA-3C961FD10C1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7972D-ADEE-CA45-B96B-40D32E33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23C10-A216-0942-8EBF-0529CE5C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4645-7544-7D4B-AC9F-D3A81DE8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C7A1-FEA9-734C-A8C2-1CED8877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56C89-8EF5-6D44-9CA0-FD38ADCA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6E936-ADC0-EF4C-B9AC-9F24CAFFE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0E811-9F23-7140-BBE7-9B37AE03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A56F-5E4E-8547-B1FA-3C961FD10C1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C24BE-2F7B-FE43-8B8D-76280302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067E2-B202-D54C-A6BB-885C1DB4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4645-7544-7D4B-AC9F-D3A81DE8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884A-21BC-2049-A32C-A52F55DC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AE7BD-C32F-0B44-957E-ED039D84C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59A44-F695-4D40-8ED2-3C46D904C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52433-7B72-2845-AE60-B2DF28AD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A56F-5E4E-8547-B1FA-3C961FD10C1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7215C-FC40-1C45-85C9-C8A2407F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B72BA-0DCA-8F48-9824-AC908421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4645-7544-7D4B-AC9F-D3A81DE8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BAC88-2C72-A042-910E-FCD165D1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16A65-FC0E-9640-8411-E697AF1C6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C649-410D-CB45-AA22-8A3D512EC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A56F-5E4E-8547-B1FA-3C961FD10C1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43BCE-5A02-C54E-82FD-A8296D858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012-66F1-D642-A28E-DFE0A319C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94645-7544-7D4B-AC9F-D3A81DE8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7748-950F-434C-A5AC-EE6851A8D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Java Programs</a:t>
            </a:r>
            <a:br>
              <a:rPr lang="en-US" altLang="en-US" dirty="0"/>
            </a:br>
            <a:r>
              <a:rPr lang="en-US" altLang="en-US" dirty="0"/>
              <a:t>Chapter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6EB94-A5C3-434F-A31D-FEBB767AF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Parameters and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7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314A-9FA2-1D47-8699-5234C299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"Parameter Mystery"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6D73-9FCB-B84F-A047-07B96724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class </a:t>
            </a:r>
            <a:r>
              <a:rPr lang="en-US" altLang="en-US" sz="2000" dirty="0" err="1">
                <a:latin typeface="Courier New" panose="02070309020205020404" pitchFamily="49" charset="0"/>
              </a:rPr>
              <a:t>ParameterMystery</a:t>
            </a:r>
            <a:r>
              <a:rPr lang="en-US" altLang="en-US" sz="2000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000" dirty="0" err="1">
                <a:latin typeface="Courier New" panose="02070309020205020404" pitchFamily="49" charset="0"/>
              </a:rPr>
              <a:t>args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int x = 9;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int y = 2;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int z = 5;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mystery(z, y, x);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2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and 4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mystery(y, x, z);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// 9 and 3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public static void mystery(int </a:t>
            </a:r>
            <a:r>
              <a:rPr lang="en-US" altLang="en-US" sz="2000" b="1" dirty="0">
                <a:latin typeface="Courier New" panose="02070309020205020404" pitchFamily="49" charset="0"/>
              </a:rPr>
              <a:t>x</a:t>
            </a:r>
            <a:r>
              <a:rPr lang="en-US" altLang="en-US" sz="2000" dirty="0">
                <a:latin typeface="Courier New" panose="02070309020205020404" pitchFamily="49" charset="0"/>
              </a:rPr>
              <a:t>, int </a:t>
            </a:r>
            <a:r>
              <a:rPr lang="en-US" altLang="en-US" sz="2000" b="1" dirty="0">
                <a:latin typeface="Courier New" panose="02070309020205020404" pitchFamily="49" charset="0"/>
              </a:rPr>
              <a:t>z</a:t>
            </a:r>
            <a:r>
              <a:rPr lang="en-US" altLang="en-US" sz="2000" dirty="0">
                <a:latin typeface="Courier New" panose="02070309020205020404" pitchFamily="49" charset="0"/>
              </a:rPr>
              <a:t>, int </a:t>
            </a:r>
            <a:r>
              <a:rPr lang="en-US" altLang="en-US" sz="2000" b="1" dirty="0">
                <a:latin typeface="Courier New" panose="02070309020205020404" pitchFamily="49" charset="0"/>
              </a:rPr>
              <a:t>y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z</a:t>
            </a:r>
            <a:r>
              <a:rPr lang="en-US" altLang="en-US" sz="2000" dirty="0">
                <a:latin typeface="Courier New" panose="02070309020205020404" pitchFamily="49" charset="0"/>
              </a:rPr>
              <a:t> + " and " + (</a:t>
            </a:r>
            <a:r>
              <a:rPr lang="en-US" altLang="en-US" sz="2000" b="1" dirty="0">
                <a:latin typeface="Courier New" panose="02070309020205020404" pitchFamily="49" charset="0"/>
              </a:rPr>
              <a:t>y</a:t>
            </a:r>
            <a:r>
              <a:rPr lang="en-US" altLang="en-US" sz="2000" dirty="0">
                <a:latin typeface="Courier New" panose="02070309020205020404" pitchFamily="49" charset="0"/>
              </a:rPr>
              <a:t> - </a:t>
            </a:r>
            <a:r>
              <a:rPr lang="en-US" altLang="en-US" sz="2000" b="1" dirty="0">
                <a:latin typeface="Courier New" panose="02070309020205020404" pitchFamily="49" charset="0"/>
              </a:rPr>
              <a:t>x</a:t>
            </a:r>
            <a:r>
              <a:rPr lang="en-US" altLang="en-US" sz="2000" dirty="0">
                <a:latin typeface="Courier New" panose="02070309020205020404" pitchFamily="49" charset="0"/>
              </a:rPr>
              <a:t>));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4D7FF-34DB-B348-97AA-0769F3ECF195}"/>
              </a:ext>
            </a:extLst>
          </p:cNvPr>
          <p:cNvSpPr txBox="1"/>
          <p:nvPr/>
        </p:nvSpPr>
        <p:spPr>
          <a:xfrm>
            <a:off x="11816862" y="3798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3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ECDE-351D-4D40-8190-8ACCE67C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472D-CFC9-EE4E-A7EA-996B4B65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String</a:t>
            </a:r>
            <a:r>
              <a:rPr lang="en-US" altLang="en-US" dirty="0"/>
              <a:t>: A sequence of text characters.</a:t>
            </a:r>
          </a:p>
          <a:p>
            <a:pPr lvl="1"/>
            <a:endParaRPr lang="en-US" altLang="en-US" sz="900" dirty="0"/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"</a:t>
            </a:r>
            <a:r>
              <a:rPr lang="en-US" altLang="en-US" b="1" dirty="0"/>
              <a:t>text</a:t>
            </a:r>
            <a:r>
              <a:rPr lang="en-US" altLang="en-US" dirty="0">
                <a:latin typeface="Courier New" panose="02070309020205020404" pitchFamily="49" charset="0"/>
              </a:rPr>
              <a:t>";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Examples:</a:t>
            </a:r>
            <a:br>
              <a:rPr lang="en-US" altLang="en-US" dirty="0"/>
            </a:br>
            <a:br>
              <a:rPr lang="en-US" altLang="en-US" sz="900" dirty="0"/>
            </a:br>
            <a:r>
              <a:rPr lang="en-US" altLang="en-US" b="1" dirty="0">
                <a:latin typeface="Courier New" panose="02070309020205020404" pitchFamily="49" charset="0"/>
              </a:rPr>
              <a:t>String name = "Marla Singer";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br>
              <a:rPr lang="en-US" altLang="en-US" sz="900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int x = 3;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int y = 5;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String point = "(" + x + ", " + y + ")";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7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5384-D339-4242-B901-2F6707F0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Strings as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7432-2ECC-FD49-A12A-8AF1D3ED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class </a:t>
            </a:r>
            <a:r>
              <a:rPr lang="en-US" altLang="en-US" dirty="0" err="1">
                <a:latin typeface="Courier New" panose="02070309020205020404" pitchFamily="49" charset="0"/>
              </a:rPr>
              <a:t>StringParameters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sayHello</a:t>
            </a:r>
            <a:r>
              <a:rPr lang="en-US" altLang="en-US" b="1" dirty="0">
                <a:latin typeface="Courier New" panose="02070309020205020404" pitchFamily="49" charset="0"/>
              </a:rPr>
              <a:t>("Marty");</a:t>
            </a:r>
          </a:p>
          <a:p>
            <a:pPr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    String teacher = "</a:t>
            </a:r>
            <a:r>
              <a:rPr lang="en-US" altLang="en-US" dirty="0" err="1">
                <a:latin typeface="Courier New" panose="02070309020205020404" pitchFamily="49" charset="0"/>
              </a:rPr>
              <a:t>Bictolia</a:t>
            </a:r>
            <a:r>
              <a:rPr lang="en-US" altLang="en-US" dirty="0">
                <a:latin typeface="Courier New" panose="02070309020205020404" pitchFamily="49" charset="0"/>
              </a:rPr>
              <a:t>";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sayHello</a:t>
            </a:r>
            <a:r>
              <a:rPr lang="en-US" altLang="en-US" b="1" dirty="0">
                <a:latin typeface="Courier New" panose="02070309020205020404" pitchFamily="49" charset="0"/>
              </a:rPr>
              <a:t>(teacher);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}</a:t>
            </a:r>
          </a:p>
          <a:p>
            <a:pPr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sayHello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</a:rPr>
              <a:t>String name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("Welcome, " + name);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}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Output:</a:t>
            </a:r>
          </a:p>
          <a:p>
            <a:pPr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Welcome, Marty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Welcome, </a:t>
            </a:r>
            <a:r>
              <a:rPr lang="en-US" altLang="en-US" dirty="0" err="1">
                <a:latin typeface="Courier New" panose="02070309020205020404" pitchFamily="49" charset="0"/>
              </a:rPr>
              <a:t>Bictolia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03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B5B0B6-D7DA-1A4E-812C-91BCD7A4A323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Return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9C0B-92B8-5442-A3B5-DB87C942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Java's </a:t>
            </a:r>
            <a:r>
              <a:rPr lang="en-US" altLang="en-US" dirty="0">
                <a:latin typeface="Courier New" panose="02070309020205020404" pitchFamily="49" charset="0"/>
              </a:rPr>
              <a:t>Math</a:t>
            </a:r>
            <a:r>
              <a:rPr lang="en-US" altLang="en-US" dirty="0"/>
              <a:t> class</a:t>
            </a:r>
            <a:endParaRPr lang="en-US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9893A2A4-B70A-D448-9479-A589D3EC8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73628"/>
              </p:ext>
            </p:extLst>
          </p:nvPr>
        </p:nvGraphicFramePr>
        <p:xfrm>
          <a:off x="2227385" y="1348154"/>
          <a:ext cx="6643688" cy="5237165"/>
        </p:xfrm>
        <a:graphic>
          <a:graphicData uri="http://schemas.openxmlformats.org/drawingml/2006/table">
            <a:tbl>
              <a:tblPr/>
              <a:tblGrid>
                <a:gridCol w="308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 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Math.abs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absolute value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Math.ceil(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rounds up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Math.floor(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rounds down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Math.log10(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logarithm, base 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Math.max(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value1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value2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larger of two values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Math.min(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value1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value2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smaller of two values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Math.pow(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base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exp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base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to the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exp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power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Math.random()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random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between 0 and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Math.round(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nearest whole number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Math.sqrt(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square root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2061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Math.sin(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Math.cos(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Math.tan(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sine/cosine/tangent of</a:t>
                      </a:r>
                      <a:b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 angle in radians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79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Math.toDegrees(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Math.toRadians(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convert degrees to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radians and back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Group 47">
            <a:extLst>
              <a:ext uri="{FF2B5EF4-FFF2-40B4-BE49-F238E27FC236}">
                <a16:creationId xmlns:a16="http://schemas.microsoft.com/office/drawing/2014/main" id="{C410642B-5DA1-5A44-9020-B7CB720D4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25383"/>
              </p:ext>
            </p:extLst>
          </p:nvPr>
        </p:nvGraphicFramePr>
        <p:xfrm>
          <a:off x="7942385" y="5372467"/>
          <a:ext cx="2771775" cy="100647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Constant 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Math.E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2.7182818...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Math.PI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3.1415926...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0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443A-D638-0840-A8EF-1BA9469A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Calling </a:t>
            </a:r>
            <a:r>
              <a:rPr lang="en-US" altLang="en-US" dirty="0">
                <a:latin typeface="Courier New" panose="02070309020205020404" pitchFamily="49" charset="0"/>
              </a:rPr>
              <a:t>Math</a:t>
            </a:r>
            <a:r>
              <a:rPr lang="en-US" altLang="en-US" dirty="0"/>
              <a:t>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5A-3937-F546-8630-2D370728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Math.</a:t>
            </a:r>
            <a:r>
              <a:rPr lang="en-US" altLang="en-US" b="1" dirty="0" err="1"/>
              <a:t>methodName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lvl="1">
              <a:buNone/>
            </a:pPr>
            <a:endParaRPr lang="en-US" altLang="en-US" dirty="0"/>
          </a:p>
          <a:p>
            <a:r>
              <a:rPr lang="en-US" altLang="en-US" dirty="0"/>
              <a:t>Examples: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squareRoot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Math.sqrt</a:t>
            </a:r>
            <a:r>
              <a:rPr lang="en-US" altLang="en-US" sz="2000" b="1" dirty="0">
                <a:latin typeface="Courier New" panose="02070309020205020404" pitchFamily="49" charset="0"/>
              </a:rPr>
              <a:t>(121.0)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squareRoot</a:t>
            </a:r>
            <a:r>
              <a:rPr lang="en-US" altLang="en-US" sz="2000" dirty="0">
                <a:latin typeface="Courier New" panose="02070309020205020404" pitchFamily="49" charset="0"/>
              </a:rPr>
              <a:t>);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11.0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int </a:t>
            </a:r>
            <a:r>
              <a:rPr lang="en-US" altLang="en-US" sz="2000" dirty="0" err="1">
                <a:latin typeface="Courier New" panose="02070309020205020404" pitchFamily="49" charset="0"/>
              </a:rPr>
              <a:t>absoluteValue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Math.abs</a:t>
            </a:r>
            <a:r>
              <a:rPr lang="en-US" altLang="en-US" sz="2000" b="1" dirty="0">
                <a:latin typeface="Courier New" panose="02070309020205020404" pitchFamily="49" charset="0"/>
              </a:rPr>
              <a:t>(-50)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absoluteValue</a:t>
            </a:r>
            <a:r>
              <a:rPr lang="en-US" altLang="en-US" sz="2000" dirty="0">
                <a:latin typeface="Courier New" panose="02070309020205020404" pitchFamily="49" charset="0"/>
              </a:rPr>
              <a:t>);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50</a:t>
            </a:r>
            <a:endParaRPr lang="en-US" altLang="en-US" sz="9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Math.min</a:t>
            </a:r>
            <a:r>
              <a:rPr lang="en-US" altLang="en-US" sz="2000" b="1" dirty="0">
                <a:latin typeface="Courier New" panose="02070309020205020404" pitchFamily="49" charset="0"/>
              </a:rPr>
              <a:t>(3, 7)</a:t>
            </a:r>
            <a:r>
              <a:rPr lang="en-US" altLang="en-US" sz="2000" dirty="0">
                <a:latin typeface="Courier New" panose="02070309020205020404" pitchFamily="49" charset="0"/>
              </a:rPr>
              <a:t> + 2);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5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Math</a:t>
            </a:r>
            <a:r>
              <a:rPr lang="en-US" altLang="en-US" dirty="0"/>
              <a:t> methods do not print to the console.</a:t>
            </a:r>
          </a:p>
          <a:p>
            <a:pPr lvl="1"/>
            <a:r>
              <a:rPr lang="en-US" altLang="en-US" dirty="0"/>
              <a:t>Each method produces ("returns") a numeric result.</a:t>
            </a:r>
          </a:p>
          <a:p>
            <a:pPr lvl="1"/>
            <a:r>
              <a:rPr lang="en-US" altLang="en-US" dirty="0"/>
              <a:t>The results are used as expressions (printed, stored,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6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22BF-D83B-2649-9B90-ACA290CE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8118-6DD6-7B4F-9921-C6AC0169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b="1" dirty="0"/>
              <a:t>Return</a:t>
            </a:r>
            <a:r>
              <a:rPr lang="en-US" altLang="en-US" dirty="0"/>
              <a:t>: To send out a value as the result of a method.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The opposite of a parameter: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Parameters send information </a:t>
            </a:r>
            <a:r>
              <a:rPr lang="en-US" altLang="en-US" i="1" dirty="0"/>
              <a:t>in </a:t>
            </a:r>
            <a:r>
              <a:rPr lang="en-US" altLang="en-US" dirty="0"/>
              <a:t>from the caller to the method.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Return values send information </a:t>
            </a:r>
            <a:r>
              <a:rPr lang="en-US" altLang="en-US" i="1" dirty="0"/>
              <a:t>out </a:t>
            </a:r>
            <a:r>
              <a:rPr lang="en-US" altLang="en-US" dirty="0"/>
              <a:t>from a method to its caller.</a:t>
            </a:r>
          </a:p>
          <a:p>
            <a:pPr lvl="3">
              <a:lnSpc>
                <a:spcPct val="110000"/>
              </a:lnSpc>
            </a:pPr>
            <a:r>
              <a:rPr lang="en-US" altLang="en-US" dirty="0"/>
              <a:t>A call to the method can be used as part of an expression.</a:t>
            </a:r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5FD34DD-B7E5-2145-B561-0C227771745E}"/>
              </a:ext>
            </a:extLst>
          </p:cNvPr>
          <p:cNvGrpSpPr>
            <a:grpSpLocks/>
          </p:cNvGrpSpPr>
          <p:nvPr/>
        </p:nvGrpSpPr>
        <p:grpSpPr bwMode="auto">
          <a:xfrm>
            <a:off x="2203938" y="4054475"/>
            <a:ext cx="4927600" cy="2438400"/>
            <a:chOff x="1360" y="1968"/>
            <a:chExt cx="3104" cy="1536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E8E8B253-4D51-EE42-8C85-F0433CE23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2520"/>
              <a:ext cx="512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1204913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319213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33513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main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1535E06-697D-8F4C-A691-51C586FAB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5" y="2018"/>
              <a:ext cx="91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B12F43A-6296-524A-9027-8C6ED2983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1968"/>
              <a:ext cx="137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1204913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319213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33513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Times New Roman" panose="02020603050405020304" pitchFamily="18" charset="0"/>
                </a:rPr>
                <a:t>Math.abs(-42)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C8E5590C-0CDC-2549-91A7-9C671616D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2008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1204913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319213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33513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-42</a:t>
              </a: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62E929C1-4398-1D4F-AD4C-45896086C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2771"/>
              <a:ext cx="929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19284327-9812-5543-9E75-CCA8F5342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3248"/>
              <a:ext cx="1664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1204913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319213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33513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Times New Roman" panose="02020603050405020304" pitchFamily="18" charset="0"/>
                </a:rPr>
                <a:t>Math.round(2.71)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BACC8737-ED93-5F48-81B4-95173E945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7" y="2832"/>
              <a:ext cx="96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B35C6828-0305-5345-91E3-325184811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" y="2786"/>
              <a:ext cx="5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1204913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319213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33513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altLang="en-US" sz="2000">
                  <a:latin typeface="Courier New" panose="02070309020205020404" pitchFamily="49" charset="0"/>
                  <a:cs typeface="Times New Roman" panose="02020603050405020304" pitchFamily="18" charset="0"/>
                </a:rPr>
                <a:t>2.71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C9304FAD-CD18-E84A-961A-C48BFC444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1" y="2210"/>
              <a:ext cx="81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C4F38060-2543-9D4D-A66B-C4B353E2E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44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1204913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319213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33513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altLang="en-US" sz="2000" b="1">
                  <a:solidFill>
                    <a:srgbClr val="003399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C30F1350-9F2F-0A47-9258-43D8221A4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11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indent="952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1204913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319213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33513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altLang="en-US" sz="2000" b="1">
                  <a:solidFill>
                    <a:srgbClr val="003399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513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0456-5BDA-8F46-B772-6C21EE3D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Math</a:t>
            </a:r>
            <a:r>
              <a:rPr lang="en-US" altLang="en-US" dirty="0"/>
              <a:t>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6306-4A5C-0D40-94E1-040DCAF1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Evaluate the following expressions:</a:t>
            </a:r>
          </a:p>
          <a:p>
            <a:pPr lvl="1"/>
            <a:endParaRPr lang="en-US" altLang="en-US" sz="9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Math.abs</a:t>
            </a:r>
            <a:r>
              <a:rPr lang="en-US" altLang="en-US" dirty="0">
                <a:latin typeface="Courier New" panose="02070309020205020404" pitchFamily="49" charset="0"/>
              </a:rPr>
              <a:t>(-1.23)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Math.pow</a:t>
            </a:r>
            <a:r>
              <a:rPr lang="en-US" altLang="en-US" dirty="0">
                <a:latin typeface="Courier New" panose="02070309020205020404" pitchFamily="49" charset="0"/>
              </a:rPr>
              <a:t>(3, 2)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Math.pow</a:t>
            </a:r>
            <a:r>
              <a:rPr lang="en-US" altLang="en-US" dirty="0">
                <a:latin typeface="Courier New" panose="02070309020205020404" pitchFamily="49" charset="0"/>
              </a:rPr>
              <a:t>(10, -2)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Math.sqrt</a:t>
            </a:r>
            <a:r>
              <a:rPr lang="en-US" altLang="en-US" dirty="0">
                <a:latin typeface="Courier New" panose="02070309020205020404" pitchFamily="49" charset="0"/>
              </a:rPr>
              <a:t>(121.0) - </a:t>
            </a:r>
            <a:r>
              <a:rPr lang="en-US" altLang="en-US" dirty="0" err="1">
                <a:latin typeface="Courier New" panose="02070309020205020404" pitchFamily="49" charset="0"/>
              </a:rPr>
              <a:t>Math.sqrt</a:t>
            </a:r>
            <a:r>
              <a:rPr lang="en-US" altLang="en-US" dirty="0">
                <a:latin typeface="Courier New" panose="02070309020205020404" pitchFamily="49" charset="0"/>
              </a:rPr>
              <a:t>(256.0)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Math.round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Math.PI</a:t>
            </a:r>
            <a:r>
              <a:rPr lang="en-US" altLang="en-US" dirty="0">
                <a:latin typeface="Courier New" panose="02070309020205020404" pitchFamily="49" charset="0"/>
              </a:rPr>
              <a:t>) + </a:t>
            </a:r>
            <a:r>
              <a:rPr lang="en-US" altLang="en-US" dirty="0" err="1">
                <a:latin typeface="Courier New" panose="02070309020205020404" pitchFamily="49" charset="0"/>
              </a:rPr>
              <a:t>Math.round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Math.E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Math.ceil</a:t>
            </a:r>
            <a:r>
              <a:rPr lang="en-US" altLang="en-US" dirty="0">
                <a:latin typeface="Courier New" panose="02070309020205020404" pitchFamily="49" charset="0"/>
              </a:rPr>
              <a:t>(6.022) + </a:t>
            </a:r>
            <a:r>
              <a:rPr lang="en-US" altLang="en-US" dirty="0" err="1">
                <a:latin typeface="Courier New" panose="02070309020205020404" pitchFamily="49" charset="0"/>
              </a:rPr>
              <a:t>Math.floor</a:t>
            </a:r>
            <a:r>
              <a:rPr lang="en-US" altLang="en-US" dirty="0">
                <a:latin typeface="Courier New" panose="02070309020205020404" pitchFamily="49" charset="0"/>
              </a:rPr>
              <a:t>(15.9994)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Math.abs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Math.min</a:t>
            </a:r>
            <a:r>
              <a:rPr lang="en-US" altLang="en-US" dirty="0">
                <a:latin typeface="Courier New" panose="02070309020205020404" pitchFamily="49" charset="0"/>
              </a:rPr>
              <a:t>(-3, -5))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sz="2200" dirty="0" err="1">
                <a:latin typeface="Courier New" panose="02070309020205020404" pitchFamily="49" charset="0"/>
              </a:rPr>
              <a:t>Math.max</a:t>
            </a:r>
            <a:r>
              <a:rPr lang="en-US" altLang="en-US" sz="2200" dirty="0"/>
              <a:t> and </a:t>
            </a:r>
            <a:r>
              <a:rPr lang="en-US" altLang="en-US" sz="2200" dirty="0" err="1">
                <a:latin typeface="Courier New" panose="02070309020205020404" pitchFamily="49" charset="0"/>
              </a:rPr>
              <a:t>Math.min</a:t>
            </a:r>
            <a:r>
              <a:rPr lang="en-US" altLang="en-US" sz="2200" dirty="0"/>
              <a:t> can be used to bound numbers.</a:t>
            </a:r>
          </a:p>
          <a:p>
            <a:pPr lvl="1">
              <a:buNone/>
            </a:pPr>
            <a:r>
              <a:rPr lang="en-US" altLang="en-US" dirty="0"/>
              <a:t>Consider an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variable named </a:t>
            </a:r>
            <a:r>
              <a:rPr lang="en-US" altLang="en-US" dirty="0">
                <a:latin typeface="Courier New" panose="02070309020205020404" pitchFamily="49" charset="0"/>
              </a:rPr>
              <a:t>age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What statement would replace negative ages with 0?</a:t>
            </a:r>
          </a:p>
          <a:p>
            <a:pPr lvl="1"/>
            <a:r>
              <a:rPr lang="en-US" altLang="en-US" dirty="0"/>
              <a:t>What statement would cap the maximum age to 40?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2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EE5A-5A3A-8C47-84FB-BA9C34E7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CAB8-285B-F44B-AEDD-9C6A5F80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/>
              <a:t>Type cast</a:t>
            </a:r>
            <a:r>
              <a:rPr lang="en-US" altLang="en-US" dirty="0"/>
              <a:t>: A conversion from one type to another.</a:t>
            </a:r>
          </a:p>
          <a:p>
            <a:pPr lvl="1"/>
            <a:r>
              <a:rPr lang="en-US" altLang="en-US" dirty="0"/>
              <a:t>To promote an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into a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 to get exact division from </a:t>
            </a:r>
            <a:r>
              <a:rPr lang="en-US" altLang="en-US" dirty="0">
                <a:latin typeface="Courier New" panose="02070309020205020404" pitchFamily="49" charset="0"/>
              </a:rPr>
              <a:t>/</a:t>
            </a:r>
          </a:p>
          <a:p>
            <a:pPr lvl="1"/>
            <a:r>
              <a:rPr lang="en-US" altLang="en-US" dirty="0"/>
              <a:t>To truncate a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 from a real number to an integer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Syntax:</a:t>
            </a:r>
          </a:p>
          <a:p>
            <a:pPr lvl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(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</a:t>
            </a:r>
            <a:r>
              <a:rPr lang="en-US" altLang="en-US" b="1" dirty="0"/>
              <a:t>expression</a:t>
            </a:r>
            <a:endParaRPr lang="en-US" altLang="en-US" b="1" i="1" dirty="0"/>
          </a:p>
          <a:p>
            <a:pPr lvl="1">
              <a:buNone/>
            </a:pPr>
            <a:endParaRPr lang="en-US" altLang="en-US" dirty="0"/>
          </a:p>
          <a:p>
            <a:pPr lvl="1">
              <a:buNone/>
            </a:pPr>
            <a:r>
              <a:rPr lang="en-US" altLang="en-US" dirty="0"/>
              <a:t>	Examples:</a:t>
            </a:r>
            <a:endParaRPr lang="en-US" altLang="en-US" sz="900" dirty="0"/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double result = </a:t>
            </a:r>
            <a:r>
              <a:rPr lang="en-US" altLang="en-US" b="1" dirty="0">
                <a:latin typeface="Courier New" panose="02070309020205020404" pitchFamily="49" charset="0"/>
              </a:rPr>
              <a:t>(double)</a:t>
            </a:r>
            <a:r>
              <a:rPr lang="en-US" altLang="en-US" dirty="0">
                <a:latin typeface="Courier New" panose="02070309020205020404" pitchFamily="49" charset="0"/>
              </a:rPr>
              <a:t> 19 / 5;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3.8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result2 = </a:t>
            </a:r>
            <a:r>
              <a:rPr lang="en-US" altLang="en-US" b="1" dirty="0">
                <a:latin typeface="Courier New" panose="02070309020205020404" pitchFamily="49" charset="0"/>
              </a:rPr>
              <a:t>(int)</a:t>
            </a:r>
            <a:r>
              <a:rPr lang="en-US" altLang="en-US" dirty="0">
                <a:latin typeface="Courier New" panose="02070309020205020404" pitchFamily="49" charset="0"/>
              </a:rPr>
              <a:t> result; 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3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x = </a:t>
            </a:r>
            <a:r>
              <a:rPr lang="en-US" altLang="en-US" b="1" dirty="0">
                <a:latin typeface="Courier New" panose="02070309020205020404" pitchFamily="49" charset="0"/>
              </a:rPr>
              <a:t>(int)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Math.pow</a:t>
            </a:r>
            <a:r>
              <a:rPr lang="en-US" altLang="en-US" dirty="0">
                <a:latin typeface="Courier New" panose="02070309020205020404" pitchFamily="49" charset="0"/>
              </a:rPr>
              <a:t>(10, 3);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0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AA80-0438-9442-8A78-E3E93DE0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type 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BA4B-B018-5540-B576-50692E5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Type casting has high precedence and only casts the item immediately next to it.</a:t>
            </a:r>
          </a:p>
          <a:p>
            <a:pPr lvl="1">
              <a:buNone/>
            </a:pPr>
            <a:endParaRPr lang="en-US" altLang="en-US" sz="900" dirty="0"/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double x = </a:t>
            </a:r>
            <a:r>
              <a:rPr lang="en-US" altLang="en-US" b="1" dirty="0">
                <a:latin typeface="Courier New" panose="02070309020205020404" pitchFamily="49" charset="0"/>
              </a:rPr>
              <a:t>(double)</a:t>
            </a:r>
            <a:r>
              <a:rPr lang="en-US" altLang="en-US" dirty="0">
                <a:latin typeface="Courier New" panose="02070309020205020404" pitchFamily="49" charset="0"/>
              </a:rPr>
              <a:t> 1 + 1 / 2;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1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double y = 1 + </a:t>
            </a:r>
            <a:r>
              <a:rPr lang="en-US" altLang="en-US" b="1" dirty="0">
                <a:latin typeface="Courier New" panose="02070309020205020404" pitchFamily="49" charset="0"/>
              </a:rPr>
              <a:t>(double)</a:t>
            </a:r>
            <a:r>
              <a:rPr lang="en-US" altLang="en-US" dirty="0">
                <a:latin typeface="Courier New" panose="02070309020205020404" pitchFamily="49" charset="0"/>
              </a:rPr>
              <a:t> 1 / 2;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1.5</a:t>
            </a:r>
          </a:p>
          <a:p>
            <a:pPr lvl="1"/>
            <a:endParaRPr lang="en-US" altLang="en-US" b="1" dirty="0">
              <a:solidFill>
                <a:srgbClr val="008080"/>
              </a:solidFill>
            </a:endParaRPr>
          </a:p>
          <a:p>
            <a:r>
              <a:rPr lang="en-US" altLang="en-US" dirty="0"/>
              <a:t>You can use parentheses to force evaluation order.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double average = </a:t>
            </a:r>
            <a:r>
              <a:rPr lang="en-US" altLang="en-US" b="1" dirty="0">
                <a:latin typeface="Courier New" panose="02070309020205020404" pitchFamily="49" charset="0"/>
              </a:rPr>
              <a:t>(double)</a:t>
            </a:r>
            <a:r>
              <a:rPr lang="en-US" altLang="en-US" dirty="0">
                <a:latin typeface="Courier New" panose="02070309020205020404" pitchFamily="49" charset="0"/>
              </a:rPr>
              <a:t> (a + b + c) / 3;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A conversion to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 can be achieved in other ways.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double average = 1.0 * (a + b + c) / 3;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F9DC-48C0-F941-954D-488FDA5F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Declaring a 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9278-B309-FA4C-880B-33F2EB7F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altLang="en-US" i="1" dirty="0"/>
              <a:t>Stating that a method requires a parameter in order to run</a:t>
            </a:r>
          </a:p>
          <a:p>
            <a:pPr lvl="1">
              <a:buNone/>
            </a:pPr>
            <a:endParaRPr lang="en-US" altLang="en-US" b="1" i="1" dirty="0"/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b="1" dirty="0"/>
              <a:t>name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99"/>
                </a:solidFill>
              </a:rPr>
              <a:t>type</a:t>
            </a: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3399"/>
                </a:solidFill>
              </a:rPr>
              <a:t>name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statement(s)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Example: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sayPassword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</a:rPr>
              <a:t>int code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("The password is: " + </a:t>
            </a:r>
            <a:r>
              <a:rPr lang="en-US" altLang="en-US" b="1" dirty="0">
                <a:latin typeface="Courier New" panose="02070309020205020404" pitchFamily="49" charset="0"/>
              </a:rPr>
              <a:t>code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When </a:t>
            </a:r>
            <a:r>
              <a:rPr lang="en-US" altLang="en-US" dirty="0" err="1">
                <a:latin typeface="Courier New" panose="02070309020205020404" pitchFamily="49" charset="0"/>
              </a:rPr>
              <a:t>sayPassword</a:t>
            </a:r>
            <a:r>
              <a:rPr lang="en-US" altLang="en-US" dirty="0"/>
              <a:t> is called, the caller must specify</a:t>
            </a:r>
            <a:br>
              <a:rPr lang="en-US" altLang="en-US" dirty="0"/>
            </a:br>
            <a:r>
              <a:rPr lang="en-US" altLang="en-US" dirty="0"/>
              <a:t>the integer code to print.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5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5FCB-DF41-7740-ADCC-06CC18DF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Returning a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5A9DA-AFB6-BD4C-B827-89946C22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</a:t>
            </a:r>
            <a:r>
              <a:rPr lang="en-US" altLang="en-US" b="1" dirty="0">
                <a:solidFill>
                  <a:srgbClr val="003399"/>
                </a:solidFill>
              </a:rPr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statements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...</a:t>
            </a:r>
          </a:p>
          <a:p>
            <a:pPr lvl="1">
              <a:buNone/>
            </a:pP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en-US" b="1" dirty="0">
                <a:solidFill>
                  <a:srgbClr val="003399"/>
                </a:solidFill>
              </a:rPr>
              <a:t>expression</a:t>
            </a: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Example: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/>
          </a:p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Returns the slope of the line between the given points.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</a:t>
            </a:r>
            <a:r>
              <a:rPr lang="en-US" altLang="en-US" sz="1800" b="1" dirty="0">
                <a:latin typeface="Courier New" panose="02070309020205020404" pitchFamily="49" charset="0"/>
              </a:rPr>
              <a:t>double</a:t>
            </a:r>
            <a:r>
              <a:rPr lang="en-US" altLang="en-US" sz="1800" dirty="0">
                <a:latin typeface="Courier New" panose="02070309020205020404" pitchFamily="49" charset="0"/>
              </a:rPr>
              <a:t> slope(int x1, int y1, int x2, int y2)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double </a:t>
            </a:r>
            <a:r>
              <a:rPr lang="en-US" altLang="en-US" sz="1800" dirty="0" err="1">
                <a:latin typeface="Courier New" panose="02070309020205020404" pitchFamily="49" charset="0"/>
              </a:rPr>
              <a:t>dy</a:t>
            </a:r>
            <a:r>
              <a:rPr lang="en-US" altLang="en-US" sz="1800" dirty="0">
                <a:latin typeface="Courier New" panose="02070309020205020404" pitchFamily="49" charset="0"/>
              </a:rPr>
              <a:t> = y2 - y1;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double dx = x2 - x1;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</a:rPr>
              <a:t>return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dy</a:t>
            </a:r>
            <a:r>
              <a:rPr lang="en-US" altLang="en-US" sz="1800" b="1" dirty="0">
                <a:latin typeface="Courier New" panose="02070309020205020404" pitchFamily="49" charset="0"/>
              </a:rPr>
              <a:t> / dx;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slope(1, 3, 5, 11)</a:t>
            </a:r>
            <a:r>
              <a:rPr lang="en-US" altLang="en-US" sz="2000" dirty="0"/>
              <a:t> returns </a:t>
            </a:r>
            <a:r>
              <a:rPr lang="en-US" altLang="en-US" sz="2000" dirty="0">
                <a:latin typeface="Courier New" panose="02070309020205020404" pitchFamily="49" charset="0"/>
              </a:rPr>
              <a:t>2.0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FF4D-F548-4E41-BA95-47CBBFD9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38CC-634D-674E-BAF7-63F95C3E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Converts degrees Fahrenheit to Celsius.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double </a:t>
            </a:r>
            <a:r>
              <a:rPr lang="en-US" altLang="en-US" sz="1800" dirty="0" err="1">
                <a:latin typeface="Courier New" panose="02070309020205020404" pitchFamily="49" charset="0"/>
              </a:rPr>
              <a:t>fToC</a:t>
            </a:r>
            <a:r>
              <a:rPr lang="en-US" altLang="en-US" sz="1800" dirty="0">
                <a:latin typeface="Courier New" panose="02070309020205020404" pitchFamily="49" charset="0"/>
              </a:rPr>
              <a:t>(double </a:t>
            </a:r>
            <a:r>
              <a:rPr lang="en-US" altLang="en-US" sz="1800" dirty="0" err="1">
                <a:latin typeface="Courier New" panose="02070309020205020404" pitchFamily="49" charset="0"/>
              </a:rPr>
              <a:t>degreesF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double </a:t>
            </a:r>
            <a:r>
              <a:rPr lang="en-US" altLang="en-US" sz="1800" dirty="0" err="1">
                <a:latin typeface="Courier New" panose="02070309020205020404" pitchFamily="49" charset="0"/>
              </a:rPr>
              <a:t>degreesC</a:t>
            </a:r>
            <a:r>
              <a:rPr lang="en-US" altLang="en-US" sz="1800" dirty="0">
                <a:latin typeface="Courier New" panose="02070309020205020404" pitchFamily="49" charset="0"/>
              </a:rPr>
              <a:t> = 5.0 / 9.0 * (</a:t>
            </a:r>
            <a:r>
              <a:rPr lang="en-US" altLang="en-US" sz="1800" dirty="0" err="1">
                <a:latin typeface="Courier New" panose="02070309020205020404" pitchFamily="49" charset="0"/>
              </a:rPr>
              <a:t>degreesF</a:t>
            </a:r>
            <a:r>
              <a:rPr lang="en-US" altLang="en-US" sz="1800" dirty="0">
                <a:latin typeface="Courier New" panose="02070309020205020404" pitchFamily="49" charset="0"/>
              </a:rPr>
              <a:t> - 32);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return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degreesC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Computes triangle hypotenuse length given its side lengths.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double hypotenuse(int a, int b)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double c = </a:t>
            </a:r>
            <a:r>
              <a:rPr lang="en-US" altLang="en-US" sz="1800" dirty="0" err="1">
                <a:latin typeface="Courier New" panose="02070309020205020404" pitchFamily="49" charset="0"/>
              </a:rPr>
              <a:t>Math.sqrt</a:t>
            </a:r>
            <a:r>
              <a:rPr lang="en-US" altLang="en-US" sz="1800" dirty="0">
                <a:latin typeface="Courier New" panose="02070309020205020404" pitchFamily="49" charset="0"/>
              </a:rPr>
              <a:t>(a * a + b * b);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return c;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You can shorten the examples by returning an expression: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fToC</a:t>
            </a:r>
            <a:r>
              <a:rPr lang="en-US" altLang="en-US" sz="2000" dirty="0">
                <a:latin typeface="Courier New" panose="02070309020205020404" pitchFamily="49" charset="0"/>
              </a:rPr>
              <a:t>(double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degreesF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>
                <a:latin typeface="Courier New" panose="02070309020205020404" pitchFamily="49" charset="0"/>
              </a:rPr>
              <a:t>return </a:t>
            </a:r>
            <a:r>
              <a:rPr lang="en-US" altLang="en-US" sz="2000" b="1" dirty="0">
                <a:latin typeface="Courier New" panose="02070309020205020404" pitchFamily="49" charset="0"/>
              </a:rPr>
              <a:t>5.0 / 9.0 *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degreesF</a:t>
            </a:r>
            <a:r>
              <a:rPr lang="en-US" altLang="en-US" sz="2000" b="1" dirty="0">
                <a:latin typeface="Courier New" panose="02070309020205020404" pitchFamily="49" charset="0"/>
              </a:rPr>
              <a:t> - 32);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15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3185-7168-1C4B-A2CA-74525A07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error: Not storing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7F8A-A18E-914B-8ECF-EA70565C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Many students incorrectly think that a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 sends a variable's name back to the calling method.</a:t>
            </a:r>
          </a:p>
          <a:p>
            <a:pPr lvl="1"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sz="180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slope(0, 0, 6, 3);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("The slope is " +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result</a:t>
            </a:r>
            <a:r>
              <a:rPr lang="en-US" altLang="en-US" sz="1800" dirty="0">
                <a:latin typeface="Courier New" panose="02070309020205020404" pitchFamily="49" charset="0"/>
              </a:rPr>
              <a:t>);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ERROR: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                               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result not defined</a:t>
            </a:r>
          </a:p>
          <a:p>
            <a:pPr lvl="1"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double slope(int x1, int x2, int y1, int y2) {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double </a:t>
            </a:r>
            <a:r>
              <a:rPr lang="en-US" altLang="en-US" sz="1800" dirty="0" err="1">
                <a:latin typeface="Courier New" panose="02070309020205020404" pitchFamily="49" charset="0"/>
              </a:rPr>
              <a:t>dy</a:t>
            </a:r>
            <a:r>
              <a:rPr lang="en-US" altLang="en-US" sz="1800" dirty="0">
                <a:latin typeface="Courier New" panose="02070309020205020404" pitchFamily="49" charset="0"/>
              </a:rPr>
              <a:t> = y2 - y1;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double dx = x2 - x1;</a:t>
            </a:r>
          </a:p>
          <a:p>
            <a:pPr lvl="1"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latin typeface="Courier New" panose="02070309020205020404" pitchFamily="49" charset="0"/>
              </a:rPr>
              <a:t>double result = </a:t>
            </a:r>
            <a:r>
              <a:rPr lang="en-US" altLang="en-US" sz="1800" dirty="0" err="1">
                <a:latin typeface="Courier New" panose="02070309020205020404" pitchFamily="49" charset="0"/>
              </a:rPr>
              <a:t>dy</a:t>
            </a:r>
            <a:r>
              <a:rPr lang="en-US" altLang="en-US" sz="1800" dirty="0">
                <a:latin typeface="Courier New" panose="02070309020205020404" pitchFamily="49" charset="0"/>
              </a:rPr>
              <a:t> / dx;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return</a:t>
            </a:r>
            <a:r>
              <a:rPr lang="en-US" altLang="en-US" sz="1800" b="1" dirty="0">
                <a:latin typeface="Courier New" panose="02070309020205020404" pitchFamily="49" charset="0"/>
              </a:rPr>
              <a:t> result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023A-40B8-DF40-BE33-2CAE060A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Fixing the common 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C0C5-68BF-1E4E-B5FC-8D852408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Instead, returning sends the variable's </a:t>
            </a:r>
            <a:r>
              <a:rPr lang="en-US" altLang="en-US" i="1" dirty="0"/>
              <a:t>value </a:t>
            </a:r>
            <a:r>
              <a:rPr lang="en-US" altLang="en-US" dirty="0"/>
              <a:t>back.</a:t>
            </a:r>
          </a:p>
          <a:p>
            <a:pPr lvl="1"/>
            <a:r>
              <a:rPr lang="en-US" altLang="en-US" dirty="0"/>
              <a:t>The returned value must be stored into a variable or used in an expression to be useful to the caller.</a:t>
            </a:r>
          </a:p>
          <a:p>
            <a:pPr lvl="1"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sz="180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double s = </a:t>
            </a:r>
            <a:r>
              <a:rPr lang="en-US" altLang="en-US" sz="1800" dirty="0">
                <a:latin typeface="Courier New" panose="02070309020205020404" pitchFamily="49" charset="0"/>
              </a:rPr>
              <a:t>slope(0, 0, 6, 3);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("The slope is " + 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  <a:endParaRPr lang="en-US" altLang="en-US" sz="1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double slope(int x1, int x2, int y1, int y2) {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double </a:t>
            </a:r>
            <a:r>
              <a:rPr lang="en-US" altLang="en-US" sz="1800" dirty="0" err="1">
                <a:latin typeface="Courier New" panose="02070309020205020404" pitchFamily="49" charset="0"/>
              </a:rPr>
              <a:t>dy</a:t>
            </a:r>
            <a:r>
              <a:rPr lang="en-US" altLang="en-US" sz="1800" dirty="0">
                <a:latin typeface="Courier New" panose="02070309020205020404" pitchFamily="49" charset="0"/>
              </a:rPr>
              <a:t> = y2 - y1;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double dx = x2 - x1;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double result = </a:t>
            </a:r>
            <a:r>
              <a:rPr lang="en-US" altLang="en-US" sz="1800" dirty="0" err="1">
                <a:latin typeface="Courier New" panose="02070309020205020404" pitchFamily="49" charset="0"/>
              </a:rPr>
              <a:t>dy</a:t>
            </a:r>
            <a:r>
              <a:rPr lang="en-US" altLang="en-US" sz="1800" dirty="0">
                <a:latin typeface="Courier New" panose="02070309020205020404" pitchFamily="49" charset="0"/>
              </a:rPr>
              <a:t> / dx;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return result;</a:t>
            </a: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48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D02217-8835-3D45-9FFB-5CB5A1D7915A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Objects and Classes; Strings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5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ABDD-4FCF-C341-AA03-C4ED5CD4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and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8509-7D52-524A-9909-37CC3C9C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3363" indent="-233363">
              <a:tabLst>
                <a:tab pos="1141413" algn="l"/>
                <a:tab pos="2173288" algn="l"/>
              </a:tabLst>
            </a:pPr>
            <a:r>
              <a:rPr lang="en-US" altLang="en-US" b="1" dirty="0"/>
              <a:t>Class</a:t>
            </a:r>
            <a:r>
              <a:rPr lang="en-US" altLang="en-US" dirty="0"/>
              <a:t>: A program entity that represents either:</a:t>
            </a:r>
          </a:p>
          <a:p>
            <a:pPr marL="690563" lvl="1" indent="-233363">
              <a:buNone/>
              <a:tabLst>
                <a:tab pos="1141413" algn="l"/>
                <a:tab pos="2173288" algn="l"/>
              </a:tabLst>
            </a:pPr>
            <a:r>
              <a:rPr lang="en-US" altLang="en-US" dirty="0"/>
              <a:t>	1.	A program / module,  or</a:t>
            </a:r>
          </a:p>
          <a:p>
            <a:pPr marL="690563" lvl="1" indent="-233363">
              <a:buNone/>
              <a:tabLst>
                <a:tab pos="1141413" algn="l"/>
                <a:tab pos="2173288" algn="l"/>
              </a:tabLst>
            </a:pPr>
            <a:r>
              <a:rPr lang="en-US" altLang="en-US" dirty="0"/>
              <a:t>	2.	A type of objects.</a:t>
            </a:r>
          </a:p>
          <a:p>
            <a:pPr marL="690563" lvl="1" indent="-233363">
              <a:buNone/>
              <a:tabLst>
                <a:tab pos="1141413" algn="l"/>
                <a:tab pos="2173288" algn="l"/>
              </a:tabLst>
            </a:pPr>
            <a:endParaRPr lang="en-US" altLang="en-US" sz="1300" dirty="0"/>
          </a:p>
          <a:p>
            <a:pPr marL="690563" lvl="1" indent="-233363">
              <a:tabLst>
                <a:tab pos="1141413" algn="l"/>
                <a:tab pos="2173288" algn="l"/>
              </a:tabLst>
            </a:pPr>
            <a:r>
              <a:rPr lang="en-US" altLang="en-US" dirty="0"/>
              <a:t>A class is a blueprint or template for constructing objects.</a:t>
            </a:r>
          </a:p>
          <a:p>
            <a:pPr marL="690563" lvl="1" indent="-233363">
              <a:tabLst>
                <a:tab pos="1141413" algn="l"/>
                <a:tab pos="2173288" algn="l"/>
              </a:tabLst>
            </a:pPr>
            <a:endParaRPr lang="en-US" altLang="en-US" sz="900" dirty="0"/>
          </a:p>
          <a:p>
            <a:pPr marL="690563" lvl="1" indent="-233363">
              <a:tabLst>
                <a:tab pos="1141413" algn="l"/>
                <a:tab pos="2173288" algn="l"/>
              </a:tabLst>
            </a:pPr>
            <a:r>
              <a:rPr lang="en-US" altLang="en-US" dirty="0"/>
              <a:t>Example: The </a:t>
            </a:r>
            <a:r>
              <a:rPr lang="en-US" altLang="en-US" dirty="0" err="1">
                <a:latin typeface="Courier New" panose="02070309020205020404" pitchFamily="49" charset="0"/>
              </a:rPr>
              <a:t>DrawingPanel</a:t>
            </a:r>
            <a:r>
              <a:rPr lang="en-US" altLang="en-US" dirty="0"/>
              <a:t> class (type) is a template for</a:t>
            </a:r>
            <a:br>
              <a:rPr lang="en-US" altLang="en-US" dirty="0"/>
            </a:br>
            <a:r>
              <a:rPr lang="en-US" altLang="en-US" dirty="0"/>
              <a:t>creating many </a:t>
            </a:r>
            <a:r>
              <a:rPr lang="en-US" altLang="en-US" dirty="0" err="1">
                <a:latin typeface="Courier New" panose="02070309020205020404" pitchFamily="49" charset="0"/>
              </a:rPr>
              <a:t>DrawingPanel</a:t>
            </a:r>
            <a:r>
              <a:rPr lang="en-US" altLang="en-US" dirty="0"/>
              <a:t> objects (windows).</a:t>
            </a:r>
          </a:p>
          <a:p>
            <a:pPr marL="1084263" lvl="2" indent="-169863">
              <a:tabLst>
                <a:tab pos="1141413" algn="l"/>
                <a:tab pos="2173288" algn="l"/>
              </a:tabLst>
            </a:pPr>
            <a:r>
              <a:rPr lang="en-US" altLang="en-US" dirty="0"/>
              <a:t>Java has 1000s of classes.  Later (Ch.8) we will write our own.</a:t>
            </a:r>
          </a:p>
          <a:p>
            <a:pPr marL="1084263" lvl="2" indent="-169863">
              <a:tabLst>
                <a:tab pos="1141413" algn="l"/>
                <a:tab pos="2173288" algn="l"/>
              </a:tabLst>
            </a:pPr>
            <a:endParaRPr lang="en-US" altLang="en-US" sz="2600" b="1" dirty="0"/>
          </a:p>
          <a:p>
            <a:pPr marL="233363" indent="-233363">
              <a:tabLst>
                <a:tab pos="1141413" algn="l"/>
                <a:tab pos="2173288" algn="l"/>
              </a:tabLst>
            </a:pPr>
            <a:r>
              <a:rPr lang="en-US" altLang="en-US" b="1" dirty="0"/>
              <a:t>Object</a:t>
            </a:r>
            <a:r>
              <a:rPr lang="en-US" altLang="en-US" dirty="0"/>
              <a:t>: An entity that combines data and behavior.</a:t>
            </a:r>
          </a:p>
          <a:p>
            <a:pPr marL="690563" lvl="1" indent="-233363">
              <a:tabLst>
                <a:tab pos="1141413" algn="l"/>
                <a:tab pos="2173288" algn="l"/>
              </a:tabLst>
            </a:pPr>
            <a:r>
              <a:rPr lang="en-US" altLang="en-US" b="1" dirty="0"/>
              <a:t>object-oriented programming (OOP)</a:t>
            </a:r>
            <a:r>
              <a:rPr lang="en-US" altLang="en-US" dirty="0"/>
              <a:t>: Programs that perform their behavior as interactions between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7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C113-7676-524A-9418-C33CEAC9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87A1-4179-7040-8F48-CA65B987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>
              <a:tabLst>
                <a:tab pos="1997075" algn="l"/>
              </a:tabLst>
            </a:pPr>
            <a:r>
              <a:rPr lang="en-US" altLang="en-US" b="1" dirty="0"/>
              <a:t>Object:</a:t>
            </a:r>
            <a:r>
              <a:rPr lang="en-US" altLang="en-US" dirty="0"/>
              <a:t> An entity that contains data and behavior.</a:t>
            </a:r>
          </a:p>
          <a:p>
            <a:pPr marL="639763" lvl="1" indent="-246063">
              <a:tabLst>
                <a:tab pos="1997075" algn="l"/>
              </a:tabLst>
            </a:pPr>
            <a:r>
              <a:rPr lang="en-US" altLang="en-US" i="1" dirty="0"/>
              <a:t>data</a:t>
            </a:r>
            <a:r>
              <a:rPr lang="en-US" altLang="en-US" dirty="0"/>
              <a:t>:	variables inside the object</a:t>
            </a:r>
          </a:p>
          <a:p>
            <a:pPr marL="639763" lvl="1" indent="-246063">
              <a:tabLst>
                <a:tab pos="1997075" algn="l"/>
              </a:tabLst>
            </a:pPr>
            <a:r>
              <a:rPr lang="en-US" altLang="en-US" i="1" dirty="0"/>
              <a:t>behavior</a:t>
            </a:r>
            <a:r>
              <a:rPr lang="en-US" altLang="en-US" dirty="0"/>
              <a:t>:	methods inside the object</a:t>
            </a:r>
          </a:p>
          <a:p>
            <a:pPr lvl="2" indent="-246063">
              <a:tabLst>
                <a:tab pos="1997075" algn="l"/>
              </a:tabLst>
            </a:pPr>
            <a:endParaRPr lang="en-US" altLang="en-US" sz="900" dirty="0"/>
          </a:p>
          <a:p>
            <a:pPr lvl="2" indent="-246063">
              <a:tabLst>
                <a:tab pos="1997075" algn="l"/>
              </a:tabLst>
            </a:pPr>
            <a:r>
              <a:rPr lang="en-US" altLang="en-US" dirty="0"/>
              <a:t>You interact with the methods;</a:t>
            </a:r>
            <a:br>
              <a:rPr lang="en-US" altLang="en-US" dirty="0"/>
            </a:br>
            <a:r>
              <a:rPr lang="en-US" altLang="en-US" dirty="0"/>
              <a:t>the data is hidden in the object.</a:t>
            </a:r>
          </a:p>
          <a:p>
            <a:pPr lvl="2" indent="-246063">
              <a:buNone/>
              <a:tabLst>
                <a:tab pos="1997075" algn="l"/>
              </a:tabLst>
            </a:pPr>
            <a:endParaRPr lang="en-US" altLang="en-US" dirty="0"/>
          </a:p>
          <a:p>
            <a:pPr marL="639763" lvl="1" indent="-246063">
              <a:tabLst>
                <a:tab pos="1997075" algn="l"/>
              </a:tabLst>
            </a:pPr>
            <a:endParaRPr lang="en-US" altLang="en-US" sz="1500" dirty="0"/>
          </a:p>
          <a:p>
            <a:pPr marL="639763" lvl="1" indent="-246063">
              <a:tabLst>
                <a:tab pos="1997075" algn="l"/>
              </a:tabLst>
            </a:pPr>
            <a:endParaRPr lang="en-US" altLang="en-US" sz="1500" dirty="0"/>
          </a:p>
          <a:p>
            <a:pPr marL="273050" indent="-273050">
              <a:tabLst>
                <a:tab pos="1997075" algn="l"/>
              </a:tabLst>
            </a:pPr>
            <a:r>
              <a:rPr lang="en-US" altLang="en-US" dirty="0"/>
              <a:t>Constructing (creating) an object:</a:t>
            </a:r>
          </a:p>
          <a:p>
            <a:pPr marL="639763" lvl="1" indent="-246063">
              <a:buNone/>
              <a:tabLst>
                <a:tab pos="1997075" algn="l"/>
              </a:tabLst>
            </a:pP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/>
              <a:t>objectName</a:t>
            </a:r>
            <a:r>
              <a:rPr lang="en-US" altLang="en-US" dirty="0">
                <a:latin typeface="Courier New" panose="02070309020205020404" pitchFamily="49" charset="0"/>
              </a:rPr>
              <a:t> = new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  <a:tabLst>
                <a:tab pos="1997075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273050" indent="-273050">
              <a:tabLst>
                <a:tab pos="1997075" algn="l"/>
              </a:tabLst>
            </a:pPr>
            <a:r>
              <a:rPr lang="en-US" altLang="en-US" dirty="0"/>
              <a:t>Calling an object's method:</a:t>
            </a:r>
          </a:p>
          <a:p>
            <a:pPr marL="639763" lvl="1" indent="-246063">
              <a:buNone/>
              <a:tabLst>
                <a:tab pos="1997075" algn="l"/>
              </a:tabLst>
            </a:pPr>
            <a:r>
              <a:rPr lang="en-US" altLang="en-US" b="1" dirty="0" err="1"/>
              <a:t>objectName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methodName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5" name="Picture 4" descr="object">
            <a:extLst>
              <a:ext uri="{FF2B5EF4-FFF2-40B4-BE49-F238E27FC236}">
                <a16:creationId xmlns:a16="http://schemas.microsoft.com/office/drawing/2014/main" id="{49A7C775-10B2-2848-9466-C1B33426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39" y="2336428"/>
            <a:ext cx="28194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6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8309-FED8-2D4C-A311-4699EEEA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Blueprint analogy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174F2AB-87B6-F641-978F-F872D9080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169" y="1450975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iPod blueprint/factory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current song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volume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battery life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power on/off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change station/song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change volume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choose random song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87A696-6911-B74A-8605-052377527A04}"/>
              </a:ext>
            </a:extLst>
          </p:cNvPr>
          <p:cNvGrpSpPr>
            <a:grpSpLocks/>
          </p:cNvGrpSpPr>
          <p:nvPr/>
        </p:nvGrpSpPr>
        <p:grpSpPr bwMode="auto">
          <a:xfrm>
            <a:off x="1406769" y="4479925"/>
            <a:ext cx="8077200" cy="2012950"/>
            <a:chOff x="192" y="2967"/>
            <a:chExt cx="5088" cy="1268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1DBAB1AE-BDCE-DD4B-954B-DA78EB7E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iPod #1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</a:t>
              </a:r>
              <a:r>
                <a:rPr lang="en-US" altLang="en-US" sz="12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1,000,000 Miles</a:t>
              </a: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"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17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2.5 </a:t>
              </a:r>
              <a:r>
                <a:rPr lang="en-US" altLang="en-US" sz="1400" dirty="0" err="1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hrs</a:t>
              </a:r>
              <a:endParaRPr lang="en-US" altLang="en-US" sz="1400" dirty="0">
                <a:solidFill>
                  <a:srgbClr val="003399"/>
                </a:solidFill>
                <a:latin typeface="Tahoma" panose="020B0604030504040204" pitchFamily="34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F424AD61-66F9-6C4F-9E84-D0DC2B9F0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iPod #2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"Letting You"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9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3.41 hrs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66F25264-D90C-F345-A6E4-882FBF556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iPod #3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"Discipline"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24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1.8 hrs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03512C-6DE6-1446-8F70-D13A136653D6}"/>
              </a:ext>
            </a:extLst>
          </p:cNvPr>
          <p:cNvGrpSpPr>
            <a:grpSpLocks/>
          </p:cNvGrpSpPr>
          <p:nvPr/>
        </p:nvGrpSpPr>
        <p:grpSpPr bwMode="auto">
          <a:xfrm>
            <a:off x="3387969" y="3656013"/>
            <a:ext cx="4419600" cy="823912"/>
            <a:chOff x="1440" y="2313"/>
            <a:chExt cx="2784" cy="5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521548-970C-9940-A9C3-EB5BA1754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313"/>
              <a:ext cx="2640" cy="519"/>
              <a:chOff x="1440" y="2304"/>
              <a:chExt cx="2640" cy="519"/>
            </a:xfrm>
          </p:grpSpPr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840D38B4-8F8A-3D48-9E6B-FB59C0D6C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304"/>
                <a:ext cx="1152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111D361F-EF70-4A4E-9489-ABA55A703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96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2">
                <a:extLst>
                  <a:ext uri="{FF2B5EF4-FFF2-40B4-BE49-F238E27FC236}">
                    <a16:creationId xmlns:a16="http://schemas.microsoft.com/office/drawing/2014/main" id="{997941B5-A274-6D41-928E-E32A9151B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1488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73573CA0-3325-534C-8B1C-C0B57F160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2352"/>
              <a:ext cx="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Tahoma" panose="020B0604030504040204" pitchFamily="34" charset="0"/>
                  <a:cs typeface="Times New Roman" panose="02020603050405020304" pitchFamily="18" charset="0"/>
                </a:rPr>
                <a:t>creates</a:t>
              </a:r>
            </a:p>
          </p:txBody>
        </p:sp>
      </p:grpSp>
      <p:pic>
        <p:nvPicPr>
          <p:cNvPr id="15" name="Picture 14" descr="blueprint">
            <a:extLst>
              <a:ext uri="{FF2B5EF4-FFF2-40B4-BE49-F238E27FC236}">
                <a16:creationId xmlns:a16="http://schemas.microsoft.com/office/drawing/2014/main" id="{BC8534BC-4A01-A440-9854-B77DF99AA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569" y="1584325"/>
            <a:ext cx="22098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559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AD9E-E537-9F4B-A7A1-8C956ACC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D9FA-510E-764B-8606-869F14AC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String</a:t>
            </a:r>
            <a:r>
              <a:rPr lang="en-US" altLang="en-US" dirty="0"/>
              <a:t>: An object storing a sequence of text characters.</a:t>
            </a:r>
          </a:p>
          <a:p>
            <a:pPr lvl="1"/>
            <a:r>
              <a:rPr lang="en-US" altLang="en-US" dirty="0"/>
              <a:t>Unlike most other objects,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is not created with </a:t>
            </a:r>
            <a:r>
              <a:rPr lang="en-US" altLang="en-US" dirty="0">
                <a:latin typeface="Courier New" panose="02070309020205020404" pitchFamily="49" charset="0"/>
              </a:rPr>
              <a:t>new</a:t>
            </a:r>
            <a:r>
              <a:rPr lang="en-US" altLang="en-US" dirty="0"/>
              <a:t>.</a:t>
            </a:r>
          </a:p>
          <a:p>
            <a:pPr lvl="1"/>
            <a:endParaRPr lang="en-US" altLang="en-US" sz="900" dirty="0"/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"</a:t>
            </a:r>
            <a:r>
              <a:rPr lang="en-US" altLang="en-US" b="1" dirty="0"/>
              <a:t>text</a:t>
            </a:r>
            <a:r>
              <a:rPr lang="en-US" altLang="en-US" dirty="0">
                <a:latin typeface="Courier New" panose="02070309020205020404" pitchFamily="49" charset="0"/>
              </a:rPr>
              <a:t>";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Examples:</a:t>
            </a:r>
            <a:br>
              <a:rPr lang="en-US" altLang="en-US" dirty="0"/>
            </a:br>
            <a:br>
              <a:rPr lang="en-US" altLang="en-US" sz="900" dirty="0"/>
            </a:br>
            <a:r>
              <a:rPr lang="en-US" altLang="en-US" b="1" dirty="0">
                <a:latin typeface="Courier New" panose="02070309020205020404" pitchFamily="49" charset="0"/>
              </a:rPr>
              <a:t>String name = "Marla Singer";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br>
              <a:rPr lang="en-US" altLang="en-US" sz="900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int x = 3;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int y = 5;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String point = </a:t>
            </a:r>
            <a:r>
              <a:rPr lang="en-US" altLang="en-US" b="1" dirty="0">
                <a:latin typeface="Courier New" panose="02070309020205020404" pitchFamily="49" charset="0"/>
              </a:rPr>
              <a:t>"(" + x + ", " + y + ")";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F1D7-2069-CA47-9D5C-44FD6111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F208-AEF5-0D4D-99E2-A363D968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Characters of a string are numbered with 0-based </a:t>
            </a:r>
            <a:r>
              <a:rPr lang="en-US" altLang="en-US" i="1" dirty="0"/>
              <a:t>indexes</a:t>
            </a:r>
            <a:r>
              <a:rPr lang="en-US" altLang="en-US" dirty="0"/>
              <a:t>:</a:t>
            </a:r>
          </a:p>
          <a:p>
            <a:pPr marL="742950" lvl="1" indent="-285750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742950" lvl="1" indent="-28575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 name = "R. Kelly";</a:t>
            </a:r>
          </a:p>
          <a:p>
            <a:pPr marL="742950" lvl="1" indent="-285750"/>
            <a:endParaRPr lang="en-US" altLang="en-US" dirty="0">
              <a:latin typeface="Courier New" panose="02070309020205020404" pitchFamily="49" charset="0"/>
            </a:endParaRPr>
          </a:p>
          <a:p>
            <a:pPr marL="742950" lvl="1" indent="-285750"/>
            <a:endParaRPr lang="en-US" altLang="en-US" dirty="0">
              <a:latin typeface="Courier New" panose="02070309020205020404" pitchFamily="49" charset="0"/>
            </a:endParaRPr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dirty="0"/>
              <a:t>First character's index : 0</a:t>
            </a:r>
          </a:p>
          <a:p>
            <a:pPr marL="742950" lvl="1" indent="-285750"/>
            <a:r>
              <a:rPr lang="en-US" altLang="en-US" dirty="0"/>
              <a:t>Last character's index : 1 less than the string's length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dirty="0"/>
              <a:t>The individual characters are values of type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(seen later)</a:t>
            </a:r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C54354BF-901F-E347-9CD8-6A57BEAC5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77329"/>
              </p:ext>
            </p:extLst>
          </p:nvPr>
        </p:nvGraphicFramePr>
        <p:xfrm>
          <a:off x="2088661" y="3145781"/>
          <a:ext cx="6535738" cy="830262"/>
        </p:xfrm>
        <a:graphic>
          <a:graphicData uri="http://schemas.openxmlformats.org/drawingml/2006/table">
            <a:tbl>
              <a:tblPr/>
              <a:tblGrid>
                <a:gridCol w="137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6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6179-AE77-AC46-A1B9-8C9E5F67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a 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6D03-4B6E-EA4E-BDAA-F0C47D04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altLang="en-US" i="1" dirty="0"/>
              <a:t>Calling a method and specifying values for its parameters</a:t>
            </a:r>
          </a:p>
          <a:p>
            <a:pPr lvl="1">
              <a:buNone/>
            </a:pPr>
            <a:endParaRPr lang="en-US" altLang="en-US" b="1" i="1" dirty="0"/>
          </a:p>
          <a:p>
            <a:pPr lvl="1">
              <a:buNone/>
            </a:pPr>
            <a:r>
              <a:rPr lang="en-US" altLang="en-US" b="1" dirty="0"/>
              <a:t>name</a:t>
            </a:r>
            <a:r>
              <a:rPr lang="en-US" altLang="en-US" b="1" i="1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3399"/>
                </a:solidFill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None/>
            </a:pPr>
            <a:endParaRPr lang="en-US" altLang="en-US" i="1" dirty="0"/>
          </a:p>
          <a:p>
            <a:r>
              <a:rPr lang="en-US" altLang="en-US" dirty="0"/>
              <a:t>Example:</a:t>
            </a:r>
          </a:p>
          <a:p>
            <a:pPr lvl="1"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</a:rPr>
              <a:t>sayPassword</a:t>
            </a:r>
            <a:r>
              <a:rPr lang="en-US" altLang="en-US" b="1" dirty="0">
                <a:latin typeface="Courier New" panose="02070309020205020404" pitchFamily="49" charset="0"/>
              </a:rPr>
              <a:t>(42);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</a:rPr>
              <a:t>sayPassword</a:t>
            </a:r>
            <a:r>
              <a:rPr lang="en-US" altLang="en-US" b="1" dirty="0">
                <a:latin typeface="Courier New" panose="02070309020205020404" pitchFamily="49" charset="0"/>
              </a:rPr>
              <a:t>(12345);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900" b="1" dirty="0"/>
          </a:p>
          <a:p>
            <a:pPr lvl="1">
              <a:buNone/>
            </a:pPr>
            <a:r>
              <a:rPr lang="en-US" altLang="en-US" dirty="0"/>
              <a:t>Output:</a:t>
            </a:r>
          </a:p>
          <a:p>
            <a:pPr lvl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The password is 42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The password is 12345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05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9B38-F6A9-F04A-99FC-A4852ACD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methods</a:t>
            </a:r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A546863F-3067-A64C-93A6-44E92CAC9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83039"/>
              </p:ext>
            </p:extLst>
          </p:nvPr>
        </p:nvGraphicFramePr>
        <p:xfrm>
          <a:off x="1125415" y="1690688"/>
          <a:ext cx="8839200" cy="3073507"/>
        </p:xfrm>
        <a:graphic>
          <a:graphicData uri="http://schemas.openxmlformats.org/drawingml/2006/table">
            <a:tbl>
              <a:tblPr/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3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 where the start of the given string appears in this string (-1 if not found)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length()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number of characters in this string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2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substring(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substring(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the characters in this string from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(inclusive) to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exclusive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is omitted, grabs till end of string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toLowerCase()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 new string with all lowercase letters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toUpperCase()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 new string with all uppercase letters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9CF19-E3B8-714B-BDFF-98B084542BA7}"/>
              </a:ext>
            </a:extLst>
          </p:cNvPr>
          <p:cNvSpPr/>
          <p:nvPr/>
        </p:nvSpPr>
        <p:spPr>
          <a:xfrm>
            <a:off x="1125414" y="5063146"/>
            <a:ext cx="8839199" cy="144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en-US" altLang="en-US" sz="2400" dirty="0"/>
              <a:t>These methods are called using the dot notation:</a:t>
            </a:r>
          </a:p>
          <a:p>
            <a:pPr marL="639763" lvl="1" indent="-246063"/>
            <a:endParaRPr lang="en-US" altLang="en-US" sz="24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String </a:t>
            </a:r>
            <a:r>
              <a:rPr lang="en-US" altLang="en-US" sz="2400" dirty="0" err="1">
                <a:latin typeface="Courier New" panose="02070309020205020404" pitchFamily="49" charset="0"/>
              </a:rPr>
              <a:t>gangsta</a:t>
            </a:r>
            <a:r>
              <a:rPr lang="en-US" altLang="en-US" sz="2400" dirty="0">
                <a:latin typeface="Courier New" panose="02070309020205020404" pitchFamily="49" charset="0"/>
              </a:rPr>
              <a:t> = "Dr. Dre";</a:t>
            </a:r>
          </a:p>
          <a:p>
            <a:pPr marL="639763" lvl="1" indent="-246063">
              <a:lnSpc>
                <a:spcPct val="80000"/>
              </a:lnSpc>
            </a:pP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gangsta.length</a:t>
            </a:r>
            <a:r>
              <a:rPr lang="en-US" altLang="en-US" sz="2400" b="1" dirty="0">
                <a:latin typeface="Courier New" panose="02070309020205020404" pitchFamily="49" charset="0"/>
              </a:rPr>
              <a:t>()</a:t>
            </a:r>
            <a:r>
              <a:rPr lang="en-US" altLang="en-US" sz="2400" dirty="0">
                <a:latin typeface="Courier New" panose="02070309020205020404" pitchFamily="49" charset="0"/>
              </a:rPr>
              <a:t>);   </a:t>
            </a:r>
            <a:r>
              <a:rPr lang="en-US" altLang="en-US" sz="24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3718015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5BDF-2B33-824A-9F81-AE779A71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method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5C9D-ACB6-3D43-BE6E-F444C1D1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9763" lvl="1" indent="-246063"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index     012345678901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String s1 = "Stuart Reges";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String s2 = "Marty Stepp";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s1.length()</a:t>
            </a:r>
            <a:r>
              <a:rPr lang="en-US" altLang="en-US" sz="2000" dirty="0">
                <a:latin typeface="Courier New" panose="02070309020205020404" pitchFamily="49" charset="0"/>
              </a:rPr>
              <a:t>);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12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s1.indexOf("e")</a:t>
            </a:r>
            <a:r>
              <a:rPr lang="en-US" altLang="en-US" sz="2000" dirty="0">
                <a:latin typeface="Courier New" panose="02070309020205020404" pitchFamily="49" charset="0"/>
              </a:rPr>
              <a:t>);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8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s1.substring(7, 10)</a:t>
            </a:r>
            <a:r>
              <a:rPr lang="en-US" altLang="en-US" sz="2000" dirty="0">
                <a:latin typeface="Courier New" panose="02070309020205020404" pitchFamily="49" charset="0"/>
              </a:rPr>
              <a:t>);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"Reg"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String s3 = </a:t>
            </a:r>
            <a:r>
              <a:rPr lang="en-US" altLang="en-US" sz="2000" b="1" dirty="0">
                <a:latin typeface="Courier New" panose="02070309020205020404" pitchFamily="49" charset="0"/>
              </a:rPr>
              <a:t>s2.substring(1, 7);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s3.toLowerCase()</a:t>
            </a:r>
            <a:r>
              <a:rPr lang="en-US" altLang="en-US" sz="2000" dirty="0">
                <a:latin typeface="Courier New" panose="02070309020205020404" pitchFamily="49" charset="0"/>
              </a:rPr>
              <a:t>);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"arty s"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20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Given the following string: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	// index       0123456789012345678901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String book = "Building Java Programs";</a:t>
            </a:r>
          </a:p>
          <a:p>
            <a:pPr marL="639763" lvl="1" indent="-246063"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How would you extract the word </a:t>
            </a:r>
            <a:r>
              <a:rPr lang="en-US" altLang="en-US" dirty="0">
                <a:latin typeface="Courier New" panose="02070309020205020404" pitchFamily="49" charset="0"/>
              </a:rPr>
              <a:t>"Java"</a:t>
            </a:r>
            <a:r>
              <a:rPr lang="en-US" altLang="en-US" dirty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84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0B40-D02F-E64D-AA08-29557BB6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Modifying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4CDD-3824-8146-9136-A740EB97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/>
              <a:t>Methods like </a:t>
            </a:r>
            <a:r>
              <a:rPr lang="en-US" altLang="en-US" dirty="0">
                <a:latin typeface="Courier New" panose="02070309020205020404" pitchFamily="49" charset="0"/>
              </a:rPr>
              <a:t>substring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toLowerCase</a:t>
            </a:r>
            <a:r>
              <a:rPr lang="en-US" altLang="en-US" dirty="0"/>
              <a:t> build and return a new string, rather than modifying the current string.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 s = "</a:t>
            </a:r>
            <a:r>
              <a:rPr lang="en-US" altLang="en-US" dirty="0" err="1">
                <a:latin typeface="Courier New" panose="02070309020205020404" pitchFamily="49" charset="0"/>
              </a:rPr>
              <a:t>lil</a:t>
            </a:r>
            <a:r>
              <a:rPr lang="en-US" altLang="en-US" dirty="0">
                <a:latin typeface="Courier New" panose="02070309020205020404" pitchFamily="49" charset="0"/>
              </a:rPr>
              <a:t> bow wow";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A5002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A50021"/>
                </a:solidFill>
                <a:latin typeface="Courier New" panose="02070309020205020404" pitchFamily="49" charset="0"/>
              </a:rPr>
              <a:t>s.toUpperCase</a:t>
            </a:r>
            <a:r>
              <a:rPr lang="en-US" altLang="en-US" dirty="0">
                <a:solidFill>
                  <a:srgbClr val="A50021"/>
                </a:solidFill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(s);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lil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bow wow</a:t>
            </a:r>
          </a:p>
          <a:p>
            <a:pPr marL="639763" lvl="1" indent="-246063"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To modify a variable's value, you must reassign it: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 s = "</a:t>
            </a:r>
            <a:r>
              <a:rPr lang="en-US" altLang="en-US" dirty="0" err="1">
                <a:latin typeface="Courier New" panose="02070309020205020404" pitchFamily="49" charset="0"/>
              </a:rPr>
              <a:t>lil</a:t>
            </a:r>
            <a:r>
              <a:rPr lang="en-US" altLang="en-US" dirty="0">
                <a:latin typeface="Courier New" panose="02070309020205020404" pitchFamily="49" charset="0"/>
              </a:rPr>
              <a:t> bow wow";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	s = </a:t>
            </a:r>
            <a:r>
              <a:rPr lang="en-US" altLang="en-US" dirty="0" err="1">
                <a:solidFill>
                  <a:srgbClr val="003399"/>
                </a:solidFill>
                <a:latin typeface="Courier New" panose="02070309020205020404" pitchFamily="49" charset="0"/>
              </a:rPr>
              <a:t>s.toUpperCase</a:t>
            </a: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(s);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LIL BOW WOW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65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9E0A8D-F967-354E-8DFF-AAEA851B0081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Interactive Programs with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96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98AB-99E6-6B43-9886-461733B7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 and </a:t>
            </a:r>
            <a:r>
              <a:rPr lang="en-US" altLang="en-US" dirty="0" err="1">
                <a:latin typeface="Courier New" panose="02070309020205020404" pitchFamily="49" charset="0"/>
              </a:rPr>
              <a:t>System.in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AED2-9378-0B46-9805-AA2535AB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/>
              <a:t>Interactive program</a:t>
            </a:r>
            <a:r>
              <a:rPr lang="en-US" altLang="en-US" dirty="0"/>
              <a:t>: Reads input from the console.</a:t>
            </a: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While the program runs, it asks the user to type input.</a:t>
            </a:r>
          </a:p>
          <a:p>
            <a:pPr lvl="1"/>
            <a:r>
              <a:rPr lang="en-US" altLang="en-US" dirty="0"/>
              <a:t>The input typed by the user is stored in variables in the code.</a:t>
            </a:r>
          </a:p>
          <a:p>
            <a:pPr lvl="1"/>
            <a:endParaRPr lang="en-US" altLang="en-US" sz="900" dirty="0"/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Can be tricky; users are unpredictable and misbehave.</a:t>
            </a:r>
          </a:p>
          <a:p>
            <a:pPr lvl="1"/>
            <a:r>
              <a:rPr lang="en-US" altLang="en-US" dirty="0"/>
              <a:t>But interactive programs have more interesting behavior.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b="1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: An object that can read input from many sources.</a:t>
            </a: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Communicates with </a:t>
            </a:r>
            <a:r>
              <a:rPr lang="en-US" altLang="en-US" dirty="0" err="1">
                <a:latin typeface="Courier New" panose="02070309020205020404" pitchFamily="49" charset="0"/>
              </a:rPr>
              <a:t>System.in</a:t>
            </a:r>
            <a:r>
              <a:rPr lang="en-US" altLang="en-US" dirty="0"/>
              <a:t>  (the opposite of </a:t>
            </a:r>
            <a:r>
              <a:rPr lang="en-US" altLang="en-US" dirty="0" err="1">
                <a:latin typeface="Courier New" panose="02070309020205020404" pitchFamily="49" charset="0"/>
              </a:rPr>
              <a:t>System.out</a:t>
            </a:r>
            <a:r>
              <a:rPr lang="en-US" altLang="en-US" dirty="0"/>
              <a:t>)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Can also read from files (Ch. 6), web sites, databases,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48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F424-D5F2-844E-B1FC-685D240F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B0E7-BCF3-1E40-B48F-93046635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 class is found in the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/>
              <a:t> package.</a:t>
            </a:r>
          </a:p>
          <a:p>
            <a:pPr lvl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latin typeface="Courier New" panose="02070309020205020404" pitchFamily="49" charset="0"/>
              </a:rPr>
              <a:t>.*;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so you can use Scanner</a:t>
            </a:r>
          </a:p>
          <a:p>
            <a:pPr>
              <a:buNone/>
            </a:pPr>
            <a:endParaRPr lang="en-US" altLang="en-US" sz="2200" dirty="0"/>
          </a:p>
          <a:p>
            <a:pPr>
              <a:buNone/>
            </a:pPr>
            <a:endParaRPr lang="en-US" altLang="en-US" sz="2200" dirty="0"/>
          </a:p>
          <a:p>
            <a:r>
              <a:rPr lang="en-US" altLang="en-US" dirty="0"/>
              <a:t>Constructing a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 object to read console input:</a:t>
            </a:r>
          </a:p>
          <a:p>
            <a:pPr lvl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Scanner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new Scanner(</a:t>
            </a:r>
            <a:r>
              <a:rPr lang="en-US" altLang="en-US" dirty="0" err="1">
                <a:latin typeface="Courier New" panose="02070309020205020404" pitchFamily="49" charset="0"/>
              </a:rPr>
              <a:t>System.in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>
              <a:buNone/>
            </a:pPr>
            <a:endParaRPr lang="en-US" altLang="en-US" sz="900" dirty="0"/>
          </a:p>
          <a:p>
            <a:pPr lvl="1">
              <a:buNone/>
            </a:pPr>
            <a:endParaRPr lang="en-US" altLang="en-US" sz="900" dirty="0"/>
          </a:p>
          <a:p>
            <a:pPr lvl="1"/>
            <a:r>
              <a:rPr lang="en-US" altLang="en-US" dirty="0"/>
              <a:t>Example: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Scanner console = new Scanner(</a:t>
            </a:r>
            <a:r>
              <a:rPr lang="en-US" altLang="en-US" dirty="0" err="1">
                <a:latin typeface="Courier New" panose="02070309020205020404" pitchFamily="49" charset="0"/>
              </a:rPr>
              <a:t>System.in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20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C0C-7F6A-DE49-B5C6-0651568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8D46-CD28-904E-AE23-61E10503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4912"/>
            <a:ext cx="10515600" cy="2747963"/>
          </a:xfrm>
        </p:spPr>
        <p:txBody>
          <a:bodyPr/>
          <a:lstStyle/>
          <a:p>
            <a:pPr lvl="1"/>
            <a:r>
              <a:rPr lang="en-US" altLang="en-US" dirty="0"/>
              <a:t>Each method waits until the user presses Enter.</a:t>
            </a:r>
          </a:p>
          <a:p>
            <a:pPr lvl="1"/>
            <a:r>
              <a:rPr lang="en-US" altLang="en-US" dirty="0"/>
              <a:t>The value typed by the user is returned.</a:t>
            </a:r>
          </a:p>
          <a:p>
            <a:pPr lvl="2"/>
            <a:endParaRPr lang="en-US" altLang="en-US" sz="2400" dirty="0"/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("How old are you? ");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prompt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int age = 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console.nextInt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("You typed " + age);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2"/>
            <a:r>
              <a:rPr lang="en-US" altLang="en-US" sz="2400" b="1" dirty="0"/>
              <a:t>prompt</a:t>
            </a:r>
            <a:r>
              <a:rPr lang="en-US" altLang="en-US" sz="2400" dirty="0"/>
              <a:t>: A message telling the user what input to type.</a:t>
            </a:r>
          </a:p>
          <a:p>
            <a:endParaRPr lang="en-US" dirty="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AC6E2A19-EA6A-1E47-AEEC-D297B584F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86272"/>
              </p:ext>
            </p:extLst>
          </p:nvPr>
        </p:nvGraphicFramePr>
        <p:xfrm>
          <a:off x="1800836" y="1447799"/>
          <a:ext cx="8001000" cy="19812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nextInt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reads an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the user and returns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reads a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the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reads a one-word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String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the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reads a one-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line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String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 from the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327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79F3-CDBD-8549-84CA-65F41C5F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42BD-D92D-9147-A020-F6488F2B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import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800" b="1" dirty="0">
                <a:latin typeface="Courier New" panose="02070309020205020404" pitchFamily="49" charset="0"/>
              </a:rPr>
              <a:t>.*;</a:t>
            </a:r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so that I can use Scanner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latin typeface="Courier New" panose="02070309020205020404" pitchFamily="49" charset="0"/>
              </a:rPr>
              <a:t>UserInputExample</a:t>
            </a:r>
            <a:r>
              <a:rPr lang="en-US" altLang="en-US" sz="1800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80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Scanner console = new Scanner(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System.in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("How old are you? 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>
                <a:latin typeface="Courier New" panose="02070309020205020404" pitchFamily="49" charset="0"/>
              </a:rPr>
              <a:t>int age = </a:t>
            </a:r>
            <a:r>
              <a:rPr lang="en-US" alt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console.nextInt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  <a:endParaRPr lang="en-US" altLang="en-US" sz="1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int years = 65 - age;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(years + " years to retirement!");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endParaRPr lang="en-US" altLang="en-US" sz="800" dirty="0"/>
          </a:p>
          <a:p>
            <a:r>
              <a:rPr lang="en-US" altLang="en-US" sz="2200" dirty="0"/>
              <a:t>Console (user input underlined):</a:t>
            </a:r>
          </a:p>
          <a:p>
            <a:pPr lvl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How old are you? </a:t>
            </a:r>
            <a:endParaRPr lang="en-US" altLang="en-US" sz="1800" b="1" u="sng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36 years until retirement!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729CFCDA-3B23-B94C-AB32-152F787AC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7" y="542925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1800" b="1" u="sng">
                <a:latin typeface="Courier New" panose="02070309020205020404" pitchFamily="49" charset="0"/>
                <a:cs typeface="Times New Roman" panose="02020603050405020304" pitchFamily="18" charset="0"/>
              </a:rPr>
              <a:t>29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5E58AA4E-42FF-504B-92A2-B49E924E4066}"/>
              </a:ext>
            </a:extLst>
          </p:cNvPr>
          <p:cNvGrpSpPr>
            <a:grpSpLocks/>
          </p:cNvGrpSpPr>
          <p:nvPr/>
        </p:nvGrpSpPr>
        <p:grpSpPr bwMode="auto">
          <a:xfrm>
            <a:off x="3729037" y="5530850"/>
            <a:ext cx="2366963" cy="962025"/>
            <a:chOff x="2016" y="3216"/>
            <a:chExt cx="1491" cy="606"/>
          </a:xfrm>
        </p:grpSpPr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16EDBF77-5446-9A44-A687-578E585B0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"/>
            <a:stretch>
              <a:fillRect/>
            </a:stretch>
          </p:blipFill>
          <p:spPr bwMode="auto">
            <a:xfrm>
              <a:off x="2880" y="3216"/>
              <a:ext cx="627" cy="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DDC93B72-D276-C749-A484-1D3D144A4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3254"/>
              <a:ext cx="86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Line 11">
            <a:extLst>
              <a:ext uri="{FF2B5EF4-FFF2-40B4-BE49-F238E27FC236}">
                <a16:creationId xmlns:a16="http://schemas.microsoft.com/office/drawing/2014/main" id="{EEE8265B-9D14-0141-9FB7-FB3345B1BD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9012" y="3516922"/>
            <a:ext cx="1371600" cy="1861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0FB77CF3-C02F-5346-BBA1-D7CFEC94908C}"/>
              </a:ext>
            </a:extLst>
          </p:cNvPr>
          <p:cNvGrpSpPr>
            <a:grpSpLocks/>
          </p:cNvGrpSpPr>
          <p:nvPr/>
        </p:nvGrpSpPr>
        <p:grpSpPr bwMode="auto">
          <a:xfrm>
            <a:off x="5622924" y="3294873"/>
            <a:ext cx="576262" cy="474663"/>
            <a:chOff x="4017" y="1728"/>
            <a:chExt cx="515" cy="423"/>
          </a:xfrm>
        </p:grpSpPr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BF1995D5-3F15-DE45-8E46-372323142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" y="1728"/>
              <a:ext cx="351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55300179-FDD5-4C4D-B3E4-BE528236D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851"/>
              <a:ext cx="16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endParaRPr lang="en-US" altLang="en-US" sz="1600"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" name="Group 25">
            <a:extLst>
              <a:ext uri="{FF2B5EF4-FFF2-40B4-BE49-F238E27FC236}">
                <a16:creationId xmlns:a16="http://schemas.microsoft.com/office/drawing/2014/main" id="{3F6B0B88-4500-2944-BAB8-43119D5B4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252574"/>
              </p:ext>
            </p:extLst>
          </p:nvPr>
        </p:nvGraphicFramePr>
        <p:xfrm>
          <a:off x="7691437" y="2925763"/>
          <a:ext cx="1593850" cy="396875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years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36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15">
            <a:extLst>
              <a:ext uri="{FF2B5EF4-FFF2-40B4-BE49-F238E27FC236}">
                <a16:creationId xmlns:a16="http://schemas.microsoft.com/office/drawing/2014/main" id="{F0B6F288-C933-D44A-8DC0-EB23BC719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54704"/>
              </p:ext>
            </p:extLst>
          </p:nvPr>
        </p:nvGraphicFramePr>
        <p:xfrm>
          <a:off x="7989887" y="2411413"/>
          <a:ext cx="1295400" cy="3968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29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61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6F14-3E05-A74B-8013-52A13B6B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 example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B1A0-D162-484E-96E0-81236B84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import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800" b="1" dirty="0">
                <a:latin typeface="Courier New" panose="02070309020205020404" pitchFamily="49" charset="0"/>
              </a:rPr>
              <a:t>.*;</a:t>
            </a:r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so that I can use Scanner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latin typeface="Courier New" panose="02070309020205020404" pitchFamily="49" charset="0"/>
              </a:rPr>
              <a:t>ScannerMultiply</a:t>
            </a:r>
            <a:r>
              <a:rPr lang="en-US" altLang="en-US" sz="1800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80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Scanner console = new Scanner(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System.in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("Please type two numbers: 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>
                <a:latin typeface="Courier New" panose="02070309020205020404" pitchFamily="49" charset="0"/>
              </a:rPr>
              <a:t>int num1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>
                <a:latin typeface="Courier New" panose="02070309020205020404" pitchFamily="49" charset="0"/>
              </a:rPr>
              <a:t>int num2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int product = num1 * num2;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("The product is " + product);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800" dirty="0"/>
          </a:p>
          <a:p>
            <a:r>
              <a:rPr lang="en-US" altLang="en-US" sz="2200" dirty="0"/>
              <a:t>Output (user input underlined):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Please type two numbers: </a:t>
            </a:r>
            <a:r>
              <a:rPr lang="en-US" altLang="en-US" sz="1800" b="1" u="sng" dirty="0">
                <a:latin typeface="Courier New" panose="02070309020205020404" pitchFamily="49" charset="0"/>
              </a:rPr>
              <a:t>8 6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The product is 48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Scanner</a:t>
            </a:r>
            <a:r>
              <a:rPr lang="en-US" altLang="en-US" sz="2000" dirty="0"/>
              <a:t> can read multiple values from one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4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D668-62C5-7443-9A51-E22B773E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Parameters and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7C21-323A-1B49-B906-B26FC82A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A parameter can guide the number of repetitions of a loop.</a:t>
            </a:r>
          </a:p>
          <a:p>
            <a:pPr lvl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>
                <a:latin typeface="Courier New" panose="02070309020205020404" pitchFamily="49" charset="0"/>
              </a:rPr>
              <a:t>chant(3);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chant(</a:t>
            </a:r>
            <a:r>
              <a:rPr lang="en-US" altLang="en-US" b="1" dirty="0">
                <a:latin typeface="Courier New" panose="02070309020205020404" pitchFamily="49" charset="0"/>
              </a:rPr>
              <a:t>int times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</a:t>
            </a:r>
            <a:r>
              <a:rPr lang="en-US" altLang="en-US" b="1" dirty="0">
                <a:latin typeface="Courier New" panose="02070309020205020404" pitchFamily="49" charset="0"/>
              </a:rPr>
              <a:t>times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("Just a salad...");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altLang="en-US" sz="900" dirty="0"/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/>
              <a:t>Output: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Just a salad...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Just a salad...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Just a salad...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0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D35A-AB8E-A647-8325-B281709E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parameters are passed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7E68-F4CC-3D47-B938-F90212B6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When the method is called:</a:t>
            </a:r>
          </a:p>
          <a:p>
            <a:pPr lvl="1"/>
            <a:r>
              <a:rPr lang="en-US" altLang="en-US" dirty="0"/>
              <a:t>The value is stored into the parameter variable.</a:t>
            </a:r>
          </a:p>
          <a:p>
            <a:pPr lvl="1"/>
            <a:r>
              <a:rPr lang="en-US" altLang="en-US" dirty="0"/>
              <a:t>The method's code executes using that value.</a:t>
            </a:r>
          </a:p>
          <a:p>
            <a:pPr lvl="1"/>
            <a:endParaRPr lang="en-US" altLang="en-US" dirty="0"/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chant(3);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chant(7);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chant(int times) {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times;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("Just a salad...");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46E6763F-DD13-9548-BB94-1DD0DB81C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2417" y="3496469"/>
            <a:ext cx="2370469" cy="9581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9F66EDD-C90E-1B42-945D-C1AD8272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23" y="3361531"/>
            <a:ext cx="526535" cy="53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766F8C51-5074-5A40-946B-581F43166706}"/>
              </a:ext>
            </a:extLst>
          </p:cNvPr>
          <p:cNvGrpSpPr>
            <a:grpSpLocks/>
          </p:cNvGrpSpPr>
          <p:nvPr/>
        </p:nvGrpSpPr>
        <p:grpSpPr bwMode="auto">
          <a:xfrm>
            <a:off x="3612418" y="3901281"/>
            <a:ext cx="2897240" cy="665559"/>
            <a:chOff x="2064" y="2304"/>
            <a:chExt cx="2112" cy="432"/>
          </a:xfrm>
        </p:grpSpPr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F10B253C-0659-0242-BC2E-8C75F90DE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5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3600E520-9713-9340-8A49-4F2D31685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04"/>
              <a:ext cx="16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6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2A32-BC29-3A4A-A89A-351371DC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9010-FF17-7248-9D45-47A5EE9B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a method accepts a parameter, it is illegal to call it without passing any value for that parameter.</a:t>
            </a:r>
          </a:p>
          <a:p>
            <a:pPr lvl="1">
              <a:buNone/>
            </a:pPr>
            <a:r>
              <a:rPr lang="en-US" altLang="en-US" dirty="0">
                <a:solidFill>
                  <a:srgbClr val="A50021"/>
                </a:solidFill>
                <a:latin typeface="Courier New" panose="02070309020205020404" pitchFamily="49" charset="0"/>
              </a:rPr>
              <a:t>	chant();      </a:t>
            </a:r>
            <a:r>
              <a:rPr lang="en-US" altLang="en-US" b="1" dirty="0">
                <a:solidFill>
                  <a:srgbClr val="A50021"/>
                </a:solidFill>
                <a:latin typeface="Courier New" panose="02070309020205020404" pitchFamily="49" charset="0"/>
              </a:rPr>
              <a:t>// ERROR: parameter value required</a:t>
            </a:r>
          </a:p>
          <a:p>
            <a:pPr lvl="1"/>
            <a:endParaRPr lang="en-US" altLang="en-US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r>
              <a:rPr lang="en-US" altLang="en-US" dirty="0"/>
              <a:t>The value passed to a method must be of the correct type.</a:t>
            </a:r>
          </a:p>
          <a:p>
            <a:pPr lvl="1">
              <a:buNone/>
            </a:pPr>
            <a:r>
              <a:rPr lang="en-US" altLang="en-US" dirty="0">
                <a:solidFill>
                  <a:srgbClr val="A50021"/>
                </a:solidFill>
                <a:latin typeface="Courier New" panose="02070309020205020404" pitchFamily="49" charset="0"/>
              </a:rPr>
              <a:t>	chant(3.7);   </a:t>
            </a:r>
            <a:r>
              <a:rPr lang="en-US" altLang="en-US" b="1" dirty="0">
                <a:solidFill>
                  <a:srgbClr val="A50021"/>
                </a:solidFill>
                <a:latin typeface="Courier New" panose="02070309020205020404" pitchFamily="49" charset="0"/>
              </a:rPr>
              <a:t>// ERROR: must be of type int</a:t>
            </a:r>
          </a:p>
          <a:p>
            <a:pPr lvl="1">
              <a:buNone/>
            </a:pPr>
            <a:endParaRPr lang="en-US" altLang="en-US" b="1" dirty="0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3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8882-BE74-5A4C-BC78-410C9231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4CB5-8AC8-8044-BF89-8115BC2D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 method can accept multiple parameters. (separate by 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dirty="0"/>
              <a:t> )</a:t>
            </a:r>
          </a:p>
          <a:p>
            <a:pPr lvl="1"/>
            <a:r>
              <a:rPr lang="en-US" altLang="en-US" dirty="0"/>
              <a:t>When calling it, you must pass values for each parameter.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Declaration: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b="1" dirty="0"/>
              <a:t>name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3399"/>
                </a:solidFill>
              </a:rPr>
              <a:t>type</a:t>
            </a: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3399"/>
                </a:solidFill>
              </a:rPr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/>
              <a:t>...</a:t>
            </a:r>
            <a:r>
              <a:rPr lang="en-US" altLang="en-US" sz="2000" dirty="0">
                <a:latin typeface="Courier New" panose="02070309020205020404" pitchFamily="49" charset="0"/>
              </a:rPr>
              <a:t>,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3399"/>
                </a:solidFill>
              </a:rPr>
              <a:t>type</a:t>
            </a: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3399"/>
                </a:solidFill>
              </a:rPr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statement(s)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11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Call:</a:t>
            </a:r>
          </a:p>
          <a:p>
            <a:pPr lvl="1">
              <a:buNone/>
            </a:pPr>
            <a:r>
              <a:rPr lang="en-US" altLang="en-US" b="1" dirty="0" err="1"/>
              <a:t>methodName</a:t>
            </a:r>
            <a:r>
              <a:rPr lang="en-US" altLang="en-US" b="1" i="1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3399"/>
                </a:solidFill>
              </a:rPr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003399"/>
                </a:solidFill>
              </a:rPr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...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003399"/>
                </a:solidFill>
              </a:rPr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9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B337-E7F1-4944-97D1-AC82BE53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params example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1ABEFD-55CD-7D40-8666-8A6B1833F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30"/>
            <a:ext cx="10689771" cy="52795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</a:rPr>
              <a:t>printNumber</a:t>
            </a:r>
            <a:r>
              <a:rPr lang="en-US" altLang="en-US" b="1" dirty="0">
                <a:latin typeface="Courier New" panose="02070309020205020404" pitchFamily="49" charset="0"/>
              </a:rPr>
              <a:t>(4, 9);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</a:rPr>
              <a:t>printNumber</a:t>
            </a:r>
            <a:r>
              <a:rPr lang="en-US" altLang="en-US" b="1" dirty="0">
                <a:latin typeface="Courier New" panose="02070309020205020404" pitchFamily="49" charset="0"/>
              </a:rPr>
              <a:t>(17, 6);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</a:rPr>
              <a:t>printNumber</a:t>
            </a:r>
            <a:r>
              <a:rPr lang="en-US" altLang="en-US" b="1" dirty="0">
                <a:latin typeface="Courier New" panose="02070309020205020404" pitchFamily="49" charset="0"/>
              </a:rPr>
              <a:t>(8, 0);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</a:rPr>
              <a:t>printNumber</a:t>
            </a:r>
            <a:r>
              <a:rPr lang="en-US" altLang="en-US" b="1" dirty="0">
                <a:latin typeface="Courier New" panose="02070309020205020404" pitchFamily="49" charset="0"/>
              </a:rPr>
              <a:t>(0, 8);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None/>
            </a:pPr>
            <a:endParaRPr lang="en-US" altLang="en-US" sz="105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printNumber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</a:rPr>
              <a:t>int number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int count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</a:t>
            </a:r>
            <a:r>
              <a:rPr lang="en-US" altLang="en-US" b="1" dirty="0">
                <a:latin typeface="Courier New" panose="02070309020205020404" pitchFamily="49" charset="0"/>
              </a:rPr>
              <a:t>count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</a:rPr>
              <a:t>number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None/>
            </a:pPr>
            <a:endParaRPr lang="en-US" altLang="en-US" sz="105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dirty="0"/>
              <a:t>Output:</a:t>
            </a:r>
          </a:p>
          <a:p>
            <a:pPr>
              <a:lnSpc>
                <a:spcPct val="70000"/>
              </a:lnSpc>
              <a:buNone/>
            </a:pPr>
            <a:endParaRPr lang="en-US" altLang="en-US" sz="1050" dirty="0"/>
          </a:p>
          <a:p>
            <a:pPr>
              <a:lnSpc>
                <a:spcPct val="6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444444444</a:t>
            </a:r>
          </a:p>
          <a:p>
            <a:pPr>
              <a:lnSpc>
                <a:spcPct val="6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171717171717</a:t>
            </a:r>
          </a:p>
          <a:p>
            <a:pPr>
              <a:lnSpc>
                <a:spcPct val="6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00000000</a:t>
            </a:r>
          </a:p>
          <a:p>
            <a:pPr>
              <a:lnSpc>
                <a:spcPct val="70000"/>
              </a:lnSpc>
              <a:buNone/>
            </a:pPr>
            <a:endParaRPr lang="en-US" altLang="en-US" sz="105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2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04A8-E407-A448-B625-689DD493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Value semantics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EA6A-4913-764E-88D4-BF6966184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b="1" dirty="0"/>
              <a:t>Value semantics</a:t>
            </a:r>
            <a:r>
              <a:rPr lang="en-US" altLang="en-US" dirty="0"/>
              <a:t>: When primitive variables (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) are passed as parameters, their values are copied.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Modifying the parameter will not affect the variable passed in.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void strange(</a:t>
            </a:r>
            <a:r>
              <a:rPr lang="en-US" altLang="en-US" sz="2000" b="1" dirty="0">
                <a:latin typeface="Courier New" panose="02070309020205020404" pitchFamily="49" charset="0"/>
              </a:rPr>
              <a:t>int x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x = x + 1;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("1. x = " + </a:t>
            </a:r>
            <a:r>
              <a:rPr lang="en-US" altLang="en-US" sz="2000" b="1" dirty="0">
                <a:latin typeface="Courier New" panose="02070309020205020404" pitchFamily="49" charset="0"/>
              </a:rPr>
              <a:t>x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sz="2000" dirty="0" err="1">
                <a:latin typeface="Courier New" panose="02070309020205020404" pitchFamily="49" charset="0"/>
              </a:rPr>
              <a:t>args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int x = 23;</a:t>
            </a:r>
          </a:p>
          <a:p>
            <a:pPr lvl="1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strange(x);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("2. x = " + </a:t>
            </a:r>
            <a:r>
              <a:rPr lang="en-US" altLang="en-US" sz="2000" b="1" dirty="0">
                <a:latin typeface="Courier New" panose="02070309020205020404" pitchFamily="49" charset="0"/>
              </a:rPr>
              <a:t>x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  <a:endParaRPr lang="en-US" altLang="en-US" sz="20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...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0F20D9C4-2B55-8A4B-AEB2-507BDE91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261" y="4189901"/>
            <a:ext cx="1590675" cy="1138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Output:</a:t>
            </a:r>
          </a:p>
          <a:p>
            <a:pPr eaLnBrk="1" hangingPunct="1"/>
            <a:endParaRPr lang="en-US" altLang="en-US" sz="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1. x = 24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2. x = 23</a:t>
            </a:r>
          </a:p>
        </p:txBody>
      </p:sp>
    </p:spTree>
    <p:extLst>
      <p:ext uri="{BB962C8B-B14F-4D97-AF65-F5344CB8AC3E}">
        <p14:creationId xmlns:p14="http://schemas.microsoft.com/office/powerpoint/2010/main" val="334339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3302</Words>
  <Application>Microsoft Macintosh PowerPoint</Application>
  <PresentationFormat>Widescreen</PresentationFormat>
  <Paragraphs>569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Tahoma</vt:lpstr>
      <vt:lpstr>Verdana</vt:lpstr>
      <vt:lpstr>Wingdings</vt:lpstr>
      <vt:lpstr>Wingdings 2</vt:lpstr>
      <vt:lpstr>Office Theme</vt:lpstr>
      <vt:lpstr>Building Java Programs Chapter 3</vt:lpstr>
      <vt:lpstr>Declaring a parameter</vt:lpstr>
      <vt:lpstr>Passing a parameter</vt:lpstr>
      <vt:lpstr>Parameters and loops</vt:lpstr>
      <vt:lpstr>How parameters are passed</vt:lpstr>
      <vt:lpstr>Common errors</vt:lpstr>
      <vt:lpstr>Multiple parameters</vt:lpstr>
      <vt:lpstr>Multiple params example</vt:lpstr>
      <vt:lpstr>Value semantics</vt:lpstr>
      <vt:lpstr>"Parameter Mystery" problem</vt:lpstr>
      <vt:lpstr>Strings</vt:lpstr>
      <vt:lpstr>Strings as parameters</vt:lpstr>
      <vt:lpstr>PowerPoint Presentation</vt:lpstr>
      <vt:lpstr>Java's Math class</vt:lpstr>
      <vt:lpstr>Calling Math methods</vt:lpstr>
      <vt:lpstr>Return</vt:lpstr>
      <vt:lpstr>Math questions</vt:lpstr>
      <vt:lpstr>Type casting</vt:lpstr>
      <vt:lpstr>More about type casting</vt:lpstr>
      <vt:lpstr>Returning a value</vt:lpstr>
      <vt:lpstr>Return examples</vt:lpstr>
      <vt:lpstr>Common error: Not storing</vt:lpstr>
      <vt:lpstr>Fixing the common error</vt:lpstr>
      <vt:lpstr>PowerPoint Presentation</vt:lpstr>
      <vt:lpstr>Classes and objects</vt:lpstr>
      <vt:lpstr>Objects</vt:lpstr>
      <vt:lpstr>Blueprint analogy</vt:lpstr>
      <vt:lpstr>Strings</vt:lpstr>
      <vt:lpstr>Indexes</vt:lpstr>
      <vt:lpstr>String methods</vt:lpstr>
      <vt:lpstr>String method examples</vt:lpstr>
      <vt:lpstr>Modifying strings</vt:lpstr>
      <vt:lpstr>PowerPoint Presentation</vt:lpstr>
      <vt:lpstr>Input and System.in</vt:lpstr>
      <vt:lpstr>Scanner syntax</vt:lpstr>
      <vt:lpstr>Scanner methods</vt:lpstr>
      <vt:lpstr>Scanner example</vt:lpstr>
      <vt:lpstr>Scanner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Java Programs Chapter 3</dc:title>
  <dc:creator>Mu Ge</dc:creator>
  <cp:lastModifiedBy>Mu Ge</cp:lastModifiedBy>
  <cp:revision>9</cp:revision>
  <dcterms:created xsi:type="dcterms:W3CDTF">2021-01-21T05:02:52Z</dcterms:created>
  <dcterms:modified xsi:type="dcterms:W3CDTF">2021-01-21T16:49:45Z</dcterms:modified>
</cp:coreProperties>
</file>