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49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BC36-76E9-6747-A86E-F91D5B87E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99A96-87E0-5D44-993D-75043CF4F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46733-C976-CF44-A5EB-2E2D4E47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5A36-5350-E640-91CD-18FD8675539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FA3F-E7A5-1F49-AB34-62ED5D2C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BC3CE-216B-C545-ABA1-443CD555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B914-C77B-B047-A5EB-EFA37E26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35F1-4CB5-0048-93BB-CFC08B43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EC73C-8ADB-3640-96CA-4767D3621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6EC52-2BFB-C84A-BAEB-D182EFAA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5A36-5350-E640-91CD-18FD8675539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53E14-2C24-D74C-B060-B0DCE97A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11F2-982C-C746-ACA3-19B6B2B0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B914-C77B-B047-A5EB-EFA37E26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2AD5F-896C-D240-BF07-D65C7C59A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B038E-3045-874E-BB0E-A3CA1A7D6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02442-60C3-304F-B55A-1F43CDA5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5A36-5350-E640-91CD-18FD8675539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9487-8DDA-5D4C-AC5A-CCD0FE16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8887A-79A9-EF41-A567-873A9078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B914-C77B-B047-A5EB-EFA37E26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808E-85DA-D04B-8A99-D486A332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5144-60BC-8548-9216-838EE1122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8ACC-906D-FD4E-88E9-7B0256A7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5A36-5350-E640-91CD-18FD8675539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5C3B-A355-5644-AF19-26581C03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777-BE17-D34B-9899-8228BB90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B914-C77B-B047-A5EB-EFA37E26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D799-74C9-7747-83BB-CB39F0AC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8BA7E-266B-4B48-9626-C45DCFFE1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879F2-B6B5-F144-B12F-2289BF22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5A36-5350-E640-91CD-18FD8675539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939F-0FF8-3240-84EF-6CBBEE4D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B0325-CEDE-CE47-B368-510C51CE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B914-C77B-B047-A5EB-EFA37E26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8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8940-9970-374D-875E-DA975B8A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3D3C-1694-2F4F-8F67-85D2A10DD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E3DF8-F3D9-3947-8DED-0B615268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6D45C-FEEC-9240-8960-F0A6ED75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5A36-5350-E640-91CD-18FD8675539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253D0-C66A-6B46-B755-B54FE3D2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D14F0-62E9-8845-AA5D-0F902283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B914-C77B-B047-A5EB-EFA37E26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1EE0-5D35-0B4B-9D91-D52EEBAC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44DB3-F072-CC4B-A838-8CC509B3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EEA5F-D5D3-2841-A6ED-B165ACDA8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FC00F-D9AC-B941-BF49-E144A3594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F9AE6-0F02-9E46-8821-65701DBEF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016F1-9C17-5046-93A0-F0729485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5A36-5350-E640-91CD-18FD8675539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E8E00-5605-204C-8C59-14A1396E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A9CCB-90A6-DE4F-88E1-5A957BE9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B914-C77B-B047-A5EB-EFA37E26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4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00D8-60D9-BA49-8137-406D4CC0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53EFC-DE04-C54C-96CA-F3B135B6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5A36-5350-E640-91CD-18FD8675539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81050-49EE-274C-9DA1-622BE8A1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C1C77-4912-2747-BB1E-5A4EB3D8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B914-C77B-B047-A5EB-EFA37E26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5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A9B22-F9A7-8143-9AD1-9279E8C9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5A36-5350-E640-91CD-18FD8675539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0274E-3638-0448-AE21-76EBD97D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C94A9-2756-4142-AC10-7F1E0F92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B914-C77B-B047-A5EB-EFA37E26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8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D775-043C-DC41-B336-1A000240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6535-C412-6043-B499-7BAEFC32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14052-72A1-8A41-A62A-902AD9857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D0563-3613-CB40-B37F-9227500E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5A36-5350-E640-91CD-18FD8675539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4C79F-DB37-BF48-8C3D-C71EE9B6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05A8D-2EA0-4440-BD5F-DF801A9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B914-C77B-B047-A5EB-EFA37E26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D03C-920E-8349-8C0F-DF55BDB8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FEB1A-B4C9-3A49-BC18-B310FFDA0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42BF8-2FB8-A045-B512-BE8409DF6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6403E-D35C-AA44-9535-DFBB9425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5A36-5350-E640-91CD-18FD8675539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E35E4-53EE-0342-A19A-3444B28B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7E77-6F7D-1044-B79E-DE40C4DF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B914-C77B-B047-A5EB-EFA37E26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52138-4B64-D643-8749-D3DACB3A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B942B-6F46-BB46-A999-5FFEDFCE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60E9E-6CCD-D443-81F8-B23F44291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5A36-5350-E640-91CD-18FD8675539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4712-A5CB-A14F-9C78-AF84BA3D3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49E9-384B-DB4A-9509-AA125DA62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4B914-C77B-B047-A5EB-EFA37E26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A78F-9C1C-9E44-878A-A4E4AFEDD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Building Java Programs</a:t>
            </a:r>
            <a:br>
              <a:rPr lang="en-US" altLang="en-US" dirty="0"/>
            </a:br>
            <a:r>
              <a:rPr lang="en-US" altLang="en-US" dirty="0"/>
              <a:t>Chapter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E93CA-0C77-8845-BC8E-D5807C63D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Conditional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6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EF22-316E-5746-B4FD-EAA2EF0C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</a:t>
            </a:r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9A43-C4A3-9F46-BA00-1AA4D459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en-US" dirty="0"/>
              <a:t>Formula for body mass index (BMI):</a:t>
            </a:r>
          </a:p>
          <a:p>
            <a:pPr lvl="1">
              <a:buNone/>
            </a:pPr>
            <a:endParaRPr lang="en-US" altLang="en-US" sz="1800" dirty="0"/>
          </a:p>
          <a:p>
            <a:pPr lvl="1">
              <a:buNone/>
            </a:pPr>
            <a:endParaRPr lang="en-US" altLang="en-US" sz="1800" dirty="0"/>
          </a:p>
          <a:p>
            <a:pPr lvl="1">
              <a:buNone/>
            </a:pPr>
            <a:endParaRPr lang="en-US" altLang="en-US" sz="1800" dirty="0"/>
          </a:p>
          <a:p>
            <a:pPr lvl="1">
              <a:buNone/>
            </a:pPr>
            <a:endParaRPr lang="en-US" altLang="en-US" sz="1800" dirty="0"/>
          </a:p>
          <a:p>
            <a:r>
              <a:rPr lang="en-US" altLang="en-US" dirty="0"/>
              <a:t>Write a program that produces output like the following:</a:t>
            </a:r>
          </a:p>
          <a:p>
            <a:pPr lvl="1">
              <a:lnSpc>
                <a:spcPct val="6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This program reads data for two people and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computes their body mass index (BMI).</a:t>
            </a:r>
          </a:p>
          <a:p>
            <a:pPr lvl="1">
              <a:lnSpc>
                <a:spcPct val="60000"/>
              </a:lnSpc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Enter next person's information: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height (in inches)? </a:t>
            </a:r>
            <a:r>
              <a:rPr lang="en-US" altLang="en-US" sz="1600" b="1" u="sng" dirty="0">
                <a:latin typeface="Courier New" panose="02070309020205020404" pitchFamily="49" charset="0"/>
              </a:rPr>
              <a:t>70.0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weight (in pounds)? </a:t>
            </a:r>
            <a:r>
              <a:rPr lang="en-US" altLang="en-US" sz="1600" b="1" u="sng" dirty="0">
                <a:latin typeface="Courier New" panose="02070309020205020404" pitchFamily="49" charset="0"/>
              </a:rPr>
              <a:t>194.25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Enter next person's information: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height (in inches)? </a:t>
            </a:r>
            <a:r>
              <a:rPr lang="en-US" altLang="en-US" sz="1600" b="1" u="sng" dirty="0">
                <a:latin typeface="Courier New" panose="02070309020205020404" pitchFamily="49" charset="0"/>
              </a:rPr>
              <a:t>62.5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weight (in pounds)? </a:t>
            </a:r>
            <a:r>
              <a:rPr lang="en-US" altLang="en-US" sz="1600" b="1" u="sng" dirty="0">
                <a:latin typeface="Courier New" panose="02070309020205020404" pitchFamily="49" charset="0"/>
              </a:rPr>
              <a:t>130.5</a:t>
            </a:r>
          </a:p>
          <a:p>
            <a:pPr lvl="1">
              <a:lnSpc>
                <a:spcPct val="60000"/>
              </a:lnSpc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Person 1 BMI = 27.868928571428572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overweight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Person 2 BMI = 23.485824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normal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Difference = 4.3831045714285715</a:t>
            </a: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2A535C6-C32E-3D47-BB2D-81B7FB288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003012"/>
              </p:ext>
            </p:extLst>
          </p:nvPr>
        </p:nvGraphicFramePr>
        <p:xfrm>
          <a:off x="2498344" y="2176971"/>
          <a:ext cx="24638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30429200" imgH="9652000" progId="Equation.3">
                  <p:embed/>
                </p:oleObj>
              </mc:Choice>
              <mc:Fallback>
                <p:oleObj name="Equation" r:id="rId3" imgW="30429200" imgH="9652000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6AF400A1-E4F9-BA4E-9CE4-65C6FD379B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344" y="2176971"/>
                        <a:ext cx="246380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25">
            <a:extLst>
              <a:ext uri="{FF2B5EF4-FFF2-40B4-BE49-F238E27FC236}">
                <a16:creationId xmlns:a16="http://schemas.microsoft.com/office/drawing/2014/main" id="{73D7A93A-302D-C040-B490-A96D0BEAF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84021"/>
              </p:ext>
            </p:extLst>
          </p:nvPr>
        </p:nvGraphicFramePr>
        <p:xfrm>
          <a:off x="7476744" y="1588008"/>
          <a:ext cx="3054350" cy="1505212"/>
        </p:xfrm>
        <a:graphic>
          <a:graphicData uri="http://schemas.openxmlformats.org/drawingml/2006/table">
            <a:tbl>
              <a:tblPr/>
              <a:tblGrid>
                <a:gridCol w="142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7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BMI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Weight class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below 18.5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underweight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18.5 - 24.9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normal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25.0 - 29.9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overweight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30.0 and up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obese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01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5D37-EEC2-F74C-8FD0-699912A4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</a:t>
            </a:r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EAE2-C093-B046-8623-7AA208F7D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402080"/>
            <a:ext cx="10780776" cy="4774883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60000"/>
              </a:lnSpc>
              <a:buNone/>
            </a:pP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This program computes two people's body mass index (BMI) and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compares them.  The code uses </a:t>
            </a:r>
            <a:r>
              <a:rPr lang="en-US" alt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Scanner for input, and </a:t>
            </a: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parameters/returns.</a:t>
            </a:r>
          </a:p>
          <a:p>
            <a:pPr lvl="1">
              <a:lnSpc>
                <a:spcPct val="60000"/>
              </a:lnSpc>
              <a:buNone/>
            </a:pPr>
            <a:endParaRPr lang="en-US" altLang="en-US" sz="15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import </a:t>
            </a:r>
            <a:r>
              <a:rPr lang="en-US" altLang="en-US" sz="1500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500" dirty="0">
                <a:latin typeface="Courier New" panose="02070309020205020404" pitchFamily="49" charset="0"/>
              </a:rPr>
              <a:t>.*;  </a:t>
            </a: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so that I can use Scanner</a:t>
            </a:r>
          </a:p>
          <a:p>
            <a:pPr lvl="1">
              <a:lnSpc>
                <a:spcPct val="60000"/>
              </a:lnSpc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public class BMI {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500" dirty="0" err="1">
                <a:latin typeface="Courier New" panose="02070309020205020404" pitchFamily="49" charset="0"/>
              </a:rPr>
              <a:t>args</a:t>
            </a:r>
            <a:r>
              <a:rPr lang="en-US" altLang="en-US" sz="15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introduction();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    Scanner console = new Scanner(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System.in</a:t>
            </a:r>
            <a:r>
              <a:rPr lang="en-US" altLang="en-US" sz="1500" b="1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60000"/>
              </a:lnSpc>
              <a:buNone/>
            </a:pPr>
            <a:endParaRPr lang="en-US" altLang="en-US" sz="1500" b="1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double bmi1 = person(</a:t>
            </a:r>
            <a:r>
              <a:rPr lang="en-US" altLang="en-US" sz="1500" b="1" dirty="0">
                <a:latin typeface="Courier New" panose="02070309020205020404" pitchFamily="49" charset="0"/>
              </a:rPr>
              <a:t>console</a:t>
            </a:r>
            <a:r>
              <a:rPr lang="en-US" altLang="en-US" sz="15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double bmi2 = person(</a:t>
            </a:r>
            <a:r>
              <a:rPr lang="en-US" altLang="en-US" sz="1500" b="1" dirty="0">
                <a:latin typeface="Courier New" panose="02070309020205020404" pitchFamily="49" charset="0"/>
              </a:rPr>
              <a:t>console</a:t>
            </a:r>
            <a:r>
              <a:rPr lang="en-US" altLang="en-US" sz="15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report overall results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report(1, bmi1);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report(2, bmi2);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500" dirty="0">
                <a:latin typeface="Courier New" panose="02070309020205020404" pitchFamily="49" charset="0"/>
              </a:rPr>
              <a:t>("Difference = " + </a:t>
            </a:r>
            <a:r>
              <a:rPr lang="en-US" altLang="en-US" sz="1500" dirty="0" err="1">
                <a:latin typeface="Courier New" panose="02070309020205020404" pitchFamily="49" charset="0"/>
              </a:rPr>
              <a:t>Math.abs</a:t>
            </a:r>
            <a:r>
              <a:rPr lang="en-US" altLang="en-US" sz="1500" dirty="0">
                <a:latin typeface="Courier New" panose="02070309020205020404" pitchFamily="49" charset="0"/>
              </a:rPr>
              <a:t>(bmi1 - bmi2));</a:t>
            </a:r>
          </a:p>
          <a:p>
            <a:pPr lvl="1">
              <a:lnSpc>
                <a:spcPct val="60000"/>
              </a:lnSpc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prints a welcome message explaining the program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public static void introduction() {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500" dirty="0">
                <a:latin typeface="Courier New" panose="02070309020205020404" pitchFamily="49" charset="0"/>
              </a:rPr>
              <a:t>("This program reads data for two people and");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500" dirty="0">
                <a:latin typeface="Courier New" panose="02070309020205020404" pitchFamily="49" charset="0"/>
              </a:rPr>
              <a:t>("computes their body mass index (BMI).");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5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0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638B-6279-6E43-B24B-223E8973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</a:t>
            </a:r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, cont'd.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7A7D-0C9D-F44C-A14C-FA4BE300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96" y="1353312"/>
            <a:ext cx="10890504" cy="5327904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60000"/>
              </a:lnSpc>
              <a:buNone/>
            </a:pPr>
            <a:r>
              <a:rPr lang="en-US" altLang="en-US" sz="13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reads information for one person, computes their BMI, and returns it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public static double person(Scanner console) {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    </a:t>
            </a:r>
            <a:r>
              <a:rPr lang="en-US" altLang="en-US" sz="13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300" dirty="0">
                <a:latin typeface="Courier New" panose="02070309020205020404" pitchFamily="49" charset="0"/>
              </a:rPr>
              <a:t>("Enter next person's information:");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    </a:t>
            </a:r>
            <a:r>
              <a:rPr lang="en-US" altLang="en-US" sz="13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300" dirty="0">
                <a:latin typeface="Courier New" panose="02070309020205020404" pitchFamily="49" charset="0"/>
              </a:rPr>
              <a:t>("height (in inches)? ");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    double height = </a:t>
            </a:r>
            <a:r>
              <a:rPr lang="en-US" altLang="en-US" sz="1300" dirty="0" err="1">
                <a:latin typeface="Courier New" panose="02070309020205020404" pitchFamily="49" charset="0"/>
              </a:rPr>
              <a:t>console.nextDouble</a:t>
            </a:r>
            <a:r>
              <a:rPr lang="en-US" altLang="en-US" sz="13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    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    </a:t>
            </a:r>
            <a:r>
              <a:rPr lang="en-US" altLang="en-US" sz="13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300" dirty="0">
                <a:latin typeface="Courier New" panose="02070309020205020404" pitchFamily="49" charset="0"/>
              </a:rPr>
              <a:t>("weight (in pounds)? ");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    double weight = </a:t>
            </a:r>
            <a:r>
              <a:rPr lang="en-US" altLang="en-US" sz="1300" dirty="0" err="1">
                <a:latin typeface="Courier New" panose="02070309020205020404" pitchFamily="49" charset="0"/>
              </a:rPr>
              <a:t>console.nextDouble</a:t>
            </a:r>
            <a:r>
              <a:rPr lang="en-US" altLang="en-US" sz="13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    </a:t>
            </a:r>
            <a:r>
              <a:rPr lang="en-US" altLang="en-US" sz="13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3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    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    double </a:t>
            </a:r>
            <a:r>
              <a:rPr lang="en-US" altLang="en-US" sz="1300" dirty="0" err="1">
                <a:latin typeface="Courier New" panose="02070309020205020404" pitchFamily="49" charset="0"/>
              </a:rPr>
              <a:t>bodyMass</a:t>
            </a:r>
            <a:r>
              <a:rPr lang="en-US" altLang="en-US" sz="1300" dirty="0">
                <a:latin typeface="Courier New" panose="02070309020205020404" pitchFamily="49" charset="0"/>
              </a:rPr>
              <a:t> = </a:t>
            </a:r>
            <a:r>
              <a:rPr lang="en-US" altLang="en-US" sz="1300" dirty="0" err="1">
                <a:latin typeface="Courier New" panose="02070309020205020404" pitchFamily="49" charset="0"/>
              </a:rPr>
              <a:t>bmi</a:t>
            </a:r>
            <a:r>
              <a:rPr lang="en-US" altLang="en-US" sz="1300" dirty="0">
                <a:latin typeface="Courier New" panose="02070309020205020404" pitchFamily="49" charset="0"/>
              </a:rPr>
              <a:t>(height, weight);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    return </a:t>
            </a:r>
            <a:r>
              <a:rPr lang="en-US" altLang="en-US" sz="1300" dirty="0" err="1">
                <a:latin typeface="Courier New" panose="02070309020205020404" pitchFamily="49" charset="0"/>
              </a:rPr>
              <a:t>bodyMass</a:t>
            </a:r>
            <a:r>
              <a:rPr lang="en-US" altLang="en-US" sz="13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Computes/returns a person's BMI based on their height and weight.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public static double </a:t>
            </a:r>
            <a:r>
              <a:rPr lang="en-US" altLang="en-US" sz="1300" dirty="0" err="1">
                <a:latin typeface="Courier New" panose="02070309020205020404" pitchFamily="49" charset="0"/>
              </a:rPr>
              <a:t>bmi</a:t>
            </a:r>
            <a:r>
              <a:rPr lang="en-US" altLang="en-US" sz="1300" dirty="0">
                <a:latin typeface="Courier New" panose="02070309020205020404" pitchFamily="49" charset="0"/>
              </a:rPr>
              <a:t>(double height, double weight) {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    return (weight * 703 / height / height);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en-US" sz="13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Outputs information about a person's BMI and weight status.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public static void report(int number, double </a:t>
            </a:r>
            <a:r>
              <a:rPr lang="en-US" altLang="en-US" sz="1300" dirty="0" err="1">
                <a:latin typeface="Courier New" panose="02070309020205020404" pitchFamily="49" charset="0"/>
              </a:rPr>
              <a:t>bmi</a:t>
            </a:r>
            <a:r>
              <a:rPr lang="en-US" altLang="en-US" sz="13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    </a:t>
            </a:r>
            <a:r>
              <a:rPr lang="en-US" altLang="en-US" sz="13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300" dirty="0">
                <a:latin typeface="Courier New" panose="02070309020205020404" pitchFamily="49" charset="0"/>
              </a:rPr>
              <a:t>("Person " + number + " BMI = " + </a:t>
            </a:r>
            <a:r>
              <a:rPr lang="en-US" altLang="en-US" sz="1300" dirty="0" err="1">
                <a:latin typeface="Courier New" panose="02070309020205020404" pitchFamily="49" charset="0"/>
              </a:rPr>
              <a:t>bmi</a:t>
            </a:r>
            <a:r>
              <a:rPr lang="en-US" altLang="en-US" sz="13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if (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bmi</a:t>
            </a:r>
            <a:r>
              <a:rPr lang="en-US" altLang="en-US" sz="1300" b="1" dirty="0">
                <a:latin typeface="Courier New" panose="02070309020205020404" pitchFamily="49" charset="0"/>
              </a:rPr>
              <a:t> &lt; 18.5) {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    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300" b="1" dirty="0">
                <a:latin typeface="Courier New" panose="02070309020205020404" pitchFamily="49" charset="0"/>
              </a:rPr>
              <a:t>("underweight");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} else if (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bmi</a:t>
            </a:r>
            <a:r>
              <a:rPr lang="en-US" altLang="en-US" sz="1300" b="1" dirty="0">
                <a:latin typeface="Courier New" panose="02070309020205020404" pitchFamily="49" charset="0"/>
              </a:rPr>
              <a:t> &lt; 25) {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    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300" b="1" dirty="0">
                <a:latin typeface="Courier New" panose="02070309020205020404" pitchFamily="49" charset="0"/>
              </a:rPr>
              <a:t>("normal");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} else if (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bmi</a:t>
            </a:r>
            <a:r>
              <a:rPr lang="en-US" altLang="en-US" sz="1300" b="1" dirty="0">
                <a:latin typeface="Courier New" panose="02070309020205020404" pitchFamily="49" charset="0"/>
              </a:rPr>
              <a:t> &lt; 30) {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    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300" b="1" dirty="0">
                <a:latin typeface="Courier New" panose="02070309020205020404" pitchFamily="49" charset="0"/>
              </a:rPr>
              <a:t>("overweight");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} else {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    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300" b="1" dirty="0">
                <a:latin typeface="Courier New" panose="02070309020205020404" pitchFamily="49" charset="0"/>
              </a:rPr>
              <a:t>("obese");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}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2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E867-B29F-CC45-89BC-4ECF5016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Scanners as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E1FB-A75B-CB4B-B29B-8677CD8B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If many methods need to read input, declare a </a:t>
            </a:r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 in </a:t>
            </a:r>
            <a:r>
              <a:rPr lang="en-US" altLang="en-US" dirty="0">
                <a:latin typeface="Courier New" panose="02070309020205020404" pitchFamily="49" charset="0"/>
              </a:rPr>
              <a:t>main</a:t>
            </a:r>
            <a:r>
              <a:rPr lang="en-US" altLang="en-US" dirty="0"/>
              <a:t> and pass it to the other methods as a parameter.</a:t>
            </a:r>
          </a:p>
          <a:p>
            <a:pPr lvl="1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sz="2000" dirty="0" err="1">
                <a:latin typeface="Courier New" panose="02070309020205020404" pitchFamily="49" charset="0"/>
              </a:rPr>
              <a:t>args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Scanner console = new Scanner(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System.in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int sum = readSum3(</a:t>
            </a:r>
            <a:r>
              <a:rPr lang="en-US" altLang="en-US" sz="2000" b="1" dirty="0">
                <a:latin typeface="Courier New" panose="02070309020205020404" pitchFamily="49" charset="0"/>
              </a:rPr>
              <a:t>console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("The sum is " + sum);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Prompts for 3 numbers and returns their sum.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int readSum3(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Scanner console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</a:rPr>
              <a:t>("Type 3 numbers: ");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int num1 = </a:t>
            </a:r>
            <a:r>
              <a:rPr lang="en-US" altLang="en-US" sz="20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int num2 = </a:t>
            </a:r>
            <a:r>
              <a:rPr lang="en-US" altLang="en-US" sz="20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int num3 = </a:t>
            </a:r>
            <a:r>
              <a:rPr lang="en-US" altLang="en-US" sz="20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return num1 + num2 + num3;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0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2FE9-BCB0-6F4A-B8F3-DF01FC48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0B3F-3A71-A34D-BFDD-56F37268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Tests can be combined using </a:t>
            </a:r>
            <a:r>
              <a:rPr lang="en-US" altLang="en-US" i="1" dirty="0"/>
              <a:t>logical operators</a:t>
            </a:r>
            <a:r>
              <a:rPr lang="en-US" altLang="en-US" dirty="0"/>
              <a:t>:</a:t>
            </a:r>
          </a:p>
          <a:p>
            <a:pPr lvl="1">
              <a:lnSpc>
                <a:spcPct val="110000"/>
              </a:lnSpc>
            </a:pPr>
            <a:endParaRPr lang="en-US" altLang="en-US" dirty="0"/>
          </a:p>
          <a:p>
            <a:pPr lvl="1">
              <a:lnSpc>
                <a:spcPct val="110000"/>
              </a:lnSpc>
            </a:pPr>
            <a:endParaRPr lang="en-US" altLang="en-US" dirty="0"/>
          </a:p>
          <a:p>
            <a:pPr lvl="1">
              <a:lnSpc>
                <a:spcPct val="110000"/>
              </a:lnSpc>
            </a:pPr>
            <a:endParaRPr lang="en-US" altLang="en-US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en-US" dirty="0"/>
          </a:p>
          <a:p>
            <a:r>
              <a:rPr lang="en-US" altLang="en-US" dirty="0"/>
              <a:t>"Truth tables" for each, used with logical values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:</a:t>
            </a:r>
          </a:p>
          <a:p>
            <a:endParaRPr 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663E3FC8-FA27-854B-8A6F-B5F059985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04038"/>
              </p:ext>
            </p:extLst>
          </p:nvPr>
        </p:nvGraphicFramePr>
        <p:xfrm>
          <a:off x="1432497" y="2435098"/>
          <a:ext cx="6897687" cy="1463676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Operator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Example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Result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(2 == 3) &amp;&amp; (-1 &lt; 5) 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or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(2 == 3) || (-1 &lt; 5)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!(2 == 3)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31">
            <a:extLst>
              <a:ext uri="{FF2B5EF4-FFF2-40B4-BE49-F238E27FC236}">
                <a16:creationId xmlns:a16="http://schemas.microsoft.com/office/drawing/2014/main" id="{14CA80C4-41D5-504A-8C64-8583968F1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41554"/>
              </p:ext>
            </p:extLst>
          </p:nvPr>
        </p:nvGraphicFramePr>
        <p:xfrm>
          <a:off x="1432497" y="4679188"/>
          <a:ext cx="3721100" cy="1828800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81C0E733-3D12-6947-9041-F8DD14AA7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24504"/>
              </p:ext>
            </p:extLst>
          </p:nvPr>
        </p:nvGraphicFramePr>
        <p:xfrm>
          <a:off x="6555359" y="4952873"/>
          <a:ext cx="1774825" cy="1097100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80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D0C7-66F3-7742-A8F1-2F476FA2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Evaluating logic 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CBF0-3089-FF40-8E6A-EDED23FB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Relational operators have lower precedence than math.</a:t>
            </a:r>
          </a:p>
          <a:p>
            <a:pPr lvl="2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5 * 7 &gt;= 3 + 5 * </a:t>
            </a:r>
            <a:r>
              <a:rPr lang="en-US" altLang="en-US" b="1" dirty="0">
                <a:latin typeface="Courier New" panose="02070309020205020404" pitchFamily="49" charset="0"/>
              </a:rPr>
              <a:t>(7 - 1)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5 * 7</a:t>
            </a:r>
            <a:r>
              <a:rPr lang="en-US" altLang="en-US" dirty="0">
                <a:latin typeface="Courier New" panose="02070309020205020404" pitchFamily="49" charset="0"/>
              </a:rPr>
              <a:t> &gt;= 3 + </a:t>
            </a:r>
            <a:r>
              <a:rPr lang="en-US" altLang="en-US" b="1" dirty="0">
                <a:latin typeface="Courier New" panose="02070309020205020404" pitchFamily="49" charset="0"/>
              </a:rPr>
              <a:t>5 * 6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35    &gt;= </a:t>
            </a:r>
            <a:r>
              <a:rPr lang="en-US" altLang="en-US" b="1" dirty="0">
                <a:latin typeface="Courier New" panose="02070309020205020404" pitchFamily="49" charset="0"/>
              </a:rPr>
              <a:t>3 + 30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35    &gt;= 33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true</a:t>
            </a:r>
          </a:p>
          <a:p>
            <a:pPr lvl="2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Relational operators cannot be "chained" as in algebra.</a:t>
            </a:r>
          </a:p>
          <a:p>
            <a:pPr lvl="2">
              <a:lnSpc>
                <a:spcPct val="80000"/>
              </a:lnSpc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2 &lt;= x</a:t>
            </a:r>
            <a:r>
              <a:rPr lang="en-US" altLang="en-US" dirty="0">
                <a:latin typeface="Courier New" panose="02070309020205020404" pitchFamily="49" charset="0"/>
              </a:rPr>
              <a:t> &lt;= 10</a:t>
            </a:r>
            <a:endParaRPr lang="en-US" altLang="en-US" dirty="0"/>
          </a:p>
          <a:p>
            <a:pPr lvl="2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true   &lt;= 10</a:t>
            </a:r>
            <a:r>
              <a:rPr lang="en-US" altLang="en-US" dirty="0">
                <a:latin typeface="Courier New" panose="02070309020205020404" pitchFamily="49" charset="0"/>
              </a:rPr>
              <a:t>             </a:t>
            </a:r>
            <a:r>
              <a:rPr lang="en-US" altLang="en-US" dirty="0"/>
              <a:t>(assume that </a:t>
            </a:r>
            <a:r>
              <a:rPr lang="en-US" altLang="en-US" dirty="0">
                <a:latin typeface="Courier New" panose="02070309020205020404" pitchFamily="49" charset="0"/>
              </a:rPr>
              <a:t>x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15</a:t>
            </a:r>
            <a:r>
              <a:rPr lang="en-US" altLang="en-US" dirty="0"/>
              <a:t>)</a:t>
            </a:r>
            <a:endParaRPr lang="en-US" altLang="en-US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error!</a:t>
            </a:r>
          </a:p>
          <a:p>
            <a:pPr lvl="2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Instead, combine multiple tests with </a:t>
            </a:r>
            <a:r>
              <a:rPr lang="en-US" altLang="en-US" dirty="0">
                <a:latin typeface="Courier New" panose="02070309020205020404" pitchFamily="49" charset="0"/>
              </a:rPr>
              <a:t>&amp;&amp;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||</a:t>
            </a:r>
            <a:endParaRPr lang="en-US" altLang="en-US" dirty="0"/>
          </a:p>
          <a:p>
            <a:pPr lvl="2">
              <a:lnSpc>
                <a:spcPct val="80000"/>
              </a:lnSpc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2 &lt;= x</a:t>
            </a:r>
            <a:r>
              <a:rPr lang="en-US" altLang="en-US" dirty="0">
                <a:latin typeface="Courier New" panose="02070309020205020404" pitchFamily="49" charset="0"/>
              </a:rPr>
              <a:t> &amp;&amp; </a:t>
            </a:r>
            <a:r>
              <a:rPr lang="en-US" altLang="en-US" b="1" dirty="0">
                <a:latin typeface="Courier New" panose="02070309020205020404" pitchFamily="49" charset="0"/>
              </a:rPr>
              <a:t>x &lt;= 10</a:t>
            </a:r>
            <a:endParaRPr lang="en-US" altLang="en-US" dirty="0"/>
          </a:p>
          <a:p>
            <a:pPr lvl="2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true   &amp;&amp; false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2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4020-94DA-7543-96C8-13381064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F30EA-B975-F84B-99E0-FECC4635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What is the result of each of the following expressions?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x = 42;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y = 17;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z = 25;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y &lt; x &amp;&amp; y &lt;= z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x % 2 == y % 2 || x % 2 == z % 2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x &lt;= y + z &amp;&amp; x &gt;= y + z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!(x &lt; y &amp;&amp; x &lt; z)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(x + y) % 2 == 0 || !((z - y) % 2 == 0)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2"/>
            <a:r>
              <a:rPr lang="en-US" altLang="en-US" dirty="0"/>
              <a:t>Answers: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pPr lvl="1"/>
            <a:endParaRPr lang="en-US" altLang="en-US" sz="13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Exercise: Write a program that prompts for information about a person and uses it to decide whether to date them.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A8F2-444D-4240-BF63-A9E5300E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Factoring </a:t>
            </a:r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A2EE-4F37-664A-B0EC-3B392C95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dirty="0"/>
              <a:t>factoring</a:t>
            </a:r>
            <a:r>
              <a:rPr lang="en-US" altLang="en-US" dirty="0"/>
              <a:t>: Extracting common/redundant code.</a:t>
            </a:r>
          </a:p>
          <a:p>
            <a:pPr lvl="1"/>
            <a:r>
              <a:rPr lang="en-US" altLang="en-US" dirty="0"/>
              <a:t>Can reduce or eliminate redundancy from </a:t>
            </a:r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 code.</a:t>
            </a:r>
          </a:p>
          <a:p>
            <a:pPr lvl="1"/>
            <a:endParaRPr lang="en-US" altLang="en-US" sz="900" dirty="0"/>
          </a:p>
          <a:p>
            <a:r>
              <a:rPr lang="en-US" altLang="en-US" dirty="0"/>
              <a:t>Example: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900" dirty="0"/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(a == 1)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(a);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x = 3;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b = b + x;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 else if (a == 2)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(a);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x = 6;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y = y + 10;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b = b + x;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 else {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== 3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(a);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x = 9;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b = b + x;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F9BEC8B-EC6D-9B48-BBAF-5E100A2E15C3}"/>
              </a:ext>
            </a:extLst>
          </p:cNvPr>
          <p:cNvGrpSpPr>
            <a:grpSpLocks/>
          </p:cNvGrpSpPr>
          <p:nvPr/>
        </p:nvGrpSpPr>
        <p:grpSpPr bwMode="auto">
          <a:xfrm>
            <a:off x="5138928" y="2900363"/>
            <a:ext cx="4648200" cy="3276600"/>
            <a:chOff x="2688" y="1968"/>
            <a:chExt cx="2928" cy="2064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C3053222-B1AC-8948-9D1D-11F3A0B21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48"/>
              <a:ext cx="2064" cy="110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anose="02070309020205020404" pitchFamily="49" charset="0"/>
                  <a:cs typeface="Times New Roman" panose="02020603050405020304" pitchFamily="18" charset="0"/>
                </a:rPr>
                <a:t>System.out.println(a);</a:t>
              </a:r>
            </a:p>
            <a:p>
              <a:pPr eaLnBrk="1" hangingPunct="1"/>
              <a:r>
                <a:rPr lang="en-US" altLang="en-US">
                  <a:latin typeface="Courier New" panose="02070309020205020404" pitchFamily="49" charset="0"/>
                  <a:cs typeface="Times New Roman" panose="02020603050405020304" pitchFamily="18" charset="0"/>
                </a:rPr>
                <a:t>x = 3 * a;</a:t>
              </a:r>
            </a:p>
            <a:p>
              <a:pPr eaLnBrk="1" hangingPunct="1"/>
              <a:r>
                <a:rPr lang="en-US" altLang="en-US">
                  <a:latin typeface="Courier New" panose="02070309020205020404" pitchFamily="49" charset="0"/>
                  <a:cs typeface="Times New Roman" panose="02020603050405020304" pitchFamily="18" charset="0"/>
                </a:rPr>
                <a:t>if (a == 2) {</a:t>
              </a:r>
            </a:p>
            <a:p>
              <a:pPr eaLnBrk="1" hangingPunct="1"/>
              <a:r>
                <a:rPr lang="en-US" altLang="en-US">
                  <a:latin typeface="Courier New" panose="02070309020205020404" pitchFamily="49" charset="0"/>
                  <a:cs typeface="Times New Roman" panose="02020603050405020304" pitchFamily="18" charset="0"/>
                </a:rPr>
                <a:t>    y = y + 10;</a:t>
              </a:r>
            </a:p>
            <a:p>
              <a:pPr eaLnBrk="1" hangingPunct="1"/>
              <a:r>
                <a:rPr lang="en-US" altLang="en-US">
                  <a:latin typeface="Courier New" panose="02070309020205020404" pitchFamily="49" charset="0"/>
                  <a:cs typeface="Times New Roman" panose="02020603050405020304" pitchFamily="18" charset="0"/>
                </a:rPr>
                <a:t>}</a:t>
              </a:r>
            </a:p>
            <a:p>
              <a:pPr eaLnBrk="1" hangingPunct="1"/>
              <a:r>
                <a:rPr lang="en-US" altLang="en-US">
                  <a:latin typeface="Courier New" panose="02070309020205020404" pitchFamily="49" charset="0"/>
                  <a:cs typeface="Times New Roman" panose="02020603050405020304" pitchFamily="18" charset="0"/>
                </a:rPr>
                <a:t>b = b + x;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5B38689-7FC4-AC47-89B1-889B71CE4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1968"/>
              <a:ext cx="820" cy="2064"/>
              <a:chOff x="2688" y="1968"/>
              <a:chExt cx="820" cy="2064"/>
            </a:xfrm>
          </p:grpSpPr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id="{78A2F364-D5EC-1D42-9ACB-D23D2CF31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5" y="3001"/>
                <a:ext cx="4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" name="AutoShape 8">
                <a:extLst>
                  <a:ext uri="{FF2B5EF4-FFF2-40B4-BE49-F238E27FC236}">
                    <a16:creationId xmlns:a16="http://schemas.microsoft.com/office/drawing/2014/main" id="{DB55E04F-C78F-034C-B23D-B7DE195AD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68"/>
                <a:ext cx="384" cy="2064"/>
              </a:xfrm>
              <a:prstGeom prst="rightBrace">
                <a:avLst>
                  <a:gd name="adj1" fmla="val 4479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000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4C0F-862F-A747-90D4-6A318188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 with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50A9-9077-5748-A101-1297C19F6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Returns the larger of the two given integers.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int max(int a, int b)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if (a &gt; b)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return a;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return b;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Methods can return different values using </a:t>
            </a:r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Whichever path the code enters, it will return that value.</a:t>
            </a:r>
          </a:p>
          <a:p>
            <a:pPr lvl="1"/>
            <a:r>
              <a:rPr lang="en-US" altLang="en-US" dirty="0"/>
              <a:t>Returning a value causes a method to immediately exit.</a:t>
            </a:r>
          </a:p>
          <a:p>
            <a:pPr lvl="1"/>
            <a:r>
              <a:rPr lang="en-US" altLang="en-US" dirty="0"/>
              <a:t>All paths through the code must reach a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6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3EA6-3130-2947-AF98-C7CC56E3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All paths must return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E583A-3988-1F4E-990C-67BCE6F4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int max(int a, int b) {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if (a &gt; b) {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return a;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2000" b="1" dirty="0">
                <a:solidFill>
                  <a:srgbClr val="A50021"/>
                </a:solidFill>
                <a:latin typeface="Courier New" panose="02070309020205020404" pitchFamily="49" charset="0"/>
              </a:rPr>
              <a:t>    // Error: not all paths return a value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6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dirty="0"/>
              <a:t>The following also does not compile: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int max(int a, int b) {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if (a &gt; b) {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return a;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 else 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if (b &gt;= a) {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return b;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6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The compiler thinks </a:t>
            </a:r>
            <a:r>
              <a:rPr lang="en-US" altLang="en-US" dirty="0">
                <a:latin typeface="Courier New" panose="02070309020205020404" pitchFamily="49" charset="0"/>
              </a:rPr>
              <a:t>if/else/if</a:t>
            </a:r>
            <a:r>
              <a:rPr lang="en-US" altLang="en-US" dirty="0"/>
              <a:t> code might skip all paths, even though mathematically it must choose one or the other.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8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7416-A66E-B94A-BE2F-7AC03840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5877-5206-3E4E-812B-82F6DECC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altLang="en-US" i="1" dirty="0"/>
              <a:t>Executes a block of statements only if a test is true</a:t>
            </a:r>
            <a:endParaRPr lang="en-US" altLang="en-US" sz="900" i="1" dirty="0"/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b="1" dirty="0"/>
              <a:t>test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...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100" dirty="0"/>
              <a:t>	</a:t>
            </a:r>
            <a:r>
              <a:rPr lang="en-US" altLang="en-US" sz="2100" dirty="0">
                <a:latin typeface="Courier New" panose="02070309020205020404" pitchFamily="49" charset="0"/>
              </a:rPr>
              <a:t>double </a:t>
            </a:r>
            <a:r>
              <a:rPr lang="en-US" altLang="en-US" sz="2100" dirty="0" err="1">
                <a:latin typeface="Courier New" panose="02070309020205020404" pitchFamily="49" charset="0"/>
              </a:rPr>
              <a:t>gpa</a:t>
            </a:r>
            <a:r>
              <a:rPr lang="en-US" altLang="en-US" sz="2100" dirty="0">
                <a:latin typeface="Courier New" panose="02070309020205020404" pitchFamily="49" charset="0"/>
              </a:rPr>
              <a:t> = </a:t>
            </a:r>
            <a:r>
              <a:rPr lang="en-US" altLang="en-US" sz="2100" dirty="0" err="1">
                <a:latin typeface="Courier New" panose="02070309020205020404" pitchFamily="49" charset="0"/>
              </a:rPr>
              <a:t>console.nextDouble</a:t>
            </a:r>
            <a:r>
              <a:rPr lang="en-US" altLang="en-US" sz="21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if (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gpa</a:t>
            </a:r>
            <a:r>
              <a:rPr lang="en-US" altLang="en-US" sz="2100" b="1" dirty="0">
                <a:latin typeface="Courier New" panose="02070309020205020404" pitchFamily="49" charset="0"/>
              </a:rPr>
              <a:t> &gt;= 2.0)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    </a:t>
            </a:r>
            <a:r>
              <a:rPr lang="en-US" altLang="en-US" sz="2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100" dirty="0">
                <a:latin typeface="Courier New" panose="02070309020205020404" pitchFamily="49" charset="0"/>
              </a:rPr>
              <a:t>("Application accepted.");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  <p:pic>
        <p:nvPicPr>
          <p:cNvPr id="4" name="Picture 4" descr="if_statement">
            <a:extLst>
              <a:ext uri="{FF2B5EF4-FFF2-40B4-BE49-F238E27FC236}">
                <a16:creationId xmlns:a16="http://schemas.microsoft.com/office/drawing/2014/main" id="{4206A62B-EEF2-5E41-9AC0-31C90878C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33" y="2534864"/>
            <a:ext cx="22399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408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F6E5-23A9-9340-ABED-F654D384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EA78-0C29-804F-A1E0-E58EE234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Write a method </a:t>
            </a:r>
            <a:r>
              <a:rPr lang="en-US" altLang="en-US" dirty="0">
                <a:latin typeface="Courier New" panose="02070309020205020404" pitchFamily="49" charset="0"/>
              </a:rPr>
              <a:t>quadrant</a:t>
            </a:r>
            <a:r>
              <a:rPr lang="en-US" altLang="en-US" dirty="0"/>
              <a:t> that accepts a pair of real numbers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and returns the quadrant for that point: 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Example:  </a:t>
            </a:r>
            <a:r>
              <a:rPr lang="en-US" altLang="en-US" dirty="0">
                <a:latin typeface="Courier New" panose="02070309020205020404" pitchFamily="49" charset="0"/>
              </a:rPr>
              <a:t>quadrant(-4.2, 17.3)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2</a:t>
            </a:r>
          </a:p>
          <a:p>
            <a:pPr lvl="2"/>
            <a:r>
              <a:rPr lang="en-US" altLang="en-US" dirty="0"/>
              <a:t>If the point falls directly on either axis, return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.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7DFD601-D6BD-8546-BB4E-476D3EEA4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38" y="2511552"/>
            <a:ext cx="3635342" cy="240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5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1CFA-4B36-9041-A86C-E2BA74DE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6D96-0ADE-F245-BE10-812D7D01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public static int quadrant(double x, double y)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if (x &gt; 0 &amp;&amp; y &gt; 0)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return 1;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} else if (x &lt; 0 &amp;&amp; y &gt; 0)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return 2;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} else if (x &lt; 0 &amp;&amp; y &lt; 0)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return 3;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} else if (x &gt; 0 &amp;&amp; y &lt; 0)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return 4;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} else {      </a:t>
            </a:r>
            <a:r>
              <a:rPr lang="en-US" altLang="en-US" sz="19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at least one coordinate equals 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return 0;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2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7721-048C-554C-8B58-260B358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Cumulative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5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D45C-7FB9-BB4C-AD0B-2637128A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many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28B1-42F6-A640-81AE-47682E51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would you find the sum of all integers from 1-1000?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This may require a lot of typing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b="1" dirty="0">
                <a:latin typeface="Courier New" panose="02070309020205020404" pitchFamily="49" charset="0"/>
              </a:rPr>
              <a:t>sum</a:t>
            </a:r>
            <a:r>
              <a:rPr lang="en-US" altLang="en-US" dirty="0">
                <a:latin typeface="Courier New" panose="02070309020205020404" pitchFamily="49" charset="0"/>
              </a:rPr>
              <a:t> = 1 + 2 + 3 + 4 + ... 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("The sum is " + sum);</a:t>
            </a:r>
          </a:p>
          <a:p>
            <a:pPr lvl="1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What if we want the sum from 1 - 1,000,000?</a:t>
            </a:r>
            <a:br>
              <a:rPr lang="en-US" altLang="en-US" dirty="0"/>
            </a:br>
            <a:r>
              <a:rPr lang="en-US" altLang="en-US" dirty="0"/>
              <a:t>Or the sum up to any maximum?</a:t>
            </a:r>
          </a:p>
          <a:p>
            <a:pPr lvl="1"/>
            <a:r>
              <a:rPr lang="en-US" altLang="en-US" dirty="0"/>
              <a:t>How can we generalize the above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53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1766-ED91-BC4B-BD4A-42A3DA0B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Cumulative sum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61BA-1DE5-F74C-A895-F2E5A015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int sum = 0;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1000;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sum = sum +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("The sum is " + sum);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US" b="1" dirty="0"/>
              <a:t>cumulative sum</a:t>
            </a:r>
            <a:r>
              <a:rPr lang="en-US" altLang="en-US" dirty="0"/>
              <a:t>: A variable that keeps a sum in progress and is updated repeatedly until summing is finished.</a:t>
            </a:r>
          </a:p>
          <a:p>
            <a:pPr lvl="1">
              <a:lnSpc>
                <a:spcPct val="110000"/>
              </a:lnSpc>
            </a:pPr>
            <a:endParaRPr lang="en-US" altLang="en-US" sz="900" dirty="0"/>
          </a:p>
          <a:p>
            <a:pPr lvl="1">
              <a:lnSpc>
                <a:spcPct val="11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sum</a:t>
            </a:r>
            <a:r>
              <a:rPr lang="en-US" altLang="en-US" dirty="0"/>
              <a:t> in the above code is an attempt at a cumulative sum.</a:t>
            </a:r>
          </a:p>
          <a:p>
            <a:pPr lvl="1">
              <a:lnSpc>
                <a:spcPct val="110000"/>
              </a:lnSpc>
            </a:pPr>
            <a:endParaRPr lang="en-US" altLang="en-US" sz="900" dirty="0"/>
          </a:p>
          <a:p>
            <a:pPr lvl="1">
              <a:lnSpc>
                <a:spcPct val="120000"/>
              </a:lnSpc>
            </a:pPr>
            <a:r>
              <a:rPr lang="en-US" altLang="en-US" dirty="0"/>
              <a:t>Cumulative sum variables must be declared </a:t>
            </a:r>
            <a:r>
              <a:rPr lang="en-US" altLang="en-US" i="1" dirty="0"/>
              <a:t>outside</a:t>
            </a:r>
            <a:r>
              <a:rPr lang="en-US" altLang="en-US" dirty="0"/>
              <a:t> the loops that update them, so that they will still exist after the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68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62A-136A-EB43-9504-3209885E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Cumulative product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DC63F-A412-B344-908B-689FF8E2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cumulative idea can be used with other operators:</a:t>
            </a:r>
          </a:p>
          <a:p>
            <a:pPr lvl="1"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 product = 1;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for (int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1;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&lt;= 20;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product = product * 2;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("2 ^ 20 = " + </a:t>
            </a:r>
            <a:r>
              <a:rPr lang="en-US" altLang="en-US" sz="2000" b="1" dirty="0">
                <a:latin typeface="Courier New" panose="02070309020205020404" pitchFamily="49" charset="0"/>
              </a:rPr>
              <a:t>product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How would we make the base and exponent adjustable?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5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C251-FEF6-1C4A-9E71-19122F6E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 and </a:t>
            </a:r>
            <a:r>
              <a:rPr lang="en-US" altLang="en-US" dirty="0" err="1"/>
              <a:t>cumul</a:t>
            </a:r>
            <a:r>
              <a:rPr lang="en-US" altLang="en-US" dirty="0"/>
              <a:t>. sum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BC355-CBAA-E24D-8210-EB5DDFF0A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can do a cumulative sum of user input: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Scanner console = new Scanner(</a:t>
            </a:r>
            <a:r>
              <a:rPr lang="en-US" altLang="en-US" dirty="0" err="1">
                <a:latin typeface="Courier New" panose="02070309020205020404" pitchFamily="49" charset="0"/>
              </a:rPr>
              <a:t>System.in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sum = 0;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100;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("Type a number: ");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sum = sum + </a:t>
            </a:r>
            <a:r>
              <a:rPr lang="en-US" altLang="en-US" b="1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b="1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("The sum is " + sum);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34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AA9B-6DAE-B348-8E8E-41EC66D7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Cumulative sum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0CC9-DF41-5C46-B350-53DF7FF0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Modify the </a:t>
            </a:r>
            <a:r>
              <a:rPr lang="en-US" altLang="en-US" dirty="0">
                <a:latin typeface="Courier New" panose="02070309020205020404" pitchFamily="49" charset="0"/>
              </a:rPr>
              <a:t>Receipt</a:t>
            </a:r>
            <a:r>
              <a:rPr lang="en-US" altLang="en-US" dirty="0"/>
              <a:t> program from Ch. 2.</a:t>
            </a:r>
          </a:p>
          <a:p>
            <a:pPr lvl="1"/>
            <a:r>
              <a:rPr lang="en-US" altLang="en-US" dirty="0"/>
              <a:t>Prompt for how many people, and each person's dinner cost.</a:t>
            </a:r>
          </a:p>
          <a:p>
            <a:pPr lvl="1"/>
            <a:r>
              <a:rPr lang="en-US" altLang="en-US" dirty="0"/>
              <a:t>Use static methods to structure the solution.</a:t>
            </a:r>
          </a:p>
          <a:p>
            <a:pPr lvl="1">
              <a:buNone/>
            </a:pPr>
            <a:endParaRPr lang="en-US" altLang="en-US" sz="900" dirty="0"/>
          </a:p>
          <a:p>
            <a:pPr lvl="1">
              <a:buNone/>
            </a:pPr>
            <a:endParaRPr lang="en-US" altLang="en-US" sz="900" dirty="0"/>
          </a:p>
          <a:p>
            <a:r>
              <a:rPr lang="en-US" altLang="en-US" dirty="0"/>
              <a:t>Example log of execution: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How many people ate?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4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Person #1: How much did your dinner cost?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20.00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Person #2: How much did your dinner cost?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15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Person #3: How much did your dinner cost?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30.0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Person #4: How much did your dinner cost?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10.00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Subtotal: $75.0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Tax: $6.0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Tip: $11.25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Total: $92.25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7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64CA-5474-FE4E-8B44-0AAA493F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Cumulative sum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1C5B-EAB5-644A-BAD4-BDFB117C6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928"/>
            <a:ext cx="10515600" cy="552907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This program enhances our Receipt program using a cumulative sum.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>
              <a:lnSpc>
                <a:spcPct val="70000"/>
              </a:lnSpc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class Receipt2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Scanner console = new Scanner(</a:t>
            </a:r>
            <a:r>
              <a:rPr lang="en-US" altLang="en-US" b="1" dirty="0" err="1">
                <a:latin typeface="Courier New" panose="02070309020205020404" pitchFamily="49" charset="0"/>
              </a:rPr>
              <a:t>System.in</a:t>
            </a:r>
            <a:r>
              <a:rPr lang="en-US" altLang="en-US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double subtotal = meals(console);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results(subtotal);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Prompts for number of people and returns total meal subtotal.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static double meals(Scanner console)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("How many people ate? ");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people = </a:t>
            </a:r>
            <a:r>
              <a:rPr lang="en-US" altLang="en-US" b="1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>
                <a:latin typeface="Courier New" panose="02070309020205020404" pitchFamily="49" charset="0"/>
              </a:rPr>
              <a:t>double subtotal = 0.0;</a:t>
            </a:r>
            <a:r>
              <a:rPr lang="en-US" altLang="en-US" dirty="0">
                <a:latin typeface="Courier New" panose="02070309020205020404" pitchFamily="49" charset="0"/>
              </a:rPr>
              <a:t>   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cumulative sum</a:t>
            </a:r>
          </a:p>
          <a:p>
            <a:pPr>
              <a:lnSpc>
                <a:spcPct val="70000"/>
              </a:lnSpc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people;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("Person #" +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+ 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              ": How much did your dinner cost? ");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double </a:t>
            </a:r>
            <a:r>
              <a:rPr lang="en-US" altLang="en-US" dirty="0" err="1">
                <a:latin typeface="Courier New" panose="02070309020205020404" pitchFamily="49" charset="0"/>
              </a:rPr>
              <a:t>personCost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</a:rPr>
              <a:t>console.nextDouble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</a:t>
            </a:r>
            <a:r>
              <a:rPr lang="en-US" altLang="en-US" b="1" dirty="0">
                <a:latin typeface="Courier New" panose="02070309020205020404" pitchFamily="49" charset="0"/>
              </a:rPr>
              <a:t>subtotal = subtotal + </a:t>
            </a:r>
            <a:r>
              <a:rPr lang="en-US" altLang="en-US" b="1" dirty="0" err="1">
                <a:latin typeface="Courier New" panose="02070309020205020404" pitchFamily="49" charset="0"/>
              </a:rPr>
              <a:t>personCost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add to sum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return subtotal;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5042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880A-96E3-6746-A30D-2B6CAB7A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Cumulative answer, cont'd.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A8E0-8170-0C4C-8297-07C2CA1F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...</a:t>
            </a:r>
            <a:endParaRPr lang="en-US" altLang="en-US" sz="11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Calculates total owed, assuming 8% tax and 15% tip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static void results(double subtotal) {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double tax = subtotal * .08;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double tip = subtotal * .15;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double total = subtotal + tax + tip;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("Subtotal: $" + subtotal);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("Tax: $" + tax);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("Tip: $" + tip);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("Total: $" + total);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E813-4149-324E-8902-1FB3133E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F5FA-5BFA-724B-8274-8FC59BCC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altLang="en-US" i="1" dirty="0"/>
              <a:t>Executes one block if a test is true, another if false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b="1" dirty="0"/>
              <a:t>test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statement(s)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statement(s)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dirty="0"/>
              <a:t>	</a:t>
            </a:r>
            <a:r>
              <a:rPr lang="en-US" altLang="en-US" sz="1900" dirty="0">
                <a:latin typeface="Courier New" panose="02070309020205020404" pitchFamily="49" charset="0"/>
              </a:rPr>
              <a:t>double </a:t>
            </a:r>
            <a:r>
              <a:rPr lang="en-US" altLang="en-US" sz="1900" dirty="0" err="1">
                <a:latin typeface="Courier New" panose="02070309020205020404" pitchFamily="49" charset="0"/>
              </a:rPr>
              <a:t>gpa</a:t>
            </a:r>
            <a:r>
              <a:rPr lang="en-US" altLang="en-US" sz="1900" dirty="0">
                <a:latin typeface="Courier New" panose="02070309020205020404" pitchFamily="49" charset="0"/>
              </a:rPr>
              <a:t> = </a:t>
            </a:r>
            <a:r>
              <a:rPr lang="en-US" altLang="en-US" sz="1900" dirty="0" err="1">
                <a:latin typeface="Courier New" panose="02070309020205020404" pitchFamily="49" charset="0"/>
              </a:rPr>
              <a:t>console.nextDouble</a:t>
            </a:r>
            <a:r>
              <a:rPr lang="en-US" altLang="en-US" sz="19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	if (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gpa</a:t>
            </a:r>
            <a:r>
              <a:rPr lang="en-US" altLang="en-US" sz="1900" b="1" dirty="0">
                <a:latin typeface="Courier New" panose="02070309020205020404" pitchFamily="49" charset="0"/>
              </a:rPr>
              <a:t> &gt;= 2.0)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	    </a:t>
            </a:r>
            <a:r>
              <a:rPr lang="en-US" altLang="en-US" sz="19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900" dirty="0">
                <a:latin typeface="Courier New" panose="02070309020205020404" pitchFamily="49" charset="0"/>
              </a:rPr>
              <a:t>("Welcome to Mars University!");</a:t>
            </a:r>
            <a:endParaRPr lang="en-US" altLang="en-US" sz="19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	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	    </a:t>
            </a:r>
            <a:r>
              <a:rPr lang="en-US" altLang="en-US" sz="19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900" dirty="0">
                <a:latin typeface="Courier New" panose="02070309020205020404" pitchFamily="49" charset="0"/>
              </a:rPr>
              <a:t>("Application denied.");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  <p:pic>
        <p:nvPicPr>
          <p:cNvPr id="4" name="Picture 4" descr="if_else">
            <a:extLst>
              <a:ext uri="{FF2B5EF4-FFF2-40B4-BE49-F238E27FC236}">
                <a16:creationId xmlns:a16="http://schemas.microsoft.com/office/drawing/2014/main" id="{A80E9161-AF41-B64E-9749-E1A379233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659" y="2373312"/>
            <a:ext cx="3254375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261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3795-A757-D840-9B5F-B960E8A5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2251-3985-F240-BB69-9665116D9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72"/>
            <a:ext cx="10515600" cy="507860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Write a method </a:t>
            </a:r>
            <a:r>
              <a:rPr lang="en-US" altLang="en-US" dirty="0" err="1">
                <a:latin typeface="Courier New" panose="02070309020205020404" pitchFamily="49" charset="0"/>
              </a:rPr>
              <a:t>countFactors</a:t>
            </a:r>
            <a:r>
              <a:rPr lang="en-US" altLang="en-US" dirty="0"/>
              <a:t> that returns</a:t>
            </a:r>
            <a:br>
              <a:rPr lang="en-US" altLang="en-US" dirty="0"/>
            </a:br>
            <a:r>
              <a:rPr lang="en-US" altLang="en-US" dirty="0"/>
              <a:t>the number of factors of an integer.</a:t>
            </a:r>
          </a:p>
          <a:p>
            <a:pPr lvl="1">
              <a:lnSpc>
                <a:spcPct val="11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countFactors</a:t>
            </a:r>
            <a:r>
              <a:rPr lang="en-US" altLang="en-US" dirty="0">
                <a:latin typeface="Courier New" panose="02070309020205020404" pitchFamily="49" charset="0"/>
              </a:rPr>
              <a:t>(24)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8</a:t>
            </a:r>
            <a:r>
              <a:rPr lang="en-US" altLang="en-US" dirty="0"/>
              <a:t> because </a:t>
            </a:r>
            <a:br>
              <a:rPr lang="en-US" altLang="en-US" dirty="0"/>
            </a:br>
            <a:r>
              <a:rPr lang="en-US" altLang="en-US" dirty="0"/>
              <a:t>1, 2, 3, 4, 6, 8, 12, and 24 are factors of 24.</a:t>
            </a:r>
          </a:p>
          <a:p>
            <a:pPr lvl="1">
              <a:lnSpc>
                <a:spcPct val="110000"/>
              </a:lnSpc>
              <a:buNone/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Solution: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9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21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Returns how many factors the given number has.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public static int </a:t>
            </a:r>
            <a:r>
              <a:rPr lang="en-US" altLang="en-US" sz="2100" dirty="0" err="1">
                <a:latin typeface="Courier New" panose="02070309020205020404" pitchFamily="49" charset="0"/>
              </a:rPr>
              <a:t>countFactors</a:t>
            </a:r>
            <a:r>
              <a:rPr lang="en-US" altLang="en-US" sz="2100" dirty="0">
                <a:latin typeface="Courier New" panose="02070309020205020404" pitchFamily="49" charset="0"/>
              </a:rPr>
              <a:t>(int number)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 int count = 0;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 for (int </a:t>
            </a:r>
            <a:r>
              <a:rPr lang="en-US" altLang="en-US" sz="2100" dirty="0" err="1">
                <a:latin typeface="Courier New" panose="02070309020205020404" pitchFamily="49" charset="0"/>
              </a:rPr>
              <a:t>i</a:t>
            </a:r>
            <a:r>
              <a:rPr lang="en-US" altLang="en-US" sz="2100" dirty="0">
                <a:latin typeface="Courier New" panose="02070309020205020404" pitchFamily="49" charset="0"/>
              </a:rPr>
              <a:t> = 1; </a:t>
            </a:r>
            <a:r>
              <a:rPr lang="en-US" altLang="en-US" sz="2100" dirty="0" err="1">
                <a:latin typeface="Courier New" panose="02070309020205020404" pitchFamily="49" charset="0"/>
              </a:rPr>
              <a:t>i</a:t>
            </a:r>
            <a:r>
              <a:rPr lang="en-US" altLang="en-US" sz="2100" dirty="0">
                <a:latin typeface="Courier New" panose="02070309020205020404" pitchFamily="49" charset="0"/>
              </a:rPr>
              <a:t> &lt;= number; </a:t>
            </a:r>
            <a:r>
              <a:rPr lang="en-US" altLang="en-US" sz="2100" dirty="0" err="1">
                <a:latin typeface="Courier New" panose="02070309020205020404" pitchFamily="49" charset="0"/>
              </a:rPr>
              <a:t>i</a:t>
            </a:r>
            <a:r>
              <a:rPr lang="en-US" altLang="en-US" sz="21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       if (number %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100" b="1" dirty="0">
                <a:latin typeface="Courier New" panose="02070309020205020404" pitchFamily="49" charset="0"/>
              </a:rPr>
              <a:t> == 0)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         count++;  </a:t>
            </a:r>
            <a:r>
              <a:rPr lang="en-US" altLang="en-US" sz="21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1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100" b="1" dirty="0">
                <a:solidFill>
                  <a:srgbClr val="008080"/>
                </a:solidFill>
                <a:latin typeface="Courier New" panose="02070309020205020404" pitchFamily="49" charset="0"/>
              </a:rPr>
              <a:t> is a factor of number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   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 return count;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82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A07B-0262-E84F-B803-11379394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Text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72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1FB4-0D2E-D34A-8B68-E1025A9B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AA92-F905-F64A-AF51-E3AFF66FA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: A primitive type representing single characters.</a:t>
            </a:r>
          </a:p>
          <a:p>
            <a:pPr lvl="1"/>
            <a:endParaRPr lang="en-US" altLang="en-US" sz="900" dirty="0"/>
          </a:p>
          <a:p>
            <a:pPr lvl="1"/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is stored internally as an array of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endParaRPr lang="en-US" altLang="en-US" dirty="0"/>
          </a:p>
          <a:p>
            <a:pPr lvl="1">
              <a:buNone/>
            </a:pPr>
            <a:endParaRPr lang="en-US" altLang="en-US" dirty="0"/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String s = "Ali G.";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It is legal to have variables, parameters, returns of type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endParaRPr lang="en-US" altLang="en-US" dirty="0"/>
          </a:p>
          <a:p>
            <a:pPr lvl="2"/>
            <a:r>
              <a:rPr lang="en-US" altLang="en-US" dirty="0"/>
              <a:t>surrounded with apostrophes:   </a:t>
            </a:r>
            <a:r>
              <a:rPr lang="en-US" altLang="en-US" dirty="0">
                <a:latin typeface="Courier New" panose="02070309020205020404" pitchFamily="49" charset="0"/>
              </a:rPr>
              <a:t>'a'</a:t>
            </a:r>
            <a:r>
              <a:rPr lang="en-US" altLang="en-US" dirty="0"/>
              <a:t>  or  </a:t>
            </a:r>
            <a:r>
              <a:rPr lang="en-US" altLang="en-US" dirty="0">
                <a:latin typeface="Courier New" panose="02070309020205020404" pitchFamily="49" charset="0"/>
              </a:rPr>
              <a:t>'4' </a:t>
            </a:r>
            <a:r>
              <a:rPr lang="en-US" altLang="en-US" dirty="0"/>
              <a:t> or  </a:t>
            </a:r>
            <a:r>
              <a:rPr lang="en-US" altLang="en-US" dirty="0">
                <a:latin typeface="Courier New" panose="02070309020205020404" pitchFamily="49" charset="0"/>
              </a:rPr>
              <a:t>'\n'</a:t>
            </a:r>
            <a:r>
              <a:rPr lang="en-US" altLang="en-US" dirty="0"/>
              <a:t>  or  </a:t>
            </a:r>
            <a:r>
              <a:rPr lang="en-US" altLang="en-US" dirty="0">
                <a:latin typeface="Courier New" panose="02070309020205020404" pitchFamily="49" charset="0"/>
              </a:rPr>
              <a:t>'\''</a:t>
            </a:r>
          </a:p>
          <a:p>
            <a:pPr lvl="1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char letter = 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'P'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(letter);   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P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(letter + " Diddy");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P Diddy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3FF130A6-0A3C-894E-A2E1-AEFF6B87D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68865"/>
              </p:ext>
            </p:extLst>
          </p:nvPr>
        </p:nvGraphicFramePr>
        <p:xfrm>
          <a:off x="6214872" y="2957512"/>
          <a:ext cx="4722813" cy="942976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1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'i'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'G'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'.'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44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7D25-551B-4F46-8A89-2316C292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charAt</a:t>
            </a:r>
            <a:r>
              <a:rPr lang="en-US" altLang="en-US" dirty="0"/>
              <a:t>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03CA-184A-F24B-827C-BF608BC7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200" dirty="0"/>
              <a:t>The </a:t>
            </a:r>
            <a:r>
              <a:rPr lang="en-US" altLang="en-US" sz="2200" dirty="0">
                <a:latin typeface="Courier New" panose="02070309020205020404" pitchFamily="49" charset="0"/>
              </a:rPr>
              <a:t>char</a:t>
            </a:r>
            <a:r>
              <a:rPr lang="en-US" altLang="en-US" sz="2200" dirty="0"/>
              <a:t>s in a </a:t>
            </a:r>
            <a:r>
              <a:rPr lang="en-US" altLang="en-US" sz="2200" dirty="0">
                <a:latin typeface="Courier New" panose="02070309020205020404" pitchFamily="49" charset="0"/>
              </a:rPr>
              <a:t>String</a:t>
            </a:r>
            <a:r>
              <a:rPr lang="en-US" altLang="en-US" sz="2200" dirty="0"/>
              <a:t> can be accessed using the </a:t>
            </a:r>
            <a:r>
              <a:rPr lang="en-US" altLang="en-US" sz="2200" dirty="0" err="1">
                <a:latin typeface="Courier New" panose="02070309020205020404" pitchFamily="49" charset="0"/>
              </a:rPr>
              <a:t>charAt</a:t>
            </a:r>
            <a:r>
              <a:rPr lang="en-US" altLang="en-US" sz="2200" dirty="0"/>
              <a:t> method.</a:t>
            </a:r>
          </a:p>
          <a:p>
            <a:pPr lvl="1"/>
            <a:r>
              <a:rPr lang="en-US" altLang="en-US" sz="2000" dirty="0"/>
              <a:t>accepts an </a:t>
            </a:r>
            <a:r>
              <a:rPr lang="en-US" altLang="en-US" sz="2000" dirty="0">
                <a:latin typeface="Courier New" panose="02070309020205020404" pitchFamily="49" charset="0"/>
              </a:rPr>
              <a:t>int</a:t>
            </a:r>
            <a:r>
              <a:rPr lang="en-US" altLang="en-US" sz="2000" dirty="0"/>
              <a:t> index parameter and returns the </a:t>
            </a:r>
            <a:r>
              <a:rPr lang="en-US" altLang="en-US" sz="2000" dirty="0">
                <a:latin typeface="Courier New" panose="02070309020205020404" pitchFamily="49" charset="0"/>
              </a:rPr>
              <a:t>char</a:t>
            </a:r>
            <a:r>
              <a:rPr lang="en-US" altLang="en-US" sz="2000" dirty="0"/>
              <a:t> at that index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900" dirty="0"/>
          </a:p>
          <a:p>
            <a:pPr lvl="1">
              <a:lnSpc>
                <a:spcPct val="70000"/>
              </a:lnSpc>
              <a:buNone/>
            </a:pPr>
            <a:endParaRPr lang="en-US" altLang="en-US" sz="900" dirty="0"/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String food = "cookie";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char </a:t>
            </a:r>
            <a:r>
              <a:rPr lang="en-US" altLang="en-US" sz="1800" dirty="0" err="1">
                <a:latin typeface="Courier New" panose="02070309020205020404" pitchFamily="49" charset="0"/>
              </a:rPr>
              <a:t>firstLetter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food.charAt</a:t>
            </a:r>
            <a:r>
              <a:rPr lang="en-US" altLang="en-US" sz="1800" b="1" dirty="0">
                <a:latin typeface="Courier New" panose="02070309020205020404" pitchFamily="49" charset="0"/>
              </a:rPr>
              <a:t>(0)</a:t>
            </a:r>
            <a:r>
              <a:rPr lang="en-US" altLang="en-US" sz="1800" dirty="0">
                <a:latin typeface="Courier New" panose="02070309020205020404" pitchFamily="49" charset="0"/>
              </a:rPr>
              <a:t>;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'c'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firstLetter</a:t>
            </a:r>
            <a:r>
              <a:rPr lang="en-US" altLang="en-US" sz="1800" dirty="0">
                <a:latin typeface="Courier New" panose="02070309020205020404" pitchFamily="49" charset="0"/>
              </a:rPr>
              <a:t> + " is for " + food);</a:t>
            </a:r>
          </a:p>
          <a:p>
            <a:pPr lvl="1"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200" dirty="0"/>
              <a:t>You can use a </a:t>
            </a:r>
            <a:r>
              <a:rPr lang="en-US" altLang="en-US" sz="2200" dirty="0">
                <a:latin typeface="Courier New" panose="02070309020205020404" pitchFamily="49" charset="0"/>
              </a:rPr>
              <a:t>for</a:t>
            </a:r>
            <a:r>
              <a:rPr lang="en-US" altLang="en-US" sz="2200" dirty="0"/>
              <a:t> loop to print or examine each character.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String major = "CSE";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for 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 </a:t>
            </a:r>
            <a:r>
              <a:rPr lang="en-US" altLang="en-US" sz="1800" dirty="0" err="1">
                <a:latin typeface="Courier New" panose="02070309020205020404" pitchFamily="49" charset="0"/>
              </a:rPr>
              <a:t>major.length</a:t>
            </a:r>
            <a:r>
              <a:rPr lang="en-US" altLang="en-US" sz="1800" dirty="0">
                <a:latin typeface="Courier New" panose="02070309020205020404" pitchFamily="49" charset="0"/>
              </a:rPr>
              <a:t>();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 {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output: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char c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major.charAt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)</a:t>
            </a:r>
            <a:r>
              <a:rPr lang="en-US" altLang="en-US" sz="1800" dirty="0">
                <a:latin typeface="Courier New" panose="02070309020205020404" pitchFamily="49" charset="0"/>
              </a:rPr>
              <a:t>;            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(c);               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S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}                                        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E</a:t>
            </a:r>
            <a:endParaRPr lang="en-US" altLang="en-US" sz="800" b="1" dirty="0">
              <a:solidFill>
                <a:srgbClr val="00808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78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A5A2-FCEE-FB4C-8A93-9024CB33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Comparing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E471-8850-B243-B680-0B4B2951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compare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s with </a:t>
            </a:r>
            <a:r>
              <a:rPr lang="en-US" altLang="en-US" dirty="0">
                <a:latin typeface="Courier New" panose="02070309020205020404" pitchFamily="49" charset="0"/>
              </a:rPr>
              <a:t>==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!=</a:t>
            </a:r>
            <a:r>
              <a:rPr lang="en-US" altLang="en-US" dirty="0"/>
              <a:t>, and other operators:</a:t>
            </a:r>
          </a:p>
          <a:p>
            <a:pPr lvl="1">
              <a:buNone/>
            </a:pPr>
            <a:endParaRPr lang="en-US" altLang="en-US" sz="900" dirty="0"/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String word = </a:t>
            </a:r>
            <a:r>
              <a:rPr lang="en-US" altLang="en-US" dirty="0" err="1">
                <a:latin typeface="Courier New" panose="02070309020205020404" pitchFamily="49" charset="0"/>
              </a:rPr>
              <a:t>console.next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char last = </a:t>
            </a:r>
            <a:r>
              <a:rPr lang="en-US" altLang="en-US" dirty="0" err="1">
                <a:latin typeface="Courier New" panose="02070309020205020404" pitchFamily="49" charset="0"/>
              </a:rPr>
              <a:t>word.charAt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word.length</a:t>
            </a:r>
            <a:r>
              <a:rPr lang="en-US" altLang="en-US" dirty="0">
                <a:latin typeface="Courier New" panose="02070309020205020404" pitchFamily="49" charset="0"/>
              </a:rPr>
              <a:t>() - 1);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b="1" dirty="0">
                <a:latin typeface="Courier New" panose="02070309020205020404" pitchFamily="49" charset="0"/>
              </a:rPr>
              <a:t>last == 's'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(word + " is plural.");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/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// prints the alphabet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(char c = 'a'; </a:t>
            </a:r>
            <a:r>
              <a:rPr lang="en-US" altLang="en-US" b="1" dirty="0">
                <a:latin typeface="Courier New" panose="02070309020205020404" pitchFamily="49" charset="0"/>
              </a:rPr>
              <a:t>c &lt;= 'z'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c++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(c);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19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74BF-E1E7-234F-953F-B721ACBF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vs. 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6464-7BB1-9644-8A39-793A3F7D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 dirty="0"/>
              <a:t>Each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is mapped to an integer value internally</a:t>
            </a:r>
          </a:p>
          <a:p>
            <a:pPr marL="639763" lvl="1" indent="-246063"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 dirty="0"/>
              <a:t>Called an </a:t>
            </a:r>
            <a:r>
              <a:rPr lang="en-US" altLang="en-US" b="1" dirty="0"/>
              <a:t>ASCII value</a:t>
            </a:r>
            <a:endParaRPr lang="en-US" altLang="en-US" dirty="0"/>
          </a:p>
          <a:p>
            <a:pPr marL="639763" lvl="1" indent="-246063">
              <a:tabLst>
                <a:tab pos="3200400" algn="l"/>
                <a:tab pos="4402138" algn="l"/>
                <a:tab pos="6400800" algn="l"/>
              </a:tabLst>
            </a:pPr>
            <a:endParaRPr lang="en-US" altLang="en-US" dirty="0"/>
          </a:p>
          <a:p>
            <a:pPr marL="639763" lvl="1" indent="-246063">
              <a:buNone/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'A'</a:t>
            </a:r>
            <a:r>
              <a:rPr lang="en-US" altLang="en-US" dirty="0"/>
              <a:t>  is  65	</a:t>
            </a:r>
            <a:r>
              <a:rPr lang="en-US" altLang="en-US" dirty="0">
                <a:latin typeface="Courier New" panose="02070309020205020404" pitchFamily="49" charset="0"/>
              </a:rPr>
              <a:t>'B'</a:t>
            </a:r>
            <a:r>
              <a:rPr lang="en-US" altLang="en-US" dirty="0"/>
              <a:t>  is  66	</a:t>
            </a:r>
            <a:r>
              <a:rPr lang="en-US" altLang="en-US" dirty="0">
                <a:latin typeface="Courier New" panose="02070309020205020404" pitchFamily="49" charset="0"/>
              </a:rPr>
              <a:t>' '</a:t>
            </a:r>
            <a:r>
              <a:rPr lang="en-US" altLang="en-US" dirty="0"/>
              <a:t>  is  32</a:t>
            </a:r>
          </a:p>
          <a:p>
            <a:pPr marL="639763" lvl="1" indent="-246063">
              <a:buNone/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'a'</a:t>
            </a:r>
            <a:r>
              <a:rPr lang="en-US" altLang="en-US" dirty="0"/>
              <a:t>  is  97	</a:t>
            </a:r>
            <a:r>
              <a:rPr lang="en-US" altLang="en-US" dirty="0">
                <a:latin typeface="Courier New" panose="02070309020205020404" pitchFamily="49" charset="0"/>
              </a:rPr>
              <a:t>'b'</a:t>
            </a:r>
            <a:r>
              <a:rPr lang="en-US" altLang="en-US" dirty="0"/>
              <a:t>  is  98	</a:t>
            </a:r>
            <a:r>
              <a:rPr lang="en-US" altLang="en-US" dirty="0">
                <a:latin typeface="Courier New" panose="02070309020205020404" pitchFamily="49" charset="0"/>
              </a:rPr>
              <a:t>'*'</a:t>
            </a:r>
            <a:r>
              <a:rPr lang="en-US" altLang="en-US" dirty="0"/>
              <a:t>  is  42</a:t>
            </a:r>
          </a:p>
          <a:p>
            <a:pPr marL="639763" lvl="1" indent="-246063">
              <a:tabLst>
                <a:tab pos="3200400" algn="l"/>
                <a:tab pos="4402138" algn="l"/>
                <a:tab pos="6400800" algn="l"/>
              </a:tabLst>
            </a:pPr>
            <a:endParaRPr lang="en-US" altLang="en-US" dirty="0"/>
          </a:p>
          <a:p>
            <a:pPr marL="639763" lvl="1" indent="-246063"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 dirty="0"/>
              <a:t>Mixing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 causes automatic conversion to 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.</a:t>
            </a:r>
          </a:p>
          <a:p>
            <a:pPr marL="639763" lvl="1" indent="-246063">
              <a:buNone/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'a' + 10  </a:t>
            </a:r>
            <a:r>
              <a:rPr lang="en-US" altLang="en-US" dirty="0"/>
              <a:t>is 107,		</a:t>
            </a:r>
            <a:r>
              <a:rPr lang="en-US" altLang="en-US" dirty="0">
                <a:latin typeface="Courier New" panose="02070309020205020404" pitchFamily="49" charset="0"/>
              </a:rPr>
              <a:t>'A' + 'A'  </a:t>
            </a:r>
            <a:r>
              <a:rPr lang="en-US" altLang="en-US" dirty="0"/>
              <a:t>is 130</a:t>
            </a:r>
          </a:p>
          <a:p>
            <a:pPr marL="639763" lvl="1" indent="-246063">
              <a:buNone/>
              <a:tabLst>
                <a:tab pos="3200400" algn="l"/>
                <a:tab pos="4402138" algn="l"/>
                <a:tab pos="6400800" algn="l"/>
              </a:tabLst>
            </a:pPr>
            <a:endParaRPr lang="en-US" altLang="en-US" dirty="0"/>
          </a:p>
          <a:p>
            <a:pPr marL="639763" lvl="1" indent="-246063"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 dirty="0"/>
              <a:t>To convert an 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 into the equivalent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, type-cast it.</a:t>
            </a:r>
          </a:p>
          <a:p>
            <a:pPr marL="639763" lvl="1" indent="-246063">
              <a:buNone/>
              <a:tabLst>
                <a:tab pos="3200400" algn="l"/>
                <a:tab pos="4402138" algn="l"/>
                <a:tab pos="6400800" algn="l"/>
              </a:tabLst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(char) ('a' + 2)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anose="02070309020205020404" pitchFamily="49" charset="0"/>
              </a:rPr>
              <a:t>'c'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61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7E5E-889A-594D-93E9-CFAD132F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/>
              <a:t> vs.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EA40-C5C9-E14C-AA29-55D394FE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74650" indent="-285750"/>
            <a:r>
              <a:rPr lang="en-US" altLang="en-US" dirty="0">
                <a:latin typeface="Courier New" panose="02070309020205020404" pitchFamily="49" charset="0"/>
              </a:rPr>
              <a:t>"h"</a:t>
            </a:r>
            <a:r>
              <a:rPr lang="en-US" altLang="en-US" dirty="0"/>
              <a:t> is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, but </a:t>
            </a:r>
            <a:r>
              <a:rPr lang="en-US" altLang="en-US" dirty="0">
                <a:latin typeface="Courier New" panose="02070309020205020404" pitchFamily="49" charset="0"/>
              </a:rPr>
              <a:t>'h'</a:t>
            </a:r>
            <a:r>
              <a:rPr lang="en-US" altLang="en-US" dirty="0"/>
              <a:t> is a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	(they are different)</a:t>
            </a:r>
          </a:p>
          <a:p>
            <a:pPr marL="742950" lvl="1" indent="-285750">
              <a:buNone/>
            </a:pPr>
            <a:endParaRPr lang="en-US" altLang="en-US" sz="1300" dirty="0"/>
          </a:p>
          <a:p>
            <a:pPr marL="374650" indent="-285750"/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is an object; it contains methods.</a:t>
            </a:r>
          </a:p>
          <a:p>
            <a:pPr marL="742950" lvl="1" indent="-285750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"h";</a:t>
            </a:r>
          </a:p>
          <a:p>
            <a:pPr marL="742950" lvl="1" indent="-2857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"H"</a:t>
            </a:r>
          </a:p>
          <a:p>
            <a:pPr marL="742950" lvl="1" indent="-2857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1</a:t>
            </a:r>
          </a:p>
          <a:p>
            <a:pPr marL="742950" lvl="1" indent="-2857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first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'H'</a:t>
            </a:r>
          </a:p>
          <a:p>
            <a:pPr marL="742950" lvl="1" indent="-285750">
              <a:lnSpc>
                <a:spcPct val="70000"/>
              </a:lnSpc>
              <a:buNone/>
            </a:pPr>
            <a:endParaRPr lang="en-US" altLang="en-US" sz="1300" b="1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70000"/>
              </a:lnSpc>
              <a:buNone/>
            </a:pPr>
            <a:endParaRPr lang="en-US" altLang="en-US" sz="1300" b="1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4650" indent="-285750"/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is primitive; you can't call methods on it.</a:t>
            </a:r>
          </a:p>
          <a:p>
            <a:pPr marL="742950" lvl="1" indent="-285750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c = 'h';</a:t>
            </a:r>
          </a:p>
          <a:p>
            <a:pPr marL="742950" lvl="1" indent="-285750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altLang="en-US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c.toUpperCase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       // ERROR</a:t>
            </a:r>
            <a:endParaRPr lang="en-US" altLang="en-US" b="1" dirty="0">
              <a:solidFill>
                <a:srgbClr val="800000"/>
              </a:solidFill>
            </a:endParaRPr>
          </a:p>
          <a:p>
            <a:pPr marL="742950" lvl="1" indent="-285750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en-US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altLang="en-US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// ERROR</a:t>
            </a:r>
            <a:endParaRPr lang="en-US" altLang="en-US" b="1" dirty="0">
              <a:solidFill>
                <a:srgbClr val="800000"/>
              </a:solidFill>
            </a:endParaRPr>
          </a:p>
          <a:p>
            <a:pPr marL="742950" lvl="1" indent="-285750">
              <a:lnSpc>
                <a:spcPct val="7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/>
            <a:r>
              <a:rPr lang="en-US" altLang="en-US" dirty="0"/>
              <a:t>What is </a:t>
            </a:r>
            <a:r>
              <a:rPr lang="en-US" altLang="en-US" dirty="0">
                <a:latin typeface="Courier New" panose="02070309020205020404" pitchFamily="49" charset="0"/>
              </a:rPr>
              <a:t>s + 1</a:t>
            </a:r>
            <a:r>
              <a:rPr lang="en-US" altLang="en-US" dirty="0"/>
              <a:t> ?  What is </a:t>
            </a:r>
            <a:r>
              <a:rPr lang="en-US" altLang="en-US" dirty="0">
                <a:latin typeface="Courier New" panose="02070309020205020404" pitchFamily="49" charset="0"/>
              </a:rPr>
              <a:t>c + 1</a:t>
            </a:r>
            <a:r>
              <a:rPr lang="en-US" altLang="en-US" dirty="0"/>
              <a:t> ? </a:t>
            </a:r>
          </a:p>
          <a:p>
            <a:pPr marL="742950" lvl="1" indent="-285750"/>
            <a:r>
              <a:rPr lang="en-US" altLang="en-US" dirty="0"/>
              <a:t>What is </a:t>
            </a:r>
            <a:r>
              <a:rPr lang="en-US" altLang="en-US" dirty="0">
                <a:latin typeface="Courier New" panose="02070309020205020404" pitchFamily="49" charset="0"/>
              </a:rPr>
              <a:t>s + s</a:t>
            </a:r>
            <a:r>
              <a:rPr lang="en-US" altLang="en-US" dirty="0"/>
              <a:t> ?  What is </a:t>
            </a:r>
            <a:r>
              <a:rPr lang="en-US" altLang="en-US" dirty="0">
                <a:latin typeface="Courier New" panose="02070309020205020404" pitchFamily="49" charset="0"/>
              </a:rPr>
              <a:t>c + c</a:t>
            </a:r>
            <a:r>
              <a:rPr lang="en-US" altLang="en-US" dirty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45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50D8-0BF4-E347-83E8-743F5C31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Formatting text with </a:t>
            </a:r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F956-28BF-B946-9589-BFE1C4DD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33363" indent="-233363" algn="ctr">
              <a:buNone/>
              <a:tabLst>
                <a:tab pos="2057400" algn="l"/>
              </a:tabLst>
            </a:pPr>
            <a:r>
              <a:rPr lang="en-US" altLang="en-US" dirty="0" err="1">
                <a:latin typeface="Courier New" panose="02070309020205020404" pitchFamily="49" charset="0"/>
              </a:rPr>
              <a:t>System.out.printf</a:t>
            </a:r>
            <a:r>
              <a:rPr lang="en-US" altLang="en-US" dirty="0">
                <a:latin typeface="Courier New" panose="02070309020205020404" pitchFamily="49" charset="0"/>
              </a:rPr>
              <a:t>("</a:t>
            </a:r>
            <a:r>
              <a:rPr lang="en-US" altLang="en-US" b="1" dirty="0"/>
              <a:t>format string</a:t>
            </a:r>
            <a:r>
              <a:rPr lang="en-US" altLang="en-US" dirty="0">
                <a:latin typeface="Courier New" panose="02070309020205020404" pitchFamily="49" charset="0"/>
              </a:rPr>
              <a:t>", 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690563" lvl="1" indent="-233363">
              <a:buNone/>
              <a:tabLst>
                <a:tab pos="2057400" algn="l"/>
              </a:tabLst>
            </a:pPr>
            <a:endParaRPr lang="en-US" altLang="en-US" dirty="0"/>
          </a:p>
          <a:p>
            <a:pPr marL="233363" indent="-233363">
              <a:lnSpc>
                <a:spcPct val="110000"/>
              </a:lnSpc>
              <a:tabLst>
                <a:tab pos="2057400" algn="l"/>
              </a:tabLst>
            </a:pPr>
            <a:r>
              <a:rPr lang="en-US" altLang="en-US" sz="2200" dirty="0"/>
              <a:t>A format string can contain </a:t>
            </a:r>
            <a:r>
              <a:rPr lang="en-US" altLang="en-US" sz="2200" i="1" dirty="0"/>
              <a:t>placeholders </a:t>
            </a:r>
            <a:r>
              <a:rPr lang="en-US" altLang="en-US" sz="2200" dirty="0"/>
              <a:t>to insert parameters:</a:t>
            </a:r>
          </a:p>
          <a:p>
            <a:pPr marL="690563" lvl="1" indent="-233363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%d</a:t>
            </a:r>
            <a:r>
              <a:rPr lang="en-US" altLang="en-US" dirty="0"/>
              <a:t>	integer</a:t>
            </a:r>
          </a:p>
          <a:p>
            <a:pPr marL="690563" lvl="1" indent="-233363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%f</a:t>
            </a:r>
            <a:r>
              <a:rPr lang="en-US" altLang="en-US" dirty="0"/>
              <a:t>	real number</a:t>
            </a:r>
          </a:p>
          <a:p>
            <a:pPr marL="690563" lvl="1" indent="-233363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%s</a:t>
            </a:r>
            <a:r>
              <a:rPr lang="en-US" altLang="en-US" dirty="0"/>
              <a:t>	string</a:t>
            </a:r>
          </a:p>
          <a:p>
            <a:pPr marL="1084263" lvl="2" indent="-169863">
              <a:tabLst>
                <a:tab pos="2057400" algn="l"/>
              </a:tabLst>
            </a:pPr>
            <a:r>
              <a:rPr lang="en-US" altLang="en-US" dirty="0"/>
              <a:t>these placeholders are used instead of + concatenation</a:t>
            </a:r>
          </a:p>
          <a:p>
            <a:pPr marL="1084263" lvl="2" indent="-169863">
              <a:tabLst>
                <a:tab pos="2057400" algn="l"/>
              </a:tabLst>
            </a:pPr>
            <a:endParaRPr lang="en-US" altLang="en-US" dirty="0"/>
          </a:p>
          <a:p>
            <a:pPr marL="690563" lvl="1" indent="-233363">
              <a:tabLst>
                <a:tab pos="2057400" algn="l"/>
              </a:tabLst>
            </a:pPr>
            <a:r>
              <a:rPr lang="en-US" altLang="en-US" dirty="0"/>
              <a:t>Example:</a:t>
            </a:r>
          </a:p>
          <a:p>
            <a:pPr marL="690563" lvl="1" indent="-233363">
              <a:lnSpc>
                <a:spcPct val="70000"/>
              </a:lnSpc>
              <a:buNone/>
              <a:tabLst>
                <a:tab pos="2057400" algn="l"/>
              </a:tabLst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690563" lvl="1" indent="-2333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int x = 3;</a:t>
            </a:r>
          </a:p>
          <a:p>
            <a:pPr marL="690563" lvl="1" indent="-2333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int y = -17;</a:t>
            </a:r>
            <a:endParaRPr lang="en-US" altLang="en-US" sz="20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90563" lvl="1" indent="-2333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System.out.printf</a:t>
            </a:r>
            <a:r>
              <a:rPr lang="en-US" altLang="en-US" sz="2000" dirty="0">
                <a:latin typeface="Courier New" panose="02070309020205020404" pitchFamily="49" charset="0"/>
              </a:rPr>
              <a:t>("x is </a:t>
            </a:r>
            <a:r>
              <a:rPr lang="en-US" altLang="en-US" sz="2000" b="1" dirty="0">
                <a:latin typeface="Courier New" panose="02070309020205020404" pitchFamily="49" charset="0"/>
              </a:rPr>
              <a:t>%d</a:t>
            </a:r>
            <a:r>
              <a:rPr lang="en-US" altLang="en-US" sz="2000" dirty="0">
                <a:latin typeface="Courier New" panose="02070309020205020404" pitchFamily="49" charset="0"/>
              </a:rPr>
              <a:t> and y is </a:t>
            </a:r>
            <a:r>
              <a:rPr lang="en-US" altLang="en-US" sz="2000" b="1" dirty="0">
                <a:latin typeface="Courier New" panose="02070309020205020404" pitchFamily="49" charset="0"/>
              </a:rPr>
              <a:t>%d</a:t>
            </a:r>
            <a:r>
              <a:rPr lang="en-US" altLang="en-US" sz="2000" dirty="0">
                <a:latin typeface="Courier New" panose="02070309020205020404" pitchFamily="49" charset="0"/>
              </a:rPr>
              <a:t>!\n", x, y);</a:t>
            </a:r>
          </a:p>
          <a:p>
            <a:pPr marL="690563" lvl="1" indent="-2333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sz="2000" b="1" dirty="0">
                <a:latin typeface="Courier New" panose="02070309020205020404" pitchFamily="49" charset="0"/>
              </a:rPr>
              <a:t>	      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x is 3 and y is -17!</a:t>
            </a:r>
          </a:p>
          <a:p>
            <a:pPr marL="690563" lvl="1" indent="-233363">
              <a:buNone/>
              <a:tabLst>
                <a:tab pos="2057400" algn="l"/>
              </a:tabLst>
            </a:pPr>
            <a:endParaRPr lang="en-US" altLang="en-US" sz="800" dirty="0"/>
          </a:p>
          <a:p>
            <a:pPr marL="1084263" lvl="2" indent="-169863">
              <a:tabLst>
                <a:tab pos="2057400" algn="l"/>
              </a:tabLst>
            </a:pPr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/>
              <a:t> does not drop to the next line unless you write </a:t>
            </a:r>
            <a:r>
              <a:rPr lang="en-US" altLang="en-US" dirty="0">
                <a:latin typeface="Courier New" panose="02070309020205020404" pitchFamily="49" charset="0"/>
              </a:rPr>
              <a:t>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75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DADF-D5B1-1748-B3B6-E65191BF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/>
              <a:t> width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6AFD-C659-2D4B-8F9D-48E25589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9763" lvl="1" indent="-246063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b="1" dirty="0"/>
              <a:t>W</a:t>
            </a:r>
            <a:r>
              <a:rPr lang="en-US" altLang="en-US" dirty="0">
                <a:latin typeface="Courier New" panose="02070309020205020404" pitchFamily="49" charset="0"/>
              </a:rPr>
              <a:t>d</a:t>
            </a:r>
            <a:r>
              <a:rPr lang="en-US" altLang="en-US" dirty="0"/>
              <a:t>	integer, </a:t>
            </a:r>
            <a:r>
              <a:rPr lang="en-US" altLang="en-US" b="1" dirty="0"/>
              <a:t>W</a:t>
            </a:r>
            <a:r>
              <a:rPr lang="en-US" altLang="en-US" dirty="0"/>
              <a:t> characters wide, right-aligned</a:t>
            </a:r>
          </a:p>
          <a:p>
            <a:pPr marL="639763" lvl="1" indent="-246063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%-</a:t>
            </a:r>
            <a:r>
              <a:rPr lang="en-US" altLang="en-US" b="1" dirty="0"/>
              <a:t>W</a:t>
            </a:r>
            <a:r>
              <a:rPr lang="en-US" altLang="en-US" dirty="0">
                <a:latin typeface="Courier New" panose="02070309020205020404" pitchFamily="49" charset="0"/>
              </a:rPr>
              <a:t>d</a:t>
            </a:r>
            <a:r>
              <a:rPr lang="en-US" altLang="en-US" dirty="0"/>
              <a:t>	integer, </a:t>
            </a:r>
            <a:r>
              <a:rPr lang="en-US" altLang="en-US" b="1" dirty="0"/>
              <a:t>W</a:t>
            </a:r>
            <a:r>
              <a:rPr lang="en-US" altLang="en-US" dirty="0"/>
              <a:t> characters wide, </a:t>
            </a:r>
            <a:r>
              <a:rPr lang="en-US" altLang="en-US" i="1" dirty="0"/>
              <a:t>left</a:t>
            </a:r>
            <a:r>
              <a:rPr lang="en-US" altLang="en-US" dirty="0"/>
              <a:t>-aligned</a:t>
            </a:r>
          </a:p>
          <a:p>
            <a:pPr marL="639763" lvl="1" indent="-246063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b="1" dirty="0" err="1"/>
              <a:t>W</a:t>
            </a:r>
            <a:r>
              <a:rPr lang="en-US" altLang="en-US" dirty="0" err="1">
                <a:latin typeface="Courier New" panose="02070309020205020404" pitchFamily="49" charset="0"/>
              </a:rPr>
              <a:t>f</a:t>
            </a:r>
            <a:r>
              <a:rPr lang="en-US" altLang="en-US" dirty="0"/>
              <a:t>	real number, </a:t>
            </a:r>
            <a:r>
              <a:rPr lang="en-US" altLang="en-US" b="1" dirty="0"/>
              <a:t>W</a:t>
            </a:r>
            <a:r>
              <a:rPr lang="en-US" altLang="en-US" dirty="0"/>
              <a:t> characters wide, right-aligned</a:t>
            </a:r>
          </a:p>
          <a:p>
            <a:pPr marL="639763" lvl="1" indent="-246063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...</a:t>
            </a:r>
            <a:endParaRPr lang="en-US" altLang="en-US" dirty="0"/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3;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 for (int j = 1; j &lt;= 10; </a:t>
            </a:r>
            <a:r>
              <a:rPr lang="en-US" altLang="en-US" dirty="0" err="1">
                <a:latin typeface="Courier New" panose="02070309020205020404" pitchFamily="49" charset="0"/>
              </a:rPr>
              <a:t>j++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System.out.printf</a:t>
            </a:r>
            <a:r>
              <a:rPr lang="en-US" altLang="en-US" dirty="0">
                <a:latin typeface="Courier New" panose="02070309020205020404" pitchFamily="49" charset="0"/>
              </a:rPr>
              <a:t>("</a:t>
            </a:r>
            <a:r>
              <a:rPr lang="en-US" altLang="en-US" b="1" dirty="0">
                <a:latin typeface="Courier New" panose="02070309020205020404" pitchFamily="49" charset="0"/>
              </a:rPr>
              <a:t>%4d</a:t>
            </a:r>
            <a:r>
              <a:rPr lang="en-US" altLang="en-US" dirty="0">
                <a:latin typeface="Courier New" panose="02070309020205020404" pitchFamily="49" charset="0"/>
              </a:rPr>
              <a:t>", 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* j));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to end the line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buNone/>
              <a:tabLst>
                <a:tab pos="2057400" algn="l"/>
              </a:tabLst>
            </a:pPr>
            <a:r>
              <a:rPr lang="en-US" altLang="en-US" dirty="0"/>
              <a:t>Output: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1   2   3   4   5   6   7   8   9  10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2   4   6   8  10  12  14  16  18  20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3   6   9  12  15  18  21  24  27  30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67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EB91-68F8-484F-A187-C2213505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/>
              <a:t> precision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5FE5-4A79-514B-9690-8BF6775E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9763" lvl="1" indent="-246063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%.</a:t>
            </a:r>
            <a:r>
              <a:rPr lang="en-US" altLang="en-US" b="1" dirty="0"/>
              <a:t>D</a:t>
            </a:r>
            <a:r>
              <a:rPr lang="en-US" altLang="en-US" dirty="0">
                <a:latin typeface="Courier New" panose="02070309020205020404" pitchFamily="49" charset="0"/>
              </a:rPr>
              <a:t>f</a:t>
            </a:r>
            <a:r>
              <a:rPr lang="en-US" altLang="en-US" dirty="0"/>
              <a:t>	real number, rounded to </a:t>
            </a:r>
            <a:r>
              <a:rPr lang="en-US" altLang="en-US" b="1" dirty="0"/>
              <a:t>D</a:t>
            </a:r>
            <a:r>
              <a:rPr lang="en-US" altLang="en-US" dirty="0"/>
              <a:t> digits after decimal</a:t>
            </a:r>
          </a:p>
          <a:p>
            <a:pPr marL="639763" lvl="1" indent="-246063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b="1" dirty="0" err="1"/>
              <a:t>W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b="1" dirty="0" err="1"/>
              <a:t>D</a:t>
            </a:r>
            <a:r>
              <a:rPr lang="en-US" altLang="en-US" dirty="0" err="1">
                <a:latin typeface="Courier New" panose="02070309020205020404" pitchFamily="49" charset="0"/>
              </a:rPr>
              <a:t>f</a:t>
            </a:r>
            <a:r>
              <a:rPr lang="en-US" altLang="en-US" dirty="0"/>
              <a:t>	real number, </a:t>
            </a:r>
            <a:r>
              <a:rPr lang="en-US" altLang="en-US" b="1" dirty="0"/>
              <a:t>W</a:t>
            </a:r>
            <a:r>
              <a:rPr lang="en-US" altLang="en-US" dirty="0"/>
              <a:t> chars wide, </a:t>
            </a:r>
            <a:r>
              <a:rPr lang="en-US" altLang="en-US" b="1" dirty="0"/>
              <a:t>D</a:t>
            </a:r>
            <a:r>
              <a:rPr lang="en-US" altLang="en-US" dirty="0"/>
              <a:t> digits after decimal</a:t>
            </a:r>
          </a:p>
          <a:p>
            <a:pPr marL="639763" lvl="1" indent="-246063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%-</a:t>
            </a:r>
            <a:r>
              <a:rPr lang="en-US" altLang="en-US" b="1" dirty="0" err="1"/>
              <a:t>W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b="1" dirty="0" err="1"/>
              <a:t>D</a:t>
            </a:r>
            <a:r>
              <a:rPr lang="en-US" altLang="en-US" dirty="0" err="1">
                <a:latin typeface="Courier New" panose="02070309020205020404" pitchFamily="49" charset="0"/>
              </a:rPr>
              <a:t>f</a:t>
            </a:r>
            <a:r>
              <a:rPr lang="en-US" altLang="en-US" dirty="0"/>
              <a:t>	real number, </a:t>
            </a:r>
            <a:r>
              <a:rPr lang="en-US" altLang="en-US" b="1" dirty="0"/>
              <a:t>W</a:t>
            </a:r>
            <a:r>
              <a:rPr lang="en-US" altLang="en-US" dirty="0"/>
              <a:t> wide (left-align), </a:t>
            </a:r>
            <a:r>
              <a:rPr lang="en-US" altLang="en-US" b="1" dirty="0"/>
              <a:t>D</a:t>
            </a:r>
            <a:r>
              <a:rPr lang="en-US" altLang="en-US" dirty="0"/>
              <a:t> after decimal</a:t>
            </a:r>
            <a:endParaRPr lang="en-US" altLang="en-US" sz="1000" dirty="0"/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endParaRPr lang="en-US" altLang="en-US" dirty="0"/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gpa</a:t>
            </a:r>
            <a:r>
              <a:rPr lang="en-US" altLang="en-US" sz="2000" dirty="0">
                <a:latin typeface="Courier New" panose="02070309020205020404" pitchFamily="49" charset="0"/>
              </a:rPr>
              <a:t> = 3.253764;</a:t>
            </a: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System.out.printf</a:t>
            </a:r>
            <a:r>
              <a:rPr lang="en-US" altLang="en-US" sz="2000" dirty="0">
                <a:latin typeface="Courier New" panose="02070309020205020404" pitchFamily="49" charset="0"/>
              </a:rPr>
              <a:t>("your GPA is </a:t>
            </a:r>
            <a:r>
              <a:rPr lang="en-US" altLang="en-US" sz="2000" b="1" dirty="0">
                <a:latin typeface="Courier New" panose="02070309020205020404" pitchFamily="49" charset="0"/>
              </a:rPr>
              <a:t>%.1f</a:t>
            </a:r>
            <a:r>
              <a:rPr lang="en-US" altLang="en-US" sz="2000" dirty="0">
                <a:latin typeface="Courier New" panose="02070309020205020404" pitchFamily="49" charset="0"/>
              </a:rPr>
              <a:t>\n", </a:t>
            </a:r>
            <a:r>
              <a:rPr lang="en-US" altLang="en-US" sz="2000" dirty="0" err="1">
                <a:latin typeface="Courier New" panose="02070309020205020404" pitchFamily="49" charset="0"/>
              </a:rPr>
              <a:t>gpa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System.out.printf</a:t>
            </a:r>
            <a:r>
              <a:rPr lang="en-US" altLang="en-US" sz="2000" dirty="0">
                <a:latin typeface="Courier New" panose="02070309020205020404" pitchFamily="49" charset="0"/>
              </a:rPr>
              <a:t>("more precisely: </a:t>
            </a:r>
            <a:r>
              <a:rPr lang="en-US" altLang="en-US" sz="2000" b="1" dirty="0">
                <a:latin typeface="Courier New" panose="02070309020205020404" pitchFamily="49" charset="0"/>
              </a:rPr>
              <a:t>%8.3f</a:t>
            </a:r>
            <a:r>
              <a:rPr lang="en-US" altLang="en-US" sz="2000" dirty="0">
                <a:latin typeface="Courier New" panose="02070309020205020404" pitchFamily="49" charset="0"/>
              </a:rPr>
              <a:t>\n", </a:t>
            </a:r>
            <a:r>
              <a:rPr lang="en-US" altLang="en-US" sz="2000" dirty="0" err="1">
                <a:latin typeface="Courier New" panose="02070309020205020404" pitchFamily="49" charset="0"/>
              </a:rPr>
              <a:t>gpa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r>
              <a:rPr lang="en-US" altLang="en-US" dirty="0"/>
              <a:t>	Output: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r>
              <a:rPr lang="en-US" altLang="en-US" sz="9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your GPA is 3.3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more precisely:    3.254</a:t>
            </a:r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9598A4D-2C10-CE47-B63D-3C8C60E4F253}"/>
              </a:ext>
            </a:extLst>
          </p:cNvPr>
          <p:cNvGrpSpPr>
            <a:grpSpLocks/>
          </p:cNvGrpSpPr>
          <p:nvPr/>
        </p:nvGrpSpPr>
        <p:grpSpPr bwMode="auto">
          <a:xfrm>
            <a:off x="4413504" y="5811838"/>
            <a:ext cx="1597152" cy="681037"/>
            <a:chOff x="2137" y="3216"/>
            <a:chExt cx="768" cy="429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41C8B7F5-E34F-9A4D-A9EF-FBA5583CB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0" y="3414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altLang="en-US" sz="1800" dirty="0">
                  <a:latin typeface="Verdana" panose="020B060403050404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F3DBF04D-E384-8449-A273-DC980DF2A36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25" y="2928"/>
              <a:ext cx="192" cy="768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endParaRPr lang="en-US" altLang="en-US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C0496E08-5BE8-9C47-B0A5-0A3D51378A4B}"/>
              </a:ext>
            </a:extLst>
          </p:cNvPr>
          <p:cNvGrpSpPr>
            <a:grpSpLocks/>
          </p:cNvGrpSpPr>
          <p:nvPr/>
        </p:nvGrpSpPr>
        <p:grpSpPr bwMode="auto">
          <a:xfrm>
            <a:off x="5404104" y="4870451"/>
            <a:ext cx="457200" cy="582612"/>
            <a:chOff x="2625" y="2580"/>
            <a:chExt cx="288" cy="367"/>
          </a:xfrm>
        </p:grpSpPr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023842DD-FACB-6340-B7DB-34CB7F349EC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697" y="2731"/>
              <a:ext cx="144" cy="288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endParaRPr lang="en-US" altLang="en-US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58EC0D6C-5C0B-EB4A-9B40-50BD30127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" y="2580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altLang="en-US" sz="1800" dirty="0">
                  <a:latin typeface="Verdana" panose="020B060403050404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72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167B-49D5-3148-883B-95DD9CA7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14BE-47AA-C34E-8C38-36ABBABC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441"/>
            <a:ext cx="10515600" cy="4351338"/>
          </a:xfrm>
        </p:spPr>
        <p:txBody>
          <a:bodyPr/>
          <a:lstStyle/>
          <a:p>
            <a:r>
              <a:rPr lang="en-US" altLang="en-US" sz="2500" dirty="0">
                <a:latin typeface="Courier New" panose="02070309020205020404" pitchFamily="49" charset="0"/>
              </a:rPr>
              <a:t>if</a:t>
            </a:r>
            <a:r>
              <a:rPr lang="en-US" altLang="en-US" sz="2500" dirty="0"/>
              <a:t> statements and </a:t>
            </a:r>
            <a:r>
              <a:rPr lang="en-US" altLang="en-US" sz="2500" dirty="0">
                <a:latin typeface="Courier New" panose="02070309020205020404" pitchFamily="49" charset="0"/>
              </a:rPr>
              <a:t>for</a:t>
            </a:r>
            <a:r>
              <a:rPr lang="en-US" altLang="en-US" sz="2500" dirty="0"/>
              <a:t> loops both use logical tests.</a:t>
            </a:r>
          </a:p>
          <a:p>
            <a:pPr lvl="1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&lt;= 10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 ...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&lt;= 10</a:t>
            </a:r>
            <a:r>
              <a:rPr lang="en-US" altLang="en-US" dirty="0">
                <a:latin typeface="Courier New" panose="02070309020205020404" pitchFamily="49" charset="0"/>
              </a:rPr>
              <a:t>) { ...</a:t>
            </a:r>
          </a:p>
          <a:p>
            <a:pPr lvl="1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These are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/>
              <a:t> expressions, seen in Ch. 5.</a:t>
            </a:r>
          </a:p>
          <a:p>
            <a:r>
              <a:rPr lang="en-US" altLang="en-US" dirty="0"/>
              <a:t>Tests use </a:t>
            </a:r>
            <a:r>
              <a:rPr lang="en-US" altLang="en-US" i="1" dirty="0"/>
              <a:t>relational operators</a:t>
            </a:r>
            <a:r>
              <a:rPr lang="en-US" altLang="en-US" dirty="0"/>
              <a:t>:</a:t>
            </a:r>
          </a:p>
          <a:p>
            <a:endParaRPr lang="en-US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FDE5DCE9-97D5-A14B-B078-3D879488B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11395"/>
              </p:ext>
            </p:extLst>
          </p:nvPr>
        </p:nvGraphicFramePr>
        <p:xfrm>
          <a:off x="2467087" y="4125243"/>
          <a:ext cx="6735763" cy="2560635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Operator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Meaning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Example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equals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 + 1 == 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does not equal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3.2 != 2.5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less than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10 &lt;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greater than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10 &gt;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less than or equal to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126 &lt;= 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&gt;=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greater than or equal to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5.0 &gt;= 5.0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266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A05D-DF50-3C40-B835-9B991F8B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/>
              <a:t>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1BBB-599B-C846-BF75-97137986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Modify our </a:t>
            </a:r>
            <a:r>
              <a:rPr lang="en-US" altLang="en-US" dirty="0">
                <a:latin typeface="Courier New" panose="02070309020205020404" pitchFamily="49" charset="0"/>
              </a:rPr>
              <a:t>Receipt</a:t>
            </a:r>
            <a:r>
              <a:rPr lang="en-US" altLang="en-US" dirty="0"/>
              <a:t> program to better format its output.</a:t>
            </a:r>
          </a:p>
          <a:p>
            <a:pPr lvl="1"/>
            <a:r>
              <a:rPr lang="en-US" altLang="en-US" dirty="0"/>
              <a:t>Display results in the format below, with </a:t>
            </a:r>
            <a:r>
              <a:rPr lang="en-US" altLang="en-US" dirty="0">
                <a:latin typeface="Courier New" panose="02070309020205020404" pitchFamily="49" charset="0"/>
              </a:rPr>
              <a:t>$</a:t>
            </a:r>
            <a:r>
              <a:rPr lang="en-US" altLang="en-US" dirty="0"/>
              <a:t> and 2 digits after </a:t>
            </a:r>
            <a:r>
              <a:rPr lang="en-US" altLang="en-US" dirty="0">
                <a:latin typeface="Courier New" panose="02070309020205020404" pitchFamily="49" charset="0"/>
              </a:rPr>
              <a:t>.</a:t>
            </a:r>
          </a:p>
          <a:p>
            <a:pPr lvl="1">
              <a:buNone/>
            </a:pPr>
            <a:endParaRPr lang="en-US" altLang="en-US" sz="900" dirty="0"/>
          </a:p>
          <a:p>
            <a:pPr lvl="1">
              <a:buNone/>
            </a:pPr>
            <a:endParaRPr lang="en-US" altLang="en-US" sz="900" dirty="0"/>
          </a:p>
          <a:p>
            <a:r>
              <a:rPr lang="en-US" altLang="en-US" dirty="0"/>
              <a:t>Example log of execution: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How many people ate? </a:t>
            </a:r>
            <a:r>
              <a:rPr lang="en-US" altLang="en-US" sz="1800" b="1" u="sng" dirty="0">
                <a:latin typeface="Courier New" panose="02070309020205020404" pitchFamily="49" charset="0"/>
              </a:rPr>
              <a:t>4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Person #1: How much did your dinner cost? </a:t>
            </a:r>
            <a:r>
              <a:rPr lang="en-US" altLang="en-US" sz="1800" b="1" u="sng" dirty="0">
                <a:latin typeface="Courier New" panose="02070309020205020404" pitchFamily="49" charset="0"/>
              </a:rPr>
              <a:t>20.00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Person #2: How much did your dinner cost? </a:t>
            </a:r>
            <a:r>
              <a:rPr lang="en-US" altLang="en-US" sz="1800" b="1" u="sng" dirty="0">
                <a:latin typeface="Courier New" panose="02070309020205020404" pitchFamily="49" charset="0"/>
              </a:rPr>
              <a:t>15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Person #3: How much did your dinner cost? </a:t>
            </a:r>
            <a:r>
              <a:rPr lang="en-US" altLang="en-US" sz="1800" b="1" u="sng" dirty="0">
                <a:latin typeface="Courier New" panose="02070309020205020404" pitchFamily="49" charset="0"/>
              </a:rPr>
              <a:t>25.0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Person #4: How much did your dinner cost? </a:t>
            </a:r>
            <a:r>
              <a:rPr lang="en-US" altLang="en-US" sz="1800" b="1" u="sng" dirty="0">
                <a:latin typeface="Courier New" panose="02070309020205020404" pitchFamily="49" charset="0"/>
              </a:rPr>
              <a:t>10.00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Subtotal:  $70.00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Tax:       $5.60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Tip:       $10.50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Total:     $86.10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14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14BB-D417-7F43-AEC1-2A1FDA1E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/>
              <a:t> answer (partial)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0075-FAEF-6B4E-807D-693DBBD6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None/>
            </a:pPr>
            <a:endParaRPr lang="en-US" altLang="en-US" sz="105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Calculates total owed, assuming 8% tax and 15% tip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static void results(double subtotal)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double tax = subtotal * .08;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double tip = subtotal * .15;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double total = subtotal + tax + tip;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</a:t>
            </a:r>
            <a:r>
              <a:rPr lang="en-US" altLang="en-US" dirty="0" err="1">
                <a:solidFill>
                  <a:srgbClr val="00808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("Subtotal: $" + subtotal);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</a:t>
            </a:r>
            <a:r>
              <a:rPr lang="en-US" altLang="en-US" dirty="0" err="1">
                <a:solidFill>
                  <a:srgbClr val="00808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("Tax: $" + tax);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</a:t>
            </a:r>
            <a:r>
              <a:rPr lang="en-US" altLang="en-US" dirty="0" err="1">
                <a:solidFill>
                  <a:srgbClr val="00808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("Tip: $" + tip);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</a:t>
            </a:r>
            <a:r>
              <a:rPr lang="en-US" altLang="en-US" dirty="0" err="1">
                <a:solidFill>
                  <a:srgbClr val="00808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("Total: $" + total);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System.out.printf</a:t>
            </a:r>
            <a:r>
              <a:rPr lang="en-US" altLang="en-US" b="1" dirty="0">
                <a:latin typeface="Courier New" panose="02070309020205020404" pitchFamily="49" charset="0"/>
              </a:rPr>
              <a:t>("Subtotal: $%-.2f\n", subtotal);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System.out.printf</a:t>
            </a:r>
            <a:r>
              <a:rPr lang="en-US" altLang="en-US" b="1" dirty="0">
                <a:latin typeface="Courier New" panose="02070309020205020404" pitchFamily="49" charset="0"/>
              </a:rPr>
              <a:t>("Tax:      $%-.2f\n", tax);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System.out.printf</a:t>
            </a:r>
            <a:r>
              <a:rPr lang="en-US" altLang="en-US" b="1" dirty="0">
                <a:latin typeface="Courier New" panose="02070309020205020404" pitchFamily="49" charset="0"/>
              </a:rPr>
              <a:t>("Tip:      $%-.2f\n", tip);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System.out.printf</a:t>
            </a:r>
            <a:r>
              <a:rPr lang="en-US" altLang="en-US" b="1" dirty="0">
                <a:latin typeface="Courier New" panose="02070309020205020404" pitchFamily="49" charset="0"/>
              </a:rPr>
              <a:t>("Total:    $%-.2f\n", total);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44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16CE-3E80-EB4A-9739-E64FD8C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Comparing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89E7-DFD0-6A49-9AB9-58C5409D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/>
              <a:t>Relational operators such as 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==</a:t>
            </a:r>
            <a:r>
              <a:rPr lang="en-US" altLang="en-US" dirty="0"/>
              <a:t> fail on objects.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dirty="0"/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Scanner console = new Scanner(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System.in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</a:rPr>
              <a:t>("What is your name? 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String name = </a:t>
            </a:r>
            <a:r>
              <a:rPr lang="en-US" altLang="en-US" sz="2000" dirty="0" err="1">
                <a:latin typeface="Courier New" panose="02070309020205020404" pitchFamily="49" charset="0"/>
              </a:rPr>
              <a:t>console.next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if (</a:t>
            </a:r>
            <a:r>
              <a:rPr lang="en-US" altLang="en-US" sz="2000" b="1" dirty="0">
                <a:solidFill>
                  <a:srgbClr val="A50021"/>
                </a:solidFill>
                <a:latin typeface="Courier New" panose="02070309020205020404" pitchFamily="49" charset="0"/>
              </a:rPr>
              <a:t>name == "Barney"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("I love you, you love me,");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("We're a happy family!");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</a:pPr>
            <a:endParaRPr lang="en-US" altLang="en-US" dirty="0"/>
          </a:p>
          <a:p>
            <a:pPr marL="639763" lvl="1" indent="-246063"/>
            <a:r>
              <a:rPr lang="en-US" altLang="en-US" dirty="0"/>
              <a:t>This code will compile, but it will not print the song.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>
                <a:latin typeface="Courier New" panose="02070309020205020404" pitchFamily="49" charset="0"/>
              </a:rPr>
              <a:t>==</a:t>
            </a:r>
            <a:r>
              <a:rPr lang="en-US" altLang="en-US" dirty="0"/>
              <a:t> compares objects by </a:t>
            </a:r>
            <a:r>
              <a:rPr lang="en-US" altLang="en-US" i="1" dirty="0"/>
              <a:t>references</a:t>
            </a:r>
            <a:r>
              <a:rPr lang="en-US" altLang="en-US" dirty="0"/>
              <a:t> (seen later), so it often gives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 even when two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s have the same letters.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54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4C2-45C1-9542-BA73-691F1CF0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equals</a:t>
            </a:r>
            <a:r>
              <a:rPr lang="en-US" altLang="en-US" dirty="0"/>
              <a:t>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D3A9-3256-084F-A675-88017E05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Objects are compared using a method named </a:t>
            </a:r>
            <a:r>
              <a:rPr lang="en-US" altLang="en-US" dirty="0">
                <a:latin typeface="Courier New" panose="02070309020205020404" pitchFamily="49" charset="0"/>
              </a:rPr>
              <a:t>equals</a:t>
            </a:r>
            <a:r>
              <a:rPr lang="en-US" altLang="en-US" dirty="0"/>
              <a:t>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Scanner console = new Scanner(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System.in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</a:rPr>
              <a:t>("What is your name? 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String name = </a:t>
            </a:r>
            <a:r>
              <a:rPr lang="en-US" altLang="en-US" sz="2000" dirty="0" err="1">
                <a:latin typeface="Courier New" panose="02070309020205020404" pitchFamily="49" charset="0"/>
              </a:rPr>
              <a:t>console.next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if (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name.equals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("Barney")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("I love you, you love me,");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("We're a happy family!");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/>
            <a:endParaRPr lang="en-US" altLang="en-US" sz="2000" dirty="0"/>
          </a:p>
          <a:p>
            <a:pPr marL="639763" lvl="1" indent="-246063"/>
            <a:r>
              <a:rPr lang="en-US" altLang="en-US" sz="2000" dirty="0"/>
              <a:t>Technically this is a method that returns a value of type </a:t>
            </a: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/>
              <a:t>,</a:t>
            </a:r>
            <a:br>
              <a:rPr lang="en-US" altLang="en-US" sz="2000" dirty="0"/>
            </a:br>
            <a:r>
              <a:rPr lang="en-US" altLang="en-US" sz="2000" dirty="0"/>
              <a:t>the type used in logical tests.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98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66AD-6A02-1E4E-9A77-EF48FB9F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test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70457-C73B-6541-B302-45893E356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9"/>
            <a:ext cx="10515600" cy="4351338"/>
          </a:xfrm>
        </p:spPr>
        <p:txBody>
          <a:bodyPr/>
          <a:lstStyle/>
          <a:p>
            <a:pPr marL="639763" lvl="1" indent="-246063">
              <a:lnSpc>
                <a:spcPct val="12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String name = </a:t>
            </a:r>
            <a:r>
              <a:rPr lang="en-US" altLang="en-US" sz="1800" dirty="0" err="1">
                <a:latin typeface="Courier New" panose="02070309020205020404" pitchFamily="49" charset="0"/>
              </a:rPr>
              <a:t>console.next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12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if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name.startsWith</a:t>
            </a:r>
            <a:r>
              <a:rPr lang="en-US" altLang="en-US" sz="1800" b="1" dirty="0">
                <a:latin typeface="Courier New" panose="02070309020205020404" pitchFamily="49" charset="0"/>
              </a:rPr>
              <a:t>("Prof")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("When are your office hours?");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} else if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name.equalsIgnoreCase</a:t>
            </a:r>
            <a:r>
              <a:rPr lang="en-US" altLang="en-US" sz="1800" b="1" dirty="0">
                <a:latin typeface="Courier New" panose="02070309020205020404" pitchFamily="49" charset="0"/>
              </a:rPr>
              <a:t>("STUART")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("Let's talk about meta!");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33F4A4EF-63A7-514B-B96C-EC8FD527C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60866"/>
              </p:ext>
            </p:extLst>
          </p:nvPr>
        </p:nvGraphicFramePr>
        <p:xfrm>
          <a:off x="1110996" y="3802058"/>
          <a:ext cx="9067800" cy="2690817"/>
        </p:xfrm>
        <a:graphic>
          <a:graphicData uri="http://schemas.openxmlformats.org/drawingml/2006/table">
            <a:tbl>
              <a:tblPr/>
              <a:tblGrid>
                <a:gridCol w="30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equalsIgnoreCase(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characters, ignoring upper vs. lower case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startsWith(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start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endsWith(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end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whether the given string is found within this one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84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9C33-C949-3A42-B232-D5259AEB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Misuse of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CB6B-31E4-6C4B-A6BE-33F54CE2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What's wrong with the following code?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Scanner console = new Scanner(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System.in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("What percentage did you earn? 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int percent = </a:t>
            </a:r>
            <a:r>
              <a:rPr lang="en-US" altLang="en-US" sz="18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 (percent &gt;= 90)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("You got an A!");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 (percent &gt;= 80)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("You got a B!");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 (percent &gt;= 70)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("You got a C!");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 (percent &gt;= 60)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("You got a D!");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 (percent &lt; 60)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("You got an F!");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...</a:t>
            </a:r>
            <a:endParaRPr lang="en-US" dirty="0"/>
          </a:p>
        </p:txBody>
      </p:sp>
      <p:pic>
        <p:nvPicPr>
          <p:cNvPr id="5" name="Picture 2" descr="nested_if_1">
            <a:extLst>
              <a:ext uri="{FF2B5EF4-FFF2-40B4-BE49-F238E27FC236}">
                <a16:creationId xmlns:a16="http://schemas.microsoft.com/office/drawing/2014/main" id="{F6C82493-43FA-054A-9B62-BF7E21E68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399" y="1409256"/>
            <a:ext cx="1563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12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8D83-E736-E142-955C-A6AF924C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</a:t>
            </a:r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1BAD-3844-1542-BE38-733A6A35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altLang="en-US" i="1" dirty="0"/>
              <a:t>Chooses between outcomes using many tests</a:t>
            </a:r>
          </a:p>
          <a:p>
            <a:pPr lvl="1"/>
            <a:endParaRPr lang="en-US" altLang="en-US" sz="900" i="1" dirty="0"/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if (</a:t>
            </a:r>
            <a:r>
              <a:rPr lang="en-US" altLang="en-US" sz="2000" b="1" dirty="0"/>
              <a:t>test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b="1" dirty="0"/>
              <a:t>statement(s)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 else if (</a:t>
            </a:r>
            <a:r>
              <a:rPr lang="en-US" altLang="en-US" sz="2000" b="1" dirty="0"/>
              <a:t>test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b="1" dirty="0"/>
              <a:t>statement(s)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b="1" dirty="0"/>
              <a:t>statement(s)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200" dirty="0"/>
              <a:t>Example: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	if (x &gt; 0)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	    </a:t>
            </a:r>
            <a:r>
              <a:rPr lang="en-US" altLang="en-US" sz="19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900" dirty="0">
                <a:latin typeface="Courier New" panose="02070309020205020404" pitchFamily="49" charset="0"/>
              </a:rPr>
              <a:t>("Positive");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	} else if (x &lt; 0)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	    </a:t>
            </a:r>
            <a:r>
              <a:rPr lang="en-US" altLang="en-US" sz="19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900" dirty="0">
                <a:latin typeface="Courier New" panose="02070309020205020404" pitchFamily="49" charset="0"/>
              </a:rPr>
              <a:t>("Negative");</a:t>
            </a:r>
            <a:endParaRPr lang="en-US" altLang="en-US" sz="1900" b="1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	} else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	    </a:t>
            </a:r>
            <a:r>
              <a:rPr lang="en-US" altLang="en-US" sz="19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900" dirty="0">
                <a:latin typeface="Courier New" panose="02070309020205020404" pitchFamily="49" charset="0"/>
              </a:rPr>
              <a:t>("Zero");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	</a:t>
            </a:r>
            <a:r>
              <a:rPr lang="en-US" altLang="en-US" sz="1900" b="1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4" descr="nested_if_3">
            <a:extLst>
              <a:ext uri="{FF2B5EF4-FFF2-40B4-BE49-F238E27FC236}">
                <a16:creationId xmlns:a16="http://schemas.microsoft.com/office/drawing/2014/main" id="{5AB6D344-98BE-204D-9D16-9C541FF2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70" y="2783681"/>
            <a:ext cx="311785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92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619B-D4E8-F649-9676-2003B705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</a:t>
            </a:r>
            <a:r>
              <a:rPr lang="en-US" altLang="en-US" dirty="0">
                <a:latin typeface="Courier New" panose="02070309020205020404" pitchFamily="49" charset="0"/>
              </a:rPr>
              <a:t>if/else/if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E32B-E5A1-9A49-8828-2ACB2779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altLang="en-US" sz="2000" dirty="0"/>
              <a:t>If it ends with </a:t>
            </a:r>
            <a:r>
              <a:rPr lang="en-US" altLang="en-US" sz="2000" dirty="0">
                <a:latin typeface="Courier New" panose="02070309020205020404" pitchFamily="49" charset="0"/>
              </a:rPr>
              <a:t>else</a:t>
            </a:r>
            <a:r>
              <a:rPr lang="en-US" altLang="en-US" sz="2000" dirty="0"/>
              <a:t>, exactly one path must be taken.</a:t>
            </a:r>
          </a:p>
          <a:p>
            <a:pPr lvl="1"/>
            <a:r>
              <a:rPr lang="en-US" altLang="en-US" sz="2000" dirty="0"/>
              <a:t>If it ends with </a:t>
            </a:r>
            <a:r>
              <a:rPr lang="en-US" altLang="en-US" sz="2000" dirty="0">
                <a:latin typeface="Courier New" panose="02070309020205020404" pitchFamily="49" charset="0"/>
              </a:rPr>
              <a:t>if</a:t>
            </a:r>
            <a:r>
              <a:rPr lang="en-US" altLang="en-US" sz="2000" dirty="0"/>
              <a:t>, the code might not execute any path.</a:t>
            </a:r>
          </a:p>
          <a:p>
            <a:pPr lvl="1"/>
            <a:endParaRPr lang="en-US" altLang="en-US" sz="900" dirty="0"/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if (</a:t>
            </a:r>
            <a:r>
              <a:rPr lang="en-US" altLang="en-US" sz="2000" b="1" dirty="0"/>
              <a:t>test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b="1" dirty="0"/>
              <a:t>statement(s)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 else if (</a:t>
            </a:r>
            <a:r>
              <a:rPr lang="en-US" altLang="en-US" sz="2000" b="1" dirty="0"/>
              <a:t>test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b="1" dirty="0"/>
              <a:t>statement(s)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 else </a:t>
            </a:r>
            <a:r>
              <a:rPr lang="en-US" altLang="en-US" sz="2000" dirty="0">
                <a:solidFill>
                  <a:srgbClr val="003399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sz="2000" b="1" dirty="0">
                <a:solidFill>
                  <a:srgbClr val="003399"/>
                </a:solidFill>
              </a:rPr>
              <a:t>test</a:t>
            </a:r>
            <a:r>
              <a:rPr lang="en-US" altLang="en-US" sz="2000" dirty="0">
                <a:solidFill>
                  <a:srgbClr val="003399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000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b="1" dirty="0"/>
              <a:t>statement(s)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 </a:t>
            </a:r>
            <a:endParaRPr lang="en-US" altLang="en-US" sz="2000" dirty="0"/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/>
              <a:t>	</a:t>
            </a:r>
            <a:endParaRPr lang="en-US" altLang="en-US" sz="2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200" dirty="0"/>
              <a:t>Example: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	if (place == 1)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	    </a:t>
            </a:r>
            <a:r>
              <a:rPr lang="en-US" altLang="en-US" sz="19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900" dirty="0">
                <a:latin typeface="Courier New" panose="02070309020205020404" pitchFamily="49" charset="0"/>
              </a:rPr>
              <a:t>("Gold medal!");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	} else if (place == 2)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	    </a:t>
            </a:r>
            <a:r>
              <a:rPr lang="en-US" altLang="en-US" sz="19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900" dirty="0">
                <a:latin typeface="Courier New" panose="02070309020205020404" pitchFamily="49" charset="0"/>
              </a:rPr>
              <a:t>("Silver medal!");</a:t>
            </a:r>
            <a:endParaRPr lang="en-US" altLang="en-US" sz="1900" b="1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	} else if (place == 3)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	    </a:t>
            </a:r>
            <a:r>
              <a:rPr lang="en-US" altLang="en-US" sz="19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900" dirty="0">
                <a:latin typeface="Courier New" panose="02070309020205020404" pitchFamily="49" charset="0"/>
              </a:rPr>
              <a:t>("Bronze medal.");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	</a:t>
            </a:r>
            <a:r>
              <a:rPr lang="en-US" altLang="en-US" sz="1900" b="1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4" name="Picture 4" descr="nested_if_2">
            <a:extLst>
              <a:ext uri="{FF2B5EF4-FFF2-40B4-BE49-F238E27FC236}">
                <a16:creationId xmlns:a16="http://schemas.microsoft.com/office/drawing/2014/main" id="{93FEB6A9-CFCF-BE4B-81BB-63828607C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851" y="1997075"/>
            <a:ext cx="32766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70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26D1-75F0-6A45-BC9D-528EE85D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structures</a:t>
            </a:r>
            <a:endParaRPr lang="en-US" dirty="0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D38B46C4-43C4-FF4F-A515-0606DDF2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39453"/>
              </p:ext>
            </p:extLst>
          </p:nvPr>
        </p:nvGraphicFramePr>
        <p:xfrm>
          <a:off x="1170432" y="1575816"/>
          <a:ext cx="9144000" cy="516266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7440">
                <a:tc>
                  <a:txBody>
                    <a:bodyPr/>
                    <a:lstStyle>
                      <a:lvl1pPr marL="288925" indent="-2889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exactly 1 path   </a:t>
                      </a:r>
                      <a:r>
                        <a:rPr kumimoji="0" lang="en-US" alt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(mutually exclusive)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test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{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statement(s)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 else if (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test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{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statement(s)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 else {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statement(s)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</a:txBody>
                  <a:tcPr marT="45557" marB="45557" horzOverflow="overflow">
                    <a:lnL cap="flat"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8925" indent="-2889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 or 1 path   </a:t>
                      </a:r>
                      <a:r>
                        <a:rPr kumimoji="0" lang="en-US" alt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(mutually exclusive)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test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{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statement(s)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 else if (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test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{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statement(s)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 else if (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test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{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statement(s)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T="45557" marB="45557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110">
                <a:tc gridSpan="2">
                  <a:txBody>
                    <a:bodyPr/>
                    <a:lstStyle>
                      <a:lvl1pPr marL="2117725" indent="-2889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27432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2857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29718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30861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3543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4000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4457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4914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1177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0, 1, or many paths   </a:t>
                      </a:r>
                      <a:r>
                        <a:rPr kumimoji="0" lang="en-US" alt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(independent tests; not exclusive)</a:t>
                      </a:r>
                    </a:p>
                    <a:p>
                      <a:pPr marL="2743200" marR="0" lvl="1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test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{</a:t>
                      </a: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statement(s)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test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{</a:t>
                      </a: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statement(s)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 </a:t>
                      </a: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test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{</a:t>
                      </a: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statement(s)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</a:txBody>
                  <a:tcPr marT="45557" marB="45557"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21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A763-76B8-1941-9148-6C331041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Which nested </a:t>
            </a:r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CED1-498B-3D4C-9246-8518A964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(1) if/if/if   (2) nested if/else   (3) nested if/else/if</a:t>
            </a:r>
            <a:endParaRPr lang="en-US" altLang="en-US" dirty="0"/>
          </a:p>
          <a:p>
            <a:pPr lvl="1">
              <a:buNone/>
            </a:pPr>
            <a:endParaRPr lang="en-US" altLang="en-US" sz="900" dirty="0"/>
          </a:p>
          <a:p>
            <a:pPr lvl="1"/>
            <a:r>
              <a:rPr lang="en-US" altLang="en-US" sz="2000" dirty="0"/>
              <a:t>Whether a user is lower, middle, or upper-class based on income.</a:t>
            </a:r>
          </a:p>
          <a:p>
            <a:pPr lvl="2"/>
            <a:r>
              <a:rPr lang="en-US" altLang="en-US" b="1" dirty="0"/>
              <a:t>(2)	</a:t>
            </a:r>
            <a:r>
              <a:rPr lang="en-US" altLang="en-US" dirty="0"/>
              <a:t>nested </a:t>
            </a:r>
            <a:r>
              <a:rPr lang="en-US" altLang="en-US" dirty="0">
                <a:latin typeface="Courier New" panose="02070309020205020404" pitchFamily="49" charset="0"/>
              </a:rPr>
              <a:t>if / else if / else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000" dirty="0"/>
              <a:t>Whether you made the dean's list (GPA ≥ 3.8) or honor roll (3.5-3.8).</a:t>
            </a:r>
          </a:p>
          <a:p>
            <a:pPr lvl="2"/>
            <a:r>
              <a:rPr lang="en-US" altLang="en-US" b="1" dirty="0"/>
              <a:t>(3)	</a:t>
            </a:r>
            <a:r>
              <a:rPr lang="en-US" altLang="en-US" dirty="0"/>
              <a:t>nested </a:t>
            </a:r>
            <a:r>
              <a:rPr lang="en-US" altLang="en-US" dirty="0">
                <a:latin typeface="Courier New" panose="02070309020205020404" pitchFamily="49" charset="0"/>
              </a:rPr>
              <a:t>if / else if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000" dirty="0"/>
              <a:t>Whether a number is divisible by 2, 3, and/or 5.</a:t>
            </a:r>
          </a:p>
          <a:p>
            <a:pPr lvl="2"/>
            <a:r>
              <a:rPr lang="en-US" altLang="en-US" b="1" dirty="0"/>
              <a:t>(1)	</a:t>
            </a:r>
            <a:r>
              <a:rPr lang="en-US" altLang="en-US" dirty="0"/>
              <a:t>sequential </a:t>
            </a:r>
            <a:r>
              <a:rPr lang="en-US" altLang="en-US" dirty="0">
                <a:latin typeface="Courier New" panose="02070309020205020404" pitchFamily="49" charset="0"/>
              </a:rPr>
              <a:t>if / if / if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000" dirty="0"/>
              <a:t>Computing a grade of A, B, C, D, or F based on a percentage.</a:t>
            </a:r>
          </a:p>
          <a:p>
            <a:pPr lvl="2"/>
            <a:r>
              <a:rPr lang="en-US" altLang="en-US" b="1" dirty="0"/>
              <a:t>(2)	</a:t>
            </a:r>
            <a:r>
              <a:rPr lang="en-US" altLang="en-US" dirty="0"/>
              <a:t>nested </a:t>
            </a:r>
            <a:r>
              <a:rPr lang="en-US" altLang="en-US" dirty="0">
                <a:latin typeface="Courier New" panose="02070309020205020404" pitchFamily="49" charset="0"/>
              </a:rPr>
              <a:t>if / else if / else if / else if / 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9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4875</Words>
  <Application>Microsoft Macintosh PowerPoint</Application>
  <PresentationFormat>Widescreen</PresentationFormat>
  <Paragraphs>801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Tahoma</vt:lpstr>
      <vt:lpstr>Verdana</vt:lpstr>
      <vt:lpstr>Wingdings</vt:lpstr>
      <vt:lpstr>Wingdings 2</vt:lpstr>
      <vt:lpstr>Office Theme</vt:lpstr>
      <vt:lpstr>Microsoft Equation 3.0</vt:lpstr>
      <vt:lpstr>Building Java Programs Chapter 4</vt:lpstr>
      <vt:lpstr>The if statement</vt:lpstr>
      <vt:lpstr>The if/else statement</vt:lpstr>
      <vt:lpstr>Relational expressions</vt:lpstr>
      <vt:lpstr>Misuse of if</vt:lpstr>
      <vt:lpstr>Nested if/else</vt:lpstr>
      <vt:lpstr>Nested if/else/if</vt:lpstr>
      <vt:lpstr>Nested if structures</vt:lpstr>
      <vt:lpstr>Which nested if/else?</vt:lpstr>
      <vt:lpstr>Nested if/else question</vt:lpstr>
      <vt:lpstr>Nested if/else answer</vt:lpstr>
      <vt:lpstr>Nested if/else, cont'd.</vt:lpstr>
      <vt:lpstr>Scanners as parameters</vt:lpstr>
      <vt:lpstr>Logical operators</vt:lpstr>
      <vt:lpstr>Evaluating logic expressions</vt:lpstr>
      <vt:lpstr>Logical questions</vt:lpstr>
      <vt:lpstr>Factoring if/else code</vt:lpstr>
      <vt:lpstr>if/else with return</vt:lpstr>
      <vt:lpstr>All paths must return</vt:lpstr>
      <vt:lpstr>if/else, return question</vt:lpstr>
      <vt:lpstr>if/else, return answer</vt:lpstr>
      <vt:lpstr>Cumulative algorithms</vt:lpstr>
      <vt:lpstr>Adding many numbers</vt:lpstr>
      <vt:lpstr>Cumulative sum loop</vt:lpstr>
      <vt:lpstr>Cumulative product</vt:lpstr>
      <vt:lpstr>Scanner and cumul. sum</vt:lpstr>
      <vt:lpstr>Cumulative sum question</vt:lpstr>
      <vt:lpstr>Cumulative sum answer</vt:lpstr>
      <vt:lpstr>Cumulative answer, cont'd.</vt:lpstr>
      <vt:lpstr>if/else, return question</vt:lpstr>
      <vt:lpstr>Text Processing</vt:lpstr>
      <vt:lpstr>Type char</vt:lpstr>
      <vt:lpstr>The charAt method</vt:lpstr>
      <vt:lpstr>Comparing char values</vt:lpstr>
      <vt:lpstr>char vs. int</vt:lpstr>
      <vt:lpstr>char vs. String</vt:lpstr>
      <vt:lpstr>Formatting text with printf</vt:lpstr>
      <vt:lpstr>printf width</vt:lpstr>
      <vt:lpstr>printf precision</vt:lpstr>
      <vt:lpstr>printf question</vt:lpstr>
      <vt:lpstr>printf answer (partial)</vt:lpstr>
      <vt:lpstr>Comparing strings</vt:lpstr>
      <vt:lpstr>The equals method</vt:lpstr>
      <vt:lpstr>String test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Java Programs Chapter 4</dc:title>
  <dc:creator>Mu Ge</dc:creator>
  <cp:lastModifiedBy>Mu Ge</cp:lastModifiedBy>
  <cp:revision>4</cp:revision>
  <dcterms:created xsi:type="dcterms:W3CDTF">2021-01-28T01:16:35Z</dcterms:created>
  <dcterms:modified xsi:type="dcterms:W3CDTF">2021-01-28T01:45:33Z</dcterms:modified>
</cp:coreProperties>
</file>