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3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141C-2853-9640-A4ED-9438648A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86E1C-2208-AC40-B73D-AE31108E3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E02B-2F63-EC4F-8FB9-CE0EA6DB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E027-6E5F-4E44-A7DC-331088484D2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EE79-B03F-4E45-A6E8-D468E2B9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44E96-74C0-7E46-B78D-FFC1A3A5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C82-39B3-254A-A7B1-97CC30E94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A1D0-CAE5-E64D-95B8-8C834B88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63E4-954C-0544-9099-84230E6B5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A8A2-FDC7-5041-ACC9-A99A4E08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E027-6E5F-4E44-A7DC-331088484D2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A9C2-8F3C-074D-B5EC-7B7576D1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81EA-84D6-7340-B00F-42ED2B61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C82-39B3-254A-A7B1-97CC30E94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2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36AE9-BE72-3940-A546-E4B406195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CAEB-EE78-2C4A-8061-8CB3F60EC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5890-7AB7-0046-BF68-03C570C3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E027-6E5F-4E44-A7DC-331088484D2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3D93-DE9A-D74D-A7D4-4FC98894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9C93-5A40-5041-ACE8-B57FCB03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C82-39B3-254A-A7B1-97CC30E94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420F-BE9C-BE44-A70D-8D6ED33A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7457B-1048-0942-B704-D034A70D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7463B-F1CF-EE4D-A88B-FC0DDF31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E027-6E5F-4E44-A7DC-331088484D2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BB30-9F65-6D4B-95B3-C8AD8875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C7FB9-F460-0B4A-8A5E-0AFC84D4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C82-39B3-254A-A7B1-97CC30E94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347-C943-3E47-B55C-396B4F24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0B0C4-FF08-3C47-9B1E-46B72C75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74E2-55AC-4945-806B-685861EC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E027-6E5F-4E44-A7DC-331088484D2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9F699-C87B-0C40-A3E4-2146AF17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F9E69-8887-2F4D-9D34-CCD1EA36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C82-39B3-254A-A7B1-97CC30E94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1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0C7B-AEC4-6341-A7DC-564C23E1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5FBA-91F2-0E46-A3A7-46B1DBE3C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222CF-2B6A-D648-BE90-4EE6DB694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C8866-C7AD-0D40-9C33-2C18B7DD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E027-6E5F-4E44-A7DC-331088484D2C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CD4D7-5711-0E4E-AB81-C1484FC9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67F7C-ED8E-3246-A2D6-551D5A0C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C82-39B3-254A-A7B1-97CC30E94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7CED-6CE9-744D-8C58-0BC5476D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0EA4C-654D-1549-8E6A-9B536A05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518AD-86BD-704B-87E2-3B9E83E7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0CA41-CFB4-7C45-A9A2-1AE2530CC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E2ED6-57DE-2D4B-AAF7-DFEE0942E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2B097-C139-8A4C-B7F1-E425DF4C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E027-6E5F-4E44-A7DC-331088484D2C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0E78-7DDE-EE41-A2CF-FBF8EF15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DC39A-BFFA-904A-BCCB-1F11F49A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C82-39B3-254A-A7B1-97CC30E94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3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104D-7C86-FA49-993C-534A5F5E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7EFF6-886E-EF42-8A98-327BEFEE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E027-6E5F-4E44-A7DC-331088484D2C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D9D18-A0D0-DE42-B4C4-9E2B15EA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B9E79-AB17-3849-B971-60AEC048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C82-39B3-254A-A7B1-97CC30E94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6BB5B-5828-CE4B-8B02-25953A21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E027-6E5F-4E44-A7DC-331088484D2C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AD958-2E19-5640-84BF-338774D8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98E1C-01B1-E348-8CF4-88F3E7FE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C82-39B3-254A-A7B1-97CC30E94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1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4A8B-8072-714D-B965-06A10B0E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27BA-3198-8E45-A98A-95EE1024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47C9A-CE6C-4D49-900B-543DFAB54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645B6-E26C-4B46-92D1-A2354AB8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E027-6E5F-4E44-A7DC-331088484D2C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108E7-8E94-2A4C-ABFE-6A9126D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BC46-41FD-D44C-8B09-ABD54898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C82-39B3-254A-A7B1-97CC30E94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2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EDE2-8172-2C41-B5E4-CAF098EB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7E208-363C-A140-838D-0C0F4286A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44433-640A-704A-8C9A-E532F495B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244D9-23A4-2C4C-86CD-B8A83508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E027-6E5F-4E44-A7DC-331088484D2C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12147-62FF-7242-893A-F1E84635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E280C-BF13-944C-A809-0D355113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C82-39B3-254A-A7B1-97CC30E94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3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43759-A253-5442-B22F-5B3C349D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ECDBE-0128-2546-ACBB-2F3A08EB1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C31C0-2867-BE4C-9E61-2434AC7FA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E027-6E5F-4E44-A7DC-331088484D2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2A421-5AF2-D943-8FA8-49A4F75AB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06F06-7328-E04F-AAC2-0874DF35B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89C82-39B3-254A-A7B1-97CC30E94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E534-B58B-F74D-B91D-E34CB7236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Java Programs</a:t>
            </a:r>
            <a:br>
              <a:rPr lang="en-US" altLang="en-US" dirty="0"/>
            </a:br>
            <a:r>
              <a:rPr lang="en-US" altLang="en-US" dirty="0"/>
              <a:t>Chapter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3E8AB-A4C5-1F40-9CC8-EF0F007EA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Program Logic and Indefinite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8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534D-7802-DF46-B795-09B15649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Categories of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CAC9-129A-7B46-AA20-E0C6DFFC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b="1" dirty="0"/>
              <a:t>definite loop</a:t>
            </a:r>
            <a:r>
              <a:rPr lang="en-US" altLang="en-US" dirty="0"/>
              <a:t>: Executes a known number of times.</a:t>
            </a:r>
          </a:p>
          <a:p>
            <a:pPr marL="639763" lvl="1" indent="-246063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loops we have seen are definite loops.</a:t>
            </a:r>
          </a:p>
          <a:p>
            <a:pPr marL="639763" lvl="1" indent="-246063"/>
            <a:endParaRPr lang="en-US" altLang="en-US" sz="900" dirty="0"/>
          </a:p>
          <a:p>
            <a:pPr lvl="2" indent="-246063"/>
            <a:r>
              <a:rPr lang="en-US" altLang="en-US" dirty="0"/>
              <a:t>Print "hello" 10 times.</a:t>
            </a:r>
          </a:p>
          <a:p>
            <a:pPr lvl="2" indent="-246063"/>
            <a:r>
              <a:rPr lang="en-US" altLang="en-US" dirty="0"/>
              <a:t>Find all the prime numbers up to an integer </a:t>
            </a:r>
            <a:r>
              <a:rPr lang="en-US" altLang="en-US" i="1" dirty="0"/>
              <a:t>n</a:t>
            </a:r>
            <a:r>
              <a:rPr lang="en-US" altLang="en-US" dirty="0"/>
              <a:t>.</a:t>
            </a:r>
          </a:p>
          <a:p>
            <a:pPr lvl="2" indent="-246063"/>
            <a:r>
              <a:rPr lang="en-US" altLang="en-US" dirty="0"/>
              <a:t>Print each odd number between 5 and 127.</a:t>
            </a:r>
          </a:p>
          <a:p>
            <a:pPr lvl="2" indent="-246063"/>
            <a:endParaRPr lang="en-US" altLang="en-US" dirty="0"/>
          </a:p>
          <a:p>
            <a:pPr lvl="2" indent="-246063"/>
            <a:endParaRPr lang="en-US" altLang="en-US" dirty="0"/>
          </a:p>
          <a:p>
            <a:pPr marL="273050" indent="-273050"/>
            <a:r>
              <a:rPr lang="en-US" altLang="en-US" b="1" dirty="0"/>
              <a:t>indefinite loop</a:t>
            </a:r>
            <a:r>
              <a:rPr lang="en-US" altLang="en-US" dirty="0"/>
              <a:t>: One where the number of times its body repeats is not known in advance.</a:t>
            </a:r>
          </a:p>
          <a:p>
            <a:pPr marL="639763" lvl="1" indent="-246063"/>
            <a:endParaRPr lang="en-US" altLang="en-US" sz="900" dirty="0"/>
          </a:p>
          <a:p>
            <a:pPr lvl="2" indent="-246063"/>
            <a:r>
              <a:rPr lang="en-US" altLang="en-US" dirty="0"/>
              <a:t>Prompt the user until they type a non-negative number.</a:t>
            </a:r>
          </a:p>
          <a:p>
            <a:pPr lvl="2" indent="-246063"/>
            <a:r>
              <a:rPr lang="en-US" altLang="en-US" dirty="0"/>
              <a:t>Print random numbers until a prime number is printed.</a:t>
            </a:r>
          </a:p>
          <a:p>
            <a:pPr lvl="2" indent="-246063"/>
            <a:r>
              <a:rPr lang="en-US" altLang="en-US" dirty="0"/>
              <a:t>Repeat until the user has types "q" to quit.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6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0DCD-87A3-F44C-BE0E-D4A58C3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067C-C9B7-1447-8D30-291E0D8A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/>
            <a:r>
              <a:rPr lang="en-US" altLang="en-US" b="1" dirty="0">
                <a:latin typeface="Courier New" panose="02070309020205020404" pitchFamily="49" charset="0"/>
              </a:rPr>
              <a:t>while</a:t>
            </a:r>
            <a:r>
              <a:rPr lang="en-US" altLang="en-US" b="1" dirty="0"/>
              <a:t> loop</a:t>
            </a:r>
            <a:r>
              <a:rPr lang="en-US" altLang="en-US" dirty="0"/>
              <a:t>: Repeatedly executes its</a:t>
            </a:r>
            <a:br>
              <a:rPr lang="en-US" altLang="en-US" dirty="0"/>
            </a:br>
            <a:r>
              <a:rPr lang="en-US" altLang="en-US" dirty="0"/>
              <a:t>body as long as a logical test is true.</a:t>
            </a:r>
          </a:p>
          <a:p>
            <a:pPr marL="639763" lvl="1" indent="-246063">
              <a:buNone/>
            </a:pPr>
            <a:endParaRPr lang="en-US" altLang="en-US" sz="1000" dirty="0"/>
          </a:p>
          <a:p>
            <a:pPr marL="639763" lvl="1" indent="-246063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while (</a:t>
            </a:r>
            <a:r>
              <a:rPr lang="en-US" altLang="en-US" b="1" dirty="0"/>
              <a:t>test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statement(s)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dirty="0"/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dirty="0"/>
          </a:p>
          <a:p>
            <a:pPr marL="273050" indent="-273050"/>
            <a:r>
              <a:rPr lang="en-US" altLang="en-US" dirty="0"/>
              <a:t>Example: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int num = 1;            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initialization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while (num &lt;= 200) {    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test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(num + " 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num = num * 2;      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update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	// output:  1 2 4 8 16 32 64 128</a:t>
            </a:r>
            <a:endParaRPr lang="en-US" altLang="en-US" sz="2000" b="1" dirty="0">
              <a:solidFill>
                <a:srgbClr val="008080"/>
              </a:solidFill>
            </a:endParaRPr>
          </a:p>
          <a:p>
            <a:endParaRPr lang="en-US" dirty="0"/>
          </a:p>
        </p:txBody>
      </p:sp>
      <p:pic>
        <p:nvPicPr>
          <p:cNvPr id="4" name="Picture 4" descr="while">
            <a:extLst>
              <a:ext uri="{FF2B5EF4-FFF2-40B4-BE49-F238E27FC236}">
                <a16:creationId xmlns:a16="http://schemas.microsoft.com/office/drawing/2014/main" id="{5264FDBE-07B5-A344-B356-9934A93C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897" y="1662907"/>
            <a:ext cx="2459038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78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4FD6-75E5-6A4D-979A-FFBB6BA1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8733-AC76-B240-A829-E1D59C14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finds the first factor of 91, other than 1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 n = 91;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 factor = 2;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(n % factor != 0)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factor++;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("First factor is " + factor);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output:  First factor is 7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is better than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because we don't know how many times we will need to increment to find the factor.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5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16BA-E2A9-A14E-861F-F5FE5126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Sentinel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6E93-4905-0B4F-94B3-459A5B40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b="1" dirty="0"/>
              <a:t>sentinel</a:t>
            </a:r>
            <a:r>
              <a:rPr lang="en-US" altLang="en-US" dirty="0"/>
              <a:t>: A </a:t>
            </a:r>
            <a:r>
              <a:rPr lang="en-US" altLang="en-US" sz="2500" dirty="0"/>
              <a:t>value that signals the end of user input.</a:t>
            </a:r>
          </a:p>
          <a:p>
            <a:pPr marL="639763" lvl="1" indent="-246063"/>
            <a:r>
              <a:rPr lang="en-US" altLang="en-US" b="1" dirty="0"/>
              <a:t>sentinel loop</a:t>
            </a:r>
            <a:r>
              <a:rPr lang="en-US" altLang="en-US" dirty="0"/>
              <a:t>: Repeats until a sentinel value is seen.</a:t>
            </a:r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dirty="0"/>
              <a:t>Example: Write a program that prompts the user for numbers until the user types 0, then outputs their sum.</a:t>
            </a:r>
          </a:p>
          <a:p>
            <a:pPr marL="639763" lvl="1" indent="-246063"/>
            <a:r>
              <a:rPr lang="en-US" altLang="en-US" dirty="0"/>
              <a:t>(In this case, 0 is the sentinel value.)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dirty="0"/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Enter a number (0 to quit): </a:t>
            </a:r>
            <a:r>
              <a:rPr lang="en-US" altLang="en-US" b="1" u="sng" dirty="0">
                <a:latin typeface="Courier New" panose="02070309020205020404" pitchFamily="49" charset="0"/>
              </a:rPr>
              <a:t>10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Enter a number (0 to quit): </a:t>
            </a:r>
            <a:r>
              <a:rPr lang="en-US" altLang="en-US" b="1" u="sng" dirty="0">
                <a:latin typeface="Courier New" panose="02070309020205020404" pitchFamily="49" charset="0"/>
              </a:rPr>
              <a:t>20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Enter a number (0 to quit): </a:t>
            </a:r>
            <a:r>
              <a:rPr lang="en-US" altLang="en-US" b="1" u="sng" dirty="0">
                <a:latin typeface="Courier New" panose="02070309020205020404" pitchFamily="49" charset="0"/>
              </a:rPr>
              <a:t>30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Enter a number (0 to quit): </a:t>
            </a:r>
            <a:r>
              <a:rPr lang="en-US" altLang="en-US" b="1" u="sng" dirty="0">
                <a:latin typeface="Courier New" panose="02070309020205020404" pitchFamily="49" charset="0"/>
              </a:rPr>
              <a:t>0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The sum is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6959-A0F2-6A40-8889-FB675DC7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Flawed sentinel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714F-B97C-F940-A37C-89E97A89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What's wrong with this solution?</a:t>
            </a:r>
          </a:p>
          <a:p>
            <a:pPr lvl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Scanner console = new Scanner(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System.in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sum = 0;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number = 1;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"dummy value", anything but 0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(number != 0)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("Enter a number (0 to quit): ");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number = </a:t>
            </a:r>
            <a:r>
              <a:rPr lang="en-US" altLang="en-US" sz="20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sum = sum + number;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("The total is " + sum);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8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2362-4E4E-824A-93DC-9DB97B51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Changing the sentinel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61A1-C7BA-A146-8FBF-2AACA47B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Modify your program to use a sentinel value of -1.</a:t>
            </a:r>
          </a:p>
          <a:p>
            <a:pPr lvl="1"/>
            <a:r>
              <a:rPr lang="en-US" altLang="en-US" dirty="0"/>
              <a:t>Example log of execution:</a:t>
            </a:r>
          </a:p>
          <a:p>
            <a:pPr lvl="1">
              <a:buNone/>
            </a:pPr>
            <a:endParaRPr lang="en-US" altLang="en-US" sz="900" dirty="0"/>
          </a:p>
          <a:p>
            <a:pPr lvl="1">
              <a:lnSpc>
                <a:spcPct val="8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Enter a number (-1 to quit): </a:t>
            </a:r>
            <a:r>
              <a:rPr lang="en-US" altLang="en-US" b="1" u="sng" dirty="0">
                <a:latin typeface="Courier New" panose="02070309020205020404" pitchFamily="49" charset="0"/>
              </a:rPr>
              <a:t>15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Enter a number (-1 to quit): </a:t>
            </a:r>
            <a:r>
              <a:rPr lang="en-US" altLang="en-US" b="1" u="sng" dirty="0">
                <a:latin typeface="Courier New" panose="02070309020205020404" pitchFamily="49" charset="0"/>
              </a:rPr>
              <a:t>25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Enter a number (-1 to quit): </a:t>
            </a:r>
            <a:r>
              <a:rPr lang="en-US" altLang="en-US" b="1" u="sng" dirty="0">
                <a:latin typeface="Courier New" panose="02070309020205020404" pitchFamily="49" charset="0"/>
              </a:rPr>
              <a:t>10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Enter a number (-1 to quit): </a:t>
            </a:r>
            <a:r>
              <a:rPr lang="en-US" altLang="en-US" b="1" u="sng" dirty="0">
                <a:latin typeface="Courier New" panose="02070309020205020404" pitchFamily="49" charset="0"/>
              </a:rPr>
              <a:t>30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Enter a number (-1 to quit): </a:t>
            </a:r>
            <a:r>
              <a:rPr lang="en-US" altLang="en-US" b="1" u="sng" dirty="0">
                <a:latin typeface="Courier New" panose="02070309020205020404" pitchFamily="49" charset="0"/>
              </a:rPr>
              <a:t>-1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The total is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4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EA86-430B-BC42-8841-ACACB439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Changing the sentinel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6347-1938-0347-BEED-EABB4846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To see the problem, change the sentinel's value to -1:</a:t>
            </a:r>
          </a:p>
          <a:p>
            <a:pPr lvl="1">
              <a:lnSpc>
                <a:spcPct val="75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Scanner console = new Scanner(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System.in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sum = 0;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number = 1;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"dummy value", anything but -1</a:t>
            </a:r>
          </a:p>
          <a:p>
            <a:pPr lvl="1">
              <a:lnSpc>
                <a:spcPct val="75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(number != </a:t>
            </a:r>
            <a:r>
              <a:rPr lang="en-US" altLang="en-US" sz="2000" b="1" dirty="0">
                <a:solidFill>
                  <a:srgbClr val="A50021"/>
                </a:solidFill>
                <a:latin typeface="Courier New" panose="02070309020205020404" pitchFamily="49" charset="0"/>
              </a:rPr>
              <a:t>-1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("Enter a number (</a:t>
            </a:r>
            <a:r>
              <a:rPr lang="en-US" altLang="en-US" sz="2000" b="1" dirty="0">
                <a:solidFill>
                  <a:srgbClr val="A50021"/>
                </a:solidFill>
                <a:latin typeface="Courier New" panose="02070309020205020404" pitchFamily="49" charset="0"/>
              </a:rPr>
              <a:t>-1</a:t>
            </a:r>
            <a:r>
              <a:rPr lang="en-US" altLang="en-US" sz="2000" dirty="0">
                <a:latin typeface="Courier New" panose="02070309020205020404" pitchFamily="49" charset="0"/>
              </a:rPr>
              <a:t> to quit): ");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number = </a:t>
            </a:r>
            <a:r>
              <a:rPr lang="en-US" altLang="en-US" sz="20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sum = sum + number;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5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("The total is " + sum);</a:t>
            </a:r>
          </a:p>
          <a:p>
            <a:pPr lvl="1">
              <a:lnSpc>
                <a:spcPct val="75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Now the solution produces the wrong output.  Why?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The total was 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7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2627-FEA0-7F43-BBFB-787A5D51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problem with our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80E0-3472-2C41-A6DC-00CED1AD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169"/>
            <a:ext cx="10515600" cy="461779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Our code uses a pattern like this:</a:t>
            </a:r>
          </a:p>
          <a:p>
            <a:pPr lvl="1">
              <a:buNone/>
            </a:pPr>
            <a:r>
              <a:rPr lang="en-US" altLang="en-US" i="1" dirty="0"/>
              <a:t>sum = 0.</a:t>
            </a:r>
          </a:p>
          <a:p>
            <a:pPr lvl="1">
              <a:buNone/>
            </a:pPr>
            <a:r>
              <a:rPr lang="en-US" altLang="en-US" i="1" dirty="0"/>
              <a:t>while (input is not the sentinel) {</a:t>
            </a:r>
          </a:p>
          <a:p>
            <a:pPr lvl="1">
              <a:buNone/>
            </a:pPr>
            <a:r>
              <a:rPr lang="en-US" altLang="en-US" i="1" dirty="0"/>
              <a:t>    prompt for input; read input.</a:t>
            </a:r>
          </a:p>
          <a:p>
            <a:pPr lvl="1">
              <a:buNone/>
            </a:pPr>
            <a:r>
              <a:rPr lang="en-US" altLang="en-US" i="1" dirty="0"/>
              <a:t>    add input to the sum.</a:t>
            </a:r>
          </a:p>
          <a:p>
            <a:pPr lvl="1">
              <a:buNone/>
            </a:pPr>
            <a:r>
              <a:rPr lang="en-US" altLang="en-US" i="1" dirty="0"/>
              <a:t>}</a:t>
            </a:r>
          </a:p>
          <a:p>
            <a:pPr lvl="1">
              <a:buNone/>
            </a:pPr>
            <a:endParaRPr lang="en-US" altLang="en-US" sz="2000" i="1" dirty="0"/>
          </a:p>
          <a:p>
            <a:r>
              <a:rPr lang="en-US" altLang="en-US" dirty="0"/>
              <a:t>On the last pass, the sentinel -1 is added to the sum:</a:t>
            </a:r>
          </a:p>
          <a:p>
            <a:pPr lvl="1">
              <a:buNone/>
            </a:pPr>
            <a:r>
              <a:rPr lang="en-US" altLang="en-US" i="1" dirty="0"/>
              <a:t>    prompt for input; read input (-1).</a:t>
            </a:r>
          </a:p>
          <a:p>
            <a:pPr lvl="1">
              <a:buNone/>
            </a:pPr>
            <a:r>
              <a:rPr lang="en-US" altLang="en-US" i="1" dirty="0">
                <a:solidFill>
                  <a:srgbClr val="A50021"/>
                </a:solidFill>
              </a:rPr>
              <a:t>    add input (-1) to the sum.</a:t>
            </a:r>
          </a:p>
          <a:p>
            <a:pPr lvl="1">
              <a:buNone/>
            </a:pPr>
            <a:endParaRPr lang="en-US" altLang="en-US" sz="2000" i="1" dirty="0">
              <a:solidFill>
                <a:srgbClr val="A50021"/>
              </a:solidFill>
            </a:endParaRPr>
          </a:p>
          <a:p>
            <a:r>
              <a:rPr lang="en-US" altLang="en-US" dirty="0"/>
              <a:t>This is a fencepost problem.</a:t>
            </a:r>
          </a:p>
          <a:p>
            <a:pPr lvl="1"/>
            <a:r>
              <a:rPr lang="en-US" altLang="en-US" dirty="0"/>
              <a:t>Must read </a:t>
            </a:r>
            <a:r>
              <a:rPr lang="en-US" altLang="en-US" i="1" dirty="0"/>
              <a:t>N</a:t>
            </a:r>
            <a:r>
              <a:rPr lang="en-US" altLang="en-US" dirty="0"/>
              <a:t> numbers, but only sum the first </a:t>
            </a:r>
            <a:r>
              <a:rPr lang="en-US" altLang="en-US" i="1" dirty="0"/>
              <a:t>N</a:t>
            </a:r>
            <a:r>
              <a:rPr lang="en-US" altLang="en-US" dirty="0"/>
              <a:t>-1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1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5B99-B29A-E84D-B109-DA156D64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fencepost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256-BE75-7148-9382-B3467E35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altLang="en-US" i="1" dirty="0"/>
              <a:t>sum = 0.</a:t>
            </a:r>
          </a:p>
          <a:p>
            <a:pPr lvl="1">
              <a:buNone/>
            </a:pPr>
            <a:r>
              <a:rPr lang="en-US" altLang="en-US" i="1" dirty="0">
                <a:solidFill>
                  <a:srgbClr val="003399"/>
                </a:solidFill>
              </a:rPr>
              <a:t>prompt for input; read input.		</a:t>
            </a:r>
            <a:r>
              <a:rPr lang="en-US" altLang="en-US" i="1" dirty="0">
                <a:solidFill>
                  <a:srgbClr val="008080"/>
                </a:solidFill>
              </a:rPr>
              <a:t>// place a "post"</a:t>
            </a:r>
          </a:p>
          <a:p>
            <a:pPr lvl="1">
              <a:buNone/>
            </a:pPr>
            <a:endParaRPr lang="en-US" altLang="en-US" i="1" dirty="0">
              <a:solidFill>
                <a:srgbClr val="008080"/>
              </a:solidFill>
            </a:endParaRPr>
          </a:p>
          <a:p>
            <a:pPr lvl="1">
              <a:buNone/>
            </a:pPr>
            <a:r>
              <a:rPr lang="en-US" altLang="en-US" i="1" dirty="0"/>
              <a:t>while (input is not the sentinel) {</a:t>
            </a:r>
          </a:p>
          <a:p>
            <a:pPr lvl="1">
              <a:buNone/>
            </a:pPr>
            <a:r>
              <a:rPr lang="en-US" altLang="en-US" i="1" dirty="0">
                <a:solidFill>
                  <a:srgbClr val="003399"/>
                </a:solidFill>
              </a:rPr>
              <a:t>    add input to the sum.			</a:t>
            </a:r>
            <a:r>
              <a:rPr lang="en-US" altLang="en-US" i="1" dirty="0">
                <a:solidFill>
                  <a:srgbClr val="008080"/>
                </a:solidFill>
              </a:rPr>
              <a:t>// place a "wire"</a:t>
            </a:r>
          </a:p>
          <a:p>
            <a:pPr lvl="1">
              <a:buNone/>
            </a:pPr>
            <a:r>
              <a:rPr lang="en-US" altLang="en-US" i="1" dirty="0"/>
              <a:t>    prompt for input; read input.		</a:t>
            </a:r>
            <a:r>
              <a:rPr lang="en-US" altLang="en-US" i="1" dirty="0">
                <a:solidFill>
                  <a:srgbClr val="008080"/>
                </a:solidFill>
              </a:rPr>
              <a:t>// place a "post"</a:t>
            </a:r>
          </a:p>
          <a:p>
            <a:pPr lvl="1">
              <a:buNone/>
            </a:pPr>
            <a:r>
              <a:rPr lang="en-US" altLang="en-US" i="1" dirty="0"/>
              <a:t>}</a:t>
            </a:r>
          </a:p>
          <a:p>
            <a:pPr lvl="1">
              <a:buNone/>
            </a:pPr>
            <a:endParaRPr lang="en-US" altLang="en-US" i="1" dirty="0"/>
          </a:p>
          <a:p>
            <a:pPr lvl="1">
              <a:buNone/>
            </a:pPr>
            <a:endParaRPr lang="en-US" altLang="en-US" i="1" dirty="0"/>
          </a:p>
          <a:p>
            <a:r>
              <a:rPr lang="en-US" altLang="en-US" dirty="0"/>
              <a:t>Sentinel loops often utilize a fencepost "loop-and-a-half" style solution by pulling some code out of the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90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3D5F-FDE3-9A4F-BFDB-C9F1C8D8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Correct sentinel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D27F-623C-0048-9420-E8ADC6B4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Scanner console = new Scanner(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System.in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sum = 0;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pull one prompt/read ("post") out of the loop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("Enter a number (-1 to quit): 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int number = 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console.nextInt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20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(number != -1)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sum = sum + number;</a:t>
            </a:r>
            <a:r>
              <a:rPr lang="en-US" altLang="en-US" sz="2000" dirty="0">
                <a:solidFill>
                  <a:srgbClr val="003399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moved to top of loop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("Enter a number (-1 to quit): 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number = </a:t>
            </a:r>
            <a:r>
              <a:rPr lang="en-US" altLang="en-US" sz="20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("The total is " + sum);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7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D570-4386-9548-966E-1CE761CC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deceptive problem...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863F-985E-8845-A657-B398E383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Write a method </a:t>
            </a:r>
            <a:r>
              <a:rPr lang="en-US" altLang="en-US" dirty="0" err="1">
                <a:latin typeface="Courier New" panose="02070309020205020404" pitchFamily="49" charset="0"/>
              </a:rPr>
              <a:t>printNumbers</a:t>
            </a:r>
            <a:r>
              <a:rPr lang="en-US" altLang="en-US" dirty="0"/>
              <a:t> that prints each number from 1 to a given maximum, separated by commas.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For example, the call:</a:t>
            </a:r>
          </a:p>
          <a:p>
            <a:pPr marL="639763" lvl="1" indent="-246063"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printNumbers</a:t>
            </a:r>
            <a:r>
              <a:rPr lang="en-US" altLang="en-US" dirty="0">
                <a:latin typeface="Courier New" panose="02070309020205020404" pitchFamily="49" charset="0"/>
              </a:rPr>
              <a:t>(5)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>
              <a:buNone/>
            </a:pPr>
            <a:r>
              <a:rPr lang="en-US" altLang="en-US" dirty="0"/>
              <a:t>	should print: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1, 2, 3, 4, 5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04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170C-C0AA-E744-A347-A3E92DD0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Sentinel as a constant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66FA-BD03-9143-AAE6-CC52E2A3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1" y="1477108"/>
            <a:ext cx="11547231" cy="4699855"/>
          </a:xfrm>
        </p:spPr>
        <p:txBody>
          <a:bodyPr>
            <a:normAutofit/>
          </a:bodyPr>
          <a:lstStyle/>
          <a:p>
            <a:pPr lvl="1">
              <a:lnSpc>
                <a:spcPct val="70000"/>
              </a:lnSpc>
              <a:buNone/>
            </a:pP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public static final int SENTINEL = -1;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...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Scanner console = new Scanner(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System.in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sum = 0;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pull one prompt/read ("post") out of the loop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("Enter a number (" + 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SENTINEL</a:t>
            </a:r>
            <a:r>
              <a:rPr lang="en-US" altLang="en-US" sz="2000" dirty="0">
                <a:latin typeface="Courier New" panose="02070309020205020404" pitchFamily="49" charset="0"/>
              </a:rPr>
              <a:t> + " to quit): 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number = </a:t>
            </a:r>
            <a:r>
              <a:rPr lang="en-US" altLang="en-US" sz="20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(number != 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SENTINEL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dirty="0">
                <a:latin typeface="Courier New" panose="02070309020205020404" pitchFamily="49" charset="0"/>
              </a:rPr>
              <a:t>sum = sum + number;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moved to top of loop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("Enter a number (" + 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SENTINEL</a:t>
            </a:r>
            <a:r>
              <a:rPr lang="en-US" altLang="en-US" sz="2000" dirty="0">
                <a:latin typeface="Courier New" panose="02070309020205020404" pitchFamily="49" charset="0"/>
              </a:rPr>
              <a:t> + " to quit): 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number = </a:t>
            </a:r>
            <a:r>
              <a:rPr lang="en-US" altLang="en-US" sz="20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("The total is " + sum);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2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D25B-DC2A-0544-89AF-DA0F0952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Random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1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698-9E1B-ED4E-BCCB-0828C06C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Random</a:t>
            </a:r>
            <a:r>
              <a:rPr lang="en-US" altLang="en-US" dirty="0"/>
              <a:t>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044C-D844-074A-ABA1-EE65DFEE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</a:rPr>
              <a:t>Random</a:t>
            </a:r>
            <a:r>
              <a:rPr lang="en-US" altLang="en-US" dirty="0"/>
              <a:t> object generates pseudo-random numbers.</a:t>
            </a:r>
          </a:p>
          <a:p>
            <a:pPr marL="639763" lvl="1" indent="-246063"/>
            <a:r>
              <a:rPr lang="en-US" altLang="en-US" dirty="0"/>
              <a:t>Class </a:t>
            </a:r>
            <a:r>
              <a:rPr lang="en-US" altLang="en-US" dirty="0">
                <a:latin typeface="Courier New" panose="02070309020205020404" pitchFamily="49" charset="0"/>
              </a:rPr>
              <a:t>Random</a:t>
            </a:r>
            <a:r>
              <a:rPr lang="en-US" altLang="en-US" dirty="0"/>
              <a:t> is found in the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/>
              <a:t> package.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import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Example:</a:t>
            </a:r>
            <a:endParaRPr lang="en-US" altLang="en-US" sz="9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Random rand = new Random();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</a:t>
            </a:r>
            <a:r>
              <a:rPr lang="en-US" altLang="en-US" dirty="0" err="1">
                <a:latin typeface="Courier New" panose="02070309020205020404" pitchFamily="49" charset="0"/>
              </a:rPr>
              <a:t>randomNumber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</a:rPr>
              <a:t>rand.nextInt</a:t>
            </a:r>
            <a:r>
              <a:rPr lang="en-US" altLang="en-US" b="1" dirty="0">
                <a:latin typeface="Courier New" panose="02070309020205020404" pitchFamily="49" charset="0"/>
              </a:rPr>
              <a:t>(10)</a:t>
            </a:r>
            <a:r>
              <a:rPr lang="en-US" altLang="en-US" dirty="0">
                <a:latin typeface="Courier New" panose="02070309020205020404" pitchFamily="49" charset="0"/>
              </a:rPr>
              <a:t>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0-9</a:t>
            </a:r>
          </a:p>
          <a:p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07C17B9F-B0B9-064B-9306-92EA1DEE1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34415"/>
              </p:ext>
            </p:extLst>
          </p:nvPr>
        </p:nvGraphicFramePr>
        <p:xfrm>
          <a:off x="1324708" y="2983523"/>
          <a:ext cx="8809038" cy="1793875"/>
        </p:xfrm>
        <a:graphic>
          <a:graphicData uri="http://schemas.openxmlformats.org/drawingml/2006/table">
            <a:tbl>
              <a:tblPr/>
              <a:tblGrid>
                <a:gridCol w="19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nextInt()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 random integer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2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nextInt(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 random integer in the range [0,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 other words, 0 to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-1 inclusive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nextDouble()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 random real number in the range [0.0, 1.0)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824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36FD-915B-E846-B89C-07F86507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Generating random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11D8-CBE4-BE4E-8279-B67B4286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/>
            <a:r>
              <a:rPr lang="en-US" altLang="en-US" dirty="0"/>
              <a:t>Common usage: to get a random number from 1 to </a:t>
            </a:r>
            <a:r>
              <a:rPr lang="en-US" altLang="en-US" i="1" dirty="0"/>
              <a:t>N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n = </a:t>
            </a:r>
            <a:r>
              <a:rPr lang="en-US" altLang="en-US" b="1" dirty="0" err="1">
                <a:latin typeface="Courier New" panose="02070309020205020404" pitchFamily="49" charset="0"/>
              </a:rPr>
              <a:t>rand.nextInt</a:t>
            </a:r>
            <a:r>
              <a:rPr lang="en-US" altLang="en-US" b="1" dirty="0">
                <a:latin typeface="Courier New" panose="02070309020205020404" pitchFamily="49" charset="0"/>
              </a:rPr>
              <a:t>(20) + 1</a:t>
            </a:r>
            <a:r>
              <a:rPr lang="en-US" altLang="en-US" dirty="0">
                <a:latin typeface="Courier New" panose="02070309020205020404" pitchFamily="49" charset="0"/>
              </a:rPr>
              <a:t>;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1-20 inclusive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To get a number in arbitrary range [</a:t>
            </a:r>
            <a:r>
              <a:rPr lang="en-US" altLang="en-US" i="1" dirty="0"/>
              <a:t>min</a:t>
            </a:r>
            <a:r>
              <a:rPr lang="en-US" altLang="en-US" dirty="0"/>
              <a:t>, </a:t>
            </a:r>
            <a:r>
              <a:rPr lang="en-US" altLang="en-US" i="1" dirty="0"/>
              <a:t>max</a:t>
            </a:r>
            <a:r>
              <a:rPr lang="en-US" altLang="en-US" dirty="0"/>
              <a:t>] inclusive:</a:t>
            </a:r>
          </a:p>
          <a:p>
            <a:pPr marL="639763" lvl="1" indent="-246063"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/>
              <a:t>name</a:t>
            </a:r>
            <a:r>
              <a:rPr lang="en-US" altLang="en-US" dirty="0" err="1">
                <a:latin typeface="Courier New" panose="02070309020205020404" pitchFamily="49" charset="0"/>
              </a:rPr>
              <a:t>.nextInt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size of range</a:t>
            </a:r>
            <a:r>
              <a:rPr lang="en-US" altLang="en-US" dirty="0">
                <a:latin typeface="Courier New" panose="02070309020205020404" pitchFamily="49" charset="0"/>
              </a:rPr>
              <a:t>) + </a:t>
            </a:r>
            <a:r>
              <a:rPr lang="en-US" altLang="en-US" b="1" dirty="0"/>
              <a:t>min</a:t>
            </a:r>
          </a:p>
          <a:p>
            <a:pPr lvl="2">
              <a:buNone/>
            </a:pPr>
            <a:r>
              <a:rPr lang="en-US" altLang="en-US" sz="800" dirty="0"/>
              <a:t>	</a:t>
            </a:r>
            <a:br>
              <a:rPr lang="en-US" altLang="en-US" sz="800" dirty="0"/>
            </a:br>
            <a:endParaRPr lang="en-US" altLang="en-US" sz="800" dirty="0"/>
          </a:p>
          <a:p>
            <a:pPr lvl="2"/>
            <a:r>
              <a:rPr lang="en-US" altLang="en-US" dirty="0"/>
              <a:t>where (</a:t>
            </a:r>
            <a:r>
              <a:rPr lang="en-US" altLang="en-US" b="1" dirty="0"/>
              <a:t>size of range</a:t>
            </a:r>
            <a:r>
              <a:rPr lang="en-US" altLang="en-US" dirty="0"/>
              <a:t>) is (</a:t>
            </a:r>
            <a:r>
              <a:rPr lang="en-US" altLang="en-US" b="1" dirty="0"/>
              <a:t>max</a:t>
            </a:r>
            <a:r>
              <a:rPr lang="en-US" altLang="en-US" i="1" dirty="0">
                <a:latin typeface="Courier New" panose="02070309020205020404" pitchFamily="49" charset="0"/>
              </a:rPr>
              <a:t> - </a:t>
            </a:r>
            <a:r>
              <a:rPr lang="en-US" altLang="en-US" b="1" dirty="0"/>
              <a:t>min</a:t>
            </a:r>
            <a:r>
              <a:rPr lang="en-US" altLang="en-US" dirty="0">
                <a:latin typeface="Courier New" panose="02070309020205020404" pitchFamily="49" charset="0"/>
              </a:rPr>
              <a:t> + 1</a:t>
            </a:r>
            <a:r>
              <a:rPr lang="en-US" altLang="en-US" dirty="0"/>
              <a:t>)</a:t>
            </a:r>
            <a:endParaRPr lang="en-US" altLang="en-US" b="1" i="1" dirty="0"/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/>
            <a:r>
              <a:rPr lang="en-US" altLang="en-US" dirty="0"/>
              <a:t>Example: A random integer between 4 and 10 inclusive: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n = </a:t>
            </a:r>
            <a:r>
              <a:rPr lang="en-US" altLang="en-US" b="1" dirty="0" err="1">
                <a:latin typeface="Courier New" panose="02070309020205020404" pitchFamily="49" charset="0"/>
              </a:rPr>
              <a:t>rand.nextInt</a:t>
            </a:r>
            <a:r>
              <a:rPr lang="en-US" altLang="en-US" b="1" dirty="0">
                <a:latin typeface="Courier New" panose="02070309020205020404" pitchFamily="49" charset="0"/>
              </a:rPr>
              <a:t>(7) + 4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6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2C11-E756-8E44-B14B-83150BDB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Random</a:t>
            </a:r>
            <a:r>
              <a:rPr lang="en-US" altLang="en-US" dirty="0"/>
              <a:t>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CD62-E588-E446-9C8F-A3DDB1E4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/>
            <a:r>
              <a:rPr lang="en-US" altLang="en-US" dirty="0"/>
              <a:t>Given the following declaration, how would you get: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Random rand = new Random();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A random number between 1 and 47 inclusive?</a:t>
            </a:r>
          </a:p>
          <a:p>
            <a:pPr marL="639763" lvl="1" indent="-246063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random1 = </a:t>
            </a:r>
            <a:r>
              <a:rPr lang="en-US" altLang="en-US" dirty="0" err="1">
                <a:latin typeface="Courier New" panose="02070309020205020404" pitchFamily="49" charset="0"/>
              </a:rPr>
              <a:t>rand.nextInt</a:t>
            </a:r>
            <a:r>
              <a:rPr lang="en-US" altLang="en-US" dirty="0">
                <a:latin typeface="Courier New" panose="02070309020205020404" pitchFamily="49" charset="0"/>
              </a:rPr>
              <a:t>(47) + 1;</a:t>
            </a:r>
          </a:p>
          <a:p>
            <a:pPr marL="639763" lvl="1" indent="-246063"/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A random number between 23 and 30 inclusive?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random2 = </a:t>
            </a:r>
            <a:r>
              <a:rPr lang="en-US" altLang="en-US" dirty="0" err="1">
                <a:latin typeface="Courier New" panose="02070309020205020404" pitchFamily="49" charset="0"/>
              </a:rPr>
              <a:t>rand.nextInt</a:t>
            </a:r>
            <a:r>
              <a:rPr lang="en-US" altLang="en-US" dirty="0">
                <a:latin typeface="Courier New" panose="02070309020205020404" pitchFamily="49" charset="0"/>
              </a:rPr>
              <a:t>(8) + 23;</a:t>
            </a:r>
          </a:p>
          <a:p>
            <a:pPr marL="639763" lvl="1" indent="-246063"/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A random even number between 4 and 12 inclusive?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random3 = </a:t>
            </a:r>
            <a:r>
              <a:rPr lang="en-US" altLang="en-US" dirty="0" err="1">
                <a:latin typeface="Courier New" panose="02070309020205020404" pitchFamily="49" charset="0"/>
              </a:rPr>
              <a:t>rand.nextInt</a:t>
            </a:r>
            <a:r>
              <a:rPr lang="en-US" altLang="en-US" dirty="0">
                <a:latin typeface="Courier New" panose="02070309020205020404" pitchFamily="49" charset="0"/>
              </a:rPr>
              <a:t>(5) * 2 + 4;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7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29EF-8AA7-734B-8EA3-B1CF28AE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Random</a:t>
            </a:r>
            <a:r>
              <a:rPr lang="en-US" altLang="en-US" dirty="0"/>
              <a:t> and other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D6E5-E11E-9A45-B4B2-6E4885FE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/>
            <a:r>
              <a:rPr lang="en-US" altLang="en-US" dirty="0" err="1">
                <a:latin typeface="Courier New" panose="02070309020205020404" pitchFamily="49" charset="0"/>
              </a:rPr>
              <a:t>nextDouble</a:t>
            </a:r>
            <a:r>
              <a:rPr lang="en-US" altLang="en-US" dirty="0"/>
              <a:t> method returns a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 between 0.0 - 1.0</a:t>
            </a:r>
          </a:p>
          <a:p>
            <a:pPr marL="639763" lvl="1" indent="-246063"/>
            <a:endParaRPr lang="en-US" altLang="en-US" sz="900" dirty="0"/>
          </a:p>
          <a:p>
            <a:pPr marL="639763" lvl="1" indent="-246063"/>
            <a:r>
              <a:rPr lang="en-US" altLang="en-US" dirty="0"/>
              <a:t>Example: Get a random GPA value between 1.5 and 4.0:</a:t>
            </a:r>
          </a:p>
          <a:p>
            <a:pPr marL="639763" lvl="1" indent="-246063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randomGpa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rand.nextDouble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  <a:r>
              <a:rPr lang="en-US" altLang="en-US" sz="2000" dirty="0">
                <a:latin typeface="Courier New" panose="02070309020205020404" pitchFamily="49" charset="0"/>
              </a:rPr>
              <a:t> * 2.5 + 1.5;</a:t>
            </a:r>
          </a:p>
          <a:p>
            <a:pPr marL="639763" lvl="1" indent="-246063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Any set of possible values can be mapped to integers</a:t>
            </a:r>
          </a:p>
          <a:p>
            <a:pPr marL="639763" lvl="1" indent="-246063"/>
            <a:r>
              <a:rPr lang="en-US" altLang="en-US" dirty="0"/>
              <a:t>code to randomly play Rock-Paper-Scissors: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dirty="0"/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r = </a:t>
            </a:r>
            <a:r>
              <a:rPr lang="en-US" altLang="en-US" dirty="0" err="1">
                <a:latin typeface="Courier New" panose="02070309020205020404" pitchFamily="49" charset="0"/>
              </a:rPr>
              <a:t>rand.nextInt</a:t>
            </a:r>
            <a:r>
              <a:rPr lang="en-US" altLang="en-US" dirty="0">
                <a:latin typeface="Courier New" panose="02070309020205020404" pitchFamily="49" charset="0"/>
              </a:rPr>
              <a:t>(3);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(r == 0)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("Rock");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 else if (r == 1)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("Paper");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 else {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 == 2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("Scissors");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2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69E2-BD8C-064C-9CF3-13ADE81F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Random</a:t>
            </a:r>
            <a:r>
              <a:rPr lang="en-US" altLang="en-US" dirty="0"/>
              <a:t>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C605-D4F2-5041-90BB-BBB74FD6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Write a program that simulates rolling of two 6-sided dice until their combined result comes up as 7.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2 + 4 = 6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3 + 5 = 8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5 + 6 = 11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1 + 1 = 2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4 + 3 = 7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You won after 5 tries!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91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BC2F-B37E-FE42-9A19-4B0FFCF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Random</a:t>
            </a:r>
            <a:r>
              <a:rPr lang="en-US" altLang="en-US" dirty="0"/>
              <a:t>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3E66-BC98-7E46-BB94-6C0B8B038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384"/>
            <a:ext cx="10515600" cy="4887425"/>
          </a:xfrm>
        </p:spPr>
        <p:txBody>
          <a:bodyPr>
            <a:normAutofit fontScale="55000" lnSpcReduction="20000"/>
          </a:bodyPr>
          <a:lstStyle/>
          <a:p>
            <a:pPr marL="273050" indent="-273050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Rolls two dice until a sum of 7 is reached.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class Dice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Random rand = new Random();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tries = 0;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sum = 0;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while (sum != 7)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// roll the dice once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int roll1 = </a:t>
            </a:r>
            <a:r>
              <a:rPr lang="en-US" altLang="en-US" b="1" dirty="0" err="1">
                <a:latin typeface="Courier New" panose="02070309020205020404" pitchFamily="49" charset="0"/>
              </a:rPr>
              <a:t>rand.nextInt</a:t>
            </a:r>
            <a:r>
              <a:rPr lang="en-US" altLang="en-US" b="1" dirty="0">
                <a:latin typeface="Courier New" panose="02070309020205020404" pitchFamily="49" charset="0"/>
              </a:rPr>
              <a:t>(6) + 1;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int roll2 = </a:t>
            </a:r>
            <a:r>
              <a:rPr lang="en-US" altLang="en-US" b="1" dirty="0" err="1">
                <a:latin typeface="Courier New" panose="02070309020205020404" pitchFamily="49" charset="0"/>
              </a:rPr>
              <a:t>rand.nextInt</a:t>
            </a:r>
            <a:r>
              <a:rPr lang="en-US" altLang="en-US" b="1" dirty="0">
                <a:latin typeface="Courier New" panose="02070309020205020404" pitchFamily="49" charset="0"/>
              </a:rPr>
              <a:t>(6) + 1;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sum = roll1 + roll2;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(roll1 + " + " + roll2 + " = " + sum);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tries++;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("You won after " + tries + " tries!");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0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C219-3144-8744-B845-77676FCB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Random</a:t>
            </a:r>
            <a:r>
              <a:rPr lang="en-US" altLang="en-US" dirty="0"/>
              <a:t>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3420-405F-EA4E-9B42-1AA2366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/>
            <a:r>
              <a:rPr lang="en-US" altLang="en-US" dirty="0"/>
              <a:t>Write a program that plays an adding game.</a:t>
            </a:r>
          </a:p>
          <a:p>
            <a:pPr marL="639763" lvl="1" indent="-246063"/>
            <a:r>
              <a:rPr lang="en-US" altLang="en-US" dirty="0"/>
              <a:t>Ask user to solve random adding problems with 2-5 numbers.</a:t>
            </a:r>
          </a:p>
          <a:p>
            <a:pPr marL="639763" lvl="1" indent="-246063"/>
            <a:r>
              <a:rPr lang="en-US" altLang="en-US" dirty="0"/>
              <a:t>The user gets 1 point for a correct answer, 0 for incorrect.</a:t>
            </a:r>
          </a:p>
          <a:p>
            <a:pPr marL="639763" lvl="1" indent="-246063"/>
            <a:r>
              <a:rPr lang="en-US" altLang="en-US" dirty="0"/>
              <a:t>The program stops after 3 incorrect answers.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5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4 + 10 + 3 + 10 =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27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9 + 2 =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11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8 + 6 + 7 + 9 =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25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Wrong! The answer was 30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5 + 9 =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13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Wrong! The answer was 14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4 + 9 + 9 =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22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3 + 1 + 7 + 2 =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13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4 + 2 + 10 + 9 + 7 =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42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Wrong! The answer was 32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You earned 4 total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35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A282-3D36-6C48-8282-F478AAF4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Random</a:t>
            </a:r>
            <a:r>
              <a:rPr lang="en-US" altLang="en-US" dirty="0"/>
              <a:t>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9B02-AA06-6E41-93C9-C69D039B8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</p:spPr>
        <p:txBody>
          <a:bodyPr>
            <a:normAutofit fontScale="40000" lnSpcReduction="20000"/>
          </a:bodyPr>
          <a:lstStyle/>
          <a:p>
            <a:pPr marL="273050" indent="-273050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Asks the user to do adding problems and scores them.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class </a:t>
            </a:r>
            <a:r>
              <a:rPr lang="en-US" altLang="en-US" dirty="0" err="1">
                <a:latin typeface="Courier New" panose="02070309020205020404" pitchFamily="49" charset="0"/>
              </a:rPr>
              <a:t>AddingGame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Scanner console = new Scanner(</a:t>
            </a:r>
            <a:r>
              <a:rPr lang="en-US" altLang="en-US" dirty="0" err="1">
                <a:latin typeface="Courier New" panose="02070309020205020404" pitchFamily="49" charset="0"/>
              </a:rPr>
              <a:t>System.in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Random rand = new Random();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play until user gets 3 wrong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points = 0;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wrong = 0;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while (wrong &lt; 3)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int result = play(console, rand);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play one game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if (result &gt; 0)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points++;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} else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wrong++;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}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("You earned " + points + " total points.");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801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397B-F5BF-A048-AB04-F7F3DD0E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Flawed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2EDA-8CA7-164D-A6B2-D4564AF5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661"/>
            <a:ext cx="10515600" cy="4922594"/>
          </a:xfrm>
        </p:spPr>
        <p:txBody>
          <a:bodyPr>
            <a:normAutofit fontScale="92500" lnSpcReduction="10000"/>
          </a:bodyPr>
          <a:lstStyle/>
          <a:p>
            <a:pPr marL="273050" indent="-273050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public static void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printNumbers</a:t>
            </a:r>
            <a:r>
              <a:rPr lang="en-US" altLang="en-US" sz="1800" dirty="0">
                <a:latin typeface="Courier New" panose="02070309020205020404" pitchFamily="49" charset="0"/>
              </a:rPr>
              <a:t>(int max)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for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&lt;= max;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 + ", "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();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to end the line of output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sz="800" dirty="0"/>
          </a:p>
          <a:p>
            <a:pPr marL="639763" lvl="1" indent="-246063"/>
            <a:r>
              <a:rPr lang="en-US" altLang="en-US" sz="2000" dirty="0"/>
              <a:t>Output from </a:t>
            </a:r>
            <a:r>
              <a:rPr lang="en-US" altLang="en-US" sz="2000" dirty="0" err="1">
                <a:latin typeface="Courier New" panose="02070309020205020404" pitchFamily="49" charset="0"/>
              </a:rPr>
              <a:t>printNumbers</a:t>
            </a:r>
            <a:r>
              <a:rPr lang="en-US" altLang="en-US" sz="2000" dirty="0">
                <a:latin typeface="Courier New" panose="02070309020205020404" pitchFamily="49" charset="0"/>
              </a:rPr>
              <a:t>(5)</a:t>
            </a:r>
            <a:r>
              <a:rPr lang="en-US" altLang="en-US" sz="2000" dirty="0"/>
              <a:t>:	</a:t>
            </a:r>
            <a:r>
              <a:rPr lang="en-US" altLang="en-US" sz="2000" dirty="0">
                <a:latin typeface="Courier New" panose="02070309020205020404" pitchFamily="49" charset="0"/>
              </a:rPr>
              <a:t>1, 2, 3, 4, 5</a:t>
            </a:r>
            <a:r>
              <a:rPr lang="en-US" altLang="en-US" sz="2000" b="1" dirty="0">
                <a:solidFill>
                  <a:srgbClr val="A50021"/>
                </a:solidFill>
                <a:latin typeface="Courier New" panose="02070309020205020404" pitchFamily="49" charset="0"/>
              </a:rPr>
              <a:t>, </a:t>
            </a:r>
          </a:p>
          <a:p>
            <a:pPr marL="639763" lvl="1" indent="-246063">
              <a:buNone/>
            </a:pPr>
            <a:endParaRPr lang="en-US" altLang="en-US" sz="20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public static void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printNumbers</a:t>
            </a:r>
            <a:r>
              <a:rPr lang="en-US" altLang="en-US" sz="1800" dirty="0">
                <a:latin typeface="Courier New" panose="02070309020205020404" pitchFamily="49" charset="0"/>
              </a:rPr>
              <a:t>(int max)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for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&lt;= max;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latin typeface="Courier New" panose="02070309020205020404" pitchFamily="49" charset="0"/>
              </a:rPr>
              <a:t>", "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();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to end the line of output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sz="800" dirty="0"/>
          </a:p>
          <a:p>
            <a:pPr marL="639763" lvl="1" indent="-246063"/>
            <a:r>
              <a:rPr lang="en-US" altLang="en-US" sz="2000" dirty="0"/>
              <a:t>Output from </a:t>
            </a:r>
            <a:r>
              <a:rPr lang="en-US" altLang="en-US" sz="2000" dirty="0" err="1">
                <a:latin typeface="Courier New" panose="02070309020205020404" pitchFamily="49" charset="0"/>
              </a:rPr>
              <a:t>printNumbers</a:t>
            </a:r>
            <a:r>
              <a:rPr lang="en-US" altLang="en-US" sz="2000" dirty="0">
                <a:latin typeface="Courier New" panose="02070309020205020404" pitchFamily="49" charset="0"/>
              </a:rPr>
              <a:t>(5)</a:t>
            </a:r>
            <a:r>
              <a:rPr lang="en-US" altLang="en-US" sz="2000" dirty="0"/>
              <a:t>:	</a:t>
            </a:r>
            <a:r>
              <a:rPr lang="en-US" altLang="en-US" sz="2000" b="1" dirty="0">
                <a:solidFill>
                  <a:srgbClr val="A5002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 dirty="0">
                <a:latin typeface="Courier New" panose="02070309020205020404" pitchFamily="49" charset="0"/>
              </a:rPr>
              <a:t>1, 2, 3, 4, 5</a:t>
            </a:r>
            <a:endParaRPr lang="en-US" altLang="en-US" sz="2000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61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179F-F4CF-4B46-A15C-05B9D6B1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Random</a:t>
            </a:r>
            <a:r>
              <a:rPr lang="en-US" altLang="en-US" dirty="0"/>
              <a:t> answer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1FD9-C2D3-3742-A01F-D50795987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646"/>
            <a:ext cx="10515600" cy="5615354"/>
          </a:xfrm>
        </p:spPr>
        <p:txBody>
          <a:bodyPr>
            <a:normAutofit fontScale="40000" lnSpcReduction="20000"/>
          </a:bodyPr>
          <a:lstStyle/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...</a:t>
            </a:r>
            <a:endParaRPr lang="en-US" altLang="en-US" sz="11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Builds one addition problem and presents it to the user.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Returns 1 point if you get it right, 0 if wrong.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static int play(Scanner console, Random rand)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print the operands being added, and sum them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operands = </a:t>
            </a:r>
            <a:r>
              <a:rPr lang="en-US" altLang="en-US" dirty="0" err="1">
                <a:latin typeface="Courier New" panose="02070309020205020404" pitchFamily="49" charset="0"/>
              </a:rPr>
              <a:t>rand.nextInt</a:t>
            </a:r>
            <a:r>
              <a:rPr lang="en-US" altLang="en-US" dirty="0">
                <a:latin typeface="Courier New" panose="02070309020205020404" pitchFamily="49" charset="0"/>
              </a:rPr>
              <a:t>(4) + 2;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sum = </a:t>
            </a:r>
            <a:r>
              <a:rPr lang="en-US" altLang="en-US" dirty="0" err="1">
                <a:latin typeface="Courier New" panose="02070309020205020404" pitchFamily="49" charset="0"/>
              </a:rPr>
              <a:t>rand.nextInt</a:t>
            </a:r>
            <a:r>
              <a:rPr lang="en-US" altLang="en-US" dirty="0">
                <a:latin typeface="Courier New" panose="02070309020205020404" pitchFamily="49" charset="0"/>
              </a:rPr>
              <a:t>(10) + 1;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(sum);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2;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operands;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int n = </a:t>
            </a:r>
            <a:r>
              <a:rPr lang="en-US" altLang="en-US" dirty="0" err="1">
                <a:latin typeface="Courier New" panose="02070309020205020404" pitchFamily="49" charset="0"/>
              </a:rPr>
              <a:t>rand.nextInt</a:t>
            </a:r>
            <a:r>
              <a:rPr lang="en-US" altLang="en-US" dirty="0">
                <a:latin typeface="Courier New" panose="02070309020205020404" pitchFamily="49" charset="0"/>
              </a:rPr>
              <a:t>(10) + 1;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sum += n;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 + " + n);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 = ");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read user's guess and report whether it was correct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guess = </a:t>
            </a:r>
            <a:r>
              <a:rPr lang="en-US" altLang="en-US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if (guess == sum)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return 1;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 else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("Wrong! The answer was " +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sum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return 0;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3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2BEF-1652-AA40-A60A-A2B1BA0B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do/while</a:t>
            </a:r>
            <a:r>
              <a:rPr lang="en-US" altLang="en-US" dirty="0"/>
              <a:t>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5404-6106-0C4C-A904-19B0FF8D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lnSpc>
                <a:spcPct val="11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do/while</a:t>
            </a:r>
            <a:r>
              <a:rPr lang="en-US" altLang="en-US" b="1" dirty="0"/>
              <a:t> loop</a:t>
            </a:r>
            <a:r>
              <a:rPr lang="en-US" altLang="en-US" dirty="0"/>
              <a:t>: </a:t>
            </a:r>
            <a:r>
              <a:rPr lang="en-US" altLang="en-US" sz="2200" dirty="0"/>
              <a:t>Performs its test at the </a:t>
            </a:r>
            <a:r>
              <a:rPr lang="en-US" altLang="en-US" sz="2200" i="1" dirty="0"/>
              <a:t>end</a:t>
            </a:r>
            <a:r>
              <a:rPr lang="en-US" altLang="en-US" sz="2200" dirty="0"/>
              <a:t> of each repetition.</a:t>
            </a:r>
          </a:p>
          <a:p>
            <a:pPr marL="639763" lvl="1" indent="-246063">
              <a:lnSpc>
                <a:spcPct val="110000"/>
              </a:lnSpc>
            </a:pPr>
            <a:r>
              <a:rPr lang="en-US" altLang="en-US" dirty="0"/>
              <a:t>Guarantees that the loop's </a:t>
            </a:r>
            <a:r>
              <a:rPr lang="en-US" altLang="en-US" dirty="0">
                <a:latin typeface="Courier New" panose="02070309020205020404" pitchFamily="49" charset="0"/>
              </a:rPr>
              <a:t>{}</a:t>
            </a:r>
            <a:r>
              <a:rPr lang="en-US" altLang="en-US" dirty="0"/>
              <a:t> body will run at least once.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do {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statement(s)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 while (</a:t>
            </a:r>
            <a:r>
              <a:rPr lang="en-US" altLang="en-US" b="1" dirty="0"/>
              <a:t>test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	// Example: prompt until correct password is typed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String phrase;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do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("Type your password: 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phrase = </a:t>
            </a:r>
            <a:r>
              <a:rPr lang="en-US" altLang="en-US" sz="2000" dirty="0" err="1">
                <a:latin typeface="Courier New" panose="02070309020205020404" pitchFamily="49" charset="0"/>
              </a:rPr>
              <a:t>console.next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} while (!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phrase.equals</a:t>
            </a:r>
            <a:r>
              <a:rPr lang="en-US" altLang="en-US" sz="2000" b="1" dirty="0">
                <a:latin typeface="Courier New" panose="02070309020205020404" pitchFamily="49" charset="0"/>
              </a:rPr>
              <a:t>("abracadabra"));</a:t>
            </a:r>
          </a:p>
          <a:p>
            <a:endParaRPr lang="en-US" dirty="0"/>
          </a:p>
        </p:txBody>
      </p:sp>
      <p:pic>
        <p:nvPicPr>
          <p:cNvPr id="4" name="Picture 3" descr="do_while">
            <a:extLst>
              <a:ext uri="{FF2B5EF4-FFF2-40B4-BE49-F238E27FC236}">
                <a16:creationId xmlns:a16="http://schemas.microsoft.com/office/drawing/2014/main" id="{6F3F7173-1383-354A-B8DC-9C05FB889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834" y="1690688"/>
            <a:ext cx="2028581" cy="272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687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FC82-DD9A-134B-A1DE-9041391C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do/while</a:t>
            </a:r>
            <a:r>
              <a:rPr lang="en-US" altLang="en-US" dirty="0"/>
              <a:t>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2121-A059-D245-A68C-88971A7B4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sz="2500" dirty="0"/>
              <a:t>Modify the previous </a:t>
            </a:r>
            <a:r>
              <a:rPr lang="en-US" altLang="en-US" sz="2500" dirty="0">
                <a:latin typeface="Courier New" panose="02070309020205020404" pitchFamily="49" charset="0"/>
              </a:rPr>
              <a:t>Dice</a:t>
            </a:r>
            <a:r>
              <a:rPr lang="en-US" altLang="en-US" sz="2500" dirty="0"/>
              <a:t> program to use </a:t>
            </a:r>
            <a:r>
              <a:rPr lang="en-US" altLang="en-US" sz="2500" dirty="0">
                <a:latin typeface="Courier New" panose="02070309020205020404" pitchFamily="49" charset="0"/>
              </a:rPr>
              <a:t>do/while</a:t>
            </a:r>
            <a:r>
              <a:rPr lang="en-US" altLang="en-US" sz="2500" dirty="0"/>
              <a:t>.</a:t>
            </a:r>
            <a:endParaRPr lang="en-US" altLang="en-US" sz="2900" dirty="0"/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2 + 4 = 6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3 + 5 = 8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5 + 6 = 11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1 + 1 = 2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4 + 3 = 7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You won after 5 tries!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Is </a:t>
            </a:r>
            <a:r>
              <a:rPr lang="en-US" altLang="en-US" dirty="0">
                <a:latin typeface="Courier New" panose="02070309020205020404" pitchFamily="49" charset="0"/>
              </a:rPr>
              <a:t>do/while</a:t>
            </a:r>
            <a:r>
              <a:rPr lang="en-US" altLang="en-US" dirty="0"/>
              <a:t> a good fit for our past </a:t>
            </a:r>
            <a:r>
              <a:rPr lang="en-US" altLang="en-US" dirty="0">
                <a:latin typeface="Courier New" panose="02070309020205020404" pitchFamily="49" charset="0"/>
              </a:rPr>
              <a:t>Sentinel</a:t>
            </a:r>
            <a:r>
              <a:rPr lang="en-US" altLang="en-US" dirty="0"/>
              <a:t> program?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80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DA58-F8DE-144A-9DE3-6926C536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do/while</a:t>
            </a:r>
            <a:r>
              <a:rPr lang="en-US" altLang="en-US" dirty="0"/>
              <a:t>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CFCD-B28F-9E49-B6A1-D1C61AFE7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046"/>
            <a:ext cx="10515600" cy="5275385"/>
          </a:xfrm>
        </p:spPr>
        <p:txBody>
          <a:bodyPr>
            <a:normAutofit fontScale="55000" lnSpcReduction="20000"/>
          </a:bodyPr>
          <a:lstStyle/>
          <a:p>
            <a:pPr marL="273050" indent="-273050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Rolls two dice until a sum of 7 is reached.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 marL="273050" indent="-273050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class Dice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Random rand = new Random();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tries = 0;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sum;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100" b="1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do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int roll1 = </a:t>
            </a:r>
            <a:r>
              <a:rPr lang="en-US" altLang="en-US" dirty="0" err="1">
                <a:latin typeface="Courier New" panose="02070309020205020404" pitchFamily="49" charset="0"/>
              </a:rPr>
              <a:t>rand.nextInt</a:t>
            </a:r>
            <a:r>
              <a:rPr lang="en-US" altLang="en-US" dirty="0">
                <a:latin typeface="Courier New" panose="02070309020205020404" pitchFamily="49" charset="0"/>
              </a:rPr>
              <a:t>(6) + 1;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one roll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int roll2 = </a:t>
            </a:r>
            <a:r>
              <a:rPr lang="en-US" altLang="en-US" dirty="0" err="1">
                <a:latin typeface="Courier New" panose="02070309020205020404" pitchFamily="49" charset="0"/>
              </a:rPr>
              <a:t>rand.nextInt</a:t>
            </a:r>
            <a:r>
              <a:rPr lang="en-US" altLang="en-US" dirty="0">
                <a:latin typeface="Courier New" panose="02070309020205020404" pitchFamily="49" charset="0"/>
              </a:rPr>
              <a:t>(6) + 1;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sum = roll1 + roll2;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(roll1 + " + " + roll2 + " = " + sum);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tries++;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} while (sum != 7);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("You won after " + tries + " tries!");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71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3688-5CBD-A045-A5F2-701DC448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Type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47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EA42-E44A-8248-88EE-486BE6F6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 that are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44B8-E917-7347-BB88-F540768A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Some methods return logical values.</a:t>
            </a:r>
          </a:p>
          <a:p>
            <a:pPr marL="639763" lvl="1" indent="-246063"/>
            <a:r>
              <a:rPr lang="en-US" altLang="en-US" dirty="0"/>
              <a:t>A call to such a method is used as a </a:t>
            </a:r>
            <a:r>
              <a:rPr lang="en-US" altLang="en-US" b="1" dirty="0"/>
              <a:t>test</a:t>
            </a:r>
            <a:r>
              <a:rPr lang="en-US" altLang="en-US" dirty="0"/>
              <a:t> in a loop or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.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buNone/>
            </a:pPr>
            <a:r>
              <a:rPr lang="en-US" altLang="en-US" sz="1800" b="1" i="1" dirty="0">
                <a:latin typeface="Courier New" panose="02070309020205020404" pitchFamily="49" charset="0"/>
              </a:rPr>
              <a:t>	</a:t>
            </a:r>
            <a:r>
              <a:rPr lang="en-US" altLang="en-US" sz="1800" dirty="0">
                <a:latin typeface="Courier New" panose="02070309020205020404" pitchFamily="49" charset="0"/>
              </a:rPr>
              <a:t>Scanner console = new Scanner(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System.in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("Type your first name: ");</a:t>
            </a:r>
          </a:p>
          <a:p>
            <a:pPr marL="639763" lvl="1" indent="-246063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String name = </a:t>
            </a:r>
            <a:r>
              <a:rPr lang="en-US" altLang="en-US" sz="1800" dirty="0" err="1">
                <a:latin typeface="Courier New" panose="02070309020205020404" pitchFamily="49" charset="0"/>
              </a:rPr>
              <a:t>console.next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  <a:endParaRPr lang="en-US" altLang="en-US" sz="1800" b="1" i="1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endParaRPr lang="en-US" altLang="en-US" sz="1800" b="1" i="1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sz="1800" b="1" i="1" dirty="0">
                <a:latin typeface="Courier New" panose="02070309020205020404" pitchFamily="49" charset="0"/>
              </a:rPr>
              <a:t>	</a:t>
            </a:r>
            <a:r>
              <a:rPr lang="en-US" altLang="en-US" sz="1800" dirty="0">
                <a:latin typeface="Courier New" panose="02070309020205020404" pitchFamily="49" charset="0"/>
              </a:rPr>
              <a:t>if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name.startsWith</a:t>
            </a:r>
            <a:r>
              <a:rPr lang="en-US" altLang="en-US" sz="1800" b="1" dirty="0">
                <a:latin typeface="Courier New" panose="02070309020205020404" pitchFamily="49" charset="0"/>
              </a:rPr>
              <a:t>("Dr.")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  <a:endParaRPr lang="en-US" altLang="en-US" sz="1800" b="1" i="1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("Will you marry me?");</a:t>
            </a:r>
          </a:p>
          <a:p>
            <a:pPr marL="639763" lvl="1" indent="-246063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} else if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name.endsWith</a:t>
            </a:r>
            <a:r>
              <a:rPr lang="en-US" altLang="en-US" sz="1800" b="1" dirty="0">
                <a:latin typeface="Courier New" panose="02070309020205020404" pitchFamily="49" charset="0"/>
              </a:rPr>
              <a:t>("Esq.")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("And I am Ted 'Theodore' Logan!");</a:t>
            </a:r>
          </a:p>
          <a:p>
            <a:pPr marL="639763" lvl="1" indent="-246063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26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22B1-B993-6C4E-8C02-EB438814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test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A76D-396C-AE46-B2C6-6A9D0FD12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9763" lvl="1" indent="-246063">
              <a:lnSpc>
                <a:spcPct val="12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String name = </a:t>
            </a:r>
            <a:r>
              <a:rPr lang="en-US" altLang="en-US" sz="1800" dirty="0" err="1">
                <a:latin typeface="Courier New" panose="02070309020205020404" pitchFamily="49" charset="0"/>
              </a:rPr>
              <a:t>console.next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12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if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name.contains</a:t>
            </a:r>
            <a:r>
              <a:rPr lang="en-US" altLang="en-US" sz="1800" b="1" dirty="0">
                <a:latin typeface="Courier New" panose="02070309020205020404" pitchFamily="49" charset="0"/>
              </a:rPr>
              <a:t>("Prof")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("When are your office hours?");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} else if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name.equalsIgnoreCase</a:t>
            </a:r>
            <a:r>
              <a:rPr lang="en-US" altLang="en-US" sz="1800" b="1" dirty="0">
                <a:latin typeface="Courier New" panose="02070309020205020404" pitchFamily="49" charset="0"/>
              </a:rPr>
              <a:t>("STUART")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("Let's talk about meta!");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607E58F1-65D9-8540-A8DC-CB4C75011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24853"/>
              </p:ext>
            </p:extLst>
          </p:nvPr>
        </p:nvGraphicFramePr>
        <p:xfrm>
          <a:off x="1374530" y="4001294"/>
          <a:ext cx="9067800" cy="2690817"/>
        </p:xfrm>
        <a:graphic>
          <a:graphicData uri="http://schemas.openxmlformats.org/drawingml/2006/table">
            <a:tbl>
              <a:tblPr/>
              <a:tblGrid>
                <a:gridCol w="30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equalsIgnoreCase(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characters, ignoring upper vs. lower case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startsWith(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start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endsWith(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end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the given string is found within this one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122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9BB6-62EF-7A43-9808-3859287C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9B4F-6BE4-1D49-AC3A-DDBDED12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/>
            <a:r>
              <a:rPr lang="en-US" altLang="en-US" b="1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: A logical type whose values are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.</a:t>
            </a:r>
          </a:p>
          <a:p>
            <a:pPr marL="639763" lvl="1" indent="-246063"/>
            <a:r>
              <a:rPr lang="en-US" altLang="en-US" dirty="0"/>
              <a:t>A logical </a:t>
            </a:r>
            <a:r>
              <a:rPr lang="en-US" altLang="en-US" b="1" dirty="0"/>
              <a:t>test</a:t>
            </a:r>
            <a:r>
              <a:rPr lang="en-US" altLang="en-US" dirty="0"/>
              <a:t> is actually a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 expression.</a:t>
            </a:r>
            <a:endParaRPr lang="en-US" altLang="en-US" sz="1000" dirty="0"/>
          </a:p>
          <a:p>
            <a:pPr marL="639763" lvl="1" indent="-246063"/>
            <a:r>
              <a:rPr lang="en-US" altLang="en-US" dirty="0"/>
              <a:t>It is legal to:</a:t>
            </a:r>
          </a:p>
          <a:p>
            <a:pPr lvl="2"/>
            <a:r>
              <a:rPr lang="en-US" altLang="en-US" dirty="0"/>
              <a:t>create a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 variable</a:t>
            </a:r>
          </a:p>
          <a:p>
            <a:pPr lvl="2"/>
            <a:r>
              <a:rPr lang="en-US" altLang="en-US" dirty="0"/>
              <a:t>pass a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 value as a parameter</a:t>
            </a:r>
          </a:p>
          <a:p>
            <a:pPr lvl="2"/>
            <a:r>
              <a:rPr lang="en-US" altLang="en-US" dirty="0"/>
              <a:t>return a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 value from methods</a:t>
            </a:r>
          </a:p>
          <a:p>
            <a:pPr lvl="2"/>
            <a:r>
              <a:rPr lang="en-US" altLang="en-US" dirty="0"/>
              <a:t>call a method that returns a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 and use it as a test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>
                <a:latin typeface="Courier New" panose="02070309020205020404" pitchFamily="49" charset="0"/>
              </a:rPr>
              <a:t> minor    = </a:t>
            </a:r>
            <a:r>
              <a:rPr lang="en-US" altLang="en-US" b="1" dirty="0">
                <a:latin typeface="Courier New" panose="02070309020205020404" pitchFamily="49" charset="0"/>
              </a:rPr>
              <a:t>(age &lt; 21)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isProf</a:t>
            </a:r>
            <a:r>
              <a:rPr lang="en-US" altLang="en-US" dirty="0">
                <a:latin typeface="Courier New" panose="02070309020205020404" pitchFamily="49" charset="0"/>
              </a:rPr>
              <a:t>   = </a:t>
            </a:r>
            <a:r>
              <a:rPr lang="en-US" altLang="en-US" b="1" dirty="0" err="1">
                <a:latin typeface="Courier New" panose="02070309020205020404" pitchFamily="49" charset="0"/>
              </a:rPr>
              <a:t>name.contains</a:t>
            </a:r>
            <a:r>
              <a:rPr lang="en-US" altLang="en-US" b="1" dirty="0">
                <a:latin typeface="Courier New" panose="02070309020205020404" pitchFamily="49" charset="0"/>
              </a:rPr>
              <a:t>("Prof")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lovesCSE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>
                <a:latin typeface="Courier New" panose="02070309020205020404" pitchFamily="49" charset="0"/>
              </a:rPr>
              <a:t>true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// allow only CSE-loving students over 21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b="1" dirty="0">
                <a:latin typeface="Courier New" panose="02070309020205020404" pitchFamily="49" charset="0"/>
              </a:rPr>
              <a:t>minor || </a:t>
            </a:r>
            <a:r>
              <a:rPr lang="en-US" altLang="en-US" b="1" dirty="0" err="1">
                <a:latin typeface="Courier New" panose="02070309020205020404" pitchFamily="49" charset="0"/>
              </a:rPr>
              <a:t>isProf</a:t>
            </a:r>
            <a:r>
              <a:rPr lang="en-US" altLang="en-US" b="1" dirty="0">
                <a:latin typeface="Courier New" panose="02070309020205020404" pitchFamily="49" charset="0"/>
              </a:rPr>
              <a:t> || !</a:t>
            </a:r>
            <a:r>
              <a:rPr lang="en-US" altLang="en-US" b="1" dirty="0" err="1">
                <a:latin typeface="Courier New" panose="02070309020205020404" pitchFamily="49" charset="0"/>
              </a:rPr>
              <a:t>lovesCSE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("Can't enter the club!");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52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B0D1-5D48-1342-AEFC-E1A928B1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9C06-58D3-9E48-B878-3BF86F74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/>
              <a:t>Why is type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 useful?</a:t>
            </a:r>
          </a:p>
          <a:p>
            <a:pPr marL="639763" lvl="1" indent="-246063"/>
            <a:r>
              <a:rPr lang="en-US" altLang="en-US" dirty="0"/>
              <a:t>Can capture a complex logical test result and use it later</a:t>
            </a:r>
          </a:p>
          <a:p>
            <a:pPr marL="639763" lvl="1" indent="-246063"/>
            <a:r>
              <a:rPr lang="en-US" altLang="en-US" dirty="0"/>
              <a:t>Can write a method that does a complex test and returns it</a:t>
            </a:r>
          </a:p>
          <a:p>
            <a:pPr marL="639763" lvl="1" indent="-246063"/>
            <a:r>
              <a:rPr lang="en-US" altLang="en-US" dirty="0"/>
              <a:t>Makes code more readable</a:t>
            </a:r>
          </a:p>
          <a:p>
            <a:pPr marL="639763" lvl="1" indent="-246063"/>
            <a:r>
              <a:rPr lang="en-US" altLang="en-US" dirty="0"/>
              <a:t>Can pass around the result of a logical test (as param/return)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goodAge</a:t>
            </a:r>
            <a:r>
              <a:rPr lang="en-US" altLang="en-US" sz="2000" dirty="0">
                <a:latin typeface="Courier New" panose="02070309020205020404" pitchFamily="49" charset="0"/>
              </a:rPr>
              <a:t>    = age &gt;= 12 &amp;&amp; age &lt; 29;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goodHeight</a:t>
            </a:r>
            <a:r>
              <a:rPr lang="en-US" altLang="en-US" sz="2000" dirty="0">
                <a:latin typeface="Courier New" panose="02070309020205020404" pitchFamily="49" charset="0"/>
              </a:rPr>
              <a:t> = height &gt;= 78 &amp;&amp; height &lt; 84;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rich       = salary &gt;= 100000.0;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goodAge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&amp;&amp; 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goodHeight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) || rich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("Okay, let's go out!");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 else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("It's not you, it's me...");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43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863A-F804-0E44-9A53-76DD764B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Returning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2A06-81B1-3F47-AFCE-75249190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isPrime</a:t>
            </a:r>
            <a:r>
              <a:rPr lang="en-US" altLang="en-US" sz="2000" dirty="0">
                <a:latin typeface="Courier New" panose="02070309020205020404" pitchFamily="49" charset="0"/>
              </a:rPr>
              <a:t>(int n)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int factors = 0;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for (int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1;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&lt;= n;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if (n %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== 0)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factors++;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}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if (factors == 2)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return true;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 else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return false;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Calls to methods returning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 can be used as tests: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isPrime</a:t>
            </a:r>
            <a:r>
              <a:rPr lang="en-US" altLang="en-US" sz="2000" b="1" dirty="0">
                <a:latin typeface="Courier New" panose="02070309020205020404" pitchFamily="49" charset="0"/>
              </a:rPr>
              <a:t>(57)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...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AA15-8CA2-4C4E-9D82-6423E0D7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Fence post analogy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2722-FEB5-484F-94FF-1EE119CC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We print </a:t>
            </a:r>
            <a:r>
              <a:rPr lang="en-US" altLang="en-US" i="1" dirty="0"/>
              <a:t>n</a:t>
            </a:r>
            <a:r>
              <a:rPr lang="en-US" altLang="en-US" dirty="0"/>
              <a:t> numbers but need only </a:t>
            </a:r>
            <a:r>
              <a:rPr lang="en-US" altLang="en-US" i="1" dirty="0"/>
              <a:t>n</a:t>
            </a:r>
            <a:r>
              <a:rPr lang="en-US" altLang="en-US" dirty="0"/>
              <a:t> - 1 commas.</a:t>
            </a:r>
          </a:p>
          <a:p>
            <a:pPr marL="273050" indent="-273050"/>
            <a:r>
              <a:rPr lang="en-US" altLang="en-US" dirty="0"/>
              <a:t>Similar to building a fence with wires separated by posts:</a:t>
            </a:r>
          </a:p>
          <a:p>
            <a:pPr marL="639763" lvl="1" indent="-246063">
              <a:lnSpc>
                <a:spcPct val="110000"/>
              </a:lnSpc>
            </a:pPr>
            <a:r>
              <a:rPr lang="en-US" altLang="en-US" dirty="0"/>
              <a:t>If we use a flawed algorithm that repeatedly places a post + wire, the last post will have an extra dangling wire.</a:t>
            </a:r>
            <a:br>
              <a:rPr lang="en-US" altLang="en-US" dirty="0"/>
            </a:br>
            <a:endParaRPr lang="en-US" altLang="en-US" dirty="0"/>
          </a:p>
          <a:p>
            <a:pPr marL="639763" lvl="1" indent="-246063">
              <a:buNone/>
            </a:pPr>
            <a:r>
              <a:rPr lang="en-US" altLang="en-US" dirty="0">
                <a:solidFill>
                  <a:srgbClr val="800000"/>
                </a:solidFill>
              </a:rPr>
              <a:t>	</a:t>
            </a:r>
            <a:r>
              <a:rPr lang="en-US" altLang="en-US" i="1" dirty="0">
                <a:solidFill>
                  <a:srgbClr val="800000"/>
                </a:solidFill>
              </a:rPr>
              <a:t>for (length of fence) {</a:t>
            </a:r>
          </a:p>
          <a:p>
            <a:pPr marL="639763" lvl="1" indent="-246063">
              <a:buNone/>
            </a:pPr>
            <a:r>
              <a:rPr lang="en-US" altLang="en-US" i="1" dirty="0">
                <a:solidFill>
                  <a:srgbClr val="800000"/>
                </a:solidFill>
              </a:rPr>
              <a:t>	    place a post.</a:t>
            </a:r>
          </a:p>
          <a:p>
            <a:pPr marL="639763" lvl="1" indent="-246063">
              <a:buNone/>
            </a:pPr>
            <a:r>
              <a:rPr lang="en-US" altLang="en-US" i="1" dirty="0">
                <a:solidFill>
                  <a:srgbClr val="800000"/>
                </a:solidFill>
              </a:rPr>
              <a:t>	    place some wire.</a:t>
            </a:r>
          </a:p>
          <a:p>
            <a:pPr marL="639763" lvl="1" indent="-246063">
              <a:buNone/>
            </a:pPr>
            <a:r>
              <a:rPr lang="en-US" altLang="en-US" i="1" dirty="0">
                <a:solidFill>
                  <a:srgbClr val="800000"/>
                </a:solidFill>
              </a:rPr>
              <a:t>	}</a:t>
            </a:r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C373499-E07C-F743-BC4D-F0DA162CA5AD}"/>
              </a:ext>
            </a:extLst>
          </p:cNvPr>
          <p:cNvGrpSpPr>
            <a:grpSpLocks/>
          </p:cNvGrpSpPr>
          <p:nvPr/>
        </p:nvGrpSpPr>
        <p:grpSpPr bwMode="auto">
          <a:xfrm>
            <a:off x="5603631" y="4372708"/>
            <a:ext cx="4953000" cy="990600"/>
            <a:chOff x="480" y="2400"/>
            <a:chExt cx="3120" cy="624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DB3D0E5-6F70-E249-A5FC-18B0E9D627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400"/>
              <a:ext cx="624" cy="624"/>
              <a:chOff x="480" y="2400"/>
              <a:chExt cx="624" cy="624"/>
            </a:xfrm>
          </p:grpSpPr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6A076895-DE2D-5C46-873E-5AE79DE1A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" name="Group 7">
                <a:extLst>
                  <a:ext uri="{FF2B5EF4-FFF2-40B4-BE49-F238E27FC236}">
                    <a16:creationId xmlns:a16="http://schemas.microsoft.com/office/drawing/2014/main" id="{B6C6B0CA-E652-B845-9B0F-57C5C8375A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77C48EFB-7139-8A4C-9867-537A34189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9">
                  <a:extLst>
                    <a:ext uri="{FF2B5EF4-FFF2-40B4-BE49-F238E27FC236}">
                      <a16:creationId xmlns:a16="http://schemas.microsoft.com/office/drawing/2014/main" id="{C6A6BEBB-F3AF-1D45-BC32-16588A675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25269B90-7E0C-4C42-91D0-06F05F02AC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00"/>
              <a:ext cx="624" cy="624"/>
              <a:chOff x="480" y="2400"/>
              <a:chExt cx="624" cy="624"/>
            </a:xfrm>
          </p:grpSpPr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A80F8B28-CAFB-244C-8EBF-FC71BF3B8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" name="Group 12">
                <a:extLst>
                  <a:ext uri="{FF2B5EF4-FFF2-40B4-BE49-F238E27FC236}">
                    <a16:creationId xmlns:a16="http://schemas.microsoft.com/office/drawing/2014/main" id="{054C1A38-1F69-B347-9E80-6151FF4D8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24" name="Rectangle 13">
                  <a:extLst>
                    <a:ext uri="{FF2B5EF4-FFF2-40B4-BE49-F238E27FC236}">
                      <a16:creationId xmlns:a16="http://schemas.microsoft.com/office/drawing/2014/main" id="{AE4C4C41-E350-0145-9D50-D34577393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14">
                  <a:extLst>
                    <a:ext uri="{FF2B5EF4-FFF2-40B4-BE49-F238E27FC236}">
                      <a16:creationId xmlns:a16="http://schemas.microsoft.com/office/drawing/2014/main" id="{11823EF0-5631-DF46-ABF7-E004D633A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" name="Group 15">
              <a:extLst>
                <a:ext uri="{FF2B5EF4-FFF2-40B4-BE49-F238E27FC236}">
                  <a16:creationId xmlns:a16="http://schemas.microsoft.com/office/drawing/2014/main" id="{EBC9FB76-C3D6-9B47-813B-CF8E84F85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400"/>
              <a:ext cx="624" cy="624"/>
              <a:chOff x="480" y="2400"/>
              <a:chExt cx="624" cy="624"/>
            </a:xfrm>
          </p:grpSpPr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557059DE-0905-9548-9258-DA437FA4A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" name="Group 17">
                <a:extLst>
                  <a:ext uri="{FF2B5EF4-FFF2-40B4-BE49-F238E27FC236}">
                    <a16:creationId xmlns:a16="http://schemas.microsoft.com/office/drawing/2014/main" id="{70C4DB75-63E1-7647-975D-2605601D86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20" name="Rectangle 18">
                  <a:extLst>
                    <a:ext uri="{FF2B5EF4-FFF2-40B4-BE49-F238E27FC236}">
                      <a16:creationId xmlns:a16="http://schemas.microsoft.com/office/drawing/2014/main" id="{BF132CCC-E809-7049-AC59-9E2ACAB49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19">
                  <a:extLst>
                    <a:ext uri="{FF2B5EF4-FFF2-40B4-BE49-F238E27FC236}">
                      <a16:creationId xmlns:a16="http://schemas.microsoft.com/office/drawing/2014/main" id="{C8825DE8-35D5-1644-96B2-01D4E99B6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" name="Group 20">
              <a:extLst>
                <a:ext uri="{FF2B5EF4-FFF2-40B4-BE49-F238E27FC236}">
                  <a16:creationId xmlns:a16="http://schemas.microsoft.com/office/drawing/2014/main" id="{F35413B7-7FEE-0D43-B78E-815222339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00"/>
              <a:ext cx="624" cy="624"/>
              <a:chOff x="480" y="2400"/>
              <a:chExt cx="624" cy="624"/>
            </a:xfrm>
          </p:grpSpPr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E21D9704-8E9D-3249-85EB-2FAE6AC4B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" name="Group 22">
                <a:extLst>
                  <a:ext uri="{FF2B5EF4-FFF2-40B4-BE49-F238E27FC236}">
                    <a16:creationId xmlns:a16="http://schemas.microsoft.com/office/drawing/2014/main" id="{1571A52F-7FCF-1C46-AE7D-CC82634B57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6" name="Rectangle 23">
                  <a:extLst>
                    <a:ext uri="{FF2B5EF4-FFF2-40B4-BE49-F238E27FC236}">
                      <a16:creationId xmlns:a16="http://schemas.microsoft.com/office/drawing/2014/main" id="{654CCD14-4B1F-9845-A433-EE955759CA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24">
                  <a:extLst>
                    <a:ext uri="{FF2B5EF4-FFF2-40B4-BE49-F238E27FC236}">
                      <a16:creationId xmlns:a16="http://schemas.microsoft.com/office/drawing/2014/main" id="{918D78E0-FECD-8E40-B9A8-6A349CABA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" name="Group 25">
              <a:extLst>
                <a:ext uri="{FF2B5EF4-FFF2-40B4-BE49-F238E27FC236}">
                  <a16:creationId xmlns:a16="http://schemas.microsoft.com/office/drawing/2014/main" id="{47477F3E-D480-494F-89C8-7CE723F507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400"/>
              <a:ext cx="624" cy="624"/>
              <a:chOff x="480" y="2400"/>
              <a:chExt cx="624" cy="624"/>
            </a:xfrm>
          </p:grpSpPr>
          <p:sp>
            <p:nvSpPr>
              <p:cNvPr id="10" name="Rectangle 26">
                <a:extLst>
                  <a:ext uri="{FF2B5EF4-FFF2-40B4-BE49-F238E27FC236}">
                    <a16:creationId xmlns:a16="http://schemas.microsoft.com/office/drawing/2014/main" id="{8DAB1BCB-9D18-2749-8112-8C5E6FB08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7">
                <a:extLst>
                  <a:ext uri="{FF2B5EF4-FFF2-40B4-BE49-F238E27FC236}">
                    <a16:creationId xmlns:a16="http://schemas.microsoft.com/office/drawing/2014/main" id="{734780F3-B6C9-2648-9211-5B69EFDCAD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2" name="Rectangle 28">
                  <a:extLst>
                    <a:ext uri="{FF2B5EF4-FFF2-40B4-BE49-F238E27FC236}">
                      <a16:creationId xmlns:a16="http://schemas.microsoft.com/office/drawing/2014/main" id="{287E14A8-4AD3-7C43-8338-2F32C2CD0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29">
                  <a:extLst>
                    <a:ext uri="{FF2B5EF4-FFF2-40B4-BE49-F238E27FC236}">
                      <a16:creationId xmlns:a16="http://schemas.microsoft.com/office/drawing/2014/main" id="{1A3DB67D-2BFF-6B48-ACF9-27EF63C8BF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87313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7E30-69C4-B64D-A915-B608871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6C6D-4EDA-914F-9763-80C76ADB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Improve our "rhyme" / "alliterate" program to use </a:t>
            </a:r>
            <a:r>
              <a:rPr lang="en-US" altLang="en-US" dirty="0" err="1"/>
              <a:t>boolean</a:t>
            </a:r>
            <a:r>
              <a:rPr lang="en-US" altLang="en-US" dirty="0"/>
              <a:t> methods to test for rhyming and alliteration.</a:t>
            </a:r>
            <a:endParaRPr lang="en-US" altLang="en-US" sz="900" dirty="0"/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Type two words: </a:t>
            </a:r>
            <a:r>
              <a:rPr lang="en-US" altLang="en-US" b="1" u="sng" dirty="0">
                <a:latin typeface="Courier New" panose="02070309020205020404" pitchFamily="49" charset="0"/>
              </a:rPr>
              <a:t>Bare blare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They rhyme!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They alliterate!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5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7191-7DF1-1747-A2B7-10CFFC58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C266-F1C1-784A-8A1C-F41F54B4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b="1" dirty="0">
                <a:latin typeface="Courier New" panose="02070309020205020404" pitchFamily="49" charset="0"/>
              </a:rPr>
              <a:t>rhyme(word1, word2)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("They rhyme!");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if (</a:t>
            </a:r>
            <a:r>
              <a:rPr lang="en-US" altLang="en-US" b="1" dirty="0">
                <a:latin typeface="Courier New" panose="02070309020205020404" pitchFamily="49" charset="0"/>
              </a:rPr>
              <a:t>alliterate(word1, word2)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("They alliterate!");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...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Returns true if s1 and s2 end with the same two letters.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</a:t>
            </a:r>
            <a:r>
              <a:rPr lang="en-US" altLang="en-US" b="1" dirty="0" err="1"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rhyme(String s1, String s2) {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if (s2.length() &gt;= 2 &amp;&amp; s1.endsWith(s2.substring(s2.length() - 2))) {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return true;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 else {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return false;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Returns true if s1 and s2 start with the same letter.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</a:t>
            </a:r>
            <a:r>
              <a:rPr lang="en-US" altLang="en-US" b="1" dirty="0" err="1"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latin typeface="Courier New" panose="02070309020205020404" pitchFamily="49" charset="0"/>
              </a:rPr>
              <a:t> alliterate</a:t>
            </a:r>
            <a:r>
              <a:rPr lang="en-US" altLang="en-US" dirty="0">
                <a:latin typeface="Courier New" panose="02070309020205020404" pitchFamily="49" charset="0"/>
              </a:rPr>
              <a:t>(String s1, String s2) {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if (s1.startsWith(s2.substring(0, 1))) {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return true;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 else {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return false;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69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BDE9-C804-F54B-A717-0E85011F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"Boolean Zen", part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48D2-987B-DB47-8BE6-E2B8D416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3050" indent="-273050"/>
            <a:r>
              <a:rPr lang="en-US" altLang="en-US" dirty="0"/>
              <a:t>Students new to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 often test if a result is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: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isPrime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(57) == true</a:t>
            </a:r>
            <a:r>
              <a:rPr lang="en-US" altLang="en-US" dirty="0">
                <a:latin typeface="Courier New" panose="02070309020205020404" pitchFamily="49" charset="0"/>
              </a:rPr>
              <a:t>) {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bad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...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But this is unnecessary and redundant.  Preferred: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isPrime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(57)</a:t>
            </a:r>
            <a:r>
              <a:rPr lang="en-US" altLang="en-US" dirty="0">
                <a:latin typeface="Courier New" panose="02070309020205020404" pitchFamily="49" charset="0"/>
              </a:rPr>
              <a:t>) {   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good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...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A similar pattern can be used for a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 test: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isPrime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(57) == false</a:t>
            </a:r>
            <a:r>
              <a:rPr lang="en-US" altLang="en-US" dirty="0">
                <a:latin typeface="Courier New" panose="02070309020205020404" pitchFamily="49" charset="0"/>
              </a:rPr>
              <a:t>) {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bad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!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isPrime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(57)</a:t>
            </a:r>
            <a:r>
              <a:rPr lang="en-US" altLang="en-US" dirty="0">
                <a:latin typeface="Courier New" panose="02070309020205020404" pitchFamily="49" charset="0"/>
              </a:rPr>
              <a:t>) {  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80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C576-49D5-EA4A-A0B1-CFFE4F23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"Boolean Zen", part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E83D-C0FE-0345-A6FD-0887169D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Methods that return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 often have an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 that returns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: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public static </a:t>
            </a: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bothOdd</a:t>
            </a:r>
            <a:r>
              <a:rPr lang="en-US" altLang="en-US" sz="2000" dirty="0">
                <a:latin typeface="Courier New" panose="02070309020205020404" pitchFamily="49" charset="0"/>
              </a:rPr>
              <a:t>(int n1, int n2)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if </a:t>
            </a:r>
            <a:r>
              <a:rPr lang="en-US" altLang="en-US" sz="2000" b="1" dirty="0">
                <a:latin typeface="Courier New" panose="02070309020205020404" pitchFamily="49" charset="0"/>
              </a:rPr>
              <a:t>(n1 % 2 != 0 &amp;&amp; n2 % 2 != 0)</a:t>
            </a:r>
            <a:r>
              <a:rPr lang="en-US" altLang="en-US" sz="2000" dirty="0">
                <a:latin typeface="Courier New" panose="02070309020205020404" pitchFamily="49" charset="0"/>
              </a:rPr>
              <a:t>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    return true;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} else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    return false;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But the code above is unnecessarily verbose.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8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726E-82FF-624E-A102-FDB8A43A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w/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 var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747FE-0BCC-2242-A97A-CFDD3535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500" dirty="0"/>
              <a:t>We could store the result of the logical test.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public static </a:t>
            </a: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bothOdd</a:t>
            </a:r>
            <a:r>
              <a:rPr lang="en-US" altLang="en-US" sz="2000" dirty="0">
                <a:latin typeface="Courier New" panose="02070309020205020404" pitchFamily="49" charset="0"/>
              </a:rPr>
              <a:t>(int n1, int n2)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b="1" dirty="0">
                <a:latin typeface="Courier New" panose="02070309020205020404" pitchFamily="49" charset="0"/>
              </a:rPr>
              <a:t> test = </a:t>
            </a:r>
            <a:r>
              <a:rPr lang="en-US" altLang="en-US" sz="2000" dirty="0">
                <a:latin typeface="Courier New" panose="02070309020205020404" pitchFamily="49" charset="0"/>
              </a:rPr>
              <a:t>(n1 % 2 != 0 &amp;&amp; n2 % 2 != 0);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>
                <a:latin typeface="Courier New" panose="02070309020205020404" pitchFamily="49" charset="0"/>
              </a:rPr>
              <a:t>if (</a:t>
            </a:r>
            <a:r>
              <a:rPr lang="en-US" altLang="en-US" sz="2000" b="1" dirty="0">
                <a:latin typeface="Courier New" panose="02070309020205020404" pitchFamily="49" charset="0"/>
              </a:rPr>
              <a:t>test</a:t>
            </a:r>
            <a:r>
              <a:rPr lang="en-US" altLang="en-US" sz="2000" dirty="0">
                <a:latin typeface="Courier New" panose="02070309020205020404" pitchFamily="49" charset="0"/>
              </a:rPr>
              <a:t>) {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test == true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    return true;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} else {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test == false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    return false;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dirty="0"/>
              <a:t>Notice: Whatever </a:t>
            </a:r>
            <a:r>
              <a:rPr lang="en-US" altLang="en-US" dirty="0">
                <a:latin typeface="Courier New" panose="02070309020205020404" pitchFamily="49" charset="0"/>
              </a:rPr>
              <a:t>test</a:t>
            </a:r>
            <a:r>
              <a:rPr lang="en-US" altLang="en-US" dirty="0"/>
              <a:t> is, we want to return that.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test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true </a:t>
            </a:r>
            <a:r>
              <a:rPr lang="en-US" altLang="en-US" dirty="0"/>
              <a:t>, we want to return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test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we want to return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64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C986-3BAC-1944-8686-3E063AA3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w/ "Boolean Zen"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944E-7D95-EB4D-B59B-F24E8905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Observation: The </a:t>
            </a:r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 is unnecessary.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The variable </a:t>
            </a:r>
            <a:r>
              <a:rPr lang="en-US" altLang="en-US" dirty="0">
                <a:latin typeface="Courier New" panose="02070309020205020404" pitchFamily="49" charset="0"/>
              </a:rPr>
              <a:t>test</a:t>
            </a:r>
            <a:r>
              <a:rPr lang="en-US" altLang="en-US" dirty="0"/>
              <a:t> stores a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 value;</a:t>
            </a:r>
            <a:br>
              <a:rPr lang="en-US" altLang="en-US" dirty="0"/>
            </a:br>
            <a:r>
              <a:rPr lang="en-US" altLang="en-US" dirty="0"/>
              <a:t>its value is exactly what you want to return.  So return that!</a:t>
            </a:r>
          </a:p>
          <a:p>
            <a:pPr lvl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public static </a:t>
            </a: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bothOdd</a:t>
            </a:r>
            <a:r>
              <a:rPr lang="en-US" altLang="en-US" sz="2000" dirty="0">
                <a:latin typeface="Courier New" panose="02070309020205020404" pitchFamily="49" charset="0"/>
              </a:rPr>
              <a:t>(int n1, int n2)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test = (n1 % 2 != 0 &amp;&amp; n2 % 2 != 0);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return test;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dirty="0"/>
              <a:t>An even shorter version: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We don't even need the variable </a:t>
            </a:r>
            <a:r>
              <a:rPr lang="en-US" altLang="en-US" dirty="0">
                <a:latin typeface="Courier New" panose="02070309020205020404" pitchFamily="49" charset="0"/>
              </a:rPr>
              <a:t>test</a:t>
            </a:r>
            <a:r>
              <a:rPr lang="en-US" altLang="en-US" dirty="0"/>
              <a:t>.</a:t>
            </a:r>
            <a:br>
              <a:rPr lang="en-US" altLang="en-US" dirty="0"/>
            </a:br>
            <a:r>
              <a:rPr lang="en-US" altLang="en-US" dirty="0"/>
              <a:t>We can just perform the test and return its result in one step.</a:t>
            </a:r>
          </a:p>
          <a:p>
            <a:pPr lvl="1">
              <a:lnSpc>
                <a:spcPct val="11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public static </a:t>
            </a: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bothOdd</a:t>
            </a:r>
            <a:r>
              <a:rPr lang="en-US" altLang="en-US" sz="2000" dirty="0">
                <a:latin typeface="Courier New" panose="02070309020205020404" pitchFamily="49" charset="0"/>
              </a:rPr>
              <a:t>(int n1, int n2)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return (n1 % 2 != 0 &amp;&amp; n2 % 2 != 0);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94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6708-4023-2946-B699-071C7C4D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"Boolean Zen" 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BFA6-51F8-4041-A92A-2EAA950F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/>
              <a:t>Replace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</a:t>
            </a: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/>
              <a:t>parameters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en-US" sz="2000" b="1" dirty="0">
                <a:solidFill>
                  <a:srgbClr val="800000"/>
                </a:solidFill>
              </a:rPr>
              <a:t>test</a:t>
            </a: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        return true;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    } else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        return false;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with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</a:t>
            </a: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/>
              <a:t>parameters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3399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>
                <a:solidFill>
                  <a:srgbClr val="003399"/>
                </a:solidFill>
              </a:rPr>
              <a:t>test</a:t>
            </a:r>
            <a:r>
              <a:rPr lang="en-US" altLang="en-US" sz="2000" dirty="0">
                <a:solidFill>
                  <a:srgbClr val="003399"/>
                </a:solidFill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34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54BC-6BF1-5447-B636-09887FA9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Improved </a:t>
            </a:r>
            <a:r>
              <a:rPr lang="en-US" altLang="en-US" dirty="0" err="1">
                <a:latin typeface="Courier New" panose="02070309020205020404" pitchFamily="49" charset="0"/>
              </a:rPr>
              <a:t>isPrime</a:t>
            </a:r>
            <a:r>
              <a:rPr lang="en-US" altLang="en-US" dirty="0"/>
              <a:t>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717E-D67C-9149-B5C7-7671C137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The following version utilizes Boolean Zen: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isPrime</a:t>
            </a:r>
            <a:r>
              <a:rPr lang="en-US" altLang="en-US" sz="2000" dirty="0">
                <a:latin typeface="Courier New" panose="02070309020205020404" pitchFamily="49" charset="0"/>
              </a:rPr>
              <a:t>(int n)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int factors = 0;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for (int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1;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&lt;= n;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if (n %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== 0)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factors++;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}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return factors == 2;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if n has 2 factors, true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Modify our Rhyme program to use Boolean Zen.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19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69F-2963-FE46-AF26-46DCE7FC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 Zen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C1C5-1E45-1344-899F-2236A019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73050" indent="-273050">
              <a:lnSpc>
                <a:spcPct val="6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	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Scanner console = new Scanner(</a:t>
            </a:r>
            <a:r>
              <a:rPr lang="en-US" altLang="en-US" dirty="0" err="1">
                <a:latin typeface="Courier New" panose="02070309020205020404" pitchFamily="49" charset="0"/>
              </a:rPr>
              <a:t>System.in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("Type two words: ");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String word1 = </a:t>
            </a:r>
            <a:r>
              <a:rPr lang="en-US" altLang="en-US" dirty="0" err="1">
                <a:latin typeface="Courier New" panose="02070309020205020404" pitchFamily="49" charset="0"/>
              </a:rPr>
              <a:t>console.next</a:t>
            </a:r>
            <a:r>
              <a:rPr lang="en-US" altLang="en-US" dirty="0">
                <a:latin typeface="Courier New" panose="02070309020205020404" pitchFamily="49" charset="0"/>
              </a:rPr>
              <a:t>().</a:t>
            </a:r>
            <a:r>
              <a:rPr lang="en-US" altLang="en-US" dirty="0" err="1">
                <a:latin typeface="Courier New" panose="02070309020205020404" pitchFamily="49" charset="0"/>
              </a:rPr>
              <a:t>toLowerCase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  <a:endParaRPr lang="en-US" altLang="en-US" b="1" u="sng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String word2 = </a:t>
            </a:r>
            <a:r>
              <a:rPr lang="en-US" altLang="en-US" dirty="0" err="1">
                <a:latin typeface="Courier New" panose="02070309020205020404" pitchFamily="49" charset="0"/>
              </a:rPr>
              <a:t>console.next</a:t>
            </a:r>
            <a:r>
              <a:rPr lang="en-US" altLang="en-US" dirty="0">
                <a:latin typeface="Courier New" panose="02070309020205020404" pitchFamily="49" charset="0"/>
              </a:rPr>
              <a:t>().</a:t>
            </a:r>
            <a:r>
              <a:rPr lang="en-US" altLang="en-US" dirty="0" err="1">
                <a:latin typeface="Courier New" panose="02070309020205020404" pitchFamily="49" charset="0"/>
              </a:rPr>
              <a:t>toLowerCase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if (</a:t>
            </a:r>
            <a:r>
              <a:rPr lang="en-US" altLang="en-US" b="1" dirty="0">
                <a:latin typeface="Courier New" panose="02070309020205020404" pitchFamily="49" charset="0"/>
              </a:rPr>
              <a:t>rhyme(word1, word2)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("They rhyme!");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if (</a:t>
            </a:r>
            <a:r>
              <a:rPr lang="en-US" altLang="en-US" b="1" dirty="0">
                <a:latin typeface="Courier New" panose="02070309020205020404" pitchFamily="49" charset="0"/>
              </a:rPr>
              <a:t>alliterate(word1, word2)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("They alliterate!");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Returns true if s1 and s2 end with the same two letters.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</a:t>
            </a:r>
            <a:r>
              <a:rPr lang="en-US" altLang="en-US" b="1" dirty="0" err="1"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latin typeface="Courier New" panose="02070309020205020404" pitchFamily="49" charset="0"/>
              </a:rPr>
              <a:t> rhyme</a:t>
            </a:r>
            <a:r>
              <a:rPr lang="en-US" altLang="en-US" dirty="0">
                <a:latin typeface="Courier New" panose="02070309020205020404" pitchFamily="49" charset="0"/>
              </a:rPr>
              <a:t>(String s1, String s2) {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return s2.length() &gt;= 2 &amp;&amp; s1.endsWith(s2.substring(s2.length() - 2));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Returns true if s1 and s2 start with the same letter.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</a:t>
            </a:r>
            <a:r>
              <a:rPr lang="en-US" altLang="en-US" b="1" dirty="0" err="1"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latin typeface="Courier New" panose="02070309020205020404" pitchFamily="49" charset="0"/>
              </a:rPr>
              <a:t> alliterate</a:t>
            </a:r>
            <a:r>
              <a:rPr lang="en-US" altLang="en-US" dirty="0">
                <a:latin typeface="Courier New" panose="02070309020205020404" pitchFamily="49" charset="0"/>
              </a:rPr>
              <a:t>(String s1, String s2) {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return s1.startsWith(s2.substring(0, 1));</a:t>
            </a:r>
          </a:p>
          <a:p>
            <a:pPr marL="273050" indent="-273050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29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922C-FF72-A640-A2DE-E7797AE7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"Short-circuit"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274D-4E0E-3A4A-A05E-EA7EA1FD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Java stops evaluating a test if it knows the answer.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&amp;&amp;</a:t>
            </a:r>
            <a:r>
              <a:rPr lang="en-US" altLang="en-US" dirty="0"/>
              <a:t>  stops early if any part of the test is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||</a:t>
            </a:r>
            <a:r>
              <a:rPr lang="en-US" altLang="en-US" dirty="0"/>
              <a:t>  stops early if any part of the test is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The following test will crash if s2's length is less than 2:</a:t>
            </a:r>
          </a:p>
          <a:p>
            <a:pPr lvl="1">
              <a:buNone/>
            </a:pPr>
            <a:r>
              <a:rPr lang="en-US" altLang="en-US" sz="900" dirty="0"/>
              <a:t>    </a:t>
            </a:r>
          </a:p>
          <a:p>
            <a:pPr lvl="1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	// Returns true if s1 and s2 end with the same two letters.</a:t>
            </a:r>
          </a:p>
          <a:p>
            <a:pPr lvl="1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public static </a:t>
            </a:r>
            <a:r>
              <a:rPr lang="en-US" altLang="en-US" sz="18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800" dirty="0">
                <a:latin typeface="Courier New" panose="02070309020205020404" pitchFamily="49" charset="0"/>
              </a:rPr>
              <a:t> rhyme(String s1, String s2) {</a:t>
            </a:r>
          </a:p>
          <a:p>
            <a:pPr lvl="1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return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s1.endsWith(s2.substring(s2.length() - 2))</a:t>
            </a:r>
            <a:r>
              <a:rPr lang="en-US" altLang="en-US" sz="1800" dirty="0">
                <a:latin typeface="Courier New" panose="02070309020205020404" pitchFamily="49" charset="0"/>
              </a:rPr>
              <a:t> &amp;&amp;</a:t>
            </a:r>
          </a:p>
          <a:p>
            <a:pPr lvl="1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 s1.length() &gt;= 2 &amp;&amp; s2.length() &gt;= 2;</a:t>
            </a:r>
          </a:p>
          <a:p>
            <a:pPr lvl="1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60000"/>
              </a:lnSpc>
              <a:spcBef>
                <a:spcPts val="600"/>
              </a:spcBef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The following test will not crash; it stops if length &lt; 2:</a:t>
            </a:r>
          </a:p>
          <a:p>
            <a:pPr lvl="1">
              <a:buNone/>
            </a:pPr>
            <a:r>
              <a:rPr lang="en-US" altLang="en-US" sz="900" dirty="0"/>
              <a:t>    </a:t>
            </a:r>
          </a:p>
          <a:p>
            <a:pPr lvl="1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	// Returns true if s1 and s2 end with the same two letters.</a:t>
            </a:r>
          </a:p>
          <a:p>
            <a:pPr lvl="1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public static </a:t>
            </a:r>
            <a:r>
              <a:rPr lang="en-US" altLang="en-US" sz="18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800" dirty="0">
                <a:latin typeface="Courier New" panose="02070309020205020404" pitchFamily="49" charset="0"/>
              </a:rPr>
              <a:t> rhyme(String s1, String s2) {</a:t>
            </a:r>
          </a:p>
          <a:p>
            <a:pPr lvl="1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return 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s1.length() &gt;= 2 &amp;&amp; s2.length() &gt;= 2</a:t>
            </a:r>
            <a:r>
              <a:rPr lang="en-US" altLang="en-US" sz="1800" dirty="0">
                <a:latin typeface="Courier New" panose="02070309020205020404" pitchFamily="49" charset="0"/>
              </a:rPr>
              <a:t> &amp;&amp; </a:t>
            </a:r>
          </a:p>
          <a:p>
            <a:pPr lvl="1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       s1.endsWith(s2.substring(s2.length() - 2));</a:t>
            </a:r>
          </a:p>
          <a:p>
            <a:pPr lvl="1">
              <a:lnSpc>
                <a:spcPct val="60000"/>
              </a:lnSpc>
              <a:spcBef>
                <a:spcPts val="6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8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C668-4483-BA4D-8485-CFA33F41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Fencepost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D7D1-ED7A-9A46-8BA8-67D043AD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Add a statement outside the loop to place the initial "post."</a:t>
            </a:r>
          </a:p>
          <a:p>
            <a:pPr marL="639763" lvl="1" indent="-246063"/>
            <a:r>
              <a:rPr lang="en-US" altLang="en-US" dirty="0"/>
              <a:t>Also called a </a:t>
            </a:r>
            <a:r>
              <a:rPr lang="en-US" altLang="en-US" i="1" dirty="0"/>
              <a:t>fencepost loop</a:t>
            </a:r>
            <a:r>
              <a:rPr lang="en-US" altLang="en-US" dirty="0"/>
              <a:t> or a "loop-and-a-half" solution.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buNone/>
            </a:pPr>
            <a:r>
              <a:rPr lang="en-US" altLang="en-US" b="1" dirty="0"/>
              <a:t>	</a:t>
            </a:r>
            <a:r>
              <a:rPr lang="en-US" altLang="en-US" b="1" i="1" dirty="0"/>
              <a:t>place a post.</a:t>
            </a:r>
          </a:p>
          <a:p>
            <a:pPr marL="639763" lvl="1" indent="-246063">
              <a:buNone/>
            </a:pPr>
            <a:r>
              <a:rPr lang="en-US" altLang="en-US" i="1" dirty="0"/>
              <a:t>	for (length of fence</a:t>
            </a:r>
            <a:r>
              <a:rPr lang="en-US" altLang="en-US" b="1" i="1" dirty="0"/>
              <a:t> - 1</a:t>
            </a:r>
            <a:r>
              <a:rPr lang="en-US" altLang="en-US" i="1" dirty="0"/>
              <a:t>) {</a:t>
            </a:r>
          </a:p>
          <a:p>
            <a:pPr marL="639763" lvl="1" indent="-246063">
              <a:buNone/>
            </a:pPr>
            <a:r>
              <a:rPr lang="en-US" altLang="en-US" b="1" i="1" dirty="0"/>
              <a:t>	    place some wire.</a:t>
            </a:r>
          </a:p>
          <a:p>
            <a:pPr marL="639763" lvl="1" indent="-246063">
              <a:buNone/>
            </a:pPr>
            <a:r>
              <a:rPr lang="en-US" altLang="en-US" b="1" i="1" dirty="0"/>
              <a:t>	    place a post.</a:t>
            </a:r>
          </a:p>
          <a:p>
            <a:pPr marL="639763" lvl="1" indent="-246063">
              <a:buNone/>
            </a:pPr>
            <a:r>
              <a:rPr lang="en-US" altLang="en-US" i="1" dirty="0"/>
              <a:t>	}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5EC3-8B0C-7B41-9B59-33D68DF39CA0}"/>
              </a:ext>
            </a:extLst>
          </p:cNvPr>
          <p:cNvGrpSpPr>
            <a:grpSpLocks/>
          </p:cNvGrpSpPr>
          <p:nvPr/>
        </p:nvGrpSpPr>
        <p:grpSpPr bwMode="auto">
          <a:xfrm>
            <a:off x="5662247" y="3675240"/>
            <a:ext cx="4191000" cy="990600"/>
            <a:chOff x="1248" y="3360"/>
            <a:chExt cx="2640" cy="6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E0A7B9-CE49-ED4A-8B39-C3C5F8A3A4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360"/>
              <a:ext cx="624" cy="624"/>
              <a:chOff x="480" y="2400"/>
              <a:chExt cx="624" cy="624"/>
            </a:xfrm>
          </p:grpSpPr>
          <p:sp>
            <p:nvSpPr>
              <p:cNvPr id="23" name="Rectangle 6">
                <a:extLst>
                  <a:ext uri="{FF2B5EF4-FFF2-40B4-BE49-F238E27FC236}">
                    <a16:creationId xmlns:a16="http://schemas.microsoft.com/office/drawing/2014/main" id="{3A81EAEC-1FA0-A64C-ADAB-06E13BEC9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" name="Group 7">
                <a:extLst>
                  <a:ext uri="{FF2B5EF4-FFF2-40B4-BE49-F238E27FC236}">
                    <a16:creationId xmlns:a16="http://schemas.microsoft.com/office/drawing/2014/main" id="{591C5032-8EA3-1044-BFC1-CE2755839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25" name="Rectangle 8">
                  <a:extLst>
                    <a:ext uri="{FF2B5EF4-FFF2-40B4-BE49-F238E27FC236}">
                      <a16:creationId xmlns:a16="http://schemas.microsoft.com/office/drawing/2014/main" id="{2BCEC1B4-D167-A245-B341-5E7F7B74C4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9">
                  <a:extLst>
                    <a:ext uri="{FF2B5EF4-FFF2-40B4-BE49-F238E27FC236}">
                      <a16:creationId xmlns:a16="http://schemas.microsoft.com/office/drawing/2014/main" id="{6A29E9A9-F36E-6640-8E3B-96E3A760D9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DB056E03-DAB8-AD46-9A9A-D1836D510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360"/>
              <a:ext cx="624" cy="624"/>
              <a:chOff x="480" y="2400"/>
              <a:chExt cx="624" cy="624"/>
            </a:xfrm>
          </p:grpSpPr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3367F68C-A98E-D342-809F-7F46318DD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" name="Group 12">
                <a:extLst>
                  <a:ext uri="{FF2B5EF4-FFF2-40B4-BE49-F238E27FC236}">
                    <a16:creationId xmlns:a16="http://schemas.microsoft.com/office/drawing/2014/main" id="{4272899A-A90D-FF4C-9A0F-6047466922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21" name="Rectangle 13">
                  <a:extLst>
                    <a:ext uri="{FF2B5EF4-FFF2-40B4-BE49-F238E27FC236}">
                      <a16:creationId xmlns:a16="http://schemas.microsoft.com/office/drawing/2014/main" id="{AADF669F-B0C0-E64C-A034-E02A9D5BB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14">
                  <a:extLst>
                    <a:ext uri="{FF2B5EF4-FFF2-40B4-BE49-F238E27FC236}">
                      <a16:creationId xmlns:a16="http://schemas.microsoft.com/office/drawing/2014/main" id="{C4A2CF7D-C277-5C4F-BB9C-76DDBED622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" name="Group 15">
              <a:extLst>
                <a:ext uri="{FF2B5EF4-FFF2-40B4-BE49-F238E27FC236}">
                  <a16:creationId xmlns:a16="http://schemas.microsoft.com/office/drawing/2014/main" id="{F057F2B3-6E47-9646-9E11-6CFD2E821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360"/>
              <a:ext cx="624" cy="624"/>
              <a:chOff x="480" y="2400"/>
              <a:chExt cx="624" cy="624"/>
            </a:xfrm>
          </p:grpSpPr>
          <p:sp>
            <p:nvSpPr>
              <p:cNvPr id="15" name="Rectangle 16">
                <a:extLst>
                  <a:ext uri="{FF2B5EF4-FFF2-40B4-BE49-F238E27FC236}">
                    <a16:creationId xmlns:a16="http://schemas.microsoft.com/office/drawing/2014/main" id="{22957624-DF2D-2E4A-90D4-3AD7ACD53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" name="Group 17">
                <a:extLst>
                  <a:ext uri="{FF2B5EF4-FFF2-40B4-BE49-F238E27FC236}">
                    <a16:creationId xmlns:a16="http://schemas.microsoft.com/office/drawing/2014/main" id="{26B97A58-F3BA-E94C-8ED3-9B0FB0051A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7" name="Rectangle 18">
                  <a:extLst>
                    <a:ext uri="{FF2B5EF4-FFF2-40B4-BE49-F238E27FC236}">
                      <a16:creationId xmlns:a16="http://schemas.microsoft.com/office/drawing/2014/main" id="{2E49C882-DFDC-2049-B64B-587AF5BB6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9">
                  <a:extLst>
                    <a:ext uri="{FF2B5EF4-FFF2-40B4-BE49-F238E27FC236}">
                      <a16:creationId xmlns:a16="http://schemas.microsoft.com/office/drawing/2014/main" id="{39AD2735-FCB2-D047-AF40-E8480656C6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4389B387-91DC-DA49-8A6D-3399FA57A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360"/>
              <a:ext cx="624" cy="624"/>
              <a:chOff x="480" y="2400"/>
              <a:chExt cx="624" cy="624"/>
            </a:xfrm>
          </p:grpSpPr>
          <p:sp>
            <p:nvSpPr>
              <p:cNvPr id="11" name="Rectangle 21">
                <a:extLst>
                  <a:ext uri="{FF2B5EF4-FFF2-40B4-BE49-F238E27FC236}">
                    <a16:creationId xmlns:a16="http://schemas.microsoft.com/office/drawing/2014/main" id="{20738C56-DDEF-E74F-AE9F-057E82CB0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Group 22">
                <a:extLst>
                  <a:ext uri="{FF2B5EF4-FFF2-40B4-BE49-F238E27FC236}">
                    <a16:creationId xmlns:a16="http://schemas.microsoft.com/office/drawing/2014/main" id="{01EF5B02-BF94-5941-8B70-3EE1197AE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13" name="Rectangle 23">
                  <a:extLst>
                    <a:ext uri="{FF2B5EF4-FFF2-40B4-BE49-F238E27FC236}">
                      <a16:creationId xmlns:a16="http://schemas.microsoft.com/office/drawing/2014/main" id="{B775AD33-77D9-DB4A-943F-42522024D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24">
                  <a:extLst>
                    <a:ext uri="{FF2B5EF4-FFF2-40B4-BE49-F238E27FC236}">
                      <a16:creationId xmlns:a16="http://schemas.microsoft.com/office/drawing/2014/main" id="{0606F801-4E5C-B14B-BB9F-AF26EEE31E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5DEC668D-5E3E-5346-AEA9-0E568B506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60"/>
              <a:ext cx="144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endParaRPr lang="en-US" altLang="en-US" sz="2000"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546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4159-E7B6-F042-882E-5EDF97EB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 Morgan's 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9041-94E3-B840-9D20-081FCA5A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De Morgan's Law</a:t>
            </a:r>
            <a:r>
              <a:rPr lang="en-US" altLang="en-US" dirty="0"/>
              <a:t>: Rules used to negate </a:t>
            </a:r>
            <a:r>
              <a:rPr lang="en-US" altLang="en-US" dirty="0" err="1"/>
              <a:t>boolean</a:t>
            </a:r>
            <a:r>
              <a:rPr lang="en-US" altLang="en-US" dirty="0"/>
              <a:t> tests.</a:t>
            </a:r>
          </a:p>
          <a:p>
            <a:pPr lvl="1"/>
            <a:r>
              <a:rPr lang="en-US" altLang="en-US" dirty="0"/>
              <a:t>Useful when you want the opposite of an existing test.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775D7DE6-744F-CB46-93E0-F3762825A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90518"/>
              </p:ext>
            </p:extLst>
          </p:nvPr>
        </p:nvGraphicFramePr>
        <p:xfrm>
          <a:off x="1377462" y="2895600"/>
          <a:ext cx="7756525" cy="1066799"/>
        </p:xfrm>
        <a:graphic>
          <a:graphicData uri="http://schemas.openxmlformats.org/drawingml/2006/table">
            <a:tbl>
              <a:tblPr/>
              <a:tblGrid>
                <a:gridCol w="296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23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Original Expression</a:t>
                      </a:r>
                    </a:p>
                  </a:txBody>
                  <a:tcPr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Negated Expression</a:t>
                      </a:r>
                    </a:p>
                  </a:txBody>
                  <a:tcPr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Alternative</a:t>
                      </a:r>
                    </a:p>
                  </a:txBody>
                  <a:tcPr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 &amp;&amp; b</a:t>
                      </a:r>
                    </a:p>
                  </a:txBody>
                  <a:tcPr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!a || !b</a:t>
                      </a:r>
                    </a:p>
                  </a:txBody>
                  <a:tcPr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!(a &amp;&amp; b)</a:t>
                      </a:r>
                    </a:p>
                  </a:txBody>
                  <a:tcPr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 || b</a:t>
                      </a:r>
                    </a:p>
                  </a:txBody>
                  <a:tcPr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!a &amp;&amp; !b</a:t>
                      </a:r>
                    </a:p>
                  </a:txBody>
                  <a:tcPr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!(a || b)</a:t>
                      </a:r>
                    </a:p>
                  </a:txBody>
                  <a:tcPr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2">
            <a:extLst>
              <a:ext uri="{FF2B5EF4-FFF2-40B4-BE49-F238E27FC236}">
                <a16:creationId xmlns:a16="http://schemas.microsoft.com/office/drawing/2014/main" id="{ED6BE02B-A6DD-7D47-8972-2E5CF146E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21955"/>
              </p:ext>
            </p:extLst>
          </p:nvPr>
        </p:nvGraphicFramePr>
        <p:xfrm>
          <a:off x="1148862" y="5200650"/>
          <a:ext cx="8229600" cy="12700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8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Original Code</a:t>
                      </a:r>
                    </a:p>
                  </a:txBody>
                  <a:tcPr marT="44915" marB="44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Negated Code</a:t>
                      </a:r>
                    </a:p>
                  </a:txBody>
                  <a:tcPr marT="44915" marB="44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1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(x == 7 &amp;&amp; y &gt; 3)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</a:txBody>
                  <a:tcPr marT="44915" marB="44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(x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!=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7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y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3)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</a:txBody>
                  <a:tcPr marT="44915" marB="44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801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7317-3576-584D-8FD0-FE74DA61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 practice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AFC37-9D11-E841-BBC7-4091C995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Write a method named </a:t>
            </a:r>
            <a:r>
              <a:rPr lang="en-US" altLang="en-US" dirty="0" err="1">
                <a:latin typeface="Courier New" panose="02070309020205020404" pitchFamily="49" charset="0"/>
              </a:rPr>
              <a:t>isVowel</a:t>
            </a:r>
            <a:r>
              <a:rPr lang="en-US" altLang="en-US" dirty="0"/>
              <a:t> that returns whether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is a vowel (a, e, </a:t>
            </a:r>
            <a:r>
              <a:rPr lang="en-US" altLang="en-US" dirty="0" err="1"/>
              <a:t>i</a:t>
            </a:r>
            <a:r>
              <a:rPr lang="en-US" altLang="en-US" dirty="0"/>
              <a:t>, o, or u), case-insensitively.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isVowel</a:t>
            </a:r>
            <a:r>
              <a:rPr lang="en-US" altLang="en-US" dirty="0">
                <a:latin typeface="Courier New" panose="02070309020205020404" pitchFamily="49" charset="0"/>
              </a:rPr>
              <a:t>("q")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isVowel</a:t>
            </a:r>
            <a:r>
              <a:rPr lang="en-US" altLang="en-US" dirty="0">
                <a:latin typeface="Courier New" panose="02070309020205020404" pitchFamily="49" charset="0"/>
              </a:rPr>
              <a:t>("A")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isVowel</a:t>
            </a:r>
            <a:r>
              <a:rPr lang="en-US" altLang="en-US" dirty="0">
                <a:latin typeface="Courier New" panose="02070309020205020404" pitchFamily="49" charset="0"/>
              </a:rPr>
              <a:t>("e")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Change the above method into an </a:t>
            </a:r>
            <a:r>
              <a:rPr lang="en-US" altLang="en-US" dirty="0" err="1">
                <a:latin typeface="Courier New" panose="02070309020205020404" pitchFamily="49" charset="0"/>
              </a:rPr>
              <a:t>isNonVowel</a:t>
            </a:r>
            <a:r>
              <a:rPr lang="en-US" altLang="en-US" dirty="0"/>
              <a:t> that returns whether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is any character except a vowel.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isNonVowel</a:t>
            </a:r>
            <a:r>
              <a:rPr lang="en-US" altLang="en-US" dirty="0">
                <a:latin typeface="Courier New" panose="02070309020205020404" pitchFamily="49" charset="0"/>
              </a:rPr>
              <a:t>("q")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isNonVowel</a:t>
            </a:r>
            <a:r>
              <a:rPr lang="en-US" altLang="en-US" dirty="0">
                <a:latin typeface="Courier New" panose="02070309020205020404" pitchFamily="49" charset="0"/>
              </a:rPr>
              <a:t>("A")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isNonVowel</a:t>
            </a:r>
            <a:r>
              <a:rPr lang="en-US" altLang="en-US" dirty="0">
                <a:latin typeface="Courier New" panose="02070309020205020404" pitchFamily="49" charset="0"/>
              </a:rPr>
              <a:t>("e")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23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7038-15BC-C143-BE10-16C08BBA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 practice answers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F32E-75CB-754D-A703-4B2C0A71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Enlightened version.  I have seen the true way (and false way)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static </a:t>
            </a:r>
            <a:r>
              <a:rPr lang="en-US" altLang="en-US" sz="16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isVowel</a:t>
            </a:r>
            <a:r>
              <a:rPr lang="en-US" altLang="en-US" sz="1600" dirty="0">
                <a:latin typeface="Courier New" panose="02070309020205020404" pitchFamily="49" charset="0"/>
              </a:rPr>
              <a:t>(String s)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return </a:t>
            </a:r>
            <a:r>
              <a:rPr lang="en-US" altLang="en-US" sz="1600" dirty="0" err="1">
                <a:latin typeface="Courier New" panose="02070309020205020404" pitchFamily="49" charset="0"/>
              </a:rPr>
              <a:t>s.equalsIgnoreCase</a:t>
            </a:r>
            <a:r>
              <a:rPr lang="en-US" altLang="en-US" sz="1600" dirty="0">
                <a:latin typeface="Courier New" panose="02070309020205020404" pitchFamily="49" charset="0"/>
              </a:rPr>
              <a:t>("a") || </a:t>
            </a:r>
            <a:r>
              <a:rPr lang="en-US" altLang="en-US" sz="1600" dirty="0" err="1">
                <a:latin typeface="Courier New" panose="02070309020205020404" pitchFamily="49" charset="0"/>
              </a:rPr>
              <a:t>s.equalsIgnoreCase</a:t>
            </a:r>
            <a:r>
              <a:rPr lang="en-US" altLang="en-US" sz="1600" dirty="0">
                <a:latin typeface="Courier New" panose="02070309020205020404" pitchFamily="49" charset="0"/>
              </a:rPr>
              <a:t>("e") ||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s.equalsIgnoreCase</a:t>
            </a:r>
            <a:r>
              <a:rPr lang="en-US" altLang="en-US" sz="1600" dirty="0">
                <a:latin typeface="Courier New" panose="02070309020205020404" pitchFamily="49" charset="0"/>
              </a:rPr>
              <a:t>("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") || </a:t>
            </a:r>
            <a:r>
              <a:rPr lang="en-US" altLang="en-US" sz="1600" dirty="0" err="1">
                <a:latin typeface="Courier New" panose="02070309020205020404" pitchFamily="49" charset="0"/>
              </a:rPr>
              <a:t>s.equalsIgnoreCase</a:t>
            </a:r>
            <a:r>
              <a:rPr lang="en-US" altLang="en-US" sz="1600" dirty="0">
                <a:latin typeface="Courier New" panose="02070309020205020404" pitchFamily="49" charset="0"/>
              </a:rPr>
              <a:t>("o") ||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s.equalsIgnoreCase</a:t>
            </a:r>
            <a:r>
              <a:rPr lang="en-US" altLang="en-US" sz="1600" dirty="0">
                <a:latin typeface="Courier New" panose="02070309020205020404" pitchFamily="49" charset="0"/>
              </a:rPr>
              <a:t>("u");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Enlightened "Boolean Zen" version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static </a:t>
            </a:r>
            <a:r>
              <a:rPr lang="en-US" altLang="en-US" sz="16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isNonVowel</a:t>
            </a:r>
            <a:r>
              <a:rPr lang="en-US" altLang="en-US" sz="1600" dirty="0">
                <a:latin typeface="Courier New" panose="02070309020205020404" pitchFamily="49" charset="0"/>
              </a:rPr>
              <a:t>(String s)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return !</a:t>
            </a:r>
            <a:r>
              <a:rPr lang="en-US" altLang="en-US" sz="1600" dirty="0" err="1">
                <a:latin typeface="Courier New" panose="02070309020205020404" pitchFamily="49" charset="0"/>
              </a:rPr>
              <a:t>s.equalsIgnoreCase</a:t>
            </a:r>
            <a:r>
              <a:rPr lang="en-US" altLang="en-US" sz="1600" dirty="0">
                <a:latin typeface="Courier New" panose="02070309020205020404" pitchFamily="49" charset="0"/>
              </a:rPr>
              <a:t>("a") &amp;&amp; !</a:t>
            </a:r>
            <a:r>
              <a:rPr lang="en-US" altLang="en-US" sz="1600" dirty="0" err="1">
                <a:latin typeface="Courier New" panose="02070309020205020404" pitchFamily="49" charset="0"/>
              </a:rPr>
              <a:t>s.equalsIgnoreCase</a:t>
            </a:r>
            <a:r>
              <a:rPr lang="en-US" altLang="en-US" sz="1600" dirty="0">
                <a:latin typeface="Courier New" panose="02070309020205020404" pitchFamily="49" charset="0"/>
              </a:rPr>
              <a:t>("e") &amp;&amp;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!</a:t>
            </a:r>
            <a:r>
              <a:rPr lang="en-US" altLang="en-US" sz="1600" dirty="0" err="1">
                <a:latin typeface="Courier New" panose="02070309020205020404" pitchFamily="49" charset="0"/>
              </a:rPr>
              <a:t>s.equalsIgnoreCase</a:t>
            </a:r>
            <a:r>
              <a:rPr lang="en-US" altLang="en-US" sz="1600" dirty="0">
                <a:latin typeface="Courier New" panose="02070309020205020404" pitchFamily="49" charset="0"/>
              </a:rPr>
              <a:t>("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") &amp;&amp; !</a:t>
            </a:r>
            <a:r>
              <a:rPr lang="en-US" altLang="en-US" sz="1600" dirty="0" err="1">
                <a:latin typeface="Courier New" panose="02070309020205020404" pitchFamily="49" charset="0"/>
              </a:rPr>
              <a:t>s.equalsIgnoreCase</a:t>
            </a:r>
            <a:r>
              <a:rPr lang="en-US" altLang="en-US" sz="1600" dirty="0">
                <a:latin typeface="Courier New" panose="02070309020205020404" pitchFamily="49" charset="0"/>
              </a:rPr>
              <a:t>("o") &amp;&amp;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!</a:t>
            </a:r>
            <a:r>
              <a:rPr lang="en-US" altLang="en-US" sz="1600" dirty="0" err="1">
                <a:latin typeface="Courier New" panose="02070309020205020404" pitchFamily="49" charset="0"/>
              </a:rPr>
              <a:t>s.equalsIgnoreCase</a:t>
            </a:r>
            <a:r>
              <a:rPr lang="en-US" altLang="en-US" sz="1600" dirty="0">
                <a:latin typeface="Courier New" panose="02070309020205020404" pitchFamily="49" charset="0"/>
              </a:rPr>
              <a:t>("u");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or, return !</a:t>
            </a:r>
            <a:r>
              <a:rPr lang="en-US" altLang="en-US" sz="16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isVowel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(s);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0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40BF-A0A9-3943-B88D-0B6DFB95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When to return?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6C62-7A30-014A-AE52-322EA2CA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tabLst>
                <a:tab pos="5486400" algn="l"/>
              </a:tabLst>
            </a:pPr>
            <a:r>
              <a:rPr lang="en-US" altLang="en-US" dirty="0"/>
              <a:t>Methods with loops and return values can be tricky.</a:t>
            </a:r>
          </a:p>
          <a:p>
            <a:pPr marL="639763" lvl="1" indent="-246063">
              <a:tabLst>
                <a:tab pos="5486400" algn="l"/>
              </a:tabLst>
            </a:pPr>
            <a:r>
              <a:rPr lang="en-US" altLang="en-US" dirty="0"/>
              <a:t>When and where should the method return its result?</a:t>
            </a:r>
          </a:p>
          <a:p>
            <a:pPr marL="273050" indent="-273050">
              <a:tabLst>
                <a:tab pos="5486400" algn="l"/>
              </a:tabLst>
            </a:pPr>
            <a:endParaRPr lang="en-US" altLang="en-US" dirty="0"/>
          </a:p>
          <a:p>
            <a:pPr marL="273050" indent="-273050">
              <a:tabLst>
                <a:tab pos="5486400" algn="l"/>
              </a:tabLst>
            </a:pPr>
            <a:r>
              <a:rPr lang="en-US" altLang="en-US" dirty="0"/>
              <a:t>Write a method </a:t>
            </a:r>
            <a:r>
              <a:rPr lang="en-US" altLang="en-US" dirty="0">
                <a:latin typeface="Courier New" panose="02070309020205020404" pitchFamily="49" charset="0"/>
              </a:rPr>
              <a:t>seven</a:t>
            </a:r>
            <a:r>
              <a:rPr lang="en-US" altLang="en-US" dirty="0"/>
              <a:t> that accepts a </a:t>
            </a:r>
            <a:r>
              <a:rPr lang="en-US" altLang="en-US" dirty="0">
                <a:latin typeface="Courier New" panose="02070309020205020404" pitchFamily="49" charset="0"/>
              </a:rPr>
              <a:t>Random</a:t>
            </a:r>
            <a:r>
              <a:rPr lang="en-US" altLang="en-US" dirty="0"/>
              <a:t> parameter and uses it to draw up to ten lotto numbers from 1-30.</a:t>
            </a:r>
          </a:p>
          <a:p>
            <a:pPr marL="639763" lvl="1" indent="-246063">
              <a:tabLst>
                <a:tab pos="5486400" algn="l"/>
              </a:tabLst>
            </a:pPr>
            <a:endParaRPr lang="en-US" altLang="en-US" sz="900" dirty="0"/>
          </a:p>
          <a:p>
            <a:pPr marL="639763" lvl="1" indent="-246063">
              <a:tabLst>
                <a:tab pos="5486400" algn="l"/>
              </a:tabLst>
            </a:pPr>
            <a:r>
              <a:rPr lang="en-US" altLang="en-US" dirty="0"/>
              <a:t>If any of the numbers is a lucky 7, the method should stop and return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.  If none of the ten are 7 it should return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.</a:t>
            </a:r>
          </a:p>
          <a:p>
            <a:pPr marL="639763" lvl="1" indent="-246063">
              <a:tabLst>
                <a:tab pos="5486400" algn="l"/>
              </a:tabLst>
            </a:pPr>
            <a:endParaRPr lang="en-US" altLang="en-US" sz="900" dirty="0"/>
          </a:p>
          <a:p>
            <a:pPr marL="639763" lvl="1" indent="-246063">
              <a:tabLst>
                <a:tab pos="5486400" algn="l"/>
              </a:tabLst>
            </a:pPr>
            <a:r>
              <a:rPr lang="en-US" altLang="en-US" dirty="0"/>
              <a:t>The method should print each number as it is drawn.</a:t>
            </a:r>
          </a:p>
          <a:p>
            <a:pPr lvl="2" indent="-246063">
              <a:buNone/>
              <a:tabLst>
                <a:tab pos="5486400" algn="l"/>
              </a:tabLst>
            </a:pPr>
            <a:endParaRPr lang="en-US" altLang="en-US" sz="900" dirty="0"/>
          </a:p>
          <a:p>
            <a:pPr lvl="2" indent="-246063">
              <a:buNone/>
              <a:tabLst>
                <a:tab pos="5486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15 29 18 29 11 3 30 17 19 22	</a:t>
            </a:r>
            <a:r>
              <a:rPr lang="en-US" altLang="en-US" dirty="0"/>
              <a:t>(first call)</a:t>
            </a:r>
          </a:p>
          <a:p>
            <a:pPr lvl="2" indent="-246063">
              <a:buNone/>
              <a:tabLst>
                <a:tab pos="5486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29 5 29 4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7	</a:t>
            </a:r>
            <a:r>
              <a:rPr lang="en-US" altLang="en-US" dirty="0"/>
              <a:t>(second call)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657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9775-47C8-CB44-B7A3-A72F9911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Flawed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5AD3-8701-BC4B-AB44-8572F343F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Draws 10 lotto numbers; returns true if one is 7.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</a:t>
            </a:r>
            <a:r>
              <a:rPr lang="en-US" altLang="en-US" sz="18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800" dirty="0">
                <a:latin typeface="Courier New" panose="02070309020205020404" pitchFamily="49" charset="0"/>
              </a:rPr>
              <a:t> seven(Random rand)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for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&lt;= 10;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int num = </a:t>
            </a:r>
            <a:r>
              <a:rPr lang="en-US" altLang="en-US" sz="1800" dirty="0" err="1">
                <a:latin typeface="Courier New" panose="02070309020205020404" pitchFamily="49" charset="0"/>
              </a:rPr>
              <a:t>rand.nextInt</a:t>
            </a:r>
            <a:r>
              <a:rPr lang="en-US" altLang="en-US" sz="1800" dirty="0">
                <a:latin typeface="Courier New" panose="02070309020205020404" pitchFamily="49" charset="0"/>
              </a:rPr>
              <a:t>(30) + 1;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(num + " ");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8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if (num == 7)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    return true;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} else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    return false;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2000" dirty="0"/>
          </a:p>
          <a:p>
            <a:pPr lvl="1"/>
            <a:r>
              <a:rPr lang="en-US" altLang="en-US" dirty="0"/>
              <a:t>The method always returns immediately after the first roll.</a:t>
            </a:r>
          </a:p>
          <a:p>
            <a:pPr lvl="1"/>
            <a:r>
              <a:rPr lang="en-US" altLang="en-US" dirty="0"/>
              <a:t>This is wrong if that roll isn't a 7; we need to keep rolling.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4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CDD0-6554-0C4E-85ED-C73DB174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Returning at the right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B4A7-D7DE-1144-9B28-90B320E7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Draws 10 lotto numbers; returns true if one is 7.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</a:t>
            </a:r>
            <a:r>
              <a:rPr lang="en-US" altLang="en-US" sz="18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800" dirty="0">
                <a:latin typeface="Courier New" panose="02070309020205020404" pitchFamily="49" charset="0"/>
              </a:rPr>
              <a:t> seven(Random rand)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for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&lt;= 10;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int num = </a:t>
            </a:r>
            <a:r>
              <a:rPr lang="en-US" altLang="en-US" sz="1800" dirty="0" err="1">
                <a:latin typeface="Courier New" panose="02070309020205020404" pitchFamily="49" charset="0"/>
              </a:rPr>
              <a:t>rand.nextInt</a:t>
            </a:r>
            <a:r>
              <a:rPr lang="en-US" altLang="en-US" sz="1800" dirty="0">
                <a:latin typeface="Courier New" panose="02070309020205020404" pitchFamily="49" charset="0"/>
              </a:rPr>
              <a:t>(30) + 1;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(num + " 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8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   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   if (num == 7) {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found lucky 7; can exit now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       return true;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return false;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if we get here, there was no 7</a:t>
            </a:r>
            <a:endParaRPr lang="en-US" altLang="en-US" sz="1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Returns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immediately if 7 is found.</a:t>
            </a:r>
          </a:p>
          <a:p>
            <a:pPr lvl="1"/>
            <a:r>
              <a:rPr lang="en-US" altLang="en-US" dirty="0"/>
              <a:t>If 7 isn't found, the loop continues drawing lotto numbers.</a:t>
            </a:r>
          </a:p>
          <a:p>
            <a:pPr lvl="1"/>
            <a:r>
              <a:rPr lang="en-US" altLang="en-US" dirty="0"/>
              <a:t>If all ten aren't 7, the loop ends and we return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13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AA60-928D-8042-A64D-1A7B2F8D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3741-5494-FD4F-BC14-DF5048AA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 a method </a:t>
            </a:r>
            <a:r>
              <a:rPr lang="en-US" altLang="en-US" dirty="0" err="1">
                <a:latin typeface="Courier New" panose="02070309020205020404" pitchFamily="49" charset="0"/>
              </a:rPr>
              <a:t>digitSum</a:t>
            </a:r>
            <a:r>
              <a:rPr lang="en-US" altLang="en-US" dirty="0"/>
              <a:t> that accepts an integer parameter and returns the sum of its digits.</a:t>
            </a:r>
          </a:p>
          <a:p>
            <a:pPr lvl="1">
              <a:buNone/>
            </a:pPr>
            <a:endParaRPr lang="en-US" altLang="en-US" sz="900" dirty="0"/>
          </a:p>
          <a:p>
            <a:pPr lvl="1"/>
            <a:r>
              <a:rPr lang="en-US" altLang="en-US" dirty="0"/>
              <a:t>Assume that the number is non-negative.</a:t>
            </a:r>
            <a:endParaRPr lang="en-US" altLang="en-US" sz="900" dirty="0"/>
          </a:p>
          <a:p>
            <a:pPr lvl="1">
              <a:buNone/>
            </a:pPr>
            <a:endParaRPr lang="en-US" altLang="en-US" sz="900" dirty="0"/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>
                <a:latin typeface="Courier New" panose="02070309020205020404" pitchFamily="49" charset="0"/>
              </a:rPr>
              <a:t>digitSum</a:t>
            </a:r>
            <a:r>
              <a:rPr lang="en-US" altLang="en-US" dirty="0">
                <a:latin typeface="Courier New" panose="02070309020205020404" pitchFamily="49" charset="0"/>
              </a:rPr>
              <a:t>(29107)</a:t>
            </a:r>
            <a:r>
              <a:rPr lang="en-US" altLang="en-US" dirty="0"/>
              <a:t> returns 2+9+1+0+7 or </a:t>
            </a:r>
            <a:r>
              <a:rPr lang="en-US" altLang="en-US" dirty="0">
                <a:latin typeface="Courier New" panose="02070309020205020404" pitchFamily="49" charset="0"/>
              </a:rPr>
              <a:t>19</a:t>
            </a:r>
            <a:endParaRPr lang="en-US" altLang="en-US" sz="900" dirty="0"/>
          </a:p>
          <a:p>
            <a:pPr lvl="1">
              <a:buNone/>
            </a:pPr>
            <a:endParaRPr lang="en-US" altLang="en-US" dirty="0"/>
          </a:p>
          <a:p>
            <a:pPr lvl="1">
              <a:buNone/>
            </a:pPr>
            <a:endParaRPr lang="en-US" altLang="en-US" dirty="0"/>
          </a:p>
          <a:p>
            <a:pPr lvl="1"/>
            <a:r>
              <a:rPr lang="en-US" altLang="en-US" dirty="0"/>
              <a:t>Hint: Use the </a:t>
            </a: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operator to extract a digit from a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26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9D3E-21BB-2842-9E9C-5A6BE37A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847F-0C93-F745-8F66-B17F899A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int </a:t>
            </a:r>
            <a:r>
              <a:rPr lang="en-US" altLang="en-US" sz="2000" dirty="0" err="1">
                <a:latin typeface="Courier New" panose="02070309020205020404" pitchFamily="49" charset="0"/>
              </a:rPr>
              <a:t>digitSum</a:t>
            </a:r>
            <a:r>
              <a:rPr lang="en-US" altLang="en-US" sz="2000" dirty="0">
                <a:latin typeface="Courier New" panose="02070309020205020404" pitchFamily="49" charset="0"/>
              </a:rPr>
              <a:t>(int n)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n = </a:t>
            </a:r>
            <a:r>
              <a:rPr lang="en-US" altLang="en-US" sz="2000" dirty="0" err="1">
                <a:latin typeface="Courier New" panose="02070309020205020404" pitchFamily="49" charset="0"/>
              </a:rPr>
              <a:t>Math.abs</a:t>
            </a:r>
            <a:r>
              <a:rPr lang="en-US" altLang="en-US" sz="2000" dirty="0">
                <a:latin typeface="Courier New" panose="02070309020205020404" pitchFamily="49" charset="0"/>
              </a:rPr>
              <a:t>(n); 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handle negatives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int sum = 0;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while (n &gt; 0)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sum = sum + (n % 10);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add last digit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n = n / 10;  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remove last digit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return sum;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99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F86-420D-0E40-97C1-32A1E608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 return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A4C6-BFE1-0D49-AE71-581CB40B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11126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200" dirty="0" err="1">
                <a:latin typeface="Courier New" panose="02070309020205020404" pitchFamily="49" charset="0"/>
              </a:rPr>
              <a:t>hasAnOddDigit</a:t>
            </a:r>
            <a:r>
              <a:rPr lang="en-US" altLang="en-US" sz="2200" dirty="0"/>
              <a:t> : returns </a:t>
            </a:r>
            <a:r>
              <a:rPr lang="en-US" altLang="en-US" sz="2200" dirty="0">
                <a:latin typeface="Courier New" panose="02070309020205020404" pitchFamily="49" charset="0"/>
              </a:rPr>
              <a:t>true</a:t>
            </a:r>
            <a:r>
              <a:rPr lang="en-US" altLang="en-US" sz="2200" dirty="0"/>
              <a:t> if </a:t>
            </a:r>
            <a:r>
              <a:rPr lang="en-US" altLang="en-US" sz="2200" u="sng" dirty="0"/>
              <a:t>any</a:t>
            </a:r>
            <a:r>
              <a:rPr lang="en-US" altLang="en-US" sz="2200" dirty="0"/>
              <a:t> digit of an integer is odd.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hasAnOddDigit</a:t>
            </a:r>
            <a:r>
              <a:rPr lang="en-US" altLang="en-US" dirty="0">
                <a:latin typeface="Courier New" panose="02070309020205020404" pitchFamily="49" charset="0"/>
              </a:rPr>
              <a:t>(4822</a:t>
            </a:r>
            <a:r>
              <a:rPr lang="en-US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dirty="0">
                <a:latin typeface="Courier New" panose="02070309020205020404" pitchFamily="49" charset="0"/>
              </a:rPr>
              <a:t>6)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hasAnOddDigit</a:t>
            </a:r>
            <a:r>
              <a:rPr lang="en-US" altLang="en-US" dirty="0">
                <a:latin typeface="Courier New" panose="02070309020205020404" pitchFamily="49" charset="0"/>
              </a:rPr>
              <a:t>(2448)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/>
          </a:p>
          <a:p>
            <a:pPr lvl="1">
              <a:lnSpc>
                <a:spcPct val="80000"/>
              </a:lnSpc>
              <a:buNone/>
            </a:pPr>
            <a:endParaRPr lang="en-US" altLang="en-US" dirty="0"/>
          </a:p>
          <a:p>
            <a:r>
              <a:rPr lang="en-US" altLang="en-US" sz="2200" dirty="0" err="1">
                <a:latin typeface="Courier New" panose="02070309020205020404" pitchFamily="49" charset="0"/>
              </a:rPr>
              <a:t>allDigitsOdd</a:t>
            </a:r>
            <a:r>
              <a:rPr lang="en-US" altLang="en-US" sz="2200" dirty="0"/>
              <a:t> : returns </a:t>
            </a:r>
            <a:r>
              <a:rPr lang="en-US" altLang="en-US" sz="2200" dirty="0">
                <a:latin typeface="Courier New" panose="02070309020205020404" pitchFamily="49" charset="0"/>
              </a:rPr>
              <a:t>true</a:t>
            </a:r>
            <a:r>
              <a:rPr lang="en-US" altLang="en-US" sz="2200" dirty="0"/>
              <a:t> if </a:t>
            </a:r>
            <a:r>
              <a:rPr lang="en-US" altLang="en-US" sz="2200" u="sng" dirty="0"/>
              <a:t>every</a:t>
            </a:r>
            <a:r>
              <a:rPr lang="en-US" altLang="en-US" sz="2200" dirty="0"/>
              <a:t> digit of an integer is odd.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allDigitsOdd</a:t>
            </a:r>
            <a:r>
              <a:rPr lang="en-US" altLang="en-US" dirty="0">
                <a:latin typeface="Courier New" panose="02070309020205020404" pitchFamily="49" charset="0"/>
              </a:rPr>
              <a:t>(135319)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allDigitsOdd</a:t>
            </a:r>
            <a:r>
              <a:rPr lang="en-US" altLang="en-US" dirty="0">
                <a:latin typeface="Courier New" panose="02070309020205020404" pitchFamily="49" charset="0"/>
              </a:rPr>
              <a:t>(917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dirty="0">
                <a:latin typeface="Courier New" panose="02070309020205020404" pitchFamily="49" charset="0"/>
              </a:rPr>
              <a:t>5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dirty="0">
                <a:latin typeface="Courier New" panose="02070309020205020404" pitchFamily="49" charset="0"/>
              </a:rPr>
              <a:t>9)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sz="2200" dirty="0" err="1">
                <a:latin typeface="Courier New" panose="02070309020205020404" pitchFamily="49" charset="0"/>
              </a:rPr>
              <a:t>isAllVowels</a:t>
            </a:r>
            <a:r>
              <a:rPr lang="en-US" altLang="en-US" sz="2200" dirty="0"/>
              <a:t> : returns </a:t>
            </a:r>
            <a:r>
              <a:rPr lang="en-US" altLang="en-US" sz="2200" dirty="0">
                <a:latin typeface="Courier New" panose="02070309020205020404" pitchFamily="49" charset="0"/>
              </a:rPr>
              <a:t>true</a:t>
            </a:r>
            <a:r>
              <a:rPr lang="en-US" altLang="en-US" sz="2200" dirty="0"/>
              <a:t> if </a:t>
            </a:r>
            <a:r>
              <a:rPr lang="en-US" altLang="en-US" sz="2200" u="sng" dirty="0"/>
              <a:t>every</a:t>
            </a:r>
            <a:r>
              <a:rPr lang="en-US" altLang="en-US" sz="2200" dirty="0"/>
              <a:t> char in a </a:t>
            </a:r>
            <a:r>
              <a:rPr lang="en-US" altLang="en-US" sz="2200" dirty="0">
                <a:latin typeface="Courier New" panose="02070309020205020404" pitchFamily="49" charset="0"/>
              </a:rPr>
              <a:t>String</a:t>
            </a:r>
            <a:r>
              <a:rPr lang="en-US" altLang="en-US" sz="2200" dirty="0"/>
              <a:t> is a vowel.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isAllVowels</a:t>
            </a:r>
            <a:r>
              <a:rPr lang="en-US" altLang="en-US" dirty="0">
                <a:latin typeface="Courier New" panose="02070309020205020404" pitchFamily="49" charset="0"/>
              </a:rPr>
              <a:t>("</a:t>
            </a:r>
            <a:r>
              <a:rPr lang="en-US" altLang="en-US" dirty="0" err="1">
                <a:latin typeface="Courier New" panose="02070309020205020404" pitchFamily="49" charset="0"/>
              </a:rPr>
              <a:t>eIeIo</a:t>
            </a:r>
            <a:r>
              <a:rPr lang="en-US" altLang="en-US" dirty="0">
                <a:latin typeface="Courier New" panose="02070309020205020404" pitchFamily="49" charset="0"/>
              </a:rPr>
              <a:t>")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isAllVowels</a:t>
            </a:r>
            <a:r>
              <a:rPr lang="en-US" altLang="en-US" dirty="0">
                <a:latin typeface="Courier New" panose="02070309020205020404" pitchFamily="49" charset="0"/>
              </a:rPr>
              <a:t>("oi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nk</a:t>
            </a:r>
            <a:r>
              <a:rPr lang="en-US" altLang="en-US" dirty="0">
                <a:latin typeface="Courier New" panose="02070309020205020404" pitchFamily="49" charset="0"/>
              </a:rPr>
              <a:t>")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pPr lvl="1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en-US" dirty="0"/>
              <a:t>These problems are available in our Practice-It! system under </a:t>
            </a:r>
            <a:r>
              <a:rPr lang="en-US" altLang="en-US" b="1" dirty="0"/>
              <a:t>5.x</a:t>
            </a:r>
            <a:r>
              <a:rPr lang="en-US" alt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485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EA7E-16AF-AD4A-92CC-F32030EC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 return answers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A92E-FA9C-8443-B8BF-6B292D58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static </a:t>
            </a:r>
            <a:r>
              <a:rPr lang="en-US" altLang="en-US" sz="16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hasAnOddDigit</a:t>
            </a:r>
            <a:r>
              <a:rPr lang="en-US" altLang="en-US" sz="1600" dirty="0">
                <a:latin typeface="Courier New" panose="02070309020205020404" pitchFamily="49" charset="0"/>
              </a:rPr>
              <a:t>(int n) {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while (n != 0) {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if (n % 2 != 0) {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check whether last digit is odd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return true;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}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n = n / 10;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return false;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55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static </a:t>
            </a:r>
            <a:r>
              <a:rPr lang="en-US" altLang="en-US" sz="16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allDigitsOdd</a:t>
            </a:r>
            <a:r>
              <a:rPr lang="en-US" altLang="en-US" sz="1600" dirty="0">
                <a:latin typeface="Courier New" panose="02070309020205020404" pitchFamily="49" charset="0"/>
              </a:rPr>
              <a:t>(int n) {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while (n != 0) {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if (n % 2 == 0) {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check whether last digit is even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return false;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}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n = n / 10;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return true;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55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static </a:t>
            </a:r>
            <a:r>
              <a:rPr lang="en-US" altLang="en-US" sz="16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isAllVowels</a:t>
            </a:r>
            <a:r>
              <a:rPr lang="en-US" altLang="en-US" sz="1600" dirty="0">
                <a:latin typeface="Courier New" panose="02070309020205020404" pitchFamily="49" charset="0"/>
              </a:rPr>
              <a:t>(String s) {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for (int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= 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&lt; </a:t>
            </a:r>
            <a:r>
              <a:rPr lang="en-US" altLang="en-US" sz="1600" dirty="0" err="1">
                <a:latin typeface="Courier New" panose="02070309020205020404" pitchFamily="49" charset="0"/>
              </a:rPr>
              <a:t>s.length</a:t>
            </a:r>
            <a:r>
              <a:rPr lang="en-US" altLang="en-US" sz="1600" dirty="0">
                <a:latin typeface="Courier New" panose="02070309020205020404" pitchFamily="49" charset="0"/>
              </a:rPr>
              <a:t>();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String letter = </a:t>
            </a:r>
            <a:r>
              <a:rPr lang="en-US" altLang="en-US" sz="1600" dirty="0" err="1">
                <a:latin typeface="Courier New" panose="02070309020205020404" pitchFamily="49" charset="0"/>
              </a:rPr>
              <a:t>s.substring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+ 1);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if (!</a:t>
            </a:r>
            <a:r>
              <a:rPr lang="en-US" altLang="en-US" sz="1600" dirty="0" err="1">
                <a:latin typeface="Courier New" panose="02070309020205020404" pitchFamily="49" charset="0"/>
              </a:rPr>
              <a:t>isVowel</a:t>
            </a:r>
            <a:r>
              <a:rPr lang="en-US" altLang="en-US" sz="1600" dirty="0">
                <a:latin typeface="Courier New" panose="02070309020205020404" pitchFamily="49" charset="0"/>
              </a:rPr>
              <a:t>(letter)) {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return false;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}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return true;</a:t>
            </a:r>
          </a:p>
          <a:p>
            <a:pPr lvl="1">
              <a:lnSpc>
                <a:spcPct val="55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1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789E-93E2-9A45-B725-3D1325AE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Fencepost method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6243-486B-3C41-B7BF-A5EE43A8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printNumbers</a:t>
            </a:r>
            <a:r>
              <a:rPr lang="en-US" altLang="en-US" dirty="0">
                <a:latin typeface="Courier New" panose="02070309020205020404" pitchFamily="49" charset="0"/>
              </a:rPr>
              <a:t>(int max)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(1);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max;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", " + 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();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to end the line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sz="2200" dirty="0"/>
              <a:t>Alternate solution: Either first or last "post" can be taken out: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printNumbers</a:t>
            </a:r>
            <a:r>
              <a:rPr lang="en-US" altLang="en-US" dirty="0">
                <a:latin typeface="Courier New" panose="02070309020205020404" pitchFamily="49" charset="0"/>
              </a:rPr>
              <a:t>(int max) {</a:t>
            </a:r>
            <a:endParaRPr lang="en-US" altLang="en-US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&lt;= max - 1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+ ", "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(max);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to end the line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851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A339-B80B-3041-8221-804432B8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Logical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12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BB92-5A25-1D47-B056-84718AE2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assertions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772D-9B05-3445-85F8-94590445B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b="1" dirty="0"/>
              <a:t>assertion</a:t>
            </a:r>
            <a:r>
              <a:rPr lang="en-US" altLang="en-US" dirty="0"/>
              <a:t>: A statement that is either true or false.</a:t>
            </a:r>
          </a:p>
          <a:p>
            <a:pPr marL="639763" lvl="1" indent="-246063">
              <a:buNone/>
            </a:pPr>
            <a:endParaRPr lang="en-US" altLang="en-US" sz="900" dirty="0"/>
          </a:p>
          <a:p>
            <a:pPr marL="639763" lvl="1" indent="-246063">
              <a:buNone/>
            </a:pPr>
            <a:r>
              <a:rPr lang="en-US" altLang="en-US" dirty="0"/>
              <a:t>Examples:</a:t>
            </a:r>
          </a:p>
          <a:p>
            <a:pPr marL="639763" lvl="1" indent="-246063"/>
            <a:r>
              <a:rPr lang="en-US" altLang="en-US" dirty="0"/>
              <a:t>Java was created in 1995.</a:t>
            </a:r>
          </a:p>
          <a:p>
            <a:pPr marL="639763" lvl="1" indent="-246063"/>
            <a:r>
              <a:rPr lang="en-US" altLang="en-US" dirty="0"/>
              <a:t>The sky is purple.</a:t>
            </a:r>
          </a:p>
          <a:p>
            <a:pPr marL="639763" lvl="1" indent="-246063"/>
            <a:r>
              <a:rPr lang="en-US" altLang="en-US" dirty="0"/>
              <a:t>23 is a prime number.</a:t>
            </a:r>
          </a:p>
          <a:p>
            <a:pPr marL="639763" lvl="1" indent="-246063"/>
            <a:r>
              <a:rPr lang="en-US" altLang="en-US" dirty="0"/>
              <a:t>10 is greater than 20.</a:t>
            </a:r>
          </a:p>
          <a:p>
            <a:pPr marL="639763" lvl="1" indent="-246063"/>
            <a:r>
              <a:rPr lang="en-US" altLang="en-US" dirty="0"/>
              <a:t>x divided by 2 equals 7.  </a:t>
            </a:r>
            <a:r>
              <a:rPr lang="en-US" altLang="en-US" i="1" dirty="0"/>
              <a:t>(depends on the value of x)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dirty="0"/>
              <a:t>An assertion might be false ("The sky is purple" above), but it is still an assertion because it is a true/false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39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5FA7-282A-8244-BD47-851EBE60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Reasoning about assertions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A570-4F3F-3B49-8EF4-A0548BB9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/>
            <a:r>
              <a:rPr lang="en-US" altLang="en-US" dirty="0"/>
              <a:t>Suppose you have the following code: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(x &gt; 3)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A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x--;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B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x++;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C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</a:pPr>
            <a:endParaRPr lang="en-US" altLang="en-US" dirty="0"/>
          </a:p>
          <a:p>
            <a:pPr marL="273050" indent="-273050"/>
            <a:r>
              <a:rPr lang="en-US" altLang="en-US" dirty="0"/>
              <a:t>What do you know about </a:t>
            </a:r>
            <a:r>
              <a:rPr lang="en-US" altLang="en-US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's value at the three points?</a:t>
            </a:r>
          </a:p>
          <a:p>
            <a:pPr marL="639763" lvl="1" indent="-246063"/>
            <a:r>
              <a:rPr lang="en-US" altLang="en-US" dirty="0"/>
              <a:t>Is </a:t>
            </a:r>
            <a:r>
              <a:rPr lang="en-US" altLang="en-US" dirty="0">
                <a:latin typeface="Courier New" panose="02070309020205020404" pitchFamily="49" charset="0"/>
              </a:rPr>
              <a:t>x &gt; 3</a:t>
            </a:r>
            <a:r>
              <a:rPr lang="en-US" altLang="en-US" dirty="0"/>
              <a:t>?  Always?  Sometimes?  Never?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29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4FC-AD1D-B849-996B-1648FFF2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Assertions in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B82F-C853-FA4C-8333-EE15DC6D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lnSpc>
                <a:spcPct val="80000"/>
              </a:lnSpc>
              <a:defRPr/>
            </a:pPr>
            <a:r>
              <a:rPr lang="en-US" altLang="en-US" sz="2200" dirty="0"/>
              <a:t>We can make assertions about our code and ask whether they are true at various points in the code.</a:t>
            </a:r>
          </a:p>
          <a:p>
            <a:pPr marL="639763" lvl="1" indent="-246063">
              <a:lnSpc>
                <a:spcPct val="80000"/>
              </a:lnSpc>
              <a:defRPr/>
            </a:pPr>
            <a:r>
              <a:rPr lang="en-US" altLang="en-US" sz="2100" dirty="0"/>
              <a:t>Valid answers are ALWAYS, NEVER, or SOMETIMES.</a:t>
            </a:r>
          </a:p>
          <a:p>
            <a:pPr marL="639763" lvl="1" indent="-246063">
              <a:lnSpc>
                <a:spcPct val="80000"/>
              </a:lnSpc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("Type a nonnegative number: ");</a:t>
            </a:r>
          </a:p>
          <a:p>
            <a:pPr marL="639763" lvl="1" indent="-246063">
              <a:lnSpc>
                <a:spcPct val="8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double number = </a:t>
            </a:r>
            <a:r>
              <a:rPr lang="en-US" altLang="en-US" dirty="0" err="1">
                <a:latin typeface="Courier New" panose="02070309020205020404" pitchFamily="49" charset="0"/>
              </a:rPr>
              <a:t>console.nextDouble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80000"/>
              </a:lnSpc>
              <a:buNone/>
              <a:defRPr/>
            </a:pPr>
            <a:r>
              <a:rPr lang="en-US" alt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	// Point A: is number &lt; 0.0 here?</a:t>
            </a:r>
          </a:p>
          <a:p>
            <a:pPr marL="639763" lvl="1" indent="-246063">
              <a:lnSpc>
                <a:spcPct val="80000"/>
              </a:lnSpc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while (number &lt; 0.0) {</a:t>
            </a:r>
          </a:p>
          <a:p>
            <a:pPr marL="639763" lvl="1" indent="-246063">
              <a:lnSpc>
                <a:spcPct val="80000"/>
              </a:lnSpc>
              <a:buNone/>
              <a:defRPr/>
            </a:pPr>
            <a:r>
              <a:rPr lang="en-US" alt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	    // Point B: is number &lt; 0.0 here?</a:t>
            </a:r>
          </a:p>
          <a:p>
            <a:pPr marL="639763" lvl="1" indent="-246063">
              <a:lnSpc>
                <a:spcPct val="8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("Negative; try again: ");</a:t>
            </a:r>
          </a:p>
          <a:p>
            <a:pPr marL="639763" lvl="1" indent="-246063">
              <a:lnSpc>
                <a:spcPct val="80000"/>
              </a:lnSpc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    number = </a:t>
            </a:r>
            <a:r>
              <a:rPr lang="en-US" altLang="en-US" dirty="0" err="1">
                <a:latin typeface="Courier New" panose="02070309020205020404" pitchFamily="49" charset="0"/>
              </a:rPr>
              <a:t>console.nextDouble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80000"/>
              </a:lnSpc>
              <a:buNone/>
              <a:defRPr/>
            </a:pPr>
            <a:r>
              <a:rPr lang="en-US" alt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	    // Point C: is number &lt; 0.0 here?</a:t>
            </a:r>
          </a:p>
          <a:p>
            <a:pPr marL="639763" lvl="1" indent="-246063">
              <a:lnSpc>
                <a:spcPct val="8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defRPr/>
            </a:pPr>
            <a:r>
              <a:rPr lang="en-US" alt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	// Point D: is number &lt; 0.0 here?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47086B-69E5-E846-A5A4-EBCD061F7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2455985"/>
            <a:ext cx="2057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altLang="en-US" sz="2200" b="1" i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 2" pitchFamily="2" charset="2"/>
              <a:buChar char=""/>
            </a:pPr>
            <a:endParaRPr lang="en-US" altLang="en-US" sz="2200" b="1" i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alt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(SOMETIMES)</a:t>
            </a: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altLang="en-US" sz="2200" b="1" i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alt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(ALWAYS)</a:t>
            </a: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altLang="en-US" sz="2200" b="1" i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altLang="en-US" sz="2200" b="1" i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alt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(SOMETIMES)</a:t>
            </a: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altLang="en-US" sz="2200" b="1" i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endParaRPr lang="en-US" altLang="en-US" sz="2200" b="1" i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EB641B"/>
              </a:buClr>
              <a:buSzPct val="95000"/>
              <a:buFont typeface="Wingdings" pitchFamily="2" charset="2"/>
              <a:buNone/>
            </a:pPr>
            <a:r>
              <a:rPr lang="en-US" alt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(NEVER)</a:t>
            </a:r>
          </a:p>
        </p:txBody>
      </p:sp>
    </p:spTree>
    <p:extLst>
      <p:ext uri="{BB962C8B-B14F-4D97-AF65-F5344CB8AC3E}">
        <p14:creationId xmlns:p14="http://schemas.microsoft.com/office/powerpoint/2010/main" val="26124006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6C8E-049F-8149-83F7-F06517FC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Reasoning about assertions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8F29-A6C3-5741-B817-7F7A7260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Right after a variable is initialized, its value is known: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x = 3;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is x &gt; 0?  ALWAYS</a:t>
            </a:r>
          </a:p>
          <a:p>
            <a:pPr lvl="1">
              <a:lnSpc>
                <a:spcPct val="8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en-US" dirty="0"/>
              <a:t>In general you know nothing about parameters' values: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static void mystery(int a, int b)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is a == 10?  SOMETIMES</a:t>
            </a:r>
          </a:p>
          <a:p>
            <a:pPr lvl="1">
              <a:lnSpc>
                <a:spcPct val="8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en-US" dirty="0"/>
              <a:t>But inside an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, etc., you may know something: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static void mystery(int a, int b)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if (a &lt; 0)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is a == 10?  NEVER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    ...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87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9C91-6D0D-9E41-BCFD-4A088C34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Assertions and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3E6D-F02C-3345-B1D0-4355C96F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75000"/>
              </a:lnSpc>
            </a:pPr>
            <a:r>
              <a:rPr lang="en-US" altLang="en-US" dirty="0"/>
              <a:t>At the start of a loop's body, the loop's test must be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: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while (y &lt; 10) {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is y &lt; 10?  ALWAYS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75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altLang="en-US" dirty="0"/>
              <a:t>After a loop, the loop's test must be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: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while (y &lt; 10) {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is y &lt; 10?  NEVER</a:t>
            </a:r>
          </a:p>
          <a:p>
            <a:pPr lvl="1">
              <a:lnSpc>
                <a:spcPct val="75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</a:pPr>
            <a:r>
              <a:rPr lang="en-US" altLang="en-US" dirty="0"/>
              <a:t>Inside a loop's body, the loop's test may become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: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while (y &lt; 10) {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y++;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is y &lt; 10?  SOMETIMES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088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5A97-69B7-F74E-9D92-778CC2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"Sometimes"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201B-3719-5443-82BB-B604D9A2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Things that cause a variable's value to be unknown</a:t>
            </a:r>
            <a:br>
              <a:rPr lang="en-US" altLang="en-US" dirty="0"/>
            </a:br>
            <a:r>
              <a:rPr lang="en-US" altLang="en-US" dirty="0"/>
              <a:t>(often leads to "sometimes" answers):</a:t>
            </a:r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reading from a </a:t>
            </a:r>
            <a:r>
              <a:rPr lang="en-US" altLang="en-US" dirty="0">
                <a:latin typeface="Courier New" panose="02070309020205020404" pitchFamily="49" charset="0"/>
              </a:rPr>
              <a:t>Scanner</a:t>
            </a:r>
          </a:p>
          <a:p>
            <a:pPr lvl="1"/>
            <a:r>
              <a:rPr lang="en-US" altLang="en-US" dirty="0"/>
              <a:t>reading a number from a </a:t>
            </a:r>
            <a:r>
              <a:rPr lang="en-US" altLang="en-US" dirty="0">
                <a:latin typeface="Courier New" panose="02070309020205020404" pitchFamily="49" charset="0"/>
              </a:rPr>
              <a:t>Random</a:t>
            </a:r>
            <a:r>
              <a:rPr lang="en-US" altLang="en-US" dirty="0"/>
              <a:t> object</a:t>
            </a:r>
          </a:p>
          <a:p>
            <a:pPr lvl="1"/>
            <a:r>
              <a:rPr lang="en-US" altLang="en-US" dirty="0"/>
              <a:t>a parameter's initial value to a method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If you can reach a part of the program both with the answer being "yes" and the answer being "no", then the correct answer is "sometimes".</a:t>
            </a:r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If you're unsure, "Sometimes" is a good guess.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954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9E11-6EE0-0447-901B-25EA433E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Assertion example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CCDD-A90B-CD48-A38D-CE99A261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662"/>
            <a:ext cx="3897923" cy="5228492"/>
          </a:xfrm>
        </p:spPr>
        <p:txBody>
          <a:bodyPr>
            <a:normAutofit fontScale="55000" lnSpcReduction="20000"/>
          </a:bodyPr>
          <a:lstStyle/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mystery(int x, int y)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int z = 0; 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// Point A 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105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while (x &gt;= y)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Point B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x = x - y;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z++;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050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if (x != y)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// Point C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z = z * 2;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Point D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105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// Point E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(z);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6" name="Text Box 41">
            <a:extLst>
              <a:ext uri="{FF2B5EF4-FFF2-40B4-BE49-F238E27FC236}">
                <a16:creationId xmlns:a16="http://schemas.microsoft.com/office/drawing/2014/main" id="{94FFDCE8-1379-A947-9E3A-06520361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90688"/>
            <a:ext cx="510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Which of the following assertions are</a:t>
            </a:r>
            <a:br>
              <a:rPr lang="en-US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true at which point(s) in the code?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Choose ALWAYS, NEVER, or SOMETIMES.</a:t>
            </a:r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77468059-E799-1146-93C3-8924ADCE0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34855"/>
              </p:ext>
            </p:extLst>
          </p:nvPr>
        </p:nvGraphicFramePr>
        <p:xfrm>
          <a:off x="6056190" y="3160224"/>
          <a:ext cx="5145210" cy="2637693"/>
        </p:xfrm>
        <a:graphic>
          <a:graphicData uri="http://schemas.openxmlformats.org/drawingml/2006/table">
            <a:tbl>
              <a:tblPr/>
              <a:tblGrid>
                <a:gridCol w="101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 &lt;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 ==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z ==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7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9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3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7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7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130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157A-BAC5-5C4A-AF14-E4D5BA23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Assertion example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A66FB-23FC-414A-8C8C-8C84F6EC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07" y="1488831"/>
            <a:ext cx="4144107" cy="5144721"/>
          </a:xfrm>
        </p:spPr>
        <p:txBody>
          <a:bodyPr>
            <a:normAutofit fontScale="32500" lnSpcReduction="20000"/>
          </a:bodyPr>
          <a:lstStyle/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int mystery(Scanner console)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int </a:t>
            </a:r>
            <a:r>
              <a:rPr lang="en-US" altLang="en-US" dirty="0" err="1">
                <a:latin typeface="Courier New" panose="02070309020205020404" pitchFamily="49" charset="0"/>
              </a:rPr>
              <a:t>prev</a:t>
            </a:r>
            <a:r>
              <a:rPr lang="en-US" altLang="en-US" dirty="0">
                <a:latin typeface="Courier New" panose="02070309020205020404" pitchFamily="49" charset="0"/>
              </a:rPr>
              <a:t> = 0;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int count = 0;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int next = </a:t>
            </a:r>
            <a:r>
              <a:rPr lang="en-US" altLang="en-US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b="1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// Point A 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while (next != 0)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Point B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if (next == </a:t>
            </a:r>
            <a:r>
              <a:rPr lang="en-US" altLang="en-US" dirty="0" err="1">
                <a:latin typeface="Courier New" panose="02070309020205020404" pitchFamily="49" charset="0"/>
              </a:rPr>
              <a:t>prev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// Point C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count++;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prev</a:t>
            </a:r>
            <a:r>
              <a:rPr lang="en-US" altLang="en-US" dirty="0">
                <a:latin typeface="Courier New" panose="02070309020205020404" pitchFamily="49" charset="0"/>
              </a:rPr>
              <a:t> = next;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next = </a:t>
            </a:r>
            <a:r>
              <a:rPr lang="en-US" altLang="en-US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1100" b="1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Point D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1100" b="1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// Point E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return count;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8D018CDE-670D-7448-B928-E4D2FFAFD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99658"/>
              </p:ext>
            </p:extLst>
          </p:nvPr>
        </p:nvGraphicFramePr>
        <p:xfrm>
          <a:off x="5087814" y="3182327"/>
          <a:ext cx="5105401" cy="2597149"/>
        </p:xfrm>
        <a:graphic>
          <a:graphicData uri="http://schemas.openxmlformats.org/drawingml/2006/table">
            <a:tbl>
              <a:tblPr/>
              <a:tblGrid>
                <a:gridCol w="100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 ==0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prev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==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 ==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prev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4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24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41">
            <a:extLst>
              <a:ext uri="{FF2B5EF4-FFF2-40B4-BE49-F238E27FC236}">
                <a16:creationId xmlns:a16="http://schemas.microsoft.com/office/drawing/2014/main" id="{14B541F3-8EE8-3E40-BDAB-29ABCD65D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814" y="1857619"/>
            <a:ext cx="510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Which of the following assertions are</a:t>
            </a:r>
            <a:br>
              <a:rPr lang="en-US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true at which point(s) in the code?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Choose ALWAYS, NEVER, or SOMETIMES.</a:t>
            </a:r>
          </a:p>
        </p:txBody>
      </p:sp>
    </p:spTree>
    <p:extLst>
      <p:ext uri="{BB962C8B-B14F-4D97-AF65-F5344CB8AC3E}">
        <p14:creationId xmlns:p14="http://schemas.microsoft.com/office/powerpoint/2010/main" val="7802856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0445-0E9E-9843-B308-262D235A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Assertion example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706-637A-724A-88E6-EB4050B6C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Assumes y &gt;= 0, and returns </a:t>
            </a:r>
            <a:r>
              <a:rPr lang="en-US" altLang="en-US" sz="18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x^y</a:t>
            </a:r>
            <a:endParaRPr lang="en-US" altLang="en-US" sz="1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int pow(int x, int y) {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int prod = 1;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// Point A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while (y &gt; 0) {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Point B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if (y % 2 == 0) {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// Point C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x = x * x;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y = y / 2;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// Point D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} else {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// Point E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prod = prod * x;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y--;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    // Point F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}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    // Point G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return prod;</a:t>
            </a:r>
          </a:p>
          <a:p>
            <a:pPr marL="639763" lvl="1" indent="-246063">
              <a:lnSpc>
                <a:spcPct val="65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5" name="Text Box 41">
            <a:extLst>
              <a:ext uri="{FF2B5EF4-FFF2-40B4-BE49-F238E27FC236}">
                <a16:creationId xmlns:a16="http://schemas.microsoft.com/office/drawing/2014/main" id="{EB2EE74C-D4B3-2A4C-86DC-E7BEF506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469" y="1797959"/>
            <a:ext cx="510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Which of the following assertions are</a:t>
            </a:r>
            <a:br>
              <a:rPr lang="en-US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true at which point(s) in the code?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Choose ALWAYS, NEVER, or SOMETIMES.</a:t>
            </a:r>
          </a:p>
        </p:txBody>
      </p:sp>
      <p:graphicFrame>
        <p:nvGraphicFramePr>
          <p:cNvPr id="6" name="Group 43">
            <a:extLst>
              <a:ext uri="{FF2B5EF4-FFF2-40B4-BE49-F238E27FC236}">
                <a16:creationId xmlns:a16="http://schemas.microsoft.com/office/drawing/2014/main" id="{FDC8A1D9-2576-AD4E-A796-EB8B2E466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27737"/>
              </p:ext>
            </p:extLst>
          </p:nvPr>
        </p:nvGraphicFramePr>
        <p:xfrm>
          <a:off x="7265377" y="2908754"/>
          <a:ext cx="3352800" cy="3073402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1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 % 2 ==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33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1B83-A597-C848-860F-0E8803FD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Fencepost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0F64-A00B-A644-9956-037A810C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Modify your method </a:t>
            </a:r>
            <a:r>
              <a:rPr lang="en-US" altLang="en-US" dirty="0" err="1">
                <a:latin typeface="Courier New" panose="02070309020205020404" pitchFamily="49" charset="0"/>
              </a:rPr>
              <a:t>printNumbers</a:t>
            </a:r>
            <a:r>
              <a:rPr lang="en-US" altLang="en-US" dirty="0"/>
              <a:t> into a new method </a:t>
            </a:r>
            <a:r>
              <a:rPr lang="en-US" altLang="en-US" dirty="0" err="1">
                <a:latin typeface="Courier New" panose="02070309020205020404" pitchFamily="49" charset="0"/>
              </a:rPr>
              <a:t>printPrimes</a:t>
            </a:r>
            <a:r>
              <a:rPr lang="en-US" altLang="en-US" dirty="0"/>
              <a:t> that prints all </a:t>
            </a:r>
            <a:r>
              <a:rPr lang="en-US" altLang="en-US" i="1" dirty="0"/>
              <a:t>prime </a:t>
            </a:r>
            <a:r>
              <a:rPr lang="en-US" altLang="en-US" dirty="0"/>
              <a:t>numbers up to a max.</a:t>
            </a:r>
          </a:p>
          <a:p>
            <a:pPr marL="639763" lvl="1" indent="-246063"/>
            <a:endParaRPr lang="en-US" altLang="en-US" sz="900" dirty="0"/>
          </a:p>
          <a:p>
            <a:pPr marL="639763" lvl="1" indent="-246063"/>
            <a:r>
              <a:rPr lang="en-US" altLang="en-US" dirty="0"/>
              <a:t>Example: </a:t>
            </a:r>
            <a:r>
              <a:rPr lang="en-US" altLang="en-US" dirty="0" err="1">
                <a:latin typeface="Courier New" panose="02070309020205020404" pitchFamily="49" charset="0"/>
              </a:rPr>
              <a:t>printPrimes</a:t>
            </a:r>
            <a:r>
              <a:rPr lang="en-US" altLang="en-US" dirty="0">
                <a:latin typeface="Courier New" panose="02070309020205020404" pitchFamily="49" charset="0"/>
              </a:rPr>
              <a:t>(50)</a:t>
            </a:r>
            <a:r>
              <a:rPr lang="en-US" altLang="en-US" dirty="0"/>
              <a:t> prints</a:t>
            </a:r>
          </a:p>
          <a:p>
            <a:pPr marL="639763" lvl="1" indent="-246063"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2, 3, 5, 7, 11, 13, 17, 19, 23, 29, 31, 37, 41, 43, 47</a:t>
            </a:r>
          </a:p>
          <a:p>
            <a:pPr marL="639763" lvl="1" indent="-246063">
              <a:buNone/>
            </a:pPr>
            <a:endParaRPr lang="en-US" altLang="en-US" sz="900" dirty="0"/>
          </a:p>
          <a:p>
            <a:pPr marL="639763" lvl="1" indent="-246063"/>
            <a:r>
              <a:rPr lang="en-US" altLang="en-US" dirty="0"/>
              <a:t>If the maximum is less than 2, print no output.</a:t>
            </a:r>
            <a:endParaRPr lang="en-US" altLang="en-US" sz="21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To help you, write a method </a:t>
            </a:r>
            <a:r>
              <a:rPr lang="en-US" altLang="en-US" dirty="0" err="1">
                <a:latin typeface="Courier New" panose="02070309020205020404" pitchFamily="49" charset="0"/>
              </a:rPr>
              <a:t>countFactors</a:t>
            </a:r>
            <a:r>
              <a:rPr lang="en-US" altLang="en-US" dirty="0"/>
              <a:t> which returns the number of factors of a given integer.</a:t>
            </a:r>
          </a:p>
          <a:p>
            <a:pPr marL="639763" lvl="1" indent="-246063"/>
            <a:r>
              <a:rPr lang="en-US" altLang="en-US" sz="2000" dirty="0" err="1">
                <a:latin typeface="Courier New" panose="02070309020205020404" pitchFamily="49" charset="0"/>
              </a:rPr>
              <a:t>countFactors</a:t>
            </a:r>
            <a:r>
              <a:rPr lang="en-US" altLang="en-US" sz="2000" dirty="0">
                <a:latin typeface="Courier New" panose="02070309020205020404" pitchFamily="49" charset="0"/>
              </a:rPr>
              <a:t>(20)</a:t>
            </a:r>
            <a:r>
              <a:rPr lang="en-US" altLang="en-US" sz="2000" dirty="0"/>
              <a:t> returns </a:t>
            </a:r>
            <a:r>
              <a:rPr lang="en-US" altLang="en-US" sz="2000" dirty="0">
                <a:latin typeface="Courier New" panose="02070309020205020404" pitchFamily="49" charset="0"/>
              </a:rPr>
              <a:t>6</a:t>
            </a:r>
            <a:r>
              <a:rPr lang="en-US" altLang="en-US" sz="2000" dirty="0"/>
              <a:t> due to factors 1, 2, 4, 5, 10, 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0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C79A-A051-2D42-95BE-A4BF556F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Fencepost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F9C8-CCFB-094D-8A77-FAA293581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5156444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Prints all prime numbers up to the given max.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printPrimes</a:t>
            </a:r>
            <a:r>
              <a:rPr lang="en-US" altLang="en-US" dirty="0">
                <a:latin typeface="Courier New" panose="02070309020205020404" pitchFamily="49" charset="0"/>
              </a:rPr>
              <a:t>(int max) {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if (max &gt;= 2) {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("2");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3;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max;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if (</a:t>
            </a:r>
            <a:r>
              <a:rPr lang="en-US" altLang="en-US" dirty="0" err="1">
                <a:latin typeface="Courier New" panose="02070309020205020404" pitchFamily="49" charset="0"/>
              </a:rPr>
              <a:t>countFactors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) == 2) {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(", " +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}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marL="342900" indent="-342900">
              <a:lnSpc>
                <a:spcPct val="70000"/>
              </a:lnSpc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Returns how many factors the given number has.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int </a:t>
            </a:r>
            <a:r>
              <a:rPr lang="en-US" altLang="en-US" dirty="0" err="1">
                <a:latin typeface="Courier New" panose="02070309020205020404" pitchFamily="49" charset="0"/>
              </a:rPr>
              <a:t>countFactors</a:t>
            </a:r>
            <a:r>
              <a:rPr lang="en-US" altLang="en-US" dirty="0">
                <a:latin typeface="Courier New" panose="02070309020205020404" pitchFamily="49" charset="0"/>
              </a:rPr>
              <a:t>(int number) {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int count = 0;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number;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if (number %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== 0) {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count++;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is a factor of number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return count;</a:t>
            </a:r>
          </a:p>
          <a:p>
            <a:pPr marL="342900" indent="-34290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4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78D7-91C6-CD47-A838-065A2090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262" y="27662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dirty="0">
                <a:solidFill>
                  <a:schemeClr val="tx1"/>
                </a:solidFill>
              </a:rPr>
              <a:t>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0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7073</Words>
  <Application>Microsoft Macintosh PowerPoint</Application>
  <PresentationFormat>Widescreen</PresentationFormat>
  <Paragraphs>1137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Calibri Light</vt:lpstr>
      <vt:lpstr>Courier New</vt:lpstr>
      <vt:lpstr>Tahoma</vt:lpstr>
      <vt:lpstr>Verdana</vt:lpstr>
      <vt:lpstr>Wingdings</vt:lpstr>
      <vt:lpstr>Wingdings 2</vt:lpstr>
      <vt:lpstr>Office Theme</vt:lpstr>
      <vt:lpstr>Building Java Programs Chapter 5</vt:lpstr>
      <vt:lpstr>A deceptive problem...</vt:lpstr>
      <vt:lpstr>Flawed solutions</vt:lpstr>
      <vt:lpstr>Fence post analogy</vt:lpstr>
      <vt:lpstr>Fencepost loop</vt:lpstr>
      <vt:lpstr>Fencepost method solution</vt:lpstr>
      <vt:lpstr>Fencepost question</vt:lpstr>
      <vt:lpstr>Fencepost answer</vt:lpstr>
      <vt:lpstr>while loops</vt:lpstr>
      <vt:lpstr>Categories of loops</vt:lpstr>
      <vt:lpstr>The while loop</vt:lpstr>
      <vt:lpstr>Example while loop</vt:lpstr>
      <vt:lpstr>Sentinel values</vt:lpstr>
      <vt:lpstr>Flawed sentinel solution</vt:lpstr>
      <vt:lpstr>Changing the sentinel value</vt:lpstr>
      <vt:lpstr>Changing the sentinel value</vt:lpstr>
      <vt:lpstr>The problem with our code</vt:lpstr>
      <vt:lpstr>A fencepost solution</vt:lpstr>
      <vt:lpstr>Correct sentinel code</vt:lpstr>
      <vt:lpstr>Sentinel as a constant</vt:lpstr>
      <vt:lpstr>Random numbers</vt:lpstr>
      <vt:lpstr>The Random class</vt:lpstr>
      <vt:lpstr>Generating random numbers</vt:lpstr>
      <vt:lpstr>Random questions</vt:lpstr>
      <vt:lpstr>Random and other types</vt:lpstr>
      <vt:lpstr>Random question</vt:lpstr>
      <vt:lpstr>Random answer</vt:lpstr>
      <vt:lpstr>Random question</vt:lpstr>
      <vt:lpstr>Random answer</vt:lpstr>
      <vt:lpstr>Random answer 2</vt:lpstr>
      <vt:lpstr>The do/while loop</vt:lpstr>
      <vt:lpstr>do/while question</vt:lpstr>
      <vt:lpstr>do/while answer</vt:lpstr>
      <vt:lpstr>Type boolean</vt:lpstr>
      <vt:lpstr>Methods that are tests</vt:lpstr>
      <vt:lpstr>String test methods</vt:lpstr>
      <vt:lpstr>Type boolean</vt:lpstr>
      <vt:lpstr>Using boolean</vt:lpstr>
      <vt:lpstr>Returning boolean</vt:lpstr>
      <vt:lpstr>Boolean question</vt:lpstr>
      <vt:lpstr>Boolean answer</vt:lpstr>
      <vt:lpstr>"Boolean Zen", part 1</vt:lpstr>
      <vt:lpstr>"Boolean Zen", part 2</vt:lpstr>
      <vt:lpstr>Solution w/ boolean var</vt:lpstr>
      <vt:lpstr>Solution w/ "Boolean Zen"</vt:lpstr>
      <vt:lpstr>"Boolean Zen" template</vt:lpstr>
      <vt:lpstr>Improved isPrime method</vt:lpstr>
      <vt:lpstr>Boolean Zen answer</vt:lpstr>
      <vt:lpstr>"Short-circuit" evaluation</vt:lpstr>
      <vt:lpstr>De Morgan's Law</vt:lpstr>
      <vt:lpstr>Boolean practice questions</vt:lpstr>
      <vt:lpstr>Boolean practice answers</vt:lpstr>
      <vt:lpstr>When to return?</vt:lpstr>
      <vt:lpstr>Flawed solution</vt:lpstr>
      <vt:lpstr>Returning at the right time</vt:lpstr>
      <vt:lpstr>while loop question</vt:lpstr>
      <vt:lpstr>while loop answer</vt:lpstr>
      <vt:lpstr>Boolean return questions</vt:lpstr>
      <vt:lpstr>Boolean return answers</vt:lpstr>
      <vt:lpstr>Logical Assertions</vt:lpstr>
      <vt:lpstr>Logical assertions</vt:lpstr>
      <vt:lpstr>Reasoning about assertions</vt:lpstr>
      <vt:lpstr>Assertions in code</vt:lpstr>
      <vt:lpstr>Reasoning about assertions</vt:lpstr>
      <vt:lpstr>Assertions and loops</vt:lpstr>
      <vt:lpstr>"Sometimes"</vt:lpstr>
      <vt:lpstr>Assertion example 1</vt:lpstr>
      <vt:lpstr>Assertion example 2</vt:lpstr>
      <vt:lpstr>Assertion example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Java Programs Chapter 5</dc:title>
  <dc:creator>Mu Ge</dc:creator>
  <cp:lastModifiedBy>Mu Ge</cp:lastModifiedBy>
  <cp:revision>5</cp:revision>
  <dcterms:created xsi:type="dcterms:W3CDTF">2021-02-02T01:49:04Z</dcterms:created>
  <dcterms:modified xsi:type="dcterms:W3CDTF">2021-02-02T02:36:25Z</dcterms:modified>
</cp:coreProperties>
</file>