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/>
    <p:restoredTop sz="96327"/>
  </p:normalViewPr>
  <p:slideViewPr>
    <p:cSldViewPr snapToGrid="0" snapToObjects="1">
      <p:cViewPr>
        <p:scale>
          <a:sx n="96" d="100"/>
          <a:sy n="96" d="100"/>
        </p:scale>
        <p:origin x="51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1134-BA4A-6043-B033-647D94F57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C4D29-1FEA-5948-9E47-0108ABD62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B9606-EF3A-ED40-B81D-473E534D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32D-2FC0-0240-B2D7-B505311AFF7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6D92-4D7C-A944-9031-82B38CE3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5207-3262-154D-8288-3510110B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F27-E67F-0A47-A7F3-A52E681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5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C16E-AA1B-CD4D-9DD7-5AEEB1E4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F1C9D-5ED2-9B4C-8F23-A9925CB5B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2C7C-BFCB-BE41-BB68-827DA0F5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32D-2FC0-0240-B2D7-B505311AFF7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76620-B920-9345-B965-055640FF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28145-CA9E-1C44-81C5-7A4EF44A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F27-E67F-0A47-A7F3-A52E681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BDC0A-B3BC-C94B-8C10-27581FCD2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7703-82F8-3F43-888D-085243AF4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38B5-FC9E-DC43-97AD-8FB61D1F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32D-2FC0-0240-B2D7-B505311AFF7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9CA71-2FD2-C246-BDC1-8A2ED89E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6D0C7-87F3-5F4F-B137-8FCE8FFA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F27-E67F-0A47-A7F3-A52E681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6382-86F1-BD40-8B79-1BEF2C5D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DC9C-5D1E-9947-BB76-BF07385F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0F96-5821-3447-92A0-ACE24CA0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32D-2FC0-0240-B2D7-B505311AFF7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B0168-3064-564B-9463-0BB8DEDC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1FE8-8B1F-9E44-B8A7-A2EC9B09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F27-E67F-0A47-A7F3-A52E681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7A89-3A10-4F41-9E25-8F22C9AE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0F23-03B3-6E4D-BC26-E93E86B1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5DD7-30BF-3D4F-A8C6-7114CFD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32D-2FC0-0240-B2D7-B505311AFF7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264C-E978-EA4C-9565-3736B0A2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3474-0C76-444B-9F05-482C7CCE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F27-E67F-0A47-A7F3-A52E681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1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6C0D-84DA-6449-997F-871A3F1C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0CFF-6B0A-1746-BF40-69DD4B335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503CD-8DBD-C54F-8998-3605CBF0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21732-2959-D84A-93C6-17E42C0A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32D-2FC0-0240-B2D7-B505311AFF72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31BC0-8CDC-0B41-9D6C-5801856A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78399-DDB1-9743-AAB8-0BAD1485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F27-E67F-0A47-A7F3-A52E681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9727-7887-F041-BE81-3723D6BB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410BE-FA15-1443-822D-6072238A5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3DECA-3552-E149-82EC-01B867A74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43DBD-9D48-D34F-AF4A-5E2882555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D51E3-1B58-674C-8FBB-BDEA14A58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A4257-56E9-8D4A-9627-A350C6CF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32D-2FC0-0240-B2D7-B505311AFF72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A2FE9-2490-E64A-A580-9A356239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7F701-5E28-BE48-9C36-64D6AC64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F27-E67F-0A47-A7F3-A52E681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109A-A053-2248-B59A-42F05009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A5EDB-4957-024D-8882-8EF3F225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32D-2FC0-0240-B2D7-B505311AFF72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B09AE-771A-7B49-820C-7F01A86A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43351-B0DB-E145-9222-07DB084A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F27-E67F-0A47-A7F3-A52E681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01CDB-4F06-D941-B249-1B550DC9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32D-2FC0-0240-B2D7-B505311AFF72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DE7D5-48CB-1040-A3AE-23AC2558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B8E63-0DA6-C042-A2B2-EB39245B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F27-E67F-0A47-A7F3-A52E681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F404-6EEE-A145-B295-5013D0D0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93004-0A0E-154E-9DDB-77C4BA0A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18749-B395-F94A-BCBC-376E461E1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B2186-7A55-D14B-AC89-B16152C9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32D-2FC0-0240-B2D7-B505311AFF72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819CC-FFE5-284E-8F68-C1C87180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AB542-19BA-1D47-8878-32AB2541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F27-E67F-0A47-A7F3-A52E681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FC4A-8BBE-6142-A420-EE4E6FC9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03246-725B-5542-B4AE-181EDACD4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3FC7A-9033-3844-B2E2-E7F3891C8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7366-2CF6-B045-A5E0-CEA9D401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32D-2FC0-0240-B2D7-B505311AFF72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0A4B4-264C-5E4E-833A-B61F1910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B842E-FE76-E247-8DB0-AC0E2A83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F27-E67F-0A47-A7F3-A52E681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9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4183A-D094-C14A-BC0C-A9577E9A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B3E0E-7379-2A45-80D3-3E04A064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FAB1-3A7C-D04D-92C7-49DF19167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432D-2FC0-0240-B2D7-B505311AFF7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12793-F24C-C74F-BDBE-4E18303E5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77D1-25A7-C749-80B1-EABCE395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DFF27-E67F-0A47-A7F3-A52E681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2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0F7D-8D3F-EC45-AE49-16D95F615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Building Java Programs</a:t>
            </a:r>
            <a:br>
              <a:rPr lang="en-US" altLang="en-US" dirty="0"/>
            </a:b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3826F-B788-9448-8766-0652FE6EC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8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0C61-CCD4-DB4C-B1D0-79F01965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array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632B-A002-ED4E-B7B9-14770A06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80000"/>
              </a:lnSpc>
              <a:buNone/>
              <a:tabLst>
                <a:tab pos="5024438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int[] numbers = new int[8];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5024438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numbers[1] = 3;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5024438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numbers[4] = 99;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5024438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numbers[6] = 2;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5024438" algn="l"/>
              </a:tabLst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buNone/>
              <a:tabLst>
                <a:tab pos="5024438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int x = numbers[1];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5024438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numbers[x] = 42;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5024438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numbers[numbers[6]] = 11;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use numbers[6] as index</a:t>
            </a:r>
            <a:endParaRPr lang="en-US" altLang="en-US" sz="2000" b="1" dirty="0">
              <a:solidFill>
                <a:srgbClr val="00808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8BE54D04-03D5-8E44-B644-47260ADC2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81486"/>
              </p:ext>
            </p:extLst>
          </p:nvPr>
        </p:nvGraphicFramePr>
        <p:xfrm>
          <a:off x="1390891" y="5791200"/>
          <a:ext cx="1447800" cy="5207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numbers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96">
            <a:extLst>
              <a:ext uri="{FF2B5EF4-FFF2-40B4-BE49-F238E27FC236}">
                <a16:creationId xmlns:a16="http://schemas.microsoft.com/office/drawing/2014/main" id="{40D220EF-066B-754A-BFC9-771975BA1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02540"/>
              </p:ext>
            </p:extLst>
          </p:nvPr>
        </p:nvGraphicFramePr>
        <p:xfrm>
          <a:off x="2152891" y="4419600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>
            <a:extLst>
              <a:ext uri="{FF2B5EF4-FFF2-40B4-BE49-F238E27FC236}">
                <a16:creationId xmlns:a16="http://schemas.microsoft.com/office/drawing/2014/main" id="{7728D43A-2E23-E14B-8B9C-B6A2762F0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66094"/>
              </p:ext>
            </p:extLst>
          </p:nvPr>
        </p:nvGraphicFramePr>
        <p:xfrm>
          <a:off x="2991091" y="5257800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26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CFB0-6175-E64C-B0EC-8AA452AC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and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5CC3-39ED-A142-AD5B-9ECC88705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207"/>
            <a:ext cx="10515600" cy="4351338"/>
          </a:xfrm>
        </p:spPr>
        <p:txBody>
          <a:bodyPr/>
          <a:lstStyle/>
          <a:p>
            <a:pPr marL="273050" indent="-273050"/>
            <a:r>
              <a:rPr lang="en-US" altLang="en-US" dirty="0"/>
              <a:t>It is common to use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loops to access array elements.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8;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+ " 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output: 0 4 11 0 44 0 0 2 </a:t>
            </a:r>
            <a:endParaRPr lang="en-US" altLang="en-US" sz="2000" b="1" dirty="0">
              <a:solidFill>
                <a:srgbClr val="008080"/>
              </a:solidFill>
            </a:endParaRPr>
          </a:p>
          <a:p>
            <a:pPr marL="639763" lvl="1" indent="-246063">
              <a:lnSpc>
                <a:spcPct val="80000"/>
              </a:lnSpc>
            </a:pPr>
            <a:endParaRPr lang="en-US" altLang="en-US" sz="2000" dirty="0"/>
          </a:p>
          <a:p>
            <a:pPr marL="273050" indent="-273050">
              <a:lnSpc>
                <a:spcPct val="110000"/>
              </a:lnSpc>
            </a:pPr>
            <a:r>
              <a:rPr lang="en-US" altLang="en-US" dirty="0"/>
              <a:t>Sometimes we assign each element a value in a loop.</a:t>
            </a:r>
          </a:p>
          <a:p>
            <a:pPr marL="639763" lvl="1" indent="-246063">
              <a:lnSpc>
                <a:spcPct val="11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11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for (int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 8;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numbers[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 = 2 *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  <a:endParaRPr 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E1441DC1-1284-784C-8A68-54C823C37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65246"/>
              </p:ext>
            </p:extLst>
          </p:nvPr>
        </p:nvGraphicFramePr>
        <p:xfrm>
          <a:off x="2096947" y="5559063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05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7F54-35CA-A54D-9ADE-0E603BF6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length</a:t>
            </a:r>
            <a:r>
              <a:rPr lang="en-US" altLang="en-US" dirty="0"/>
              <a:t> 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4A1E8-B2DC-904A-A1F6-E3D9021FB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/>
            <a:r>
              <a:rPr lang="en-US" altLang="en-US" dirty="0"/>
              <a:t>An array's </a:t>
            </a:r>
            <a:r>
              <a:rPr lang="en-US" altLang="en-US" dirty="0">
                <a:latin typeface="Courier New" panose="02070309020205020404" pitchFamily="49" charset="0"/>
              </a:rPr>
              <a:t>length</a:t>
            </a:r>
            <a:r>
              <a:rPr lang="en-US" altLang="en-US" dirty="0"/>
              <a:t> field stores its number of elements.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endParaRPr lang="en-US" altLang="en-US" sz="900" dirty="0"/>
          </a:p>
          <a:p>
            <a:pPr marL="639763" lvl="1" indent="-246063">
              <a:buNone/>
            </a:pPr>
            <a:r>
              <a:rPr lang="en-US" altLang="en-US" dirty="0"/>
              <a:t>	</a:t>
            </a:r>
            <a:r>
              <a:rPr lang="en-US" altLang="en-US" b="1" dirty="0" err="1"/>
              <a:t>name</a:t>
            </a:r>
            <a:r>
              <a:rPr lang="en-US" altLang="en-US" dirty="0" err="1">
                <a:latin typeface="Courier New" panose="02070309020205020404" pitchFamily="49" charset="0"/>
              </a:rPr>
              <a:t>.length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</a:t>
            </a:r>
            <a:r>
              <a:rPr lang="en-US" alt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numbers.length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(numbers[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+ " ");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output: 0 2 4 6 8 10 12 14</a:t>
            </a: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/>
              <a:t>It does not use parentheses like a String's </a:t>
            </a:r>
            <a:r>
              <a:rPr lang="en-US" altLang="en-US" dirty="0">
                <a:latin typeface="Courier New" panose="02070309020205020404" pitchFamily="49" charset="0"/>
              </a:rPr>
              <a:t>.length()</a:t>
            </a:r>
            <a:r>
              <a:rPr lang="en-US" altLang="en-US" dirty="0"/>
              <a:t>.</a:t>
            </a: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What expressions refer to:</a:t>
            </a:r>
          </a:p>
          <a:p>
            <a:pPr marL="639763" lvl="1" indent="-246063"/>
            <a:r>
              <a:rPr lang="en-US" altLang="en-US" dirty="0"/>
              <a:t>The last element of any array?  </a:t>
            </a:r>
          </a:p>
          <a:p>
            <a:pPr marL="639763" lvl="1" indent="-246063"/>
            <a:r>
              <a:rPr lang="en-US" altLang="en-US" dirty="0"/>
              <a:t>The middle element?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B356-3EF4-8C49-98A1-A1A46DD6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Weather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C2F0-8E66-244E-B4C8-885C6415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Use an array to solve the weather problem:</a:t>
            </a:r>
          </a:p>
          <a:p>
            <a:pPr marL="639763" lvl="1" indent="-246063">
              <a:buNone/>
            </a:pPr>
            <a:endParaRPr lang="en-US" altLang="en-US" sz="800" dirty="0"/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days' temperatures? </a:t>
            </a:r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1's high temp: </a:t>
            </a:r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2's high temp: </a:t>
            </a:r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3's high temp: </a:t>
            </a:r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4's high temp: </a:t>
            </a:r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5's high temp: </a:t>
            </a:r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6's high temp: </a:t>
            </a:r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7's high temp: </a:t>
            </a:r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568A-9E95-EA47-9449-86AF314B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Weather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84D7-08C1-A24D-93DB-0652B03C0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214"/>
            <a:ext cx="9555866" cy="5405377"/>
          </a:xfrm>
        </p:spPr>
        <p:txBody>
          <a:bodyPr>
            <a:normAutofit fontScale="25000" lnSpcReduction="20000"/>
          </a:bodyPr>
          <a:lstStyle/>
          <a:p>
            <a:pPr marL="273050" indent="-273050">
              <a:lnSpc>
                <a:spcPct val="65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Reads temperatures from the user, computes average and # days above average.</a:t>
            </a: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pPr marL="273050" indent="-273050">
              <a:lnSpc>
                <a:spcPct val="65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class Weather {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Scanner console = new Scanner(</a:t>
            </a:r>
            <a:r>
              <a:rPr lang="en-US" altLang="en-US" dirty="0" err="1">
                <a:latin typeface="Courier New" panose="02070309020205020404" pitchFamily="49" charset="0"/>
              </a:rPr>
              <a:t>System.in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("How many days' temperatures? ");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days = </a:t>
            </a:r>
            <a:r>
              <a:rPr lang="en-US" altLang="en-US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int[] temps = new int[days];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array to store days' temperatures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sum = 0;</a:t>
            </a:r>
          </a:p>
          <a:p>
            <a:pPr marL="273050" indent="-273050">
              <a:lnSpc>
                <a:spcPct val="65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days;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read/store each day's temperature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("Day " + 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+ 1) + "'s high temp: ");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temps[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 = </a:t>
            </a:r>
            <a:r>
              <a:rPr lang="en-US" altLang="en-US" b="1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b="1" dirty="0">
                <a:latin typeface="Courier New" panose="02070309020205020404" pitchFamily="49" charset="0"/>
              </a:rPr>
              <a:t>();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sum += temps[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];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double average = (double) sum / days;</a:t>
            </a:r>
          </a:p>
          <a:p>
            <a:pPr marL="273050" indent="-273050">
              <a:lnSpc>
                <a:spcPct val="65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count = 0;             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see if each day is above average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days;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if (</a:t>
            </a:r>
            <a:r>
              <a:rPr lang="en-US" altLang="en-US" b="1" dirty="0">
                <a:latin typeface="Courier New" panose="02070309020205020404" pitchFamily="49" charset="0"/>
              </a:rPr>
              <a:t>temps[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</a:t>
            </a:r>
            <a:r>
              <a:rPr lang="en-US" altLang="en-US" dirty="0">
                <a:latin typeface="Courier New" panose="02070309020205020404" pitchFamily="49" charset="0"/>
              </a:rPr>
              <a:t> &gt; average) {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 count++;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}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report results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System.out.printf</a:t>
            </a:r>
            <a:r>
              <a:rPr lang="en-US" altLang="en-US" dirty="0">
                <a:latin typeface="Courier New" panose="02070309020205020404" pitchFamily="49" charset="0"/>
              </a:rPr>
              <a:t>("Average temp = %.1f\n", average);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(count + " days above average");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6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3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7D13-8F74-404A-A910-3C94341D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array 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1259-8880-E245-8729-3AFBBABB3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9763" lvl="1" indent="-246063">
              <a:buNone/>
            </a:pP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[]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= {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  <a:r>
              <a:rPr lang="en-US" altLang="en-US" dirty="0"/>
              <a:t> …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};</a:t>
            </a:r>
          </a:p>
          <a:p>
            <a:pPr marL="639763" lvl="1" indent="-246063">
              <a:buNone/>
            </a:pPr>
            <a:endParaRPr lang="en-US" altLang="en-US" sz="900" dirty="0"/>
          </a:p>
          <a:p>
            <a:pPr marL="639763" lvl="1" indent="-246063"/>
            <a:r>
              <a:rPr lang="en-US" altLang="en-US" dirty="0"/>
              <a:t>Example: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100" dirty="0">
                <a:latin typeface="Courier New" panose="02070309020205020404" pitchFamily="49" charset="0"/>
              </a:rPr>
              <a:t>int[] numbers = {12, 49, -2, 26, 5, 17, -6};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/>
              <a:t>Useful when you know what the array's elements will be</a:t>
            </a:r>
          </a:p>
          <a:p>
            <a:pPr marL="639763" lvl="1" indent="-246063"/>
            <a:r>
              <a:rPr lang="en-US" altLang="en-US" dirty="0"/>
              <a:t>The compiler figures out the size by counting the values</a:t>
            </a:r>
            <a:endParaRPr lang="en-US" dirty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8AAFDDDD-BD1B-6841-B18C-45E48267D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22854"/>
              </p:ext>
            </p:extLst>
          </p:nvPr>
        </p:nvGraphicFramePr>
        <p:xfrm>
          <a:off x="2904281" y="3427942"/>
          <a:ext cx="4754563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31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E6CF-B91D-9E4D-8834-A95E1224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"Array mystery"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5319-02C4-1441-AF10-F0E0F68B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traversal</a:t>
            </a:r>
            <a:r>
              <a:rPr lang="en-US" altLang="en-US" dirty="0"/>
              <a:t>: An examination of each element of an array.</a:t>
            </a:r>
          </a:p>
          <a:p>
            <a:endParaRPr lang="en-US" altLang="en-US" sz="800" dirty="0"/>
          </a:p>
          <a:p>
            <a:r>
              <a:rPr lang="en-US" altLang="en-US" dirty="0"/>
              <a:t>What element values are stored in the following array? 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int[] a = {1, 7, 5, 6, 4, 14, 11};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</a:t>
            </a:r>
            <a:r>
              <a:rPr lang="en-US" altLang="en-US" dirty="0" err="1">
                <a:latin typeface="Courier New" panose="02070309020205020404" pitchFamily="49" charset="0"/>
              </a:rPr>
              <a:t>a.length</a:t>
            </a:r>
            <a:r>
              <a:rPr lang="en-US" altLang="en-US" dirty="0">
                <a:latin typeface="Courier New" panose="02070309020205020404" pitchFamily="49" charset="0"/>
              </a:rPr>
              <a:t> - 1;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if (a[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&gt; a[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+ 1]) {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a[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+ 1] = a[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+ 1] * 2;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5" name="Group 43">
            <a:extLst>
              <a:ext uri="{FF2B5EF4-FFF2-40B4-BE49-F238E27FC236}">
                <a16:creationId xmlns:a16="http://schemas.microsoft.com/office/drawing/2014/main" id="{F1AE6758-CF69-914F-B5D7-B5D24AE43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25321"/>
              </p:ext>
            </p:extLst>
          </p:nvPr>
        </p:nvGraphicFramePr>
        <p:xfrm>
          <a:off x="2874119" y="5451475"/>
          <a:ext cx="4754562" cy="1041400"/>
        </p:xfrm>
        <a:graphic>
          <a:graphicData uri="http://schemas.openxmlformats.org/drawingml/2006/table">
            <a:tbl>
              <a:tblPr/>
              <a:tblGrid>
                <a:gridCol w="87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8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329D-36BF-9341-8E8A-D7D809E4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Limitations of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9D51-C65D-674B-BB88-DB74C6ED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You cannot resize an existing array: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int[] a = new int[4];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a.length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 = 10;</a:t>
            </a:r>
            <a:r>
              <a:rPr lang="en-US" altLang="en-US" dirty="0">
                <a:latin typeface="Courier New" panose="02070309020205020404" pitchFamily="49" charset="0"/>
              </a:rPr>
              <a:t>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error</a:t>
            </a:r>
          </a:p>
          <a:p>
            <a:pPr lvl="1"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You cannot compare arrays with </a:t>
            </a:r>
            <a:r>
              <a:rPr lang="en-US" altLang="en-US" dirty="0">
                <a:latin typeface="Courier New" panose="02070309020205020404" pitchFamily="49" charset="0"/>
              </a:rPr>
              <a:t>==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equals</a:t>
            </a:r>
            <a:r>
              <a:rPr lang="en-US" altLang="en-US" dirty="0"/>
              <a:t>: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int[] a1 = {42, -7, 1, 15};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int[] a2 = {42, -7, 1, 15};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a1 == a2</a:t>
            </a:r>
            <a:r>
              <a:rPr lang="en-US" altLang="en-US" dirty="0">
                <a:latin typeface="Courier New" panose="02070309020205020404" pitchFamily="49" charset="0"/>
              </a:rPr>
              <a:t>) {  ... }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false!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a1.equals(a2)</a:t>
            </a:r>
            <a:r>
              <a:rPr lang="en-US" altLang="en-US" dirty="0">
                <a:latin typeface="Courier New" panose="02070309020205020404" pitchFamily="49" charset="0"/>
              </a:rPr>
              <a:t>) {  ... }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false!</a:t>
            </a:r>
          </a:p>
          <a:p>
            <a:pPr lvl="1">
              <a:lnSpc>
                <a:spcPct val="70000"/>
              </a:lnSpc>
              <a:buNone/>
            </a:pPr>
            <a:endParaRPr lang="en-US" altLang="en-US" dirty="0"/>
          </a:p>
          <a:p>
            <a:r>
              <a:rPr lang="en-US" altLang="en-US" dirty="0"/>
              <a:t>An array does not know how to print itself: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int[] a1 = {42, -7, 1, 15};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(a1);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[I@98f8c4]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08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CA89-9E8D-6947-8372-7D6BB08D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Arrays</a:t>
            </a:r>
            <a:r>
              <a:rPr lang="en-US" altLang="en-US" dirty="0"/>
              <a:t>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90C5-EEE5-814D-B186-74E3F4B1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180"/>
          </a:xfrm>
        </p:spPr>
        <p:txBody>
          <a:bodyPr>
            <a:normAutofit fontScale="92500" lnSpcReduction="20000"/>
          </a:bodyPr>
          <a:lstStyle/>
          <a:p>
            <a:pPr marL="273050" indent="-273050"/>
            <a:r>
              <a:rPr lang="en-US" altLang="en-US" dirty="0"/>
              <a:t>Class </a:t>
            </a:r>
            <a:r>
              <a:rPr lang="en-US" altLang="en-US" dirty="0">
                <a:latin typeface="Courier New" panose="02070309020205020404" pitchFamily="49" charset="0"/>
              </a:rPr>
              <a:t>Arrays</a:t>
            </a:r>
            <a:r>
              <a:rPr lang="en-US" altLang="en-US" dirty="0"/>
              <a:t> in package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/>
              <a:t> has useful static methods for manipulating arrays: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endParaRPr lang="en-US" altLang="en-US" dirty="0"/>
          </a:p>
          <a:p>
            <a:pPr marL="742950" lvl="1" indent="-285750"/>
            <a:endParaRPr lang="en-US" altLang="en-US" dirty="0"/>
          </a:p>
          <a:p>
            <a:pPr marL="742950" lvl="1" indent="-285750"/>
            <a:endParaRPr lang="en-US" altLang="en-US" dirty="0"/>
          </a:p>
          <a:p>
            <a:pPr marL="742950" lvl="1" indent="-285750"/>
            <a:endParaRPr lang="en-US" altLang="en-US" dirty="0"/>
          </a:p>
          <a:p>
            <a:pPr marL="742950" lvl="1" indent="-285750"/>
            <a:endParaRPr lang="en-US" altLang="en-US" dirty="0"/>
          </a:p>
          <a:p>
            <a:pPr marL="742950" lvl="1" indent="-285750"/>
            <a:endParaRPr lang="en-US" altLang="en-US" dirty="0"/>
          </a:p>
          <a:p>
            <a:pPr marL="742950" lvl="1" indent="-285750"/>
            <a:endParaRPr lang="en-US" altLang="en-US" dirty="0"/>
          </a:p>
          <a:p>
            <a:pPr marL="742950" lvl="1" indent="-285750"/>
            <a:endParaRPr lang="en-US" altLang="en-US" dirty="0"/>
          </a:p>
          <a:p>
            <a:pPr marL="742950" lvl="1" indent="-285750"/>
            <a:endParaRPr lang="en-US" altLang="en-US" dirty="0"/>
          </a:p>
          <a:p>
            <a:pPr marL="742950" lvl="1" indent="-285750"/>
            <a:endParaRPr lang="en-US" altLang="en-US" dirty="0"/>
          </a:p>
          <a:p>
            <a:pPr marL="742950" lvl="1" indent="-285750"/>
            <a:endParaRPr lang="en-US" altLang="en-US" dirty="0"/>
          </a:p>
          <a:p>
            <a:pPr marL="273050" indent="-273050"/>
            <a:r>
              <a:rPr lang="en-US" altLang="en-US" dirty="0"/>
              <a:t>Syntax:	</a:t>
            </a:r>
            <a:r>
              <a:rPr lang="en-US" altLang="en-US" dirty="0" err="1">
                <a:latin typeface="Courier New" panose="02070309020205020404" pitchFamily="49" charset="0"/>
              </a:rPr>
              <a:t>Arrays.</a:t>
            </a:r>
            <a:r>
              <a:rPr lang="en-US" altLang="en-US" b="1" dirty="0" err="1"/>
              <a:t>methodName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5A19DE49-F91B-9A4B-8C1C-9C9A641A0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27832"/>
              </p:ext>
            </p:extLst>
          </p:nvPr>
        </p:nvGraphicFramePr>
        <p:xfrm>
          <a:off x="1222094" y="2387077"/>
          <a:ext cx="8991600" cy="3413634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 name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binarySearch(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index of the given value in a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sorted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array (or &lt; 0 if not found)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copyOf(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 new copy of an array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array1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array2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 two arrays contain same elements in the same order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fill(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sets every element to the given value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sort(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arranges the elements into sorted order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9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toString(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 string representing the array, such as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"[10, 30, -25, 17]"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44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D8FB-B072-2F41-A775-4008D6B8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Arrays.toString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A4D1-C8D4-4344-9FAD-BDFA02D9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dirty="0" err="1">
                <a:latin typeface="Courier New" panose="02070309020205020404" pitchFamily="49" charset="0"/>
              </a:rPr>
              <a:t>Arrays.toString</a:t>
            </a:r>
            <a:r>
              <a:rPr lang="en-US" altLang="en-US" dirty="0"/>
              <a:t> accepts an array as a parameter and returns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representation of its elements.</a:t>
            </a:r>
          </a:p>
          <a:p>
            <a:pPr marL="639763" lvl="1" indent="-246063">
              <a:buNone/>
            </a:pPr>
            <a:endParaRPr lang="en-US" altLang="en-US" sz="1400" dirty="0"/>
          </a:p>
          <a:p>
            <a:pPr marL="639763" lvl="1" indent="-246063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int[] e = {0, 2, 4, 6, 8};</a:t>
            </a:r>
          </a:p>
          <a:p>
            <a:pPr marL="639763" lvl="1" indent="-246063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e[1] = e[3] + e[4]; </a:t>
            </a:r>
          </a:p>
          <a:p>
            <a:pPr marL="639763" lvl="1" indent="-246063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("e is " +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Arrays.toString</a:t>
            </a:r>
            <a:r>
              <a:rPr lang="en-US" altLang="en-US" sz="2000" b="1" dirty="0">
                <a:latin typeface="Courier New" panose="02070309020205020404" pitchFamily="49" charset="0"/>
              </a:rPr>
              <a:t>(e)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/>
              <a:t>	Output:</a:t>
            </a:r>
          </a:p>
          <a:p>
            <a:pPr marL="639763" lvl="1" indent="-246063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e is [0, 14, 4, 6, 8]</a:t>
            </a:r>
          </a:p>
          <a:p>
            <a:pPr marL="639763" lvl="1" indent="-246063"/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/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/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/>
              <a:t>Must  </a:t>
            </a:r>
            <a:r>
              <a:rPr lang="en-US" altLang="en-US" dirty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3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E73F-95D2-D84A-A938-F41795AD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Can we solve this problem?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29E2-47B6-854F-9721-33E821A6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Consider the following program (input underlined):</a:t>
            </a:r>
          </a:p>
          <a:p>
            <a:pPr lvl="1">
              <a:buNone/>
            </a:pPr>
            <a:endParaRPr lang="en-US" altLang="en-US" dirty="0"/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days' temperatures? </a:t>
            </a:r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1's high temp: </a:t>
            </a:r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2's high temp: </a:t>
            </a:r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3's high temp: </a:t>
            </a:r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4's high temp: </a:t>
            </a:r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5's high temp: </a:t>
            </a:r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6's high temp: </a:t>
            </a:r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7's high temp: </a:t>
            </a:r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  <a:endParaRPr lang="en-US" dirty="0"/>
          </a:p>
        </p:txBody>
      </p:sp>
      <p:pic>
        <p:nvPicPr>
          <p:cNvPr id="4" name="Picture 4" descr="CLOUDS&amp;RAIN">
            <a:extLst>
              <a:ext uri="{FF2B5EF4-FFF2-40B4-BE49-F238E27FC236}">
                <a16:creationId xmlns:a16="http://schemas.microsoft.com/office/drawing/2014/main" id="{D4F7D269-54D5-7B43-AA79-7C0580AF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790" y="3166269"/>
            <a:ext cx="2039938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37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150B-BCDE-3A45-90A2-2118D429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Weather question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CBAB-A88A-F144-A611-0FF3F0D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en-US" dirty="0"/>
              <a:t>Modify the weather program to print the following output:</a:t>
            </a:r>
          </a:p>
          <a:p>
            <a:pPr marL="639763" lvl="1" indent="-246063">
              <a:buNone/>
            </a:pPr>
            <a:endParaRPr lang="en-US" altLang="en-US" sz="700" dirty="0"/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days' temperatures? 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Day 1's high temp: 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Day 2's high temp: 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Day 3's high temp: 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Day 4's high temp: 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Day 5's high temp: 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Day 6's high temp: 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Day 7's high temp: 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Temperatures: [45, 44, 39, 48, 37, 46, 53]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coldest days: 37, 39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hottest days: 53, 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74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F1ED-814C-0347-AFB9-A9C560FA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Weather answer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E958-F32C-D141-A98C-453638A1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273050" indent="-273050">
              <a:lnSpc>
                <a:spcPct val="76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Reads temperatures from the user, computes average and # days above average.</a:t>
            </a: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pPr marL="273050" indent="-273050">
              <a:lnSpc>
                <a:spcPct val="76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class Weather2 {</a:t>
            </a: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...</a:t>
            </a: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dirty="0">
                <a:latin typeface="Courier New" panose="02070309020205020404" pitchFamily="49" charset="0"/>
              </a:rPr>
              <a:t>int[] temps = new int[days];</a:t>
            </a: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array to store days' temperatures</a:t>
            </a: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...   </a:t>
            </a:r>
            <a:r>
              <a:rPr lang="en-US" altLang="en-US" i="1" dirty="0">
                <a:latin typeface="Courier New" panose="02070309020205020404" pitchFamily="49" charset="0"/>
              </a:rPr>
              <a:t>(same as Weather program)</a:t>
            </a: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report results</a:t>
            </a: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System.out.printf</a:t>
            </a:r>
            <a:r>
              <a:rPr lang="en-US" altLang="en-US" dirty="0">
                <a:latin typeface="Courier New" panose="02070309020205020404" pitchFamily="49" charset="0"/>
              </a:rPr>
              <a:t>("Average temp = %.1f\n", average);</a:t>
            </a: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(count + " days above average");</a:t>
            </a:r>
          </a:p>
          <a:p>
            <a:pPr marL="273050" indent="-273050">
              <a:lnSpc>
                <a:spcPct val="76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6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("Temperatures: " + </a:t>
            </a:r>
            <a:r>
              <a:rPr lang="en-US" altLang="en-US" b="1" dirty="0" err="1">
                <a:latin typeface="Courier New" panose="02070309020205020404" pitchFamily="49" charset="0"/>
              </a:rPr>
              <a:t>Arrays.toString</a:t>
            </a:r>
            <a:r>
              <a:rPr lang="en-US" altLang="en-US" b="1" dirty="0">
                <a:latin typeface="Courier New" panose="02070309020205020404" pitchFamily="49" charset="0"/>
              </a:rPr>
              <a:t>(temps)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Arrays.sort</a:t>
            </a:r>
            <a:r>
              <a:rPr lang="en-US" altLang="en-US" b="1" dirty="0">
                <a:latin typeface="Courier New" panose="02070309020205020404" pitchFamily="49" charset="0"/>
              </a:rPr>
              <a:t>(temps);</a:t>
            </a: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("Two coldest days: " + temps[0] + ", " + temps[1]);</a:t>
            </a: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("Two hottest days: " + temps[</a:t>
            </a:r>
            <a:r>
              <a:rPr lang="en-US" altLang="en-US" dirty="0" err="1">
                <a:latin typeface="Courier New" panose="02070309020205020404" pitchFamily="49" charset="0"/>
              </a:rPr>
              <a:t>temps.length</a:t>
            </a:r>
            <a:r>
              <a:rPr lang="en-US" altLang="en-US" dirty="0">
                <a:latin typeface="Courier New" panose="02070309020205020404" pitchFamily="49" charset="0"/>
              </a:rPr>
              <a:t> - 1] +</a:t>
            </a: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            ", " + temps[</a:t>
            </a:r>
            <a:r>
              <a:rPr lang="en-US" altLang="en-US" dirty="0" err="1">
                <a:latin typeface="Courier New" panose="02070309020205020404" pitchFamily="49" charset="0"/>
              </a:rPr>
              <a:t>temps.length</a:t>
            </a:r>
            <a:r>
              <a:rPr lang="en-US" altLang="en-US" dirty="0">
                <a:latin typeface="Courier New" panose="02070309020205020404" pitchFamily="49" charset="0"/>
              </a:rPr>
              <a:t> - 2]);</a:t>
            </a: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76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2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6EC3-B510-FB45-B34C-75463061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Arrays as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1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6CF3-065C-D84C-B0E8-0FAED391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Swapping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BA01-4BCB-6449-8662-DF966912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int a = 7;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int b = 35;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swap a with b?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A50021"/>
                </a:solidFill>
                <a:latin typeface="Courier New" panose="02070309020205020404" pitchFamily="49" charset="0"/>
              </a:rPr>
              <a:t>    a = b;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A50021"/>
                </a:solidFill>
                <a:latin typeface="Courier New" panose="02070309020205020404" pitchFamily="49" charset="0"/>
              </a:rPr>
              <a:t>    b = a;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900" b="1" dirty="0">
                <a:solidFill>
                  <a:srgbClr val="A50021"/>
                </a:solidFill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(a + " " + b);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900" dirty="0"/>
          </a:p>
          <a:p>
            <a:pPr lvl="1"/>
            <a:r>
              <a:rPr lang="en-US" altLang="en-US" dirty="0"/>
              <a:t>What is wrong with this code?  What is its output?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/>
          </a:p>
          <a:p>
            <a:pPr lvl="1">
              <a:lnSpc>
                <a:spcPct val="80000"/>
              </a:lnSpc>
              <a:buNone/>
            </a:pPr>
            <a:endParaRPr lang="en-US" altLang="en-US" dirty="0"/>
          </a:p>
          <a:p>
            <a:r>
              <a:rPr lang="en-US" altLang="en-US" dirty="0"/>
              <a:t>The red code should be replaced with: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9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   int temp = a;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   a = b;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   b = temp;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9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4795-C4C0-EC4F-8DED-58CA37EA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reversal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4303-DAE5-9B49-BA78-E49A0EB0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Write code that reverses the elements of an array.</a:t>
            </a:r>
          </a:p>
          <a:p>
            <a:pPr lvl="1"/>
            <a:endParaRPr lang="en-US" altLang="en-US" sz="900" dirty="0"/>
          </a:p>
          <a:p>
            <a:pPr lvl="1"/>
            <a:r>
              <a:rPr lang="en-US" altLang="en-US" dirty="0"/>
              <a:t>For example, if the array initially stores: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[11, 42, -5, 27, 0, 89]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Then after your reversal code, it should store: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[89, 0, 27, -5, 42, 11]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2"/>
            <a:r>
              <a:rPr lang="en-US" altLang="en-US" dirty="0"/>
              <a:t>The code should work for an array of any size.</a:t>
            </a:r>
          </a:p>
          <a:p>
            <a:pPr lvl="2"/>
            <a:endParaRPr lang="en-US" altLang="en-US" sz="900" dirty="0"/>
          </a:p>
          <a:p>
            <a:pPr lvl="2"/>
            <a:r>
              <a:rPr lang="en-US" altLang="en-US" dirty="0"/>
              <a:t>Hint: think about swapping various elements...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91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783C-CF02-4840-B37A-1F23CB11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 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1794A-9D75-D448-A8FE-A4330478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Swap pairs of elements from the edges;  work inwards:</a:t>
            </a:r>
          </a:p>
          <a:p>
            <a:endParaRPr lang="en-US" dirty="0"/>
          </a:p>
        </p:txBody>
      </p:sp>
      <p:sp>
        <p:nvSpPr>
          <p:cNvPr id="4" name="Line 28">
            <a:extLst>
              <a:ext uri="{FF2B5EF4-FFF2-40B4-BE49-F238E27FC236}">
                <a16:creationId xmlns:a16="http://schemas.microsoft.com/office/drawing/2014/main" id="{75B63013-7708-8E46-9C07-E20EDC84E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4073" y="3503367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Line 29">
            <a:extLst>
              <a:ext uri="{FF2B5EF4-FFF2-40B4-BE49-F238E27FC236}">
                <a16:creationId xmlns:a16="http://schemas.microsoft.com/office/drawing/2014/main" id="{AF95BEEA-062F-F742-A0C9-42557845B8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92073" y="3503367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Line 78">
            <a:extLst>
              <a:ext uri="{FF2B5EF4-FFF2-40B4-BE49-F238E27FC236}">
                <a16:creationId xmlns:a16="http://schemas.microsoft.com/office/drawing/2014/main" id="{3D8E3115-C7BD-CF49-8BA5-6BCC05FCFA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3673" y="3503367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Line 79">
            <a:extLst>
              <a:ext uri="{FF2B5EF4-FFF2-40B4-BE49-F238E27FC236}">
                <a16:creationId xmlns:a16="http://schemas.microsoft.com/office/drawing/2014/main" id="{78C222E0-AFB7-F044-BBDE-5B0C90898C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2473" y="3503367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Line 80">
            <a:extLst>
              <a:ext uri="{FF2B5EF4-FFF2-40B4-BE49-F238E27FC236}">
                <a16:creationId xmlns:a16="http://schemas.microsoft.com/office/drawing/2014/main" id="{217D6CFA-26C3-3C4E-86C9-682937C17A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3273" y="3503367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Line 81">
            <a:extLst>
              <a:ext uri="{FF2B5EF4-FFF2-40B4-BE49-F238E27FC236}">
                <a16:creationId xmlns:a16="http://schemas.microsoft.com/office/drawing/2014/main" id="{54455277-45BF-6F4C-BC4E-36C71E726C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2873" y="3503367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" name="Group 82">
            <a:extLst>
              <a:ext uri="{FF2B5EF4-FFF2-40B4-BE49-F238E27FC236}">
                <a16:creationId xmlns:a16="http://schemas.microsoft.com/office/drawing/2014/main" id="{454F0BEF-50DE-C648-9ECD-20559E2FB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5252"/>
              </p:ext>
            </p:extLst>
          </p:nvPr>
        </p:nvGraphicFramePr>
        <p:xfrm>
          <a:off x="2648673" y="2636592"/>
          <a:ext cx="4648200" cy="792408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37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76D2-E871-434F-BB8F-C9260563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Flawed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3399-FE52-4948-9DD2-267D4C480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en-US" dirty="0"/>
              <a:t>What's wrong with this code?</a:t>
            </a:r>
          </a:p>
          <a:p>
            <a:pPr>
              <a:lnSpc>
                <a:spcPct val="70000"/>
              </a:lnSpc>
              <a:buNone/>
            </a:pPr>
            <a:endParaRPr lang="en-US" altLang="en-US" sz="900" dirty="0"/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int[] numbers = [11, 42, -5, 27, 0, 89];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// reverse the array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</a:t>
            </a:r>
            <a:r>
              <a:rPr lang="en-US" altLang="en-US" dirty="0" err="1">
                <a:latin typeface="Courier New" panose="02070309020205020404" pitchFamily="49" charset="0"/>
              </a:rPr>
              <a:t>numbers.length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int temp = numbers[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numbers[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= numbers[</a:t>
            </a:r>
            <a:r>
              <a:rPr lang="en-US" altLang="en-US" dirty="0" err="1">
                <a:latin typeface="Courier New" panose="02070309020205020404" pitchFamily="49" charset="0"/>
              </a:rPr>
              <a:t>numbers.length</a:t>
            </a:r>
            <a:r>
              <a:rPr lang="en-US" altLang="en-US" dirty="0">
                <a:latin typeface="Courier New" panose="02070309020205020404" pitchFamily="49" charset="0"/>
              </a:rPr>
              <a:t> - 1 -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numbers[</a:t>
            </a:r>
            <a:r>
              <a:rPr lang="en-US" altLang="en-US" dirty="0" err="1">
                <a:latin typeface="Courier New" panose="02070309020205020404" pitchFamily="49" charset="0"/>
              </a:rPr>
              <a:t>numbers.length</a:t>
            </a:r>
            <a:r>
              <a:rPr lang="en-US" altLang="en-US" dirty="0">
                <a:latin typeface="Courier New" panose="02070309020205020404" pitchFamily="49" charset="0"/>
              </a:rPr>
              <a:t> - 1 -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= temp;    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The loop goes too far and un-reverses the array!  Fixed version:</a:t>
            </a:r>
          </a:p>
          <a:p>
            <a:pPr>
              <a:lnSpc>
                <a:spcPct val="70000"/>
              </a:lnSpc>
              <a:buNone/>
            </a:pPr>
            <a:endParaRPr lang="en-US" altLang="en-US" sz="900" dirty="0"/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</a:t>
            </a:r>
            <a:r>
              <a:rPr lang="en-US" alt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numbers.length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/ 2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int temp = numbers[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numbers[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= numbers[</a:t>
            </a:r>
            <a:r>
              <a:rPr lang="en-US" altLang="en-US" dirty="0" err="1">
                <a:latin typeface="Courier New" panose="02070309020205020404" pitchFamily="49" charset="0"/>
              </a:rPr>
              <a:t>numbers.length</a:t>
            </a:r>
            <a:r>
              <a:rPr lang="en-US" altLang="en-US" dirty="0">
                <a:latin typeface="Courier New" panose="02070309020205020404" pitchFamily="49" charset="0"/>
              </a:rPr>
              <a:t> - 1 -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numbers[</a:t>
            </a:r>
            <a:r>
              <a:rPr lang="en-US" altLang="en-US" dirty="0" err="1">
                <a:latin typeface="Courier New" panose="02070309020205020404" pitchFamily="49" charset="0"/>
              </a:rPr>
              <a:t>numbers.length</a:t>
            </a:r>
            <a:r>
              <a:rPr lang="en-US" altLang="en-US" dirty="0">
                <a:latin typeface="Courier New" panose="02070309020205020404" pitchFamily="49" charset="0"/>
              </a:rPr>
              <a:t> - 1 -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= temp;    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15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15FF-063B-594E-9813-D34F398E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reverse question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7801-A048-F940-AE58-6FB9D437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Turn your array reversal code into a </a:t>
            </a:r>
            <a:r>
              <a:rPr lang="en-US" altLang="en-US" dirty="0">
                <a:latin typeface="Courier New" panose="02070309020205020404" pitchFamily="49" charset="0"/>
              </a:rPr>
              <a:t>reverse</a:t>
            </a:r>
            <a:r>
              <a:rPr lang="en-US" altLang="en-US" dirty="0"/>
              <a:t> method.</a:t>
            </a:r>
          </a:p>
          <a:p>
            <a:pPr lvl="1"/>
            <a:r>
              <a:rPr lang="en-US" altLang="en-US" dirty="0"/>
              <a:t>Accept the array of integers to reverse as a parameter.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int[] numbers = {11, 42, -5, 27, 0, 89};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reverse(numbers)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/>
          </a:p>
          <a:p>
            <a:pPr lvl="1">
              <a:lnSpc>
                <a:spcPct val="80000"/>
              </a:lnSpc>
              <a:buNone/>
            </a:pPr>
            <a:endParaRPr lang="en-US" altLang="en-US" dirty="0"/>
          </a:p>
          <a:p>
            <a:pPr lvl="1"/>
            <a:r>
              <a:rPr lang="en-US" altLang="en-US" dirty="0"/>
              <a:t>How do we write methods that accept arrays as parameters?</a:t>
            </a:r>
          </a:p>
          <a:p>
            <a:pPr lvl="1"/>
            <a:r>
              <a:rPr lang="en-US" altLang="en-US" dirty="0"/>
              <a:t>Will we need to return the new array contents after reversal?</a:t>
            </a:r>
          </a:p>
          <a:p>
            <a:pPr lvl="1">
              <a:buNone/>
            </a:pPr>
            <a:r>
              <a:rPr lang="en-US" altLang="en-US" dirty="0"/>
              <a:t>	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83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F057-3954-BB44-B50B-BE930BF3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parameter (declare)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57E3-E41D-5D43-BD2B-CD3F0028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public static </a:t>
            </a:r>
            <a:r>
              <a:rPr lang="en-US" altLang="en-US" sz="2200" b="1" dirty="0"/>
              <a:t>type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b="1" dirty="0" err="1"/>
              <a:t>methodName</a:t>
            </a:r>
            <a:r>
              <a:rPr lang="en-US" altLang="en-US" sz="2200" dirty="0">
                <a:latin typeface="Courier New" panose="02070309020205020404" pitchFamily="49" charset="0"/>
              </a:rPr>
              <a:t>(</a:t>
            </a:r>
            <a:r>
              <a:rPr lang="en-US" altLang="en-US" sz="2200" b="1" dirty="0">
                <a:solidFill>
                  <a:srgbClr val="003399"/>
                </a:solidFill>
              </a:rPr>
              <a:t>type</a:t>
            </a:r>
            <a:r>
              <a:rPr lang="en-US" altLang="en-US" sz="2200" dirty="0">
                <a:solidFill>
                  <a:srgbClr val="003399"/>
                </a:solidFill>
                <a:latin typeface="Courier New" panose="02070309020205020404" pitchFamily="49" charset="0"/>
              </a:rPr>
              <a:t>[] </a:t>
            </a:r>
            <a:r>
              <a:rPr lang="en-US" altLang="en-US" sz="2200" b="1" dirty="0">
                <a:solidFill>
                  <a:srgbClr val="003399"/>
                </a:solidFill>
              </a:rPr>
              <a:t>name</a:t>
            </a:r>
            <a:r>
              <a:rPr lang="en-US" altLang="en-US" sz="22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buNone/>
            </a:pPr>
            <a:endParaRPr lang="en-US" altLang="en-US" sz="2000" dirty="0"/>
          </a:p>
          <a:p>
            <a:pPr marL="639763" lvl="1" indent="-246063">
              <a:buNone/>
            </a:pPr>
            <a:endParaRPr lang="en-US" altLang="en-US" sz="2000" dirty="0"/>
          </a:p>
          <a:p>
            <a:pPr marL="273050" indent="-273050"/>
            <a:r>
              <a:rPr lang="en-US" altLang="en-US" dirty="0"/>
              <a:t>Example: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Returns the average of the given array of numbers.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double average(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 numbers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int sum = 0;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for (int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sum += numbers[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(double) sum /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3050" indent="-273050"/>
            <a:endParaRPr lang="en-US" altLang="en-US" sz="2000" dirty="0"/>
          </a:p>
          <a:p>
            <a:pPr marL="639763" lvl="1" indent="-246063"/>
            <a:r>
              <a:rPr lang="en-US" altLang="en-US" sz="2000" dirty="0"/>
              <a:t>You don't specify the array's length (but you can examine it).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2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BAEE-A5F0-B546-A768-173F9849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parameter (call)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1582C-2B10-2849-9525-03897E70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buNone/>
            </a:pPr>
            <a:r>
              <a:rPr lang="en-US" altLang="en-US" sz="2200" b="1" dirty="0" err="1"/>
              <a:t>methodName</a:t>
            </a:r>
            <a:r>
              <a:rPr lang="en-US" altLang="en-US" sz="2200" dirty="0">
                <a:latin typeface="Courier New" panose="02070309020205020404" pitchFamily="49" charset="0"/>
              </a:rPr>
              <a:t>(</a:t>
            </a:r>
            <a:r>
              <a:rPr lang="en-US" altLang="en-US" sz="2200" b="1" dirty="0" err="1">
                <a:solidFill>
                  <a:srgbClr val="003399"/>
                </a:solidFill>
              </a:rPr>
              <a:t>arrayName</a:t>
            </a:r>
            <a:r>
              <a:rPr lang="en-US" altLang="en-US" sz="22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buNone/>
            </a:pPr>
            <a:endParaRPr lang="en-US" altLang="en-US" sz="2000" dirty="0"/>
          </a:p>
          <a:p>
            <a:pPr marL="639763" lvl="1" indent="-246063">
              <a:buNone/>
            </a:pPr>
            <a:endParaRPr lang="en-US" altLang="en-US" sz="2000" dirty="0"/>
          </a:p>
          <a:p>
            <a:pPr marL="273050" indent="-273050"/>
            <a:r>
              <a:rPr lang="en-US" altLang="en-US" dirty="0"/>
              <a:t>Example: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class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public static void main(String[]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// figure out the average TA IQ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int[]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{126, 84, 149, 167, 95};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double avg =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average(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("Average IQ = " + avg);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...</a:t>
            </a:r>
          </a:p>
          <a:p>
            <a:pPr marL="639763" lvl="1" indent="-246063"/>
            <a:endParaRPr lang="en-US" altLang="en-US" sz="1800" dirty="0"/>
          </a:p>
          <a:p>
            <a:pPr marL="639763" lvl="1" indent="-246063"/>
            <a:r>
              <a:rPr lang="en-US" altLang="en-US" sz="2000" dirty="0"/>
              <a:t>Notice that you don't write the </a:t>
            </a:r>
            <a:r>
              <a:rPr lang="en-US" altLang="en-US" sz="2000" dirty="0">
                <a:latin typeface="Courier New" panose="02070309020205020404" pitchFamily="49" charset="0"/>
              </a:rPr>
              <a:t>[]</a:t>
            </a:r>
            <a:r>
              <a:rPr lang="en-US" altLang="en-US" sz="2000" dirty="0"/>
              <a:t> when passing the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1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566A-9CA6-424F-B3F0-4ECB04F0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the problem is hard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EAC9-058E-FB42-961E-6AF114B9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We need each input value twice:</a:t>
            </a:r>
          </a:p>
          <a:p>
            <a:pPr marL="639763" lvl="1" indent="-246063"/>
            <a:r>
              <a:rPr lang="en-US" altLang="en-US" dirty="0"/>
              <a:t>to compute the average (a cumulative sum)</a:t>
            </a:r>
          </a:p>
          <a:p>
            <a:pPr marL="639763" lvl="1" indent="-246063"/>
            <a:r>
              <a:rPr lang="en-US" altLang="en-US" dirty="0"/>
              <a:t>to count how many were above average</a:t>
            </a:r>
          </a:p>
          <a:p>
            <a:pPr marL="639763" lvl="1" indent="-246063"/>
            <a:endParaRPr lang="en-US" altLang="en-US" dirty="0"/>
          </a:p>
          <a:p>
            <a:pPr marL="273050" indent="-273050"/>
            <a:r>
              <a:rPr lang="en-US" altLang="en-US" dirty="0"/>
              <a:t>We could read each value into a variable... but we:</a:t>
            </a:r>
          </a:p>
          <a:p>
            <a:pPr marL="639763" lvl="1" indent="-246063"/>
            <a:r>
              <a:rPr lang="en-US" altLang="en-US" dirty="0"/>
              <a:t>don't know how many days are needed until the program runs</a:t>
            </a:r>
          </a:p>
          <a:p>
            <a:pPr marL="639763" lvl="1" indent="-246063"/>
            <a:r>
              <a:rPr lang="en-US" altLang="en-US" dirty="0"/>
              <a:t>don't know how many variables to declare</a:t>
            </a:r>
          </a:p>
          <a:p>
            <a:pPr marL="639763" lvl="1" indent="-246063"/>
            <a:endParaRPr lang="en-US" altLang="en-US" sz="2100" dirty="0"/>
          </a:p>
          <a:p>
            <a:pPr marL="273050" indent="-273050"/>
            <a:r>
              <a:rPr lang="en-US" altLang="en-US" dirty="0"/>
              <a:t>We need a way to declare many variables in one step.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9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4485-FE58-D04F-BB2F-AE9E6A82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return (declare)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57D0-C891-A341-B64D-57970E89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public static </a:t>
            </a:r>
            <a:r>
              <a:rPr lang="en-US" altLang="en-US" sz="2200" b="1" dirty="0">
                <a:solidFill>
                  <a:srgbClr val="003399"/>
                </a:solidFill>
              </a:rPr>
              <a:t>type</a:t>
            </a:r>
            <a:r>
              <a:rPr lang="en-US" altLang="en-US" sz="2200" dirty="0">
                <a:solidFill>
                  <a:srgbClr val="003399"/>
                </a:solidFill>
                <a:latin typeface="Courier New" panose="02070309020205020404" pitchFamily="49" charset="0"/>
              </a:rPr>
              <a:t>[]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b="1" dirty="0" err="1"/>
              <a:t>methodName</a:t>
            </a:r>
            <a:r>
              <a:rPr lang="en-US" altLang="en-US" sz="2200" dirty="0">
                <a:latin typeface="Courier New" panose="02070309020205020404" pitchFamily="49" charset="0"/>
              </a:rPr>
              <a:t>(</a:t>
            </a:r>
            <a:r>
              <a:rPr lang="en-US" altLang="en-US" sz="2200" b="1" dirty="0"/>
              <a:t>parameters</a:t>
            </a:r>
            <a:r>
              <a:rPr lang="en-US" altLang="en-US" sz="22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buNone/>
            </a:pPr>
            <a:endParaRPr lang="en-US" altLang="en-US" sz="2000" dirty="0"/>
          </a:p>
          <a:p>
            <a:pPr marL="273050" indent="-273050"/>
            <a:r>
              <a:rPr lang="en-US" altLang="en-US" dirty="0"/>
              <a:t>Example: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Returns a new array with two copies of each value.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Example: [1, 4, 0, 7] -&gt; [1, 1, 4, 4, 0, 0, 7, 7]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stutter(int[] numbers)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 result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int[2 *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for (int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result[2 *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    = numbers[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result[2 *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+ 1] = numbers[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result;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12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CA54-E953-7D45-8180-06F05808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return (call)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202E-3FBF-D742-9540-41D4FB2D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buNone/>
            </a:pPr>
            <a:r>
              <a:rPr lang="en-US" altLang="en-US" sz="2200" b="1" dirty="0">
                <a:solidFill>
                  <a:srgbClr val="003399"/>
                </a:solidFill>
              </a:rPr>
              <a:t>type</a:t>
            </a:r>
            <a:r>
              <a:rPr lang="en-US" altLang="en-US" sz="2200" dirty="0">
                <a:solidFill>
                  <a:srgbClr val="003399"/>
                </a:solidFill>
                <a:latin typeface="Courier New" panose="02070309020205020404" pitchFamily="49" charset="0"/>
              </a:rPr>
              <a:t>[] </a:t>
            </a:r>
            <a:r>
              <a:rPr lang="en-US" altLang="en-US" sz="2200" b="1" dirty="0">
                <a:solidFill>
                  <a:srgbClr val="003399"/>
                </a:solidFill>
              </a:rPr>
              <a:t>name</a:t>
            </a:r>
            <a:r>
              <a:rPr lang="en-US" altLang="en-US" sz="2200" dirty="0">
                <a:solidFill>
                  <a:srgbClr val="003399"/>
                </a:solidFill>
                <a:latin typeface="Courier New" panose="02070309020205020404" pitchFamily="49" charset="0"/>
              </a:rPr>
              <a:t> =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b="1" dirty="0" err="1"/>
              <a:t>methodName</a:t>
            </a:r>
            <a:r>
              <a:rPr lang="en-US" altLang="en-US" sz="2200" dirty="0">
                <a:latin typeface="Courier New" panose="02070309020205020404" pitchFamily="49" charset="0"/>
              </a:rPr>
              <a:t>(</a:t>
            </a:r>
            <a:r>
              <a:rPr lang="en-US" altLang="en-US" sz="2200" b="1" dirty="0"/>
              <a:t>parameters</a:t>
            </a:r>
            <a:r>
              <a:rPr lang="en-US" altLang="en-US" sz="22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buNone/>
            </a:pPr>
            <a:endParaRPr lang="en-US" altLang="en-US" sz="2000" dirty="0"/>
          </a:p>
          <a:p>
            <a:pPr marL="273050" indent="-273050"/>
            <a:r>
              <a:rPr lang="en-US" altLang="en-US" dirty="0"/>
              <a:t>Example: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class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public static void main(String[]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int[]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{126, 84, 149, 167, 95};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 stuttered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stutter(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(stuttered));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...</a:t>
            </a:r>
          </a:p>
          <a:p>
            <a:pPr marL="639763" lvl="1" indent="-246063"/>
            <a:endParaRPr lang="en-US" altLang="en-US" sz="1800" dirty="0"/>
          </a:p>
          <a:p>
            <a:pPr marL="273050" indent="-273050"/>
            <a:r>
              <a:rPr lang="en-US" altLang="en-US" sz="2200" dirty="0"/>
              <a:t>Output: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[126, 126, 84, 84, 149, 149, 167, 167, 95, 95]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48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7292-5444-6345-9B37-A1A6E2A0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Reference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08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67BE-C2A2-6E4C-8993-98AB49EB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</a:rPr>
              <a:t>swap</a:t>
            </a:r>
            <a:r>
              <a:rPr lang="en-US" altLang="en-US" dirty="0"/>
              <a:t> method?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56C2-7B7A-B74F-A432-11F0A5BC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Does the following </a:t>
            </a:r>
            <a:r>
              <a:rPr lang="en-US" altLang="en-US" dirty="0">
                <a:latin typeface="Courier New" panose="02070309020205020404" pitchFamily="49" charset="0"/>
              </a:rPr>
              <a:t>swap</a:t>
            </a:r>
            <a:r>
              <a:rPr lang="en-US" altLang="en-US" dirty="0"/>
              <a:t> method work?  Why or why not?</a:t>
            </a:r>
          </a:p>
          <a:p>
            <a:pPr lvl="1"/>
            <a:endParaRPr lang="en-US" altLang="en-US" sz="900" dirty="0"/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int a = 7;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int b = 35;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    // swap a with b?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A50021"/>
                </a:solidFill>
                <a:latin typeface="Courier New" panose="02070309020205020404" pitchFamily="49" charset="0"/>
              </a:rPr>
              <a:t>	    swap(a, b);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9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(a + " " + b);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public static void swap(int a, int b)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int temp = a;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a = b;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b = temp;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73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CF46-73DE-1546-90C6-3754E5DE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Value semantics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1147-4D4F-C44D-A213-57682234D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value semantics</a:t>
            </a:r>
            <a:r>
              <a:rPr lang="en-US" altLang="en-US" dirty="0"/>
              <a:t>: Behavior where values are copied when assigned, passed as parameters, or returned.</a:t>
            </a:r>
          </a:p>
          <a:p>
            <a:pPr lvl="1"/>
            <a:endParaRPr lang="en-US" altLang="en-US" sz="900" dirty="0"/>
          </a:p>
          <a:p>
            <a:pPr lvl="1"/>
            <a:r>
              <a:rPr lang="en-US" altLang="en-US" dirty="0"/>
              <a:t>All primitive types in Java use value semantics.</a:t>
            </a:r>
          </a:p>
          <a:p>
            <a:pPr lvl="1"/>
            <a:r>
              <a:rPr lang="en-US" altLang="en-US" dirty="0"/>
              <a:t>When one variable is assigned to another, its value is copied.</a:t>
            </a:r>
          </a:p>
          <a:p>
            <a:pPr lvl="1"/>
            <a:r>
              <a:rPr lang="en-US" altLang="en-US" dirty="0"/>
              <a:t>Modifying the value of one variable does not affect others.</a:t>
            </a:r>
          </a:p>
          <a:p>
            <a:pPr lvl="1"/>
            <a:endParaRPr lang="en-US" altLang="en-US" dirty="0"/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x = 5;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int y = x</a:t>
            </a:r>
            <a:r>
              <a:rPr lang="en-US" altLang="en-US" dirty="0">
                <a:latin typeface="Courier New" panose="02070309020205020404" pitchFamily="49" charset="0"/>
              </a:rPr>
              <a:t>;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x = 5, y = 5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y = 17;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x = 5, y = 17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x = 8;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x = 8, y =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1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CDAF-CFCD-9644-8EB2-5C3205A1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 semantics (objects)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5BC9-C554-E040-92ED-0621F10A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09" y="1538289"/>
            <a:ext cx="10515600" cy="4351338"/>
          </a:xfrm>
        </p:spPr>
        <p:txBody>
          <a:bodyPr/>
          <a:lstStyle/>
          <a:p>
            <a:r>
              <a:rPr lang="en-US" altLang="en-US" b="1" dirty="0"/>
              <a:t>reference semantics</a:t>
            </a:r>
            <a:r>
              <a:rPr lang="en-US" altLang="en-US" dirty="0"/>
              <a:t>: Behavior where variables actually store the address of an object in memory.</a:t>
            </a:r>
          </a:p>
          <a:p>
            <a:pPr lvl="1"/>
            <a:endParaRPr lang="en-US" altLang="en-US" sz="900" dirty="0"/>
          </a:p>
          <a:p>
            <a:pPr lvl="1"/>
            <a:r>
              <a:rPr lang="en-US" altLang="en-US" dirty="0"/>
              <a:t>When one variable is assigned to another, the object is</a:t>
            </a:r>
            <a:br>
              <a:rPr lang="en-US" altLang="en-US" dirty="0"/>
            </a:br>
            <a:r>
              <a:rPr lang="en-US" altLang="en-US" i="1" dirty="0"/>
              <a:t>not</a:t>
            </a:r>
            <a:r>
              <a:rPr lang="en-US" altLang="en-US" dirty="0"/>
              <a:t> copied; both variables refer to the </a:t>
            </a:r>
            <a:r>
              <a:rPr lang="en-US" altLang="en-US" i="1" dirty="0"/>
              <a:t>same object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Modifying the value of one variable </a:t>
            </a:r>
            <a:r>
              <a:rPr lang="en-US" altLang="en-US" i="1" dirty="0"/>
              <a:t>will</a:t>
            </a:r>
            <a:r>
              <a:rPr lang="en-US" altLang="en-US" dirty="0"/>
              <a:t> affect others.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int[] a1 = {4, 15, 8};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int[] a2 = </a:t>
            </a:r>
            <a:r>
              <a:rPr lang="en-US" altLang="en-US" sz="2000" b="1" dirty="0">
                <a:latin typeface="Courier New" panose="02070309020205020404" pitchFamily="49" charset="0"/>
              </a:rPr>
              <a:t>a1</a:t>
            </a:r>
            <a:r>
              <a:rPr lang="en-US" altLang="en-US" sz="2000" dirty="0">
                <a:latin typeface="Courier New" panose="02070309020205020404" pitchFamily="49" charset="0"/>
              </a:rPr>
              <a:t>;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refer to same array as a1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	a2[0] = 7;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Arrays.toString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a1</a:t>
            </a:r>
            <a:r>
              <a:rPr lang="en-US" altLang="en-US" sz="1800" b="1" dirty="0">
                <a:latin typeface="Courier New" panose="02070309020205020404" pitchFamily="49" charset="0"/>
              </a:rPr>
              <a:t>)</a:t>
            </a:r>
            <a:r>
              <a:rPr lang="en-US" altLang="en-US" sz="2000" dirty="0">
                <a:latin typeface="Courier New" panose="02070309020205020404" pitchFamily="49" charset="0"/>
              </a:rPr>
              <a:t>);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[7, 15, 8]</a:t>
            </a:r>
            <a:endParaRPr lang="en-US" dirty="0"/>
          </a:p>
        </p:txBody>
      </p:sp>
      <p:graphicFrame>
        <p:nvGraphicFramePr>
          <p:cNvPr id="4" name="Group 26">
            <a:extLst>
              <a:ext uri="{FF2B5EF4-FFF2-40B4-BE49-F238E27FC236}">
                <a16:creationId xmlns:a16="http://schemas.microsoft.com/office/drawing/2014/main" id="{9382B244-C2AF-0441-A1AE-A62F07F41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19278"/>
              </p:ext>
            </p:extLst>
          </p:nvPr>
        </p:nvGraphicFramePr>
        <p:xfrm>
          <a:off x="4040529" y="5451475"/>
          <a:ext cx="253682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8">
            <a:extLst>
              <a:ext uri="{FF2B5EF4-FFF2-40B4-BE49-F238E27FC236}">
                <a16:creationId xmlns:a16="http://schemas.microsoft.com/office/drawing/2014/main" id="{D200A1FE-7F2D-364C-BD6C-4764E1E28103}"/>
              </a:ext>
            </a:extLst>
          </p:cNvPr>
          <p:cNvGrpSpPr>
            <a:grpSpLocks/>
          </p:cNvGrpSpPr>
          <p:nvPr/>
        </p:nvGrpSpPr>
        <p:grpSpPr bwMode="auto">
          <a:xfrm>
            <a:off x="1297329" y="5895975"/>
            <a:ext cx="2524125" cy="444500"/>
            <a:chOff x="478" y="3590"/>
            <a:chExt cx="1590" cy="280"/>
          </a:xfrm>
        </p:grpSpPr>
        <p:sp>
          <p:nvSpPr>
            <p:cNvPr id="6" name="Rectangle 49">
              <a:extLst>
                <a:ext uri="{FF2B5EF4-FFF2-40B4-BE49-F238E27FC236}">
                  <a16:creationId xmlns:a16="http://schemas.microsoft.com/office/drawing/2014/main" id="{E715AC3D-9FF0-2840-80EC-B54E92D0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" y="3590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en-US" sz="2000" i="1"/>
                <a:t>a1</a:t>
              </a:r>
            </a:p>
          </p:txBody>
        </p:sp>
        <p:grpSp>
          <p:nvGrpSpPr>
            <p:cNvPr id="7" name="Group 50">
              <a:extLst>
                <a:ext uri="{FF2B5EF4-FFF2-40B4-BE49-F238E27FC236}">
                  <a16:creationId xmlns:a16="http://schemas.microsoft.com/office/drawing/2014/main" id="{02EC334E-E47D-554D-9700-8C8498AC8C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600"/>
              <a:ext cx="868" cy="240"/>
              <a:chOff x="1200" y="3600"/>
              <a:chExt cx="868" cy="240"/>
            </a:xfrm>
          </p:grpSpPr>
          <p:sp>
            <p:nvSpPr>
              <p:cNvPr id="8" name="Line 51">
                <a:extLst>
                  <a:ext uri="{FF2B5EF4-FFF2-40B4-BE49-F238E27FC236}">
                    <a16:creationId xmlns:a16="http://schemas.microsoft.com/office/drawing/2014/main" id="{442D80AA-9844-3540-8EAE-C0598EA01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4" y="37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Oval 52">
                <a:extLst>
                  <a:ext uri="{FF2B5EF4-FFF2-40B4-BE49-F238E27FC236}">
                    <a16:creationId xmlns:a16="http://schemas.microsoft.com/office/drawing/2014/main" id="{0EA64A21-9E62-074D-A8B8-6444FFD8C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60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0" name="Group 53">
            <a:extLst>
              <a:ext uri="{FF2B5EF4-FFF2-40B4-BE49-F238E27FC236}">
                <a16:creationId xmlns:a16="http://schemas.microsoft.com/office/drawing/2014/main" id="{460B16F3-160D-2C4B-BBBF-3C1A3433CF9F}"/>
              </a:ext>
            </a:extLst>
          </p:cNvPr>
          <p:cNvGrpSpPr>
            <a:grpSpLocks/>
          </p:cNvGrpSpPr>
          <p:nvPr/>
        </p:nvGrpSpPr>
        <p:grpSpPr bwMode="auto">
          <a:xfrm>
            <a:off x="6936129" y="5883275"/>
            <a:ext cx="2438400" cy="444500"/>
            <a:chOff x="3984" y="3600"/>
            <a:chExt cx="1536" cy="280"/>
          </a:xfrm>
        </p:grpSpPr>
        <p:sp>
          <p:nvSpPr>
            <p:cNvPr id="11" name="Rectangle 54">
              <a:extLst>
                <a:ext uri="{FF2B5EF4-FFF2-40B4-BE49-F238E27FC236}">
                  <a16:creationId xmlns:a16="http://schemas.microsoft.com/office/drawing/2014/main" id="{C16C18A8-0FC2-6144-AFF9-4EA7CB524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600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i="1">
                  <a:solidFill>
                    <a:srgbClr val="003399"/>
                  </a:solidFill>
                </a:rPr>
                <a:t>a2</a:t>
              </a:r>
            </a:p>
          </p:txBody>
        </p:sp>
        <p:grpSp>
          <p:nvGrpSpPr>
            <p:cNvPr id="12" name="Group 55">
              <a:extLst>
                <a:ext uri="{FF2B5EF4-FFF2-40B4-BE49-F238E27FC236}">
                  <a16:creationId xmlns:a16="http://schemas.microsoft.com/office/drawing/2014/main" id="{D6E85C83-BCB7-DE46-AD19-1C839A200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624"/>
              <a:ext cx="816" cy="240"/>
              <a:chOff x="3984" y="3624"/>
              <a:chExt cx="816" cy="240"/>
            </a:xfrm>
          </p:grpSpPr>
          <p:sp>
            <p:nvSpPr>
              <p:cNvPr id="13" name="Line 56">
                <a:extLst>
                  <a:ext uri="{FF2B5EF4-FFF2-40B4-BE49-F238E27FC236}">
                    <a16:creationId xmlns:a16="http://schemas.microsoft.com/office/drawing/2014/main" id="{176EE913-99FD-4C4F-9C80-D638D8078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4" y="3744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Oval 57">
                <a:extLst>
                  <a:ext uri="{FF2B5EF4-FFF2-40B4-BE49-F238E27FC236}">
                    <a16:creationId xmlns:a16="http://schemas.microsoft.com/office/drawing/2014/main" id="{3A57E6E2-63A2-FB42-AB97-A6ED71DB4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624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53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0A56-DA63-9F46-AF84-82D21060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 and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624A-F4CE-2244-B35B-EFFC3010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Arrays and objects use reference semantics.  Why?</a:t>
            </a:r>
          </a:p>
          <a:p>
            <a:pPr lvl="1"/>
            <a:r>
              <a:rPr lang="en-US" altLang="en-US" i="1" dirty="0"/>
              <a:t>efficiency.  </a:t>
            </a:r>
            <a:r>
              <a:rPr lang="en-US" altLang="en-US" dirty="0"/>
              <a:t>Copying large objects slows down a program.</a:t>
            </a:r>
          </a:p>
          <a:p>
            <a:pPr lvl="1"/>
            <a:r>
              <a:rPr lang="en-US" altLang="en-US" i="1" dirty="0"/>
              <a:t>sharing.</a:t>
            </a:r>
            <a:r>
              <a:rPr lang="en-US" altLang="en-US" dirty="0"/>
              <a:t>  It's useful to share an object's data among methods.</a:t>
            </a:r>
          </a:p>
          <a:p>
            <a:pPr lvl="1">
              <a:buNone/>
            </a:pPr>
            <a:endParaRPr lang="en-US" altLang="en-US" dirty="0"/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DrawingPanel</a:t>
            </a:r>
            <a:r>
              <a:rPr lang="en-US" altLang="en-US" dirty="0">
                <a:latin typeface="Courier New" panose="02070309020205020404" pitchFamily="49" charset="0"/>
              </a:rPr>
              <a:t> panel1 = new </a:t>
            </a:r>
            <a:r>
              <a:rPr lang="en-US" altLang="en-US" dirty="0" err="1">
                <a:latin typeface="Courier New" panose="02070309020205020404" pitchFamily="49" charset="0"/>
              </a:rPr>
              <a:t>DrawingPanel</a:t>
            </a:r>
            <a:r>
              <a:rPr lang="en-US" altLang="en-US" dirty="0">
                <a:latin typeface="Courier New" panose="02070309020205020404" pitchFamily="49" charset="0"/>
              </a:rPr>
              <a:t>(80, 50);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DrawingPanel</a:t>
            </a:r>
            <a:r>
              <a:rPr lang="en-US" altLang="en-US" b="1" dirty="0">
                <a:latin typeface="Courier New" panose="02070309020205020404" pitchFamily="49" charset="0"/>
              </a:rPr>
              <a:t> panel2 = panel1;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same window</a:t>
            </a:r>
          </a:p>
          <a:p>
            <a:pPr lvl="1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panel2.setBackground(</a:t>
            </a:r>
            <a:r>
              <a:rPr lang="en-US" altLang="en-US" b="1" dirty="0" err="1">
                <a:latin typeface="Courier New" panose="02070309020205020404" pitchFamily="49" charset="0"/>
              </a:rPr>
              <a:t>Color.CYAN</a:t>
            </a:r>
            <a:r>
              <a:rPr lang="en-US" altLang="en-US" b="1" dirty="0">
                <a:latin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87AF0B-E9B4-2D48-AFDB-3F9E215AC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82" y="4905375"/>
            <a:ext cx="1981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8E72E352-B2BA-2A46-A911-5E810380C778}"/>
              </a:ext>
            </a:extLst>
          </p:cNvPr>
          <p:cNvGrpSpPr>
            <a:grpSpLocks/>
          </p:cNvGrpSpPr>
          <p:nvPr/>
        </p:nvGrpSpPr>
        <p:grpSpPr bwMode="auto">
          <a:xfrm>
            <a:off x="2629382" y="4994275"/>
            <a:ext cx="2286000" cy="444500"/>
            <a:chOff x="1248" y="2888"/>
            <a:chExt cx="1440" cy="280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9100237F-ABCC-744C-B17C-8EEEFC687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en-US" sz="2000" i="1"/>
                <a:t>panel1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B8F98A7E-2C19-8B4D-9DBC-79A5FDF80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024"/>
              <a:ext cx="48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A914A792-5ADA-D848-ACD6-A67452F11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903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9827F879-F389-A84F-BEFF-C28DE49FCC7D}"/>
              </a:ext>
            </a:extLst>
          </p:cNvPr>
          <p:cNvGrpSpPr>
            <a:grpSpLocks/>
          </p:cNvGrpSpPr>
          <p:nvPr/>
        </p:nvGrpSpPr>
        <p:grpSpPr bwMode="auto">
          <a:xfrm>
            <a:off x="2629382" y="5832475"/>
            <a:ext cx="2286000" cy="444500"/>
            <a:chOff x="1248" y="3416"/>
            <a:chExt cx="1440" cy="280"/>
          </a:xfrm>
        </p:grpSpPr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16057A64-C59D-9744-A7AE-3448D851F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16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en-US" sz="2000" i="1"/>
                <a:t>panel2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D17DD956-F448-4E48-A821-1DD5E43FF4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456"/>
              <a:ext cx="48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0BE2B262-7C1F-3F49-859B-9AF165964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3431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6679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7100-EFF2-FC4F-A89C-75388851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Objects as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A883-F740-2D48-A8DC-7B635EBA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When an object is passed as a parameter, the object is </a:t>
            </a:r>
            <a:r>
              <a:rPr lang="en-US" altLang="en-US" i="1" dirty="0"/>
              <a:t>not</a:t>
            </a:r>
            <a:r>
              <a:rPr lang="en-US" altLang="en-US" dirty="0"/>
              <a:t> copied.  The parameter refers to the same object.</a:t>
            </a:r>
          </a:p>
          <a:p>
            <a:pPr lvl="1"/>
            <a:r>
              <a:rPr lang="en-US" altLang="en-US" dirty="0"/>
              <a:t>If the parameter is modified, it </a:t>
            </a:r>
            <a:r>
              <a:rPr lang="en-US" altLang="en-US" i="1" dirty="0"/>
              <a:t>will</a:t>
            </a:r>
            <a:r>
              <a:rPr lang="en-US" altLang="en-US" dirty="0"/>
              <a:t> affect the original object.</a:t>
            </a:r>
          </a:p>
          <a:p>
            <a:pPr lvl="1">
              <a:buNone/>
            </a:pPr>
            <a:endParaRPr lang="en-US" altLang="en-US" dirty="0"/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sz="2000" dirty="0" err="1">
                <a:latin typeface="Courier New" panose="02070309020205020404" pitchFamily="49" charset="0"/>
              </a:rPr>
              <a:t>args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DrawingPanel</a:t>
            </a:r>
            <a:r>
              <a:rPr lang="en-US" altLang="en-US" sz="2000" dirty="0">
                <a:latin typeface="Courier New" panose="02070309020205020404" pitchFamily="49" charset="0"/>
              </a:rPr>
              <a:t> window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DrawingPanel</a:t>
            </a:r>
            <a:r>
              <a:rPr lang="en-US" altLang="en-US" sz="2000" dirty="0">
                <a:latin typeface="Courier New" panose="02070309020205020404" pitchFamily="49" charset="0"/>
              </a:rPr>
              <a:t>(80, 50);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window.setBackground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Color.YELLOW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example(window);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void example(</a:t>
            </a:r>
            <a:r>
              <a:rPr lang="en-US" altLang="en-US" sz="2000" dirty="0" err="1">
                <a:latin typeface="Courier New" panose="02070309020205020404" pitchFamily="49" charset="0"/>
              </a:rPr>
              <a:t>DrawingPanel</a:t>
            </a:r>
            <a:r>
              <a:rPr lang="en-US" altLang="en-US" sz="2000" dirty="0">
                <a:latin typeface="Courier New" panose="02070309020205020404" pitchFamily="49" charset="0"/>
              </a:rPr>
              <a:t> panel)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panel.setBackground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Color.CYAN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...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F09C52F-998D-0D47-944D-A23A9CCC8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582" y="5108575"/>
            <a:ext cx="169545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13">
            <a:extLst>
              <a:ext uri="{FF2B5EF4-FFF2-40B4-BE49-F238E27FC236}">
                <a16:creationId xmlns:a16="http://schemas.microsoft.com/office/drawing/2014/main" id="{90B57593-7E21-0441-9CFA-BBEAE3B97C14}"/>
              </a:ext>
            </a:extLst>
          </p:cNvPr>
          <p:cNvGrpSpPr>
            <a:grpSpLocks/>
          </p:cNvGrpSpPr>
          <p:nvPr/>
        </p:nvGrpSpPr>
        <p:grpSpPr bwMode="auto">
          <a:xfrm>
            <a:off x="6919732" y="5419725"/>
            <a:ext cx="2514600" cy="444500"/>
            <a:chOff x="2928" y="3272"/>
            <a:chExt cx="1584" cy="280"/>
          </a:xfrm>
        </p:grpSpPr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E2C84ED1-A7A0-114D-811E-7DEAA2847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72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en-US" sz="2000" i="1"/>
                <a:t>panel</a:t>
              </a:r>
            </a:p>
          </p:txBody>
        </p:sp>
        <p:sp>
          <p:nvSpPr>
            <p:cNvPr id="7" name="Line 15">
              <a:extLst>
                <a:ext uri="{FF2B5EF4-FFF2-40B4-BE49-F238E27FC236}">
                  <a16:creationId xmlns:a16="http://schemas.microsoft.com/office/drawing/2014/main" id="{ED9E7A7D-4ADA-8749-A726-15EB92960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08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16">
              <a:extLst>
                <a:ext uri="{FF2B5EF4-FFF2-40B4-BE49-F238E27FC236}">
                  <a16:creationId xmlns:a16="http://schemas.microsoft.com/office/drawing/2014/main" id="{2AEDB682-5895-0D49-91C8-2C4DF564B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287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" name="Group 17">
            <a:extLst>
              <a:ext uri="{FF2B5EF4-FFF2-40B4-BE49-F238E27FC236}">
                <a16:creationId xmlns:a16="http://schemas.microsoft.com/office/drawing/2014/main" id="{D1B1D2D0-59EF-4F4C-AB6D-F313403546F9}"/>
              </a:ext>
            </a:extLst>
          </p:cNvPr>
          <p:cNvGrpSpPr>
            <a:grpSpLocks/>
          </p:cNvGrpSpPr>
          <p:nvPr/>
        </p:nvGrpSpPr>
        <p:grpSpPr bwMode="auto">
          <a:xfrm>
            <a:off x="9529582" y="3644900"/>
            <a:ext cx="1631950" cy="1143000"/>
            <a:chOff x="4428" y="2256"/>
            <a:chExt cx="1028" cy="720"/>
          </a:xfrm>
        </p:grpSpPr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53832D2F-07AF-904A-B7F4-B76358EFB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225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en-US" sz="2000" i="1"/>
                <a:t>window</a:t>
              </a:r>
            </a:p>
          </p:txBody>
        </p:sp>
        <p:sp>
          <p:nvSpPr>
            <p:cNvPr id="11" name="Line 19">
              <a:extLst>
                <a:ext uri="{FF2B5EF4-FFF2-40B4-BE49-F238E27FC236}">
                  <a16:creationId xmlns:a16="http://schemas.microsoft.com/office/drawing/2014/main" id="{97A4720F-68C9-434E-8FA4-9F34B0DB3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2448"/>
              <a:ext cx="1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20">
              <a:extLst>
                <a:ext uri="{FF2B5EF4-FFF2-40B4-BE49-F238E27FC236}">
                  <a16:creationId xmlns:a16="http://schemas.microsoft.com/office/drawing/2014/main" id="{E541B8CE-FA1B-CF4C-9DF1-9EF987F99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2269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6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FC0D-8771-2D45-A90C-40A7FB5C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pass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32BF-39E5-774C-B018-D3B252D1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en-US" dirty="0"/>
              <a:t>Arrays are passed as parameters by </a:t>
            </a:r>
            <a:r>
              <a:rPr lang="en-US" altLang="en-US" i="1" dirty="0"/>
              <a:t>reference.</a:t>
            </a:r>
          </a:p>
          <a:p>
            <a:pPr marL="639763" lvl="1" indent="-246063"/>
            <a:r>
              <a:rPr lang="en-US" altLang="en-US" dirty="0"/>
              <a:t>Changes made in the method are also seen by the caller.</a:t>
            </a:r>
            <a:endParaRPr lang="en-US" altLang="en-US" sz="1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int[] </a:t>
            </a:r>
            <a:r>
              <a:rPr lang="en-US" altLang="en-US" dirty="0" err="1">
                <a:latin typeface="Courier New" panose="02070309020205020404" pitchFamily="49" charset="0"/>
              </a:rPr>
              <a:t>iq</a:t>
            </a:r>
            <a:r>
              <a:rPr lang="en-US" altLang="en-US" dirty="0">
                <a:latin typeface="Courier New" panose="02070309020205020404" pitchFamily="49" charset="0"/>
              </a:rPr>
              <a:t> = {126, 167, 95};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>
                <a:latin typeface="Courier New" panose="02070309020205020404" pitchFamily="49" charset="0"/>
              </a:rPr>
              <a:t>increase(</a:t>
            </a:r>
            <a:r>
              <a:rPr lang="en-US" altLang="en-US" b="1" dirty="0" err="1">
                <a:latin typeface="Courier New" panose="02070309020205020404" pitchFamily="49" charset="0"/>
              </a:rPr>
              <a:t>iq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Arrays.toString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iq</a:t>
            </a:r>
            <a:r>
              <a:rPr lang="en-US" altLang="en-US" dirty="0">
                <a:latin typeface="Courier New" panose="02070309020205020404" pitchFamily="49" charset="0"/>
              </a:rPr>
              <a:t>));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static void increase(</a:t>
            </a:r>
            <a:r>
              <a:rPr lang="en-US" altLang="en-US" b="1" dirty="0">
                <a:latin typeface="Courier New" panose="02070309020205020404" pitchFamily="49" charset="0"/>
              </a:rPr>
              <a:t>int[] a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</a:t>
            </a:r>
            <a:r>
              <a:rPr lang="en-US" altLang="en-US" dirty="0" err="1">
                <a:latin typeface="Courier New" panose="02070309020205020404" pitchFamily="49" charset="0"/>
              </a:rPr>
              <a:t>a.length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    a[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= a[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* 2;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</a:pPr>
            <a:r>
              <a:rPr lang="en-US" altLang="en-US" dirty="0"/>
              <a:t>Output: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[252, 334, 190]</a:t>
            </a:r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4412DADD-7A81-954B-B101-1AEC7182A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87916"/>
              </p:ext>
            </p:extLst>
          </p:nvPr>
        </p:nvGraphicFramePr>
        <p:xfrm>
          <a:off x="7523544" y="5135563"/>
          <a:ext cx="3429000" cy="1041400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37">
            <a:extLst>
              <a:ext uri="{FF2B5EF4-FFF2-40B4-BE49-F238E27FC236}">
                <a16:creationId xmlns:a16="http://schemas.microsoft.com/office/drawing/2014/main" id="{CD9D8F11-064F-2B43-9536-31B79581AF9D}"/>
              </a:ext>
            </a:extLst>
          </p:cNvPr>
          <p:cNvGrpSpPr>
            <a:grpSpLocks/>
          </p:cNvGrpSpPr>
          <p:nvPr/>
        </p:nvGrpSpPr>
        <p:grpSpPr bwMode="auto">
          <a:xfrm>
            <a:off x="9276144" y="3586163"/>
            <a:ext cx="1371600" cy="1739900"/>
            <a:chOff x="4368" y="1976"/>
            <a:chExt cx="864" cy="1096"/>
          </a:xfrm>
        </p:grpSpPr>
        <p:sp>
          <p:nvSpPr>
            <p:cNvPr id="7" name="Rectangle 38">
              <a:extLst>
                <a:ext uri="{FF2B5EF4-FFF2-40B4-BE49-F238E27FC236}">
                  <a16:creationId xmlns:a16="http://schemas.microsoft.com/office/drawing/2014/main" id="{62480015-2EA3-0341-96A5-388E44228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76"/>
              <a:ext cx="57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Clr>
                  <a:srgbClr val="808080"/>
                </a:buClr>
                <a:buSzPct val="60000"/>
                <a:buFont typeface="Wingdings" pitchFamily="2" charset="2"/>
                <a:buNone/>
              </a:pPr>
              <a:r>
                <a:rPr lang="en-US" altLang="en-US" sz="2000" i="1">
                  <a:cs typeface="Times New Roman" panose="02020603050405020304" pitchFamily="18" charset="0"/>
                </a:rPr>
                <a:t>iq</a:t>
              </a:r>
            </a:p>
          </p:txBody>
        </p:sp>
        <p:sp>
          <p:nvSpPr>
            <p:cNvPr id="8" name="Line 47">
              <a:extLst>
                <a:ext uri="{FF2B5EF4-FFF2-40B4-BE49-F238E27FC236}">
                  <a16:creationId xmlns:a16="http://schemas.microsoft.com/office/drawing/2014/main" id="{EF2B3978-5AE9-2C42-866D-542209FFC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2135"/>
              <a:ext cx="122" cy="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40">
              <a:extLst>
                <a:ext uri="{FF2B5EF4-FFF2-40B4-BE49-F238E27FC236}">
                  <a16:creationId xmlns:a16="http://schemas.microsoft.com/office/drawing/2014/main" id="{B2F3F0F2-37ED-3141-9F65-31B118178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016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" name="Group 41">
            <a:extLst>
              <a:ext uri="{FF2B5EF4-FFF2-40B4-BE49-F238E27FC236}">
                <a16:creationId xmlns:a16="http://schemas.microsoft.com/office/drawing/2014/main" id="{F0A8E27B-26AC-7A4B-A58A-11687168FDD6}"/>
              </a:ext>
            </a:extLst>
          </p:cNvPr>
          <p:cNvGrpSpPr>
            <a:grpSpLocks/>
          </p:cNvGrpSpPr>
          <p:nvPr/>
        </p:nvGrpSpPr>
        <p:grpSpPr bwMode="auto">
          <a:xfrm>
            <a:off x="5694744" y="5567363"/>
            <a:ext cx="1981200" cy="444500"/>
            <a:chOff x="2112" y="3512"/>
            <a:chExt cx="1248" cy="280"/>
          </a:xfrm>
        </p:grpSpPr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31E2EE5B-F0B6-544A-A872-B583055A5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12"/>
              <a:ext cx="64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Clr>
                  <a:srgbClr val="808080"/>
                </a:buClr>
                <a:buSzPct val="60000"/>
                <a:buFont typeface="Wingdings" pitchFamily="2" charset="2"/>
                <a:buNone/>
              </a:pPr>
              <a:r>
                <a:rPr lang="en-US" altLang="en-US" sz="2000" i="1"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Line 48">
              <a:extLst>
                <a:ext uri="{FF2B5EF4-FFF2-40B4-BE49-F238E27FC236}">
                  <a16:creationId xmlns:a16="http://schemas.microsoft.com/office/drawing/2014/main" id="{7AB0A3DB-5A2A-594B-8272-98F512284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44">
              <a:extLst>
                <a:ext uri="{FF2B5EF4-FFF2-40B4-BE49-F238E27FC236}">
                  <a16:creationId xmlns:a16="http://schemas.microsoft.com/office/drawing/2014/main" id="{394BFF04-6C6B-ED48-93F6-7402186EE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3534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945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E47D-BDBD-B54B-B6CE-AA52F03F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reverse question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19AD-E18F-FA4F-B491-02B285DE2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Turn your array reversal code into a </a:t>
            </a:r>
            <a:r>
              <a:rPr lang="en-US" altLang="en-US" dirty="0">
                <a:latin typeface="Courier New" panose="02070309020205020404" pitchFamily="49" charset="0"/>
              </a:rPr>
              <a:t>reverse</a:t>
            </a:r>
            <a:r>
              <a:rPr lang="en-US" altLang="en-US" dirty="0"/>
              <a:t> method.</a:t>
            </a:r>
          </a:p>
          <a:p>
            <a:pPr lvl="1"/>
            <a:r>
              <a:rPr lang="en-US" altLang="en-US" dirty="0"/>
              <a:t>Accept the array of integers to reverse as a parameter.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int[] numbers = {11, 42, -5, 27, 0, 89};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reverse(numbers)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/>
          </a:p>
          <a:p>
            <a:r>
              <a:rPr lang="en-US" altLang="en-US" dirty="0"/>
              <a:t>Solution: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public static void reverse(int[] numbers)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for (int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 </a:t>
            </a:r>
            <a:r>
              <a:rPr lang="en-US" altLang="en-US" sz="2000" dirty="0" err="1">
                <a:latin typeface="Courier New" panose="02070309020205020404" pitchFamily="49" charset="0"/>
              </a:rPr>
              <a:t>numbers.length</a:t>
            </a:r>
            <a:r>
              <a:rPr lang="en-US" altLang="en-US" sz="2000" dirty="0">
                <a:latin typeface="Courier New" panose="02070309020205020404" pitchFamily="49" charset="0"/>
              </a:rPr>
              <a:t> / 2;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    int temp = numbers[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    numbers[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 = numbers[</a:t>
            </a:r>
            <a:r>
              <a:rPr lang="en-US" altLang="en-US" sz="2000" dirty="0" err="1">
                <a:latin typeface="Courier New" panose="02070309020205020404" pitchFamily="49" charset="0"/>
              </a:rPr>
              <a:t>numbers.length</a:t>
            </a:r>
            <a:r>
              <a:rPr lang="en-US" altLang="en-US" sz="2000" dirty="0">
                <a:latin typeface="Courier New" panose="02070309020205020404" pitchFamily="49" charset="0"/>
              </a:rPr>
              <a:t> - 1 -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    numbers[</a:t>
            </a:r>
            <a:r>
              <a:rPr lang="en-US" altLang="en-US" sz="2000" dirty="0" err="1">
                <a:latin typeface="Courier New" panose="02070309020205020404" pitchFamily="49" charset="0"/>
              </a:rPr>
              <a:t>numbers.length</a:t>
            </a:r>
            <a:r>
              <a:rPr lang="en-US" altLang="en-US" sz="2000" dirty="0">
                <a:latin typeface="Courier New" panose="02070309020205020404" pitchFamily="49" charset="0"/>
              </a:rPr>
              <a:t> - 1 -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 = temp;   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9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9243-242B-A240-B88E-EC545C5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8593-D2C5-2548-AA87-68C6514D1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b="1" dirty="0"/>
              <a:t>array</a:t>
            </a:r>
            <a:r>
              <a:rPr lang="en-US" altLang="en-US" dirty="0"/>
              <a:t>: object that stores many values of the same type.</a:t>
            </a:r>
          </a:p>
          <a:p>
            <a:pPr marL="639763" lvl="1" indent="-246063"/>
            <a:r>
              <a:rPr lang="en-US" altLang="en-US" b="1" dirty="0"/>
              <a:t>element</a:t>
            </a:r>
            <a:r>
              <a:rPr lang="en-US" altLang="en-US" dirty="0"/>
              <a:t>: One value in an array.</a:t>
            </a:r>
          </a:p>
          <a:p>
            <a:pPr marL="639763" lvl="1" indent="-246063"/>
            <a:r>
              <a:rPr lang="en-US" altLang="en-US" b="1" dirty="0"/>
              <a:t>index</a:t>
            </a:r>
            <a:r>
              <a:rPr lang="en-US" altLang="en-US" dirty="0"/>
              <a:t>: A 0-based integer to access an element from an array.</a:t>
            </a:r>
          </a:p>
          <a:p>
            <a:endParaRPr lang="en-US" dirty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75110FF7-0215-DA48-8A78-BF806F423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545"/>
              </p:ext>
            </p:extLst>
          </p:nvPr>
        </p:nvGraphicFramePr>
        <p:xfrm>
          <a:off x="2032232" y="34290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55">
            <a:extLst>
              <a:ext uri="{FF2B5EF4-FFF2-40B4-BE49-F238E27FC236}">
                <a16:creationId xmlns:a16="http://schemas.microsoft.com/office/drawing/2014/main" id="{B2E7E0B1-855E-394C-A6B6-9C9470E166CC}"/>
              </a:ext>
            </a:extLst>
          </p:cNvPr>
          <p:cNvGrpSpPr>
            <a:grpSpLocks/>
          </p:cNvGrpSpPr>
          <p:nvPr/>
        </p:nvGrpSpPr>
        <p:grpSpPr bwMode="auto">
          <a:xfrm>
            <a:off x="2567220" y="4572000"/>
            <a:ext cx="6276975" cy="863600"/>
            <a:chOff x="999" y="3600"/>
            <a:chExt cx="3954" cy="544"/>
          </a:xfrm>
        </p:grpSpPr>
        <p:grpSp>
          <p:nvGrpSpPr>
            <p:cNvPr id="7" name="Group 56">
              <a:extLst>
                <a:ext uri="{FF2B5EF4-FFF2-40B4-BE49-F238E27FC236}">
                  <a16:creationId xmlns:a16="http://schemas.microsoft.com/office/drawing/2014/main" id="{C1EF95FE-ED66-0741-8EF0-933F53AD4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" y="3600"/>
              <a:ext cx="825" cy="544"/>
              <a:chOff x="999" y="3600"/>
              <a:chExt cx="825" cy="544"/>
            </a:xfrm>
          </p:grpSpPr>
          <p:sp>
            <p:nvSpPr>
              <p:cNvPr id="14" name="Line 57">
                <a:extLst>
                  <a:ext uri="{FF2B5EF4-FFF2-40B4-BE49-F238E27FC236}">
                    <a16:creationId xmlns:a16="http://schemas.microsoft.com/office/drawing/2014/main" id="{6491DBFD-4327-8846-9765-BFF5ABD48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Text Box 58">
                <a:extLst>
                  <a:ext uri="{FF2B5EF4-FFF2-40B4-BE49-F238E27FC236}">
                    <a16:creationId xmlns:a16="http://schemas.microsoft.com/office/drawing/2014/main" id="{B1495AA4-8819-CF4F-B0E1-0CCB4B2E0A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cs typeface="Times New Roman" panose="02020603050405020304" pitchFamily="18" charset="0"/>
                  </a:rPr>
                  <a:t>element 0</a:t>
                </a:r>
              </a:p>
            </p:txBody>
          </p:sp>
        </p:grpSp>
        <p:grpSp>
          <p:nvGrpSpPr>
            <p:cNvPr id="8" name="Group 59">
              <a:extLst>
                <a:ext uri="{FF2B5EF4-FFF2-40B4-BE49-F238E27FC236}">
                  <a16:creationId xmlns:a16="http://schemas.microsoft.com/office/drawing/2014/main" id="{73083BA9-7F04-5842-BF33-9AB6B3D8D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1" y="3600"/>
              <a:ext cx="825" cy="544"/>
              <a:chOff x="999" y="3600"/>
              <a:chExt cx="825" cy="544"/>
            </a:xfrm>
          </p:grpSpPr>
          <p:sp>
            <p:nvSpPr>
              <p:cNvPr id="12" name="Line 60">
                <a:extLst>
                  <a:ext uri="{FF2B5EF4-FFF2-40B4-BE49-F238E27FC236}">
                    <a16:creationId xmlns:a16="http://schemas.microsoft.com/office/drawing/2014/main" id="{5B1772D4-A79E-0746-BE25-44F673DDA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Text Box 61">
                <a:extLst>
                  <a:ext uri="{FF2B5EF4-FFF2-40B4-BE49-F238E27FC236}">
                    <a16:creationId xmlns:a16="http://schemas.microsoft.com/office/drawing/2014/main" id="{399F484A-C892-174D-B5B6-EBC9125F99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cs typeface="Times New Roman" panose="02020603050405020304" pitchFamily="18" charset="0"/>
                  </a:rPr>
                  <a:t>element 4</a:t>
                </a:r>
              </a:p>
            </p:txBody>
          </p:sp>
        </p:grpSp>
        <p:grpSp>
          <p:nvGrpSpPr>
            <p:cNvPr id="9" name="Group 62">
              <a:extLst>
                <a:ext uri="{FF2B5EF4-FFF2-40B4-BE49-F238E27FC236}">
                  <a16:creationId xmlns:a16="http://schemas.microsoft.com/office/drawing/2014/main" id="{AC55F2E8-2B9B-8D4A-8957-DB7EF22F4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600"/>
              <a:ext cx="825" cy="544"/>
              <a:chOff x="999" y="3600"/>
              <a:chExt cx="825" cy="544"/>
            </a:xfrm>
          </p:grpSpPr>
          <p:sp>
            <p:nvSpPr>
              <p:cNvPr id="10" name="Line 63">
                <a:extLst>
                  <a:ext uri="{FF2B5EF4-FFF2-40B4-BE49-F238E27FC236}">
                    <a16:creationId xmlns:a16="http://schemas.microsoft.com/office/drawing/2014/main" id="{CB51BB61-8D8D-1D4B-86F8-A4EDC14E4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Text Box 64">
                <a:extLst>
                  <a:ext uri="{FF2B5EF4-FFF2-40B4-BE49-F238E27FC236}">
                    <a16:creationId xmlns:a16="http://schemas.microsoft.com/office/drawing/2014/main" id="{9E2A9918-5899-BD41-B14A-A4C04A638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cs typeface="Times New Roman" panose="02020603050405020304" pitchFamily="18" charset="0"/>
                  </a:rPr>
                  <a:t>element 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012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80FE-599F-614F-964C-97C79C89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parameter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A319-C29E-E74C-B2AA-F013B6474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Write a method </a:t>
            </a:r>
            <a:r>
              <a:rPr lang="en-US" altLang="en-US" dirty="0">
                <a:latin typeface="Courier New" panose="02070309020205020404" pitchFamily="49" charset="0"/>
              </a:rPr>
              <a:t>swap</a:t>
            </a:r>
            <a:r>
              <a:rPr lang="en-US" altLang="en-US" dirty="0"/>
              <a:t> that accepts an arrays of integers and two indexes and swaps the elements at those indexes.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int[] a1 = {12, 34, 56};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swap(a1, 1, 2);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Arrays.toString</a:t>
            </a:r>
            <a:r>
              <a:rPr lang="en-US" altLang="en-US" sz="1800" dirty="0">
                <a:latin typeface="Courier New" panose="02070309020205020404" pitchFamily="49" charset="0"/>
              </a:rPr>
              <a:t>(a1));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// [12, 56, 34]</a:t>
            </a:r>
          </a:p>
          <a:p>
            <a:pPr lvl="1"/>
            <a:endParaRPr lang="en-US" altLang="en-US" sz="2000" dirty="0"/>
          </a:p>
          <a:p>
            <a:r>
              <a:rPr lang="en-US" altLang="en-US" dirty="0"/>
              <a:t>Write a method </a:t>
            </a:r>
            <a:r>
              <a:rPr lang="en-US" altLang="en-US" dirty="0" err="1">
                <a:latin typeface="Courier New" panose="02070309020205020404" pitchFamily="49" charset="0"/>
              </a:rPr>
              <a:t>swapAll</a:t>
            </a:r>
            <a:r>
              <a:rPr lang="en-US" altLang="en-US" dirty="0"/>
              <a:t> that accepts two arrays of integers as parameters and swaps their entire contents.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	</a:t>
            </a:r>
          </a:p>
          <a:p>
            <a:pPr lvl="1"/>
            <a:r>
              <a:rPr lang="en-US" altLang="en-US" dirty="0"/>
              <a:t>Assume that the two arrays are the same length.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int[] a1 = {12, 34, 56};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int[] a2 = {20, 50, 80};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swapAll</a:t>
            </a:r>
            <a:r>
              <a:rPr lang="en-US" altLang="en-US" sz="1800" b="1" dirty="0">
                <a:latin typeface="Courier New" panose="02070309020205020404" pitchFamily="49" charset="0"/>
              </a:rPr>
              <a:t>(a1, a2);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Arrays.toString</a:t>
            </a:r>
            <a:r>
              <a:rPr lang="en-US" altLang="en-US" sz="1800" dirty="0">
                <a:latin typeface="Courier New" panose="02070309020205020404" pitchFamily="49" charset="0"/>
              </a:rPr>
              <a:t>(a1));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// [20, 50, 80]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Arrays.toString</a:t>
            </a:r>
            <a:r>
              <a:rPr lang="en-US" altLang="en-US" sz="1800" dirty="0">
                <a:latin typeface="Courier New" panose="02070309020205020404" pitchFamily="49" charset="0"/>
              </a:rPr>
              <a:t>(a2));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// [12, 34, 56]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00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924E-BD6C-1A4E-91C9-C7F1A52D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parameter answers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3EDF-3255-6943-BDE4-E0751CC7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Swaps the values at the given two indexes.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void swap(int[] a, 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, int j)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int temp = a[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a[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 = a[j];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a[j] = temp;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Swaps the entire contents of a1 with those of a2.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void </a:t>
            </a:r>
            <a:r>
              <a:rPr lang="en-US" altLang="en-US" sz="2000" dirty="0" err="1">
                <a:latin typeface="Courier New" panose="02070309020205020404" pitchFamily="49" charset="0"/>
              </a:rPr>
              <a:t>swapAll</a:t>
            </a:r>
            <a:r>
              <a:rPr lang="en-US" altLang="en-US" sz="2000" dirty="0">
                <a:latin typeface="Courier New" panose="02070309020205020404" pitchFamily="49" charset="0"/>
              </a:rPr>
              <a:t>(int[] a1, int[] a2)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for (int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 a1.length;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int temp = a1[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a1[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 = a2[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a2[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 = temp;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41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1B0D-7BFB-F649-8EA8-8C68D4A5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return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C4C5-7FE3-0949-B122-41208D72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Write a method </a:t>
            </a:r>
            <a:r>
              <a:rPr lang="en-US" altLang="en-US" dirty="0">
                <a:latin typeface="Courier New" panose="02070309020205020404" pitchFamily="49" charset="0"/>
              </a:rPr>
              <a:t>merge</a:t>
            </a:r>
            <a:r>
              <a:rPr lang="en-US" altLang="en-US" dirty="0"/>
              <a:t> that accepts two arrays of integers and returns a new array containing all elements of the first array followed by all elements of the second.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int[] a1 = {12, 34, 56};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int[] a2 = {7, 8, 9, 10};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800" b="1" dirty="0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int[] a3 = merge(a1, a2);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Arrays.toString</a:t>
            </a:r>
            <a:r>
              <a:rPr lang="en-US" altLang="en-US" sz="1800" dirty="0">
                <a:latin typeface="Courier New" panose="02070309020205020404" pitchFamily="49" charset="0"/>
              </a:rPr>
              <a:t>(a3));</a:t>
            </a:r>
            <a:endParaRPr lang="en-US" altLang="en-US" sz="1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	// [12, 34, 56, 7, 8, 9, 10]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1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en-US" dirty="0"/>
              <a:t>Write a method </a:t>
            </a:r>
            <a:r>
              <a:rPr lang="en-US" altLang="en-US" dirty="0">
                <a:latin typeface="Courier New" panose="02070309020205020404" pitchFamily="49" charset="0"/>
              </a:rPr>
              <a:t>merge3</a:t>
            </a:r>
            <a:r>
              <a:rPr lang="en-US" altLang="en-US" dirty="0"/>
              <a:t> that merges 3 arrays similarly.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int[] a1 = {12, 34, 56};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int[] a2 = {7, 8, 9, 10};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int[] a3 = {444, 222, -1};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800" b="1" dirty="0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int[] a4 = merge3(a1, a2, a3);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Arrays.toString</a:t>
            </a:r>
            <a:r>
              <a:rPr lang="en-US" altLang="en-US" sz="1800" dirty="0">
                <a:latin typeface="Courier New" panose="02070309020205020404" pitchFamily="49" charset="0"/>
              </a:rPr>
              <a:t>(a4));</a:t>
            </a:r>
            <a:endParaRPr lang="en-US" altLang="en-US" sz="1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	// [12, 34, 56, 7, 8, 9, 10, 444, 222, -1]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52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B93F-8351-B349-B8B9-F0CEFACF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return answer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3DF1E-56F9-6D4E-BC64-3F1B96023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Returns a new array containing all elements of a1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followed by all elements of a2.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int[] merge(int[] a1, int[] a2)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int[] result = new int[a1.length + a2.length];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for (int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 a1.length;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result[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 = a1[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for (int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 a2.length;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result[</a:t>
            </a:r>
            <a:r>
              <a:rPr lang="en-US" altLang="en-US" sz="2000" b="1" dirty="0">
                <a:latin typeface="Courier New" panose="02070309020205020404" pitchFamily="49" charset="0"/>
              </a:rPr>
              <a:t>a1.length +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 = a2[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return result;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4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270D-FF7A-5F4F-9F20-CD27F537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return answer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DBBA-C1D4-4749-A89D-56135B32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Returns a new array containing all elements of a1,a2,a3.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int[] merge3(int[] a1, int[] a2, int[] a3)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int[] a4 = new int[a1.length + a2.length + a3.length];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for (int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0;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 a1.length;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a4[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 = a1[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for (int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0;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 a2.length;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a4[a1.length +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 = a2[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for (int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0;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 a3.length;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a4[</a:t>
            </a:r>
            <a:r>
              <a:rPr lang="en-US" altLang="en-US" sz="1800" b="1" dirty="0">
                <a:latin typeface="Courier New" panose="02070309020205020404" pitchFamily="49" charset="0"/>
              </a:rPr>
              <a:t>a1.length + a2.length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 = a3[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return a4;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Shorter version that calls merge.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int[] merge3(int[] a1, int[] a2, int[] a3)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return </a:t>
            </a:r>
            <a:r>
              <a:rPr lang="en-US" altLang="en-US" sz="1800" b="1" dirty="0">
                <a:latin typeface="Courier New" panose="02070309020205020404" pitchFamily="49" charset="0"/>
              </a:rPr>
              <a:t>merge(merge(a1, a2), a3);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63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26E1-54A5-AE41-9B8A-6E795EB6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Arrays for tallying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57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D5DD-EAD5-EC4E-AD69-379D9354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multi-counter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0ADE-BECC-6D49-965E-55286640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Problem: Write a method </a:t>
            </a:r>
            <a:r>
              <a:rPr lang="en-US" altLang="en-US" dirty="0" err="1">
                <a:latin typeface="Courier New" panose="02070309020205020404" pitchFamily="49" charset="0"/>
              </a:rPr>
              <a:t>mostFrequentDigit</a:t>
            </a:r>
            <a:r>
              <a:rPr lang="en-US" altLang="en-US" dirty="0"/>
              <a:t> that returns the digit value that occurs most frequently in a number.</a:t>
            </a:r>
            <a:endParaRPr lang="en-US" altLang="en-US" sz="900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/>
              <a:t>Example: The number 669260267 contains:</a:t>
            </a:r>
            <a:br>
              <a:rPr lang="en-US" altLang="en-US" dirty="0"/>
            </a:br>
            <a:r>
              <a:rPr lang="en-US" altLang="en-US" dirty="0"/>
              <a:t>		 one 0, two 2s, four 6es, one 7, and one 9.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mostFrequentDigit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66</a:t>
            </a:r>
            <a:r>
              <a:rPr lang="en-US" altLang="en-US" dirty="0">
                <a:latin typeface="Courier New" panose="02070309020205020404" pitchFamily="49" charset="0"/>
              </a:rPr>
              <a:t>92</a:t>
            </a:r>
            <a:r>
              <a:rPr lang="en-US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dirty="0">
                <a:latin typeface="Courier New" panose="02070309020205020404" pitchFamily="49" charset="0"/>
              </a:rPr>
              <a:t>02</a:t>
            </a:r>
            <a:r>
              <a:rPr lang="en-US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dirty="0">
                <a:latin typeface="Courier New" panose="02070309020205020404" pitchFamily="49" charset="0"/>
              </a:rPr>
              <a:t>7)</a:t>
            </a:r>
            <a:r>
              <a:rPr lang="en-US" altLang="en-US" dirty="0"/>
              <a:t> returns 6.</a:t>
            </a:r>
          </a:p>
          <a:p>
            <a:pPr marL="639763" lvl="1" indent="-246063"/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/>
              <a:t>If there is a tie, return the digit with the lower value.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mostFrequentDigit</a:t>
            </a:r>
            <a:r>
              <a:rPr lang="en-US" altLang="en-US" dirty="0">
                <a:latin typeface="Courier New" panose="02070309020205020404" pitchFamily="49" charset="0"/>
              </a:rPr>
              <a:t>(571</a:t>
            </a:r>
            <a:r>
              <a:rPr lang="en-US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dirty="0">
                <a:latin typeface="Courier New" panose="02070309020205020404" pitchFamily="49" charset="0"/>
              </a:rPr>
              <a:t>520</a:t>
            </a:r>
            <a:r>
              <a:rPr lang="en-US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 returns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80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1534-7CD3-3B41-A581-B6623C34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multi-counter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A734-62E1-4B4A-978B-7B5DD48D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/>
            <a:r>
              <a:rPr lang="en-US" altLang="en-US" dirty="0"/>
              <a:t>We could declare 10 counter variables ...</a:t>
            </a:r>
          </a:p>
          <a:p>
            <a:pPr marL="639763" lvl="1" indent="-246063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int counter0, counter1, counter2, counter3, counter4, </a:t>
            </a:r>
          </a:p>
          <a:p>
            <a:pPr marL="639763" lvl="1" indent="-246063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counter5, counter6, counter7, counter8, counter9;</a:t>
            </a:r>
          </a:p>
          <a:p>
            <a:pPr marL="639763" lvl="1" indent="-246063">
              <a:lnSpc>
                <a:spcPct val="70000"/>
              </a:lnSpc>
            </a:pPr>
            <a:endParaRPr lang="en-US" altLang="en-US" dirty="0"/>
          </a:p>
          <a:p>
            <a:pPr marL="639763" lvl="1" indent="-246063">
              <a:lnSpc>
                <a:spcPct val="70000"/>
              </a:lnSpc>
            </a:pPr>
            <a:endParaRPr lang="en-US" altLang="en-US" dirty="0"/>
          </a:p>
          <a:p>
            <a:pPr marL="273050" indent="-273050"/>
            <a:r>
              <a:rPr lang="en-US" altLang="en-US" dirty="0"/>
              <a:t>But a better solution is to use an array of size 10.</a:t>
            </a:r>
          </a:p>
          <a:p>
            <a:pPr marL="639763" lvl="1" indent="-246063"/>
            <a:r>
              <a:rPr lang="en-US" altLang="en-US" dirty="0"/>
              <a:t>The element at index </a:t>
            </a:r>
            <a:r>
              <a:rPr lang="en-US" altLang="en-US" i="1" dirty="0" err="1"/>
              <a:t>i</a:t>
            </a:r>
            <a:r>
              <a:rPr lang="en-US" altLang="en-US" dirty="0"/>
              <a:t> will store the counter for digit value </a:t>
            </a:r>
            <a:r>
              <a:rPr lang="en-US" altLang="en-US" i="1" dirty="0" err="1"/>
              <a:t>i</a:t>
            </a:r>
            <a:r>
              <a:rPr lang="en-US" altLang="en-US" dirty="0"/>
              <a:t>.</a:t>
            </a:r>
          </a:p>
          <a:p>
            <a:pPr marL="639763" lvl="1" indent="-246063"/>
            <a:r>
              <a:rPr lang="en-US" altLang="en-US" dirty="0"/>
              <a:t>Example for 669260267:</a:t>
            </a:r>
          </a:p>
          <a:p>
            <a:pPr marL="273050" indent="-273050"/>
            <a:endParaRPr lang="en-US" altLang="en-US" dirty="0"/>
          </a:p>
          <a:p>
            <a:pPr marL="273050" indent="-273050"/>
            <a:endParaRPr lang="en-US" altLang="en-US" dirty="0"/>
          </a:p>
          <a:p>
            <a:pPr marL="273050" indent="-273050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/>
              <a:t>How do we build such an array?  And how does it help?</a:t>
            </a:r>
          </a:p>
          <a:p>
            <a:endParaRPr lang="en-US" dirty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185801C6-A37D-CC41-9044-2F4EF3091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42585"/>
              </p:ext>
            </p:extLst>
          </p:nvPr>
        </p:nvGraphicFramePr>
        <p:xfrm>
          <a:off x="1937614" y="4271058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8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0609-649C-BF41-BB11-14432ABA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an array of tallies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CE0D-E739-A742-B64B-629797E1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assume n = 669260267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int[] counts = new int[10];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while (n &gt; 0)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	    // pluck off a digit and add to proper counter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int digit = n % 10;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 counts[digit]++;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n = n / 10;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  <a:endParaRPr lang="en-US" dirty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A9C4EBE6-0EF4-7C49-A449-DB66665A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86966"/>
              </p:ext>
            </p:extLst>
          </p:nvPr>
        </p:nvGraphicFramePr>
        <p:xfrm>
          <a:off x="1326266" y="466942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272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7475-607D-B242-B6BB-20A224B7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Tally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54C7-3336-3441-9B8B-1DBD1AD07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505761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Returns the digit value that occurs most frequently in n.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Breaks ties by choosing the smaller value.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int </a:t>
            </a:r>
            <a:r>
              <a:rPr lang="en-US" altLang="en-US" dirty="0" err="1">
                <a:latin typeface="Courier New" panose="02070309020205020404" pitchFamily="49" charset="0"/>
              </a:rPr>
              <a:t>mostFrequentDigit</a:t>
            </a:r>
            <a:r>
              <a:rPr lang="en-US" altLang="en-US" dirty="0">
                <a:latin typeface="Courier New" panose="02070309020205020404" pitchFamily="49" charset="0"/>
              </a:rPr>
              <a:t>(int n)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int[] counts = new int[10];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while (n &gt; 0)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digit = n % 10;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pluck off a digit and tally it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counts[digit]++;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n = n / 10;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105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find the most frequently occurring digit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int </a:t>
            </a:r>
            <a:r>
              <a:rPr lang="en-US" altLang="en-US" dirty="0" err="1">
                <a:latin typeface="Courier New" panose="02070309020205020404" pitchFamily="49" charset="0"/>
              </a:rPr>
              <a:t>bestIndex</a:t>
            </a:r>
            <a:r>
              <a:rPr lang="en-US" altLang="en-US" dirty="0"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</a:t>
            </a:r>
            <a:r>
              <a:rPr lang="en-US" altLang="en-US" dirty="0" err="1">
                <a:latin typeface="Courier New" panose="02070309020205020404" pitchFamily="49" charset="0"/>
              </a:rPr>
              <a:t>counts.length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if (counts[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&gt; counts[</a:t>
            </a:r>
            <a:r>
              <a:rPr lang="en-US" altLang="en-US" dirty="0" err="1">
                <a:latin typeface="Courier New" panose="02070309020205020404" pitchFamily="49" charset="0"/>
              </a:rPr>
              <a:t>bestIndex</a:t>
            </a:r>
            <a:r>
              <a:rPr lang="en-US" altLang="en-US" dirty="0">
                <a:latin typeface="Courier New" panose="02070309020205020404" pitchFamily="49" charset="0"/>
              </a:rPr>
              <a:t>])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</a:t>
            </a:r>
            <a:r>
              <a:rPr lang="en-US" altLang="en-US" dirty="0" err="1">
                <a:latin typeface="Courier New" panose="02070309020205020404" pitchFamily="49" charset="0"/>
              </a:rPr>
              <a:t>bestIndex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105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return </a:t>
            </a:r>
            <a:r>
              <a:rPr lang="en-US" altLang="en-US" dirty="0" err="1">
                <a:latin typeface="Courier New" panose="02070309020205020404" pitchFamily="49" charset="0"/>
              </a:rPr>
              <a:t>bestIndex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C990-F012-0047-8A37-1D48EB6D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declaration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4177-6426-304A-82C0-2926F62E9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0" indent="-285750">
              <a:buNone/>
              <a:tabLst>
                <a:tab pos="2003425" algn="l"/>
                <a:tab pos="4689475" algn="l"/>
              </a:tabLst>
            </a:pP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[]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= new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[</a:t>
            </a:r>
            <a:r>
              <a:rPr lang="en-US" altLang="en-US" b="1" dirty="0"/>
              <a:t>length</a:t>
            </a:r>
            <a:r>
              <a:rPr lang="en-US" altLang="en-US" dirty="0">
                <a:latin typeface="Courier New" panose="02070309020205020404" pitchFamily="49" charset="0"/>
              </a:rPr>
              <a:t>];</a:t>
            </a:r>
          </a:p>
          <a:p>
            <a:pPr marL="742950" lvl="1" indent="-285750">
              <a:buNone/>
              <a:tabLst>
                <a:tab pos="2003425" algn="l"/>
                <a:tab pos="4689475" algn="l"/>
              </a:tabLst>
            </a:pPr>
            <a:endParaRPr lang="en-US" altLang="en-US" sz="900" dirty="0"/>
          </a:p>
          <a:p>
            <a:pPr marL="742950" lvl="1" indent="-285750">
              <a:tabLst>
                <a:tab pos="2003425" algn="l"/>
                <a:tab pos="4689475" algn="l"/>
              </a:tabLst>
            </a:pPr>
            <a:r>
              <a:rPr lang="en-US" altLang="en-US" dirty="0"/>
              <a:t>Example:</a:t>
            </a:r>
          </a:p>
          <a:p>
            <a:pPr marL="742950" lvl="1" indent="-285750">
              <a:buNone/>
              <a:tabLst>
                <a:tab pos="2003425" algn="l"/>
                <a:tab pos="4689475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int[] numbers = new int[10];</a:t>
            </a:r>
          </a:p>
          <a:p>
            <a:endParaRPr lang="en-US" dirty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89FDC669-7229-DB43-BC0D-935830E0E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79274"/>
              </p:ext>
            </p:extLst>
          </p:nvPr>
        </p:nvGraphicFramePr>
        <p:xfrm>
          <a:off x="1386468" y="4001294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19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B9B4-377D-C24F-8321-BBE451A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histogram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0B2D-6131-0240-940F-D6AC0FF7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en-US" dirty="0"/>
              <a:t>Given a file of integer exam scores, such as: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82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66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79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63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83</a:t>
            </a:r>
          </a:p>
          <a:p>
            <a:pPr marL="639763" lvl="1" indent="-246063">
              <a:buNone/>
            </a:pPr>
            <a:br>
              <a:rPr lang="en-US" altLang="en-US" sz="900" dirty="0"/>
            </a:br>
            <a:r>
              <a:rPr lang="en-US" altLang="en-US" dirty="0"/>
              <a:t>Write a program that will print a histogram of stars indicating the number of students who earned each unique exam score.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85: *****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86: ************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87: ***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88: *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91: 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20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F474-1425-E841-B6A4-E63F5B8E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histogram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3BE60-0C90-FD49-A620-33401B16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432"/>
            <a:ext cx="10515600" cy="5127585"/>
          </a:xfrm>
        </p:spPr>
        <p:txBody>
          <a:bodyPr>
            <a:normAutofit fontScale="32500" lnSpcReduction="20000"/>
          </a:bodyPr>
          <a:lstStyle/>
          <a:p>
            <a:pPr marL="273050" indent="-273050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Reads a file of test scores and shows a histogram of score distribution.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java.io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pPr marL="273050" indent="-273050"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class Histogram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throws </a:t>
            </a:r>
            <a:r>
              <a:rPr lang="en-US" altLang="en-US" dirty="0" err="1">
                <a:latin typeface="Courier New" panose="02070309020205020404" pitchFamily="49" charset="0"/>
              </a:rPr>
              <a:t>FileNotFoundException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Scanner input = new Scanner(new File("</a:t>
            </a:r>
            <a:r>
              <a:rPr lang="en-US" altLang="en-US" dirty="0" err="1">
                <a:latin typeface="Courier New" panose="02070309020205020404" pitchFamily="49" charset="0"/>
              </a:rPr>
              <a:t>midterm.txt</a:t>
            </a:r>
            <a:r>
              <a:rPr lang="en-US" altLang="en-US" dirty="0">
                <a:latin typeface="Courier New" panose="02070309020205020404" pitchFamily="49" charset="0"/>
              </a:rPr>
              <a:t>"));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>
                <a:latin typeface="Courier New" panose="02070309020205020404" pitchFamily="49" charset="0"/>
              </a:rPr>
              <a:t>int[] counts = new int[101];</a:t>
            </a:r>
            <a:r>
              <a:rPr lang="en-US" altLang="en-US" dirty="0">
                <a:latin typeface="Courier New" panose="02070309020205020404" pitchFamily="49" charset="0"/>
              </a:rPr>
              <a:t>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counters of test scores 0 - 100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while (</a:t>
            </a:r>
            <a:r>
              <a:rPr lang="en-US" altLang="en-US" dirty="0" err="1">
                <a:latin typeface="Courier New" panose="02070309020205020404" pitchFamily="49" charset="0"/>
              </a:rPr>
              <a:t>input.hasNextInt</a:t>
            </a:r>
            <a:r>
              <a:rPr lang="en-US" altLang="en-US" dirty="0">
                <a:latin typeface="Courier New" panose="02070309020205020404" pitchFamily="49" charset="0"/>
              </a:rPr>
              <a:t>()) {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read file into counts array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int score = </a:t>
            </a:r>
            <a:r>
              <a:rPr lang="en-US" altLang="en-US" dirty="0" err="1">
                <a:latin typeface="Courier New" panose="02070309020205020404" pitchFamily="49" charset="0"/>
              </a:rPr>
              <a:t>input.nextInt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</a:t>
            </a:r>
            <a:r>
              <a:rPr lang="en-US" altLang="en-US" b="1" dirty="0">
                <a:latin typeface="Courier New" panose="02070309020205020404" pitchFamily="49" charset="0"/>
              </a:rPr>
              <a:t>counts[score]++;</a:t>
            </a:r>
            <a:r>
              <a:rPr lang="en-US" altLang="en-US" dirty="0">
                <a:latin typeface="Courier New" panose="02070309020205020404" pitchFamily="49" charset="0"/>
              </a:rPr>
              <a:t>    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if score is 87, then counts[87]++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</a:t>
            </a:r>
            <a:r>
              <a:rPr lang="en-US" altLang="en-US" dirty="0" err="1">
                <a:latin typeface="Courier New" panose="02070309020205020404" pitchFamily="49" charset="0"/>
              </a:rPr>
              <a:t>counts.length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print star histogram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if (</a:t>
            </a:r>
            <a:r>
              <a:rPr lang="en-US" altLang="en-US" b="1" dirty="0">
                <a:latin typeface="Courier New" panose="02070309020205020404" pitchFamily="49" charset="0"/>
              </a:rPr>
              <a:t>counts[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</a:t>
            </a:r>
            <a:r>
              <a:rPr lang="en-US" altLang="en-US" dirty="0">
                <a:latin typeface="Courier New" panose="02070309020205020404" pitchFamily="49" charset="0"/>
              </a:rPr>
              <a:t> &gt; 0)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+ ": ");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 for (int j = 0; j &lt; </a:t>
            </a:r>
            <a:r>
              <a:rPr lang="en-US" altLang="en-US" b="1" dirty="0">
                <a:latin typeface="Courier New" panose="02070309020205020404" pitchFamily="49" charset="0"/>
              </a:rPr>
              <a:t>counts[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j++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("*");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463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C3F1-7F6F-A749-AF11-BDA28A9E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Section attendance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536D-A2C7-7647-A8C2-8164D32C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3050" indent="-273050">
              <a:lnSpc>
                <a:spcPct val="110000"/>
              </a:lnSpc>
            </a:pPr>
            <a:r>
              <a:rPr lang="en-US" altLang="en-US" dirty="0"/>
              <a:t>Read a file of section attendance (</a:t>
            </a:r>
            <a:r>
              <a:rPr lang="en-US" altLang="en-US" i="1" dirty="0"/>
              <a:t>see next slide</a:t>
            </a:r>
            <a:r>
              <a:rPr lang="en-US" altLang="en-US" dirty="0"/>
              <a:t>):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yynyyynayayynyyyayanyyyaynayyayyanayyyanyayna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ayyanyyyyayanaayyanayyyananayayaynyayayynynya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yyayaynyyayyanynnyyyayyanayaynannnyyayyayayny</a:t>
            </a:r>
            <a:endParaRPr lang="en-US" altLang="en-US" sz="2000" dirty="0"/>
          </a:p>
          <a:p>
            <a:pPr marL="273050" indent="-273050">
              <a:lnSpc>
                <a:spcPct val="110000"/>
              </a:lnSpc>
            </a:pPr>
            <a:r>
              <a:rPr lang="en-US" altLang="en-US" dirty="0"/>
              <a:t>And produce the following output: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Section 1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Student points: [20, 17, 19, 16, 13]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Student grades: [100.0, 85.0, 95.0, 80.0, 65.0]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Section 2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Student points: [17, 20, 16, 16, 10]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Student grades: [85.0, 100.0, 80.0, 80.0, 50.0]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Section 3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Student points: [17, 18, 17, 20, 16]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Student grades: [85.0, 90.0, 85.0, 100.0, 80.0]</a:t>
            </a:r>
          </a:p>
          <a:p>
            <a:pPr marL="639763" lvl="1" indent="-246063">
              <a:lnSpc>
                <a:spcPct val="5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Tx/>
              <a:buChar char="•"/>
            </a:pPr>
            <a:r>
              <a:rPr lang="en-US" altLang="en-US" sz="2000" dirty="0"/>
              <a:t>Students earn 3 points for each section attended up to 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03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2581-C5D0-4A47-886B-720E6BAB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Section input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DF152-0F05-2945-983F-468578119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6771"/>
            <a:ext cx="10515600" cy="2410192"/>
          </a:xfrm>
        </p:spPr>
        <p:txBody>
          <a:bodyPr>
            <a:normAutofit fontScale="92500" lnSpcReduction="10000"/>
          </a:bodyPr>
          <a:lstStyle/>
          <a:p>
            <a:pPr marL="639763" lvl="1" indent="-246063">
              <a:tabLst>
                <a:tab pos="7089775" algn="l"/>
              </a:tabLst>
            </a:pPr>
            <a:r>
              <a:rPr lang="en-US" altLang="en-US" dirty="0"/>
              <a:t>Each line represents a section.</a:t>
            </a:r>
          </a:p>
          <a:p>
            <a:pPr marL="639763" lvl="1" indent="-246063">
              <a:tabLst>
                <a:tab pos="7089775" algn="l"/>
              </a:tabLst>
            </a:pPr>
            <a:r>
              <a:rPr lang="en-US" altLang="en-US" dirty="0"/>
              <a:t>A line consists of 9 weeks' worth of data.</a:t>
            </a:r>
          </a:p>
          <a:p>
            <a:pPr lvl="2">
              <a:tabLst>
                <a:tab pos="7089775" algn="l"/>
              </a:tabLst>
            </a:pPr>
            <a:r>
              <a:rPr lang="en-US" altLang="en-US" dirty="0"/>
              <a:t>Each week has 5 characters because there are 5 students.</a:t>
            </a:r>
          </a:p>
          <a:p>
            <a:pPr marL="639763" lvl="1" indent="-246063">
              <a:tabLst>
                <a:tab pos="7089775" algn="l"/>
              </a:tabLst>
            </a:pPr>
            <a:r>
              <a:rPr lang="en-US" altLang="en-US" dirty="0"/>
              <a:t>Within each week, each character represents one student.</a:t>
            </a:r>
          </a:p>
          <a:p>
            <a:pPr lvl="2">
              <a:tabLst>
                <a:tab pos="7089775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a</a:t>
            </a:r>
            <a:r>
              <a:rPr lang="en-US" altLang="en-US" dirty="0"/>
              <a:t> means the student was absent	(+0 points)</a:t>
            </a:r>
          </a:p>
          <a:p>
            <a:pPr lvl="2">
              <a:tabLst>
                <a:tab pos="7089775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n</a:t>
            </a:r>
            <a:r>
              <a:rPr lang="en-US" altLang="en-US" dirty="0"/>
              <a:t> means they attended but didn't do the problems	(+2 points)</a:t>
            </a:r>
          </a:p>
          <a:p>
            <a:pPr lvl="2">
              <a:tabLst>
                <a:tab pos="7089775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y</a:t>
            </a:r>
            <a:r>
              <a:rPr lang="en-US" altLang="en-US" dirty="0"/>
              <a:t> means they attended and did the problems	(+3 points)</a:t>
            </a:r>
          </a:p>
          <a:p>
            <a:endParaRPr lang="en-US" dirty="0"/>
          </a:p>
        </p:txBody>
      </p:sp>
      <p:graphicFrame>
        <p:nvGraphicFramePr>
          <p:cNvPr id="4" name="Group 13">
            <a:extLst>
              <a:ext uri="{FF2B5EF4-FFF2-40B4-BE49-F238E27FC236}">
                <a16:creationId xmlns:a16="http://schemas.microsoft.com/office/drawing/2014/main" id="{1B0264D6-E757-E547-9D32-5F6B856A5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92575"/>
              </p:ext>
            </p:extLst>
          </p:nvPr>
        </p:nvGraphicFramePr>
        <p:xfrm>
          <a:off x="838200" y="1922780"/>
          <a:ext cx="8705850" cy="508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week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1143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1    2    3    4    5    6    7    8    9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22">
            <a:extLst>
              <a:ext uri="{FF2B5EF4-FFF2-40B4-BE49-F238E27FC236}">
                <a16:creationId xmlns:a16="http://schemas.microsoft.com/office/drawing/2014/main" id="{BC892AA4-CBEB-2D42-B700-62225553B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998843"/>
              </p:ext>
            </p:extLst>
          </p:nvPr>
        </p:nvGraphicFramePr>
        <p:xfrm>
          <a:off x="838200" y="1492568"/>
          <a:ext cx="8705850" cy="39624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9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student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1143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123451234512345123451234512345123451234512345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E3E5D539-DFC9-6F4D-9C97-B02990316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699883"/>
              </p:ext>
            </p:extLst>
          </p:nvPr>
        </p:nvGraphicFramePr>
        <p:xfrm>
          <a:off x="838200" y="2314893"/>
          <a:ext cx="8705850" cy="1127708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7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section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section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section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T="45694" marB="4569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1143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T="45694" marB="4569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D1F52CF8-059E-694C-9AF1-A2F72742E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05872"/>
              </p:ext>
            </p:extLst>
          </p:nvPr>
        </p:nvGraphicFramePr>
        <p:xfrm>
          <a:off x="838200" y="2280921"/>
          <a:ext cx="8705850" cy="1127708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7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694" marB="4569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1143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yynyyynayayynyyyayanyyyaynayyayyanayyyanyayna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ayyanyyyyayanaayyanayyyananayayaynyayayynynya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yyayaynyyayyanynnyyyayyanayaynannnyyayyayayny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T="45694" marB="4569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367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20CC-E14B-2340-8391-803809AB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Section attendance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67AC3-2892-3243-B871-CEC18434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82"/>
            <a:ext cx="10515600" cy="5023413"/>
          </a:xfrm>
        </p:spPr>
        <p:txBody>
          <a:bodyPr>
            <a:noAutofit/>
          </a:bodyPr>
          <a:lstStyle/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import </a:t>
            </a:r>
            <a:r>
              <a:rPr lang="en-US" altLang="en-US" sz="1000" dirty="0" err="1">
                <a:latin typeface="Courier New" panose="02070309020205020404" pitchFamily="49" charset="0"/>
              </a:rPr>
              <a:t>java.io</a:t>
            </a:r>
            <a:r>
              <a:rPr lang="en-US" altLang="en-US" sz="1000" dirty="0">
                <a:latin typeface="Courier New" panose="02070309020205020404" pitchFamily="49" charset="0"/>
              </a:rPr>
              <a:t>.*;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import </a:t>
            </a:r>
            <a:r>
              <a:rPr lang="en-US" altLang="en-US" sz="1000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000" dirty="0">
                <a:latin typeface="Courier New" panose="02070309020205020404" pitchFamily="49" charset="0"/>
              </a:rPr>
              <a:t>.*;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public class Sections {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000" dirty="0" err="1">
                <a:latin typeface="Courier New" panose="02070309020205020404" pitchFamily="49" charset="0"/>
              </a:rPr>
              <a:t>args</a:t>
            </a:r>
            <a:r>
              <a:rPr lang="en-US" altLang="en-US" sz="1000" dirty="0">
                <a:latin typeface="Courier New" panose="02070309020205020404" pitchFamily="49" charset="0"/>
              </a:rPr>
              <a:t>) throws </a:t>
            </a:r>
            <a:r>
              <a:rPr lang="en-US" altLang="en-US" sz="1000" dirty="0" err="1">
                <a:latin typeface="Courier New" panose="02070309020205020404" pitchFamily="49" charset="0"/>
              </a:rPr>
              <a:t>FileNotFoundException</a:t>
            </a:r>
            <a:r>
              <a:rPr lang="en-US" altLang="en-US" sz="1000" dirty="0">
                <a:latin typeface="Courier New" panose="02070309020205020404" pitchFamily="49" charset="0"/>
              </a:rPr>
              <a:t> {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Scanner input = new Scanner(new File("</a:t>
            </a:r>
            <a:r>
              <a:rPr lang="en-US" altLang="en-US" sz="1000" dirty="0" err="1">
                <a:latin typeface="Courier New" panose="02070309020205020404" pitchFamily="49" charset="0"/>
              </a:rPr>
              <a:t>sections.txt</a:t>
            </a:r>
            <a:r>
              <a:rPr lang="en-US" altLang="en-US" sz="1000" dirty="0">
                <a:latin typeface="Courier New" panose="02070309020205020404" pitchFamily="49" charset="0"/>
              </a:rPr>
              <a:t>"));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int section = 1;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while (</a:t>
            </a:r>
            <a:r>
              <a:rPr lang="en-US" altLang="en-US" sz="1000" dirty="0" err="1">
                <a:latin typeface="Courier New" panose="02070309020205020404" pitchFamily="49" charset="0"/>
              </a:rPr>
              <a:t>input.hasNextLine</a:t>
            </a:r>
            <a:r>
              <a:rPr lang="en-US" altLang="en-US" sz="1000" dirty="0">
                <a:latin typeface="Courier New" panose="02070309020205020404" pitchFamily="49" charset="0"/>
              </a:rPr>
              <a:t>()) {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String line = </a:t>
            </a:r>
            <a:r>
              <a:rPr lang="en-US" altLang="en-US" sz="1000" dirty="0" err="1">
                <a:latin typeface="Courier New" panose="02070309020205020404" pitchFamily="49" charset="0"/>
              </a:rPr>
              <a:t>input.nextLine</a:t>
            </a:r>
            <a:r>
              <a:rPr lang="en-US" altLang="en-US" sz="1000" dirty="0">
                <a:latin typeface="Courier New" panose="02070309020205020404" pitchFamily="49" charset="0"/>
              </a:rPr>
              <a:t>();      </a:t>
            </a:r>
            <a:r>
              <a:rPr lang="en-US" alt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process one section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int[] points = new int[5];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for (int 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 = 0; 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 &lt; </a:t>
            </a:r>
            <a:r>
              <a:rPr lang="en-US" altLang="en-US" sz="1000" dirty="0" err="1">
                <a:latin typeface="Courier New" panose="02070309020205020404" pitchFamily="49" charset="0"/>
              </a:rPr>
              <a:t>line.length</a:t>
            </a:r>
            <a:r>
              <a:rPr lang="en-US" altLang="en-US" sz="1000" dirty="0">
                <a:latin typeface="Courier New" panose="02070309020205020404" pitchFamily="49" charset="0"/>
              </a:rPr>
              <a:t>(); 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++) {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    int student = 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 % 5;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    int earned = 0;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    if (</a:t>
            </a:r>
            <a:r>
              <a:rPr lang="en-US" altLang="en-US" sz="1000" dirty="0" err="1">
                <a:latin typeface="Courier New" panose="02070309020205020404" pitchFamily="49" charset="0"/>
              </a:rPr>
              <a:t>line.charAt</a:t>
            </a:r>
            <a:r>
              <a:rPr lang="en-US" altLang="en-US" sz="1000" dirty="0">
                <a:latin typeface="Courier New" panose="02070309020205020404" pitchFamily="49" charset="0"/>
              </a:rPr>
              <a:t>(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) == 'y') {     </a:t>
            </a:r>
            <a:r>
              <a:rPr lang="en-US" alt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 == 'y' or 'n' or 'a'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        earned = 3;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    } else if (</a:t>
            </a:r>
            <a:r>
              <a:rPr lang="en-US" altLang="en-US" sz="1000" dirty="0" err="1">
                <a:latin typeface="Courier New" panose="02070309020205020404" pitchFamily="49" charset="0"/>
              </a:rPr>
              <a:t>line.charAt</a:t>
            </a:r>
            <a:r>
              <a:rPr lang="en-US" altLang="en-US" sz="1000" dirty="0">
                <a:latin typeface="Courier New" panose="02070309020205020404" pitchFamily="49" charset="0"/>
              </a:rPr>
              <a:t>(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) == 'n') {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        earned = 2;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    }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    points[student] = </a:t>
            </a:r>
            <a:r>
              <a:rPr lang="en-US" altLang="en-US" sz="1000" dirty="0" err="1">
                <a:latin typeface="Courier New" panose="02070309020205020404" pitchFamily="49" charset="0"/>
              </a:rPr>
              <a:t>Math.min</a:t>
            </a:r>
            <a:r>
              <a:rPr lang="en-US" altLang="en-US" sz="1000" dirty="0">
                <a:latin typeface="Courier New" panose="02070309020205020404" pitchFamily="49" charset="0"/>
              </a:rPr>
              <a:t>(20, points[student] + earned);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}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double[] grades = new double[5];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for (int 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 = 0; 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 &lt; </a:t>
            </a:r>
            <a:r>
              <a:rPr lang="en-US" altLang="en-US" sz="1000" dirty="0" err="1">
                <a:latin typeface="Courier New" panose="02070309020205020404" pitchFamily="49" charset="0"/>
              </a:rPr>
              <a:t>points.length</a:t>
            </a:r>
            <a:r>
              <a:rPr lang="en-US" altLang="en-US" sz="1000" dirty="0">
                <a:latin typeface="Courier New" panose="02070309020205020404" pitchFamily="49" charset="0"/>
              </a:rPr>
              <a:t>; 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++) {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    grades[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] = 100.0 * points[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] / 20.0;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}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</a:t>
            </a:r>
            <a:r>
              <a:rPr lang="en-US" altLang="en-US" sz="1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000" dirty="0">
                <a:latin typeface="Courier New" panose="02070309020205020404" pitchFamily="49" charset="0"/>
              </a:rPr>
              <a:t>("Section " + section);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</a:t>
            </a:r>
            <a:r>
              <a:rPr lang="en-US" altLang="en-US" sz="1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000" dirty="0">
                <a:latin typeface="Courier New" panose="02070309020205020404" pitchFamily="49" charset="0"/>
              </a:rPr>
              <a:t>("Student points: " + </a:t>
            </a:r>
            <a:r>
              <a:rPr lang="en-US" altLang="en-US" sz="1000" dirty="0" err="1">
                <a:latin typeface="Courier New" panose="02070309020205020404" pitchFamily="49" charset="0"/>
              </a:rPr>
              <a:t>Arrays.toString</a:t>
            </a:r>
            <a:r>
              <a:rPr lang="en-US" altLang="en-US" sz="1000" dirty="0">
                <a:latin typeface="Courier New" panose="02070309020205020404" pitchFamily="49" charset="0"/>
              </a:rPr>
              <a:t>(points));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</a:t>
            </a:r>
            <a:r>
              <a:rPr lang="en-US" altLang="en-US" sz="1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000" dirty="0">
                <a:latin typeface="Courier New" panose="02070309020205020404" pitchFamily="49" charset="0"/>
              </a:rPr>
              <a:t>("Student grades: " + </a:t>
            </a:r>
            <a:r>
              <a:rPr lang="en-US" altLang="en-US" sz="1000" dirty="0" err="1">
                <a:latin typeface="Courier New" panose="02070309020205020404" pitchFamily="49" charset="0"/>
              </a:rPr>
              <a:t>Arrays.toString</a:t>
            </a:r>
            <a:r>
              <a:rPr lang="en-US" altLang="en-US" sz="1000" dirty="0">
                <a:latin typeface="Courier New" panose="02070309020205020404" pitchFamily="49" charset="0"/>
              </a:rPr>
              <a:t>(grades));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</a:t>
            </a:r>
            <a:r>
              <a:rPr lang="en-US" altLang="en-US" sz="1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000" dirty="0">
                <a:latin typeface="Courier New" panose="02070309020205020404" pitchFamily="49" charset="0"/>
              </a:rPr>
              <a:t>();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section++;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339200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204A-EF05-D840-BF92-B57D9D5F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transformations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7625B-7AB2-CF4A-81B7-8BE2EC2E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3050" indent="-273050">
              <a:tabLst>
                <a:tab pos="2916238" algn="l"/>
              </a:tabLst>
            </a:pPr>
            <a:r>
              <a:rPr lang="en-US" altLang="en-US" dirty="0"/>
              <a:t>In many problems we transform data between forms.</a:t>
            </a:r>
          </a:p>
          <a:p>
            <a:pPr marL="639763" lvl="1" indent="-246063">
              <a:tabLst>
                <a:tab pos="2916238" algn="l"/>
              </a:tabLst>
            </a:pPr>
            <a:r>
              <a:rPr lang="en-US" altLang="en-US" dirty="0"/>
              <a:t>Example:  digits 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/>
              <a:t> count of each digit 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/>
              <a:t> most frequent digit</a:t>
            </a:r>
          </a:p>
          <a:p>
            <a:pPr marL="639763" lvl="1" indent="-246063">
              <a:tabLst>
                <a:tab pos="2916238" algn="l"/>
              </a:tabLst>
            </a:pPr>
            <a:r>
              <a:rPr lang="en-US" altLang="en-US" dirty="0"/>
              <a:t>Often each transformation is computed/stored as an array.</a:t>
            </a:r>
          </a:p>
          <a:p>
            <a:pPr marL="639763" lvl="1" indent="-246063">
              <a:tabLst>
                <a:tab pos="2916238" algn="l"/>
              </a:tabLst>
            </a:pPr>
            <a:r>
              <a:rPr lang="en-US" altLang="en-US" dirty="0"/>
              <a:t>For structure, a transformation is often put in its own method.</a:t>
            </a:r>
          </a:p>
          <a:p>
            <a:pPr marL="273050" indent="-273050">
              <a:tabLst>
                <a:tab pos="2916238" algn="l"/>
              </a:tabLst>
            </a:pPr>
            <a:endParaRPr lang="en-US" altLang="en-US" dirty="0"/>
          </a:p>
          <a:p>
            <a:pPr marL="273050" indent="-273050">
              <a:tabLst>
                <a:tab pos="2916238" algn="l"/>
              </a:tabLst>
            </a:pPr>
            <a:r>
              <a:rPr lang="en-US" altLang="en-US" dirty="0"/>
              <a:t>Sometimes we map between data and array indexes.</a:t>
            </a:r>
          </a:p>
          <a:p>
            <a:pPr marL="639763" lvl="1" indent="-246063">
              <a:buNone/>
              <a:tabLst>
                <a:tab pos="2916238" algn="l"/>
              </a:tabLst>
            </a:pPr>
            <a:endParaRPr lang="en-US" altLang="en-US" sz="900" dirty="0"/>
          </a:p>
          <a:p>
            <a:pPr marL="639763" lvl="1" indent="-246063">
              <a:tabLst>
                <a:tab pos="2916238" algn="l"/>
              </a:tabLst>
            </a:pPr>
            <a:r>
              <a:rPr lang="en-US" altLang="en-US" dirty="0"/>
              <a:t>by position	(store the </a:t>
            </a:r>
            <a:r>
              <a:rPr lang="en-US" altLang="en-US" i="1" dirty="0" err="1"/>
              <a:t>i</a:t>
            </a:r>
            <a:r>
              <a:rPr lang="en-US" altLang="en-US" baseline="30000" dirty="0"/>
              <a:t> </a:t>
            </a:r>
            <a:r>
              <a:rPr lang="en-US" altLang="en-US" baseline="30000" dirty="0" err="1"/>
              <a:t>th</a:t>
            </a:r>
            <a:r>
              <a:rPr lang="en-US" altLang="en-US" dirty="0"/>
              <a:t> value we read at index </a:t>
            </a:r>
            <a:r>
              <a:rPr lang="en-US" altLang="en-US" i="1" dirty="0" err="1"/>
              <a:t>i</a:t>
            </a:r>
            <a:r>
              <a:rPr lang="en-US" altLang="en-US" dirty="0"/>
              <a:t> )</a:t>
            </a:r>
          </a:p>
          <a:p>
            <a:pPr marL="639763" lvl="1" indent="-246063">
              <a:tabLst>
                <a:tab pos="2916238" algn="l"/>
              </a:tabLst>
            </a:pPr>
            <a:r>
              <a:rPr lang="en-US" altLang="en-US" dirty="0"/>
              <a:t>tally	(if input value is </a:t>
            </a:r>
            <a:r>
              <a:rPr lang="en-US" altLang="en-US" i="1" dirty="0" err="1"/>
              <a:t>i</a:t>
            </a:r>
            <a:r>
              <a:rPr lang="en-US" altLang="en-US" dirty="0"/>
              <a:t>, store it at array index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)</a:t>
            </a:r>
          </a:p>
          <a:p>
            <a:pPr marL="639763" lvl="1" indent="-246063">
              <a:tabLst>
                <a:tab pos="2916238" algn="l"/>
              </a:tabLst>
            </a:pPr>
            <a:r>
              <a:rPr lang="en-US" altLang="en-US" dirty="0"/>
              <a:t>explicit mapping	(count </a:t>
            </a:r>
            <a:r>
              <a:rPr lang="en-US" altLang="en-US" dirty="0">
                <a:latin typeface="Courier New" panose="02070309020205020404" pitchFamily="49" charset="0"/>
              </a:rPr>
              <a:t>'J'</a:t>
            </a:r>
            <a:r>
              <a:rPr lang="en-US" altLang="en-US" dirty="0"/>
              <a:t> at index 0, count </a:t>
            </a:r>
            <a:r>
              <a:rPr lang="en-US" altLang="en-US" dirty="0">
                <a:latin typeface="Courier New" panose="02070309020205020404" pitchFamily="49" charset="0"/>
              </a:rPr>
              <a:t>'X'</a:t>
            </a:r>
            <a:r>
              <a:rPr lang="en-US" altLang="en-US" dirty="0"/>
              <a:t> at index 1)</a:t>
            </a:r>
          </a:p>
          <a:p>
            <a:pPr marL="273050" indent="-273050">
              <a:tabLst>
                <a:tab pos="2916238" algn="l"/>
              </a:tabLst>
            </a:pPr>
            <a:endParaRPr lang="en-US" altLang="en-US" dirty="0"/>
          </a:p>
          <a:p>
            <a:pPr marL="273050" indent="-273050">
              <a:lnSpc>
                <a:spcPct val="110000"/>
              </a:lnSpc>
              <a:tabLst>
                <a:tab pos="2916238" algn="l"/>
              </a:tabLst>
            </a:pPr>
            <a:r>
              <a:rPr lang="en-US" altLang="en-US" i="1" dirty="0"/>
              <a:t>Exercise:</a:t>
            </a:r>
            <a:r>
              <a:rPr lang="en-US" altLang="en-US" dirty="0"/>
              <a:t> Modify our Sections program to use static methods that use arrays as parameters and returns.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005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7DED-AC8E-324B-9C61-6704F610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param/return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11F2-B121-A441-961A-D59E1828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This program reads a file representing which students attended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which discussion sections and produces output of the students'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section attendance and scores.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endParaRPr lang="en-US" altLang="en-US" sz="11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import </a:t>
            </a:r>
            <a:r>
              <a:rPr lang="en-US" altLang="en-US" sz="1800" dirty="0" err="1">
                <a:latin typeface="Courier New" panose="02070309020205020404" pitchFamily="49" charset="0"/>
              </a:rPr>
              <a:t>java.io</a:t>
            </a:r>
            <a:r>
              <a:rPr lang="en-US" altLang="en-US" sz="1800" dirty="0">
                <a:latin typeface="Courier New" panose="02070309020205020404" pitchFamily="49" charset="0"/>
              </a:rPr>
              <a:t>.*;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import </a:t>
            </a:r>
            <a:r>
              <a:rPr lang="en-US" altLang="en-US" sz="1800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800" dirty="0">
                <a:latin typeface="Courier New" panose="02070309020205020404" pitchFamily="49" charset="0"/>
              </a:rPr>
              <a:t>.*;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Sections2 {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800" dirty="0" err="1">
                <a:latin typeface="Courier New" panose="02070309020205020404" pitchFamily="49" charset="0"/>
              </a:rPr>
              <a:t>args</a:t>
            </a:r>
            <a:r>
              <a:rPr lang="en-US" altLang="en-US" sz="1800" dirty="0">
                <a:latin typeface="Courier New" panose="02070309020205020404" pitchFamily="49" charset="0"/>
              </a:rPr>
              <a:t>) throws </a:t>
            </a:r>
            <a:r>
              <a:rPr lang="en-US" altLang="en-US" sz="1800" dirty="0" err="1">
                <a:latin typeface="Courier New" panose="02070309020205020404" pitchFamily="49" charset="0"/>
              </a:rPr>
              <a:t>FileNotFoundException</a:t>
            </a:r>
            <a:r>
              <a:rPr lang="en-US" altLang="en-US" sz="1800" dirty="0">
                <a:latin typeface="Courier New" panose="02070309020205020404" pitchFamily="49" charset="0"/>
              </a:rPr>
              <a:t> {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Scanner input = new Scanner(new File("</a:t>
            </a:r>
            <a:r>
              <a:rPr lang="en-US" altLang="en-US" sz="1800" dirty="0" err="1">
                <a:latin typeface="Courier New" panose="02070309020205020404" pitchFamily="49" charset="0"/>
              </a:rPr>
              <a:t>sections.txt</a:t>
            </a:r>
            <a:r>
              <a:rPr lang="en-US" altLang="en-US" sz="1800" dirty="0">
                <a:latin typeface="Courier New" panose="02070309020205020404" pitchFamily="49" charset="0"/>
              </a:rPr>
              <a:t>"));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int section = 1;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while (</a:t>
            </a:r>
            <a:r>
              <a:rPr lang="en-US" altLang="en-US" sz="1800" dirty="0" err="1">
                <a:latin typeface="Courier New" panose="02070309020205020404" pitchFamily="49" charset="0"/>
              </a:rPr>
              <a:t>input.hasNextLine</a:t>
            </a:r>
            <a:r>
              <a:rPr lang="en-US" altLang="en-US" sz="1800" dirty="0">
                <a:latin typeface="Courier New" panose="02070309020205020404" pitchFamily="49" charset="0"/>
              </a:rPr>
              <a:t>()) {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    // process one section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String line = </a:t>
            </a:r>
            <a:r>
              <a:rPr lang="en-US" altLang="en-US" sz="1800" dirty="0" err="1">
                <a:latin typeface="Courier New" panose="02070309020205020404" pitchFamily="49" charset="0"/>
              </a:rPr>
              <a:t>input.nextLine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int[] points = </a:t>
            </a:r>
            <a:r>
              <a:rPr lang="en-US" altLang="en-US" sz="1800" dirty="0" err="1">
                <a:latin typeface="Courier New" panose="02070309020205020404" pitchFamily="49" charset="0"/>
              </a:rPr>
              <a:t>countPoints</a:t>
            </a:r>
            <a:r>
              <a:rPr lang="en-US" altLang="en-US" sz="1800" dirty="0">
                <a:latin typeface="Courier New" panose="02070309020205020404" pitchFamily="49" charset="0"/>
              </a:rPr>
              <a:t>(line);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double[] grades = </a:t>
            </a:r>
            <a:r>
              <a:rPr lang="en-US" altLang="en-US" sz="1800" dirty="0" err="1">
                <a:latin typeface="Courier New" panose="02070309020205020404" pitchFamily="49" charset="0"/>
              </a:rPr>
              <a:t>computeGrades</a:t>
            </a:r>
            <a:r>
              <a:rPr lang="en-US" altLang="en-US" sz="1800" dirty="0">
                <a:latin typeface="Courier New" panose="02070309020205020404" pitchFamily="49" charset="0"/>
              </a:rPr>
              <a:t>(points);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results(section, points, grades);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section++;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Produces all output about a particular section.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public static void results(int section, int[] points, double[] grades) {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("Section " + section);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("Student scores: " + </a:t>
            </a:r>
            <a:r>
              <a:rPr lang="en-US" altLang="en-US" sz="1800" dirty="0" err="1">
                <a:latin typeface="Courier New" panose="02070309020205020404" pitchFamily="49" charset="0"/>
              </a:rPr>
              <a:t>Arrays.toString</a:t>
            </a:r>
            <a:r>
              <a:rPr lang="en-US" altLang="en-US" sz="1800" dirty="0">
                <a:latin typeface="Courier New" panose="02070309020205020404" pitchFamily="49" charset="0"/>
              </a:rPr>
              <a:t>(points));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("Student grades: " + </a:t>
            </a:r>
            <a:r>
              <a:rPr lang="en-US" altLang="en-US" sz="1800" dirty="0" err="1">
                <a:latin typeface="Courier New" panose="02070309020205020404" pitchFamily="49" charset="0"/>
              </a:rPr>
              <a:t>Arrays.toString</a:t>
            </a:r>
            <a:r>
              <a:rPr lang="en-US" altLang="en-US" sz="1800" dirty="0">
                <a:latin typeface="Courier New" panose="02070309020205020404" pitchFamily="49" charset="0"/>
              </a:rPr>
              <a:t>(grades));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691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026E-B41D-654A-878B-527B8CFE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param/return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B7F3-AC0F-B249-A6ED-43FAC3A31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>
            <a:normAutofit/>
          </a:bodyPr>
          <a:lstStyle/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...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Computes the points earned for each student for a particular section.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public static int[] </a:t>
            </a:r>
            <a:r>
              <a:rPr lang="en-US" altLang="en-US" sz="1000" dirty="0" err="1">
                <a:latin typeface="Courier New" panose="02070309020205020404" pitchFamily="49" charset="0"/>
              </a:rPr>
              <a:t>countPoints</a:t>
            </a:r>
            <a:r>
              <a:rPr lang="en-US" altLang="en-US" sz="1000" dirty="0">
                <a:latin typeface="Courier New" panose="02070309020205020404" pitchFamily="49" charset="0"/>
              </a:rPr>
              <a:t>(String line) {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int[] points = new int[5];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for (int 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 = 0; 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 &lt; </a:t>
            </a:r>
            <a:r>
              <a:rPr lang="en-US" altLang="en-US" sz="1000" dirty="0" err="1">
                <a:latin typeface="Courier New" panose="02070309020205020404" pitchFamily="49" charset="0"/>
              </a:rPr>
              <a:t>line.length</a:t>
            </a:r>
            <a:r>
              <a:rPr lang="en-US" altLang="en-US" sz="1000" dirty="0">
                <a:latin typeface="Courier New" panose="02070309020205020404" pitchFamily="49" charset="0"/>
              </a:rPr>
              <a:t>(); 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++) {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int student = 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 % 5;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int earned = 0;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if (</a:t>
            </a:r>
            <a:r>
              <a:rPr lang="en-US" altLang="en-US" sz="1000" dirty="0" err="1">
                <a:latin typeface="Courier New" panose="02070309020205020404" pitchFamily="49" charset="0"/>
              </a:rPr>
              <a:t>line.charAt</a:t>
            </a:r>
            <a:r>
              <a:rPr lang="en-US" altLang="en-US" sz="1000" dirty="0">
                <a:latin typeface="Courier New" panose="02070309020205020404" pitchFamily="49" charset="0"/>
              </a:rPr>
              <a:t>(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) == 'y') {     // c == 'y'  or  c == 'n'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    earned = 3;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} else if (</a:t>
            </a:r>
            <a:r>
              <a:rPr lang="en-US" altLang="en-US" sz="1000" dirty="0" err="1">
                <a:latin typeface="Courier New" panose="02070309020205020404" pitchFamily="49" charset="0"/>
              </a:rPr>
              <a:t>line.charAt</a:t>
            </a:r>
            <a:r>
              <a:rPr lang="en-US" altLang="en-US" sz="1000" dirty="0">
                <a:latin typeface="Courier New" panose="02070309020205020404" pitchFamily="49" charset="0"/>
              </a:rPr>
              <a:t>(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) == 'n') {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    earned = 2;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}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points[student] = </a:t>
            </a:r>
            <a:r>
              <a:rPr lang="en-US" altLang="en-US" sz="1000" dirty="0" err="1">
                <a:latin typeface="Courier New" panose="02070309020205020404" pitchFamily="49" charset="0"/>
              </a:rPr>
              <a:t>Math.min</a:t>
            </a:r>
            <a:r>
              <a:rPr lang="en-US" altLang="en-US" sz="1000" dirty="0">
                <a:latin typeface="Courier New" panose="02070309020205020404" pitchFamily="49" charset="0"/>
              </a:rPr>
              <a:t>(20, points[student] + earned);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return points;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Computes the percentage for each student for a particular section.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public static double[] </a:t>
            </a:r>
            <a:r>
              <a:rPr lang="en-US" altLang="en-US" sz="1000" dirty="0" err="1">
                <a:latin typeface="Courier New" panose="02070309020205020404" pitchFamily="49" charset="0"/>
              </a:rPr>
              <a:t>computeGrades</a:t>
            </a:r>
            <a:r>
              <a:rPr lang="en-US" altLang="en-US" sz="1000" dirty="0">
                <a:latin typeface="Courier New" panose="02070309020205020404" pitchFamily="49" charset="0"/>
              </a:rPr>
              <a:t>(int[] points) {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double[] grades = new double[5];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for (int 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 = 0; 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 &lt; </a:t>
            </a:r>
            <a:r>
              <a:rPr lang="en-US" altLang="en-US" sz="1000" dirty="0" err="1">
                <a:latin typeface="Courier New" panose="02070309020205020404" pitchFamily="49" charset="0"/>
              </a:rPr>
              <a:t>points.length</a:t>
            </a:r>
            <a:r>
              <a:rPr lang="en-US" altLang="en-US" sz="1000" dirty="0">
                <a:latin typeface="Courier New" panose="02070309020205020404" pitchFamily="49" charset="0"/>
              </a:rPr>
              <a:t>; 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++) {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    grades[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] = 100.0 * points[</a:t>
            </a:r>
            <a:r>
              <a:rPr lang="en-US" altLang="en-US" sz="1000" dirty="0" err="1">
                <a:latin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</a:rPr>
              <a:t>] / 20.0;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    return grades;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961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115C-A1E4-F544-832B-DBAA6042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declaration,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8DD5-F769-3B44-B396-C769D91F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tabLst>
                <a:tab pos="4689475" algn="l"/>
              </a:tabLst>
            </a:pPr>
            <a:r>
              <a:rPr lang="en-US" altLang="en-US" dirty="0"/>
              <a:t>The length can be any integer expression.</a:t>
            </a:r>
          </a:p>
          <a:p>
            <a:pPr marL="742950" lvl="1" indent="-285750">
              <a:buNone/>
              <a:tabLst>
                <a:tab pos="4689475" algn="l"/>
              </a:tabLst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742950" lvl="1" indent="-285750">
              <a:buNone/>
              <a:tabLst>
                <a:tab pos="4689475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int x = 2 * 3 + 1;</a:t>
            </a:r>
          </a:p>
          <a:p>
            <a:pPr marL="742950" lvl="1" indent="-285750">
              <a:buNone/>
              <a:tabLst>
                <a:tab pos="4689475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int[] data = new int[</a:t>
            </a:r>
            <a:r>
              <a:rPr lang="en-US" altLang="en-US" b="1" dirty="0">
                <a:latin typeface="Courier New" panose="02070309020205020404" pitchFamily="49" charset="0"/>
              </a:rPr>
              <a:t>x % 5 + 2</a:t>
            </a:r>
            <a:r>
              <a:rPr lang="en-US" altLang="en-US" dirty="0">
                <a:latin typeface="Courier New" panose="02070309020205020404" pitchFamily="49" charset="0"/>
              </a:rPr>
              <a:t>];</a:t>
            </a:r>
            <a:endParaRPr lang="en-US" altLang="en-US" dirty="0"/>
          </a:p>
          <a:p>
            <a:pPr marL="742950" lvl="1" indent="-285750">
              <a:lnSpc>
                <a:spcPct val="80000"/>
              </a:lnSpc>
              <a:buNone/>
              <a:tabLst>
                <a:tab pos="4689475" algn="l"/>
              </a:tabLst>
            </a:pPr>
            <a:endParaRPr lang="en-US" altLang="en-US" dirty="0"/>
          </a:p>
          <a:p>
            <a:pPr marL="342900" indent="-342900">
              <a:tabLst>
                <a:tab pos="4689475" algn="l"/>
              </a:tabLst>
            </a:pPr>
            <a:r>
              <a:rPr lang="en-US" altLang="en-US" dirty="0"/>
              <a:t>Each element initially gets a "zero-equivalent" value.</a:t>
            </a:r>
          </a:p>
          <a:p>
            <a:endParaRPr lang="en-US" dirty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F1967B8C-219D-EB49-A56D-AE32511AE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58465"/>
              </p:ext>
            </p:extLst>
          </p:nvPr>
        </p:nvGraphicFramePr>
        <p:xfrm>
          <a:off x="2619685" y="4165600"/>
          <a:ext cx="4937125" cy="2327275"/>
        </p:xfrm>
        <a:graphic>
          <a:graphicData uri="http://schemas.openxmlformats.org/drawingml/2006/table">
            <a:tbl>
              <a:tblPr/>
              <a:tblGrid>
                <a:gridCol w="20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5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Default value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5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5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double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0.0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5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boolean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23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String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or other object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null</a:t>
                      </a:r>
                      <a:b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(means, "no object")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9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5A40-4890-5D49-8C8D-D3874B4E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3E17-BFA0-A842-939D-F01431DE8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534"/>
            <a:ext cx="10515600" cy="4351338"/>
          </a:xfrm>
        </p:spPr>
        <p:txBody>
          <a:bodyPr/>
          <a:lstStyle/>
          <a:p>
            <a:pPr marL="273050" indent="-273050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[</a:t>
            </a:r>
            <a:r>
              <a:rPr lang="en-US" altLang="en-US" b="1" dirty="0"/>
              <a:t>index</a:t>
            </a:r>
            <a:r>
              <a:rPr lang="en-US" altLang="en-US" dirty="0">
                <a:latin typeface="Courier New" panose="02070309020205020404" pitchFamily="49" charset="0"/>
              </a:rPr>
              <a:t>]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access</a:t>
            </a:r>
            <a:endParaRPr lang="en-US" altLang="en-US" b="1" dirty="0">
              <a:solidFill>
                <a:srgbClr val="008080"/>
              </a:solidFill>
            </a:endParaRPr>
          </a:p>
          <a:p>
            <a:pPr marL="273050" indent="-273050">
              <a:buNone/>
              <a:tabLst>
                <a:tab pos="4572000" algn="l"/>
              </a:tabLst>
            </a:pP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[</a:t>
            </a:r>
            <a:r>
              <a:rPr lang="en-US" altLang="en-US" b="1" dirty="0"/>
              <a:t>index</a:t>
            </a:r>
            <a:r>
              <a:rPr lang="en-US" altLang="en-US" dirty="0">
                <a:latin typeface="Courier New" panose="02070309020205020404" pitchFamily="49" charset="0"/>
              </a:rPr>
              <a:t>] =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;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modify</a:t>
            </a:r>
          </a:p>
          <a:p>
            <a:pPr marL="273050" indent="-273050">
              <a:buNone/>
              <a:tabLst>
                <a:tab pos="4572000" algn="l"/>
              </a:tabLst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marL="639763" lvl="1" indent="-246063">
              <a:tabLst>
                <a:tab pos="4572000" algn="l"/>
              </a:tabLst>
            </a:pPr>
            <a:r>
              <a:rPr lang="en-US" altLang="en-US" dirty="0"/>
              <a:t>Example:</a:t>
            </a:r>
          </a:p>
          <a:p>
            <a:pPr marL="639763" lvl="1" indent="-246063">
              <a:buNone/>
              <a:tabLst>
                <a:tab pos="4572000" algn="l"/>
              </a:tabLst>
            </a:pPr>
            <a:r>
              <a:rPr lang="en-US" altLang="en-US" sz="9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</a:rPr>
              <a:t>numbers[0] = 27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</a:rPr>
              <a:t>numbers[3] = -6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numbers[0]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if (</a:t>
            </a:r>
            <a:r>
              <a:rPr lang="en-US" altLang="en-US" sz="2000" b="1" dirty="0">
                <a:latin typeface="Courier New" panose="02070309020205020404" pitchFamily="49" charset="0"/>
              </a:rPr>
              <a:t>numbers[3]</a:t>
            </a:r>
            <a:r>
              <a:rPr lang="en-US" altLang="en-US" sz="2000" dirty="0">
                <a:latin typeface="Courier New" panose="02070309020205020404" pitchFamily="49" charset="0"/>
              </a:rPr>
              <a:t> &lt; 0) {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("Element 3 is negative.");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D6A1032B-C175-2F47-BCA1-5F753E159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54803"/>
              </p:ext>
            </p:extLst>
          </p:nvPr>
        </p:nvGraphicFramePr>
        <p:xfrm>
          <a:off x="1853436" y="5451475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63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9B05-3DC8-D04E-959E-D4D9DBB4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of other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5531-35F9-694C-9AC0-A52A921D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double[] results = new double[5];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results[2] = 3.4;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results[4] = -0.5;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dirty="0"/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>
                <a:latin typeface="Courier New" panose="02070309020205020404" pitchFamily="49" charset="0"/>
              </a:rPr>
              <a:t>[] tests = new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>
                <a:latin typeface="Courier New" panose="02070309020205020404" pitchFamily="49" charset="0"/>
              </a:rPr>
              <a:t>[6];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tests[3] = true;</a:t>
            </a:r>
            <a:endParaRPr lang="en-US" dirty="0"/>
          </a:p>
        </p:txBody>
      </p:sp>
      <p:graphicFrame>
        <p:nvGraphicFramePr>
          <p:cNvPr id="4" name="Group 74">
            <a:extLst>
              <a:ext uri="{FF2B5EF4-FFF2-40B4-BE49-F238E27FC236}">
                <a16:creationId xmlns:a16="http://schemas.microsoft.com/office/drawing/2014/main" id="{4324524E-95FE-5944-BA8C-1F7653035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88569"/>
              </p:ext>
            </p:extLst>
          </p:nvPr>
        </p:nvGraphicFramePr>
        <p:xfrm>
          <a:off x="1423686" y="3022600"/>
          <a:ext cx="4073525" cy="8128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9">
            <a:extLst>
              <a:ext uri="{FF2B5EF4-FFF2-40B4-BE49-F238E27FC236}">
                <a16:creationId xmlns:a16="http://schemas.microsoft.com/office/drawing/2014/main" id="{85CD40B6-0E0E-9044-BA85-027D233CC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23013"/>
              </p:ext>
            </p:extLst>
          </p:nvPr>
        </p:nvGraphicFramePr>
        <p:xfrm>
          <a:off x="1423686" y="5518150"/>
          <a:ext cx="5540375" cy="79375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5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9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65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4E82-3473-8043-A944-AB8C5F2E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Out-of-bounds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0CB7-7B5D-D044-935B-6D0643C2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273050" indent="-273050"/>
            <a:r>
              <a:rPr lang="en-US" altLang="en-US" dirty="0"/>
              <a:t>Legal indexes: between </a:t>
            </a:r>
            <a:r>
              <a:rPr lang="en-US" altLang="en-US" b="1" dirty="0"/>
              <a:t>0</a:t>
            </a:r>
            <a:r>
              <a:rPr lang="en-US" altLang="en-US" dirty="0"/>
              <a:t> and the </a:t>
            </a:r>
            <a:r>
              <a:rPr lang="en-US" altLang="en-US" b="1" dirty="0"/>
              <a:t>array's length - 1</a:t>
            </a:r>
            <a:r>
              <a:rPr lang="en-US" altLang="en-US" dirty="0"/>
              <a:t>.</a:t>
            </a:r>
          </a:p>
          <a:p>
            <a:pPr marL="639763" lvl="1" indent="-246063"/>
            <a:r>
              <a:rPr lang="en-US" altLang="en-US" dirty="0"/>
              <a:t>Reading or writing any index outside this range will throw an </a:t>
            </a:r>
            <a:r>
              <a:rPr lang="en-US" altLang="en-US" dirty="0" err="1">
                <a:latin typeface="Courier New" panose="02070309020205020404" pitchFamily="49" charset="0"/>
              </a:rPr>
              <a:t>ArrayIndexOutOfBoundsException</a:t>
            </a:r>
            <a:r>
              <a:rPr lang="en-US" altLang="en-US" dirty="0"/>
              <a:t>.</a:t>
            </a:r>
          </a:p>
          <a:p>
            <a:pPr marL="639763" lvl="1" indent="-246063"/>
            <a:endParaRPr lang="en-US" altLang="en-US" sz="900" dirty="0"/>
          </a:p>
          <a:p>
            <a:pPr marL="273050" indent="-273050"/>
            <a:r>
              <a:rPr lang="en-US" altLang="en-US" dirty="0"/>
              <a:t>Example: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int[] data = new int[10];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(data[0]);       // okay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(data[9]);       // okay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(data[-1]);      // exception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(data[10]);      // exception</a:t>
            </a:r>
          </a:p>
          <a:p>
            <a:endParaRPr 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EB09677-3D60-5B49-BA50-A31D05457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55305"/>
              </p:ext>
            </p:extLst>
          </p:nvPr>
        </p:nvGraphicFramePr>
        <p:xfrm>
          <a:off x="1416492" y="5451475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47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6322</Words>
  <Application>Microsoft Macintosh PowerPoint</Application>
  <PresentationFormat>Widescreen</PresentationFormat>
  <Paragraphs>1112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Building Java Programs Chapter 6</vt:lpstr>
      <vt:lpstr>Can we solve this problem?</vt:lpstr>
      <vt:lpstr>Why the problem is hard</vt:lpstr>
      <vt:lpstr>Arrays</vt:lpstr>
      <vt:lpstr>Array declaration</vt:lpstr>
      <vt:lpstr>Array declaration, cont.</vt:lpstr>
      <vt:lpstr>Accessing elements</vt:lpstr>
      <vt:lpstr>Arrays of other types</vt:lpstr>
      <vt:lpstr>Out-of-bounds</vt:lpstr>
      <vt:lpstr>Accessing array elements</vt:lpstr>
      <vt:lpstr>Arrays and for loops</vt:lpstr>
      <vt:lpstr>The length field</vt:lpstr>
      <vt:lpstr>Weather question</vt:lpstr>
      <vt:lpstr>Weather answer</vt:lpstr>
      <vt:lpstr>Quick array initialization</vt:lpstr>
      <vt:lpstr>"Array mystery" problem</vt:lpstr>
      <vt:lpstr>Limitations of arrays</vt:lpstr>
      <vt:lpstr>The Arrays class</vt:lpstr>
      <vt:lpstr>Arrays.toString</vt:lpstr>
      <vt:lpstr>Weather question 2</vt:lpstr>
      <vt:lpstr>Weather answer 2</vt:lpstr>
      <vt:lpstr>Arrays as parameters</vt:lpstr>
      <vt:lpstr>Swapping values</vt:lpstr>
      <vt:lpstr>Array reversal question</vt:lpstr>
      <vt:lpstr>Algorithm idea</vt:lpstr>
      <vt:lpstr>Flawed algorithm</vt:lpstr>
      <vt:lpstr>Array reverse question 2</vt:lpstr>
      <vt:lpstr>Array parameter (declare)</vt:lpstr>
      <vt:lpstr>Array parameter (call)</vt:lpstr>
      <vt:lpstr>Array return (declare)</vt:lpstr>
      <vt:lpstr>Array return (call)</vt:lpstr>
      <vt:lpstr>Reference semantics</vt:lpstr>
      <vt:lpstr>A swap method?</vt:lpstr>
      <vt:lpstr>Value semantics</vt:lpstr>
      <vt:lpstr>Reference semantics (objects)</vt:lpstr>
      <vt:lpstr>References and objects</vt:lpstr>
      <vt:lpstr>Objects as parameters</vt:lpstr>
      <vt:lpstr>Arrays pass by reference</vt:lpstr>
      <vt:lpstr>Array reverse question 2</vt:lpstr>
      <vt:lpstr>Array parameter questions</vt:lpstr>
      <vt:lpstr>Array parameter answers</vt:lpstr>
      <vt:lpstr>Array return question</vt:lpstr>
      <vt:lpstr>Array return answer 1</vt:lpstr>
      <vt:lpstr>Array return answer 2</vt:lpstr>
      <vt:lpstr>Arrays for tallying</vt:lpstr>
      <vt:lpstr>A multi-counter problem</vt:lpstr>
      <vt:lpstr>A multi-counter problem</vt:lpstr>
      <vt:lpstr>Creating an array of tallies</vt:lpstr>
      <vt:lpstr>Tally solution</vt:lpstr>
      <vt:lpstr>Array histogram question</vt:lpstr>
      <vt:lpstr>Array histogram answer</vt:lpstr>
      <vt:lpstr>Section attendance question</vt:lpstr>
      <vt:lpstr>Section input file</vt:lpstr>
      <vt:lpstr>Section attendance answer</vt:lpstr>
      <vt:lpstr>Data transformations</vt:lpstr>
      <vt:lpstr>Array param/return answer</vt:lpstr>
      <vt:lpstr>Array param/return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Java Programs Chapter 6</dc:title>
  <dc:creator>Mu Ge</dc:creator>
  <cp:lastModifiedBy>Mu Ge</cp:lastModifiedBy>
  <cp:revision>7</cp:revision>
  <dcterms:created xsi:type="dcterms:W3CDTF">2021-02-04T01:33:20Z</dcterms:created>
  <dcterms:modified xsi:type="dcterms:W3CDTF">2021-02-04T17:36:38Z</dcterms:modified>
</cp:coreProperties>
</file>