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3"/>
  </p:sldMasterIdLst>
  <p:notesMasterIdLst>
    <p:notesMasterId r:id="rId2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7" autoAdjust="0"/>
    <p:restoredTop sz="95574" autoAdjust="0"/>
  </p:normalViewPr>
  <p:slideViewPr>
    <p:cSldViewPr>
      <p:cViewPr varScale="1">
        <p:scale>
          <a:sx n="105" d="100"/>
          <a:sy n="105" d="100"/>
        </p:scale>
        <p:origin x="296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D55DDAF-9C90-F344-9874-DC6C6BD4F19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4C56B12-F788-3146-99C7-88F20D2DD01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32678EA-9A8B-9848-8990-1217BF54381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3DF0BBDE-60E5-9E48-B128-E7EFD8E2D5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5261D323-CA30-C349-89D7-57C1F3A5A07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94453326-66E6-0A46-9F82-2CE93F8C9C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0377962-60CC-834D-A64B-6F06689233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1CC55683-EA01-AB41-B5E4-4BD55F71CF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DD18182-2193-9D45-B6D2-0156BF1DEB92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6A4A65F-FD55-0944-95F0-6AF1841193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68C4E80-384B-0641-A297-263211A4C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43FED331-EF5D-B247-8087-F49732B1ED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DB6258-DDD3-E94A-B034-08BF579699FD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7B90EE74-65D7-D843-801D-A0F4BB9C3F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2E27314-0246-D046-B71D-788B186E4F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F5891F57-5F49-3D42-81DA-747332D55E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E81CFF6-188B-4146-BC58-06BBC7CDCC3B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57A6D9F0-4147-E647-8CB3-143F793ECB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DEDF9D1-14DD-954A-838C-C7041E41AA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6BF45EE3-1A19-E847-84B7-55974FCF83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B03CCD-2094-CF4E-B336-09D276E7EAAC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023E1CFF-F385-9540-A48E-47D616D01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9473D5B-05EC-8349-B5E8-9454D6002C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ACA9772A-84D8-BC4F-B79D-F9F571F226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9902F3E-6B58-EE4B-9BF2-004E3C2FE79B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0CE04F46-F763-B346-B486-C16809FFBB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0D1C6E8-7F3B-744D-B1B0-97C93E8FFB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11665DCE-90D3-744D-A335-ABE766F841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7EC9D2-7B62-6C4C-AF6F-D2F55ADFFEA5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47FCA0B1-7A33-6843-BC36-14CDCF4E45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FE5BE29-0683-C544-9F92-55A0BAA37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2169F05B-58B4-7741-96BA-9E44D06F8C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100D48E-5557-1A4C-AC56-CB52E7881588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D6EE8D7D-016D-3144-9B92-768302789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F345806-E413-0A4B-BF77-65907BC56A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B335AA34-6854-5F48-B6EB-86C536EAA5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736EF63-C489-614E-97A4-298F9C6256F8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9C08B6E2-E0AA-9A45-A6DE-361E6961F5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975D03F-4F22-BD47-BC64-9C582F3D0A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D2048BA7-D13D-4E43-8A86-DE84CB98DA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139065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ndale Mono" pitchFamily="1" charset="0"/>
              <a:buNone/>
              <a:defRPr/>
            </a:pPr>
            <a:endParaRPr lang="en-US" altLang="en-US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764B746-0F7F-A14D-8060-5CF130CA9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E9ABD-E2F2-DD45-BA08-57666A9FDB19}" type="datetimeFigureOut">
              <a:rPr lang="en-US"/>
              <a:pPr>
                <a:defRPr/>
              </a:pPr>
              <a:t>2/11/21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3A2D8A4-76FA-6D47-90B6-2B3C81E2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6A2874C-C36E-AF4D-B2CD-AF13F696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0E038-10C9-7543-A737-EC27256D40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0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18EB3-D1C9-174D-BB1F-946523E4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7D6D2-24EF-364A-A0C4-E39CB36ED227}" type="datetimeFigureOut">
              <a:rPr lang="en-US"/>
              <a:pPr>
                <a:defRPr/>
              </a:pPr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11DC8-C9B0-444B-A748-AF2F0967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CB175-C818-2E4E-BDCF-E0D66953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38AB5-632E-9647-BCD3-09017867C5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5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69476-6056-4C4A-A2D8-536278458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46E74-1841-DF40-A106-312CB958AAE8}" type="datetimeFigureOut">
              <a:rPr lang="en-US"/>
              <a:pPr>
                <a:defRPr/>
              </a:pPr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0F257-E5FD-2B42-821A-15DED57C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100C6-E6D6-A047-828B-3E1CE3ED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2F4DF-9F00-ED40-BA0A-DD9173D180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9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7757D-98CC-714D-A3AE-196B2C2E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9977D-485A-234E-87A5-0210D2FEEE35}" type="datetimeFigureOut">
              <a:rPr lang="en-US"/>
              <a:pPr>
                <a:defRPr/>
              </a:pPr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90D9D-EAFA-0F4E-928C-C721DEC4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9D19D-F0E6-AA47-94C8-65D72C88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55B88-DF02-244D-B73C-5BF2522256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5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4E25C-169A-9C4B-BA36-46DB6EE3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215C5-FA10-3F4B-893A-B81C66988D61}" type="datetimeFigureOut">
              <a:rPr lang="en-US"/>
              <a:pPr>
                <a:defRPr/>
              </a:pPr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4D9B6-F652-FA4B-8BC0-6E9653DF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BF071-A1BC-5445-A701-45D2C4A7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FEEEB-213D-2044-882E-0439307B1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8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262526C-8B0B-7B48-8B03-14F53031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773C8-4E47-B74F-AD4C-3B1E8C651A5B}" type="datetimeFigureOut">
              <a:rPr lang="en-US"/>
              <a:pPr>
                <a:defRPr/>
              </a:pPr>
              <a:t>2/11/21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73E250A-9CE0-3847-A23C-5968E5C5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A1D25C-7D5A-6A4D-AFEC-62B036A4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1C133-3327-FE42-88D7-5D54F827C3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24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86579F7-3F98-3D4D-AE1A-BAC8311B3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C4612-6365-4946-8D16-88BC26BCF25D}" type="datetimeFigureOut">
              <a:rPr lang="en-US"/>
              <a:pPr>
                <a:defRPr/>
              </a:pPr>
              <a:t>2/11/21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E98DE24-E603-CD4E-B457-DE3ED5C3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CD09D1E-07FF-7741-B2D1-958BB8A2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84EA7-294A-8341-BF57-D1FE5840F8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7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77728E6-41AD-5941-A26C-AB73CD42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213C4-0FC0-6D4E-B884-35563BB9F975}" type="datetimeFigureOut">
              <a:rPr lang="en-US"/>
              <a:pPr>
                <a:defRPr/>
              </a:pPr>
              <a:t>2/11/21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6FCE2C2-BAFF-3445-8665-375CA413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0DBB124-3C9D-8E40-B5AF-235A0400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9CFAA-3137-814C-A64B-A94304C2CD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5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60F5C54-C88D-6143-BDCA-A4D6118F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144E6-9D97-1B4C-9CD0-79118CAE3549}" type="datetimeFigureOut">
              <a:rPr lang="en-US"/>
              <a:pPr>
                <a:defRPr/>
              </a:pPr>
              <a:t>2/11/21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C13BA2B-28F3-A04E-817E-59D877113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9A2719C-A991-7240-B426-E23A45CC6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937C2-C95C-D342-B9AB-64B98F2D55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2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800F22E-6CE6-674F-AE62-F83259850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7F198-CF8E-524C-A981-EEDE52C827CD}" type="datetimeFigureOut">
              <a:rPr lang="en-US"/>
              <a:pPr>
                <a:defRPr/>
              </a:pPr>
              <a:t>2/11/21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1F35EA0-30DD-5646-981A-D02B29C9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9B02D9-EBC2-9C46-AB93-09A0DA5D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19C3B-6687-3F4A-89DC-D6DD3E719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7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F342AB8-249E-0D41-8A5A-C6995EB3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09C56-717D-014D-8EAC-B14EF78CD20E}" type="datetimeFigureOut">
              <a:rPr lang="en-US"/>
              <a:pPr>
                <a:defRPr/>
              </a:pPr>
              <a:t>2/11/21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CEEE23C-18EA-4F40-BE7A-70E3008E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DFDCDD1-5B79-E44E-B4DE-9ADA6850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455FC-9B53-D544-BE76-8B056006B9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1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0AE5292-89FD-F44B-8C0D-77A5F9F8B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B1C7A7E-C52E-1644-8200-E1685C53AF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62114-1164-564D-AA9D-A34092CE8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AF7ECF9-BD9F-3F4F-9BB1-6B84362CF3AB}" type="datetimeFigureOut">
              <a:rPr lang="en-US"/>
              <a:pPr>
                <a:defRPr/>
              </a:pPr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4A93-1AB1-7F41-8AC4-B0C69CC4A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2B21E-1964-C748-93AC-236E16CE4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5AAA5EB-F257-B240-B28E-C33C8C670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FC494E0D-BCCF-A846-8801-F7888CE2B3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106680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ndale Mono" pitchFamily="1" charset="0"/>
              <a:buNone/>
              <a:defRPr/>
            </a:pPr>
            <a:endParaRPr lang="en-US" altLang="en-US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97F493E-0B3C-9241-93C6-43FA3E3448F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0972800" y="6356350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500"/>
              </a:spcBef>
              <a:spcAft>
                <a:spcPts val="0"/>
              </a:spcAft>
              <a:defRPr/>
            </a:pPr>
            <a:fld id="{8A18758C-EF3E-5B45-8A75-E5F834930FBA}" type="slidenum">
              <a:rPr lang="en-US" altLang="en-US" sz="1200">
                <a:solidFill>
                  <a:srgbClr val="424242"/>
                </a:solidFill>
                <a:latin typeface="Verdana" panose="020B0604030504040204" pitchFamily="34" charset="0"/>
              </a:rPr>
              <a:pPr eaLnBrk="1" fontAlgn="auto" hangingPunct="1">
                <a:spcBef>
                  <a:spcPts val="50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EFB359F9-2807-684F-8BB3-70C4B61035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Building Java Programs</a:t>
            </a:r>
            <a:br>
              <a:rPr lang="en-US" altLang="en-US" dirty="0"/>
            </a:br>
            <a:r>
              <a:rPr lang="en-US" altLang="en-US" dirty="0"/>
              <a:t>Supplement 3G</a:t>
            </a: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820CE75B-FCB7-2942-A359-B16CB9B12F0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3600" dirty="0"/>
              <a:t>Graphics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79F88020-A04F-064B-98D9-6C7DC0BE4D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Outlined shapes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8F31A58-694F-B446-B42B-0C3D67076D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55000" lnSpcReduction="20000"/>
          </a:bodyPr>
          <a:lstStyle/>
          <a:p>
            <a:pPr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en-US" dirty="0"/>
              <a:t>To draw a colored shape with an outline, first </a:t>
            </a:r>
            <a:r>
              <a:rPr lang="en-US" altLang="en-US" i="1" dirty="0"/>
              <a:t>fill </a:t>
            </a:r>
            <a:r>
              <a:rPr lang="en-US" altLang="en-US" dirty="0"/>
              <a:t>it, </a:t>
            </a:r>
            <a:br>
              <a:rPr lang="en-US" altLang="en-US" dirty="0"/>
            </a:br>
            <a:r>
              <a:rPr lang="en-US" altLang="en-US" dirty="0"/>
              <a:t>then </a:t>
            </a:r>
            <a:r>
              <a:rPr lang="en-US" altLang="en-US" i="1" dirty="0"/>
              <a:t>draw </a:t>
            </a:r>
            <a:r>
              <a:rPr lang="en-US" altLang="en-US" dirty="0"/>
              <a:t>the same shape in the outline color.</a:t>
            </a:r>
            <a:endParaRPr lang="en-US" altLang="en-US" sz="900" dirty="0"/>
          </a:p>
          <a:p>
            <a:pPr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2200" dirty="0">
              <a:latin typeface="Courier New" panose="02070309020205020404" pitchFamily="49" charset="0"/>
            </a:endParaRP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import </a:t>
            </a:r>
            <a:r>
              <a:rPr lang="en-US" altLang="en-US" sz="2000" dirty="0" err="1">
                <a:latin typeface="Courier New" panose="02070309020205020404" pitchFamily="49" charset="0"/>
              </a:rPr>
              <a:t>java.awt</a:t>
            </a:r>
            <a:r>
              <a:rPr lang="en-US" altLang="en-US" sz="2000" dirty="0">
                <a:latin typeface="Courier New" panose="02070309020205020404" pitchFamily="49" charset="0"/>
              </a:rPr>
              <a:t>.*;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so I can use Graphics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endParaRPr lang="en-US" altLang="en-US" sz="700" dirty="0">
              <a:latin typeface="Courier New" panose="02070309020205020404" pitchFamily="49" charset="0"/>
            </a:endParaRP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public class </a:t>
            </a:r>
            <a:r>
              <a:rPr lang="en-US" altLang="en-US" sz="2000" dirty="0" err="1">
                <a:latin typeface="Courier New" panose="02070309020205020404" pitchFamily="49" charset="0"/>
              </a:rPr>
              <a:t>OutlineExample</a:t>
            </a:r>
            <a:r>
              <a:rPr lang="en-US" altLang="en-US" sz="2000" dirty="0">
                <a:latin typeface="Courier New" panose="02070309020205020404" pitchFamily="49" charset="0"/>
              </a:rPr>
              <a:t> {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sz="2000" dirty="0" err="1">
                <a:latin typeface="Courier New" panose="02070309020205020404" pitchFamily="49" charset="0"/>
              </a:rPr>
              <a:t>args</a:t>
            </a:r>
            <a:r>
              <a:rPr lang="en-US" altLang="en-US" sz="2000" dirty="0">
                <a:latin typeface="Courier New" panose="02070309020205020404" pitchFamily="49" charset="0"/>
              </a:rPr>
              <a:t>) {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       </a:t>
            </a:r>
            <a:r>
              <a:rPr lang="en-US" altLang="en-US" sz="2000" dirty="0" err="1">
                <a:latin typeface="Courier New" panose="02070309020205020404" pitchFamily="49" charset="0"/>
              </a:rPr>
              <a:t>DrawingPanel</a:t>
            </a:r>
            <a:r>
              <a:rPr lang="en-US" altLang="en-US" sz="2000" dirty="0">
                <a:latin typeface="Courier New" panose="02070309020205020404" pitchFamily="49" charset="0"/>
              </a:rPr>
              <a:t> panel = new </a:t>
            </a:r>
            <a:r>
              <a:rPr lang="en-US" altLang="en-US" sz="2000" dirty="0" err="1">
                <a:latin typeface="Courier New" panose="02070309020205020404" pitchFamily="49" charset="0"/>
              </a:rPr>
              <a:t>DrawingPanel</a:t>
            </a:r>
            <a:r>
              <a:rPr lang="en-US" altLang="en-US" sz="2000" dirty="0">
                <a:latin typeface="Courier New" panose="02070309020205020404" pitchFamily="49" charset="0"/>
              </a:rPr>
              <a:t>(150, 70);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       Graphics g = </a:t>
            </a:r>
            <a:r>
              <a:rPr lang="en-US" altLang="en-US" sz="2000" dirty="0" err="1">
                <a:latin typeface="Courier New" panose="02070309020205020404" pitchFamily="49" charset="0"/>
              </a:rPr>
              <a:t>panel.getGraphics</a:t>
            </a:r>
            <a:r>
              <a:rPr lang="en-US" altLang="en-US" sz="2000" dirty="0">
                <a:latin typeface="Courier New" panose="02070309020205020404" pitchFamily="49" charset="0"/>
              </a:rPr>
              <a:t>();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700" dirty="0">
                <a:latin typeface="Courier New" panose="02070309020205020404" pitchFamily="49" charset="0"/>
              </a:rPr>
              <a:t>        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    // inner red fill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g.setColor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Color.RED</a:t>
            </a:r>
            <a:r>
              <a:rPr lang="en-US" altLang="en-US" sz="2000" b="1" dirty="0">
                <a:latin typeface="Courier New" panose="02070309020205020404" pitchFamily="49" charset="0"/>
              </a:rPr>
              <a:t>);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g.fillRect</a:t>
            </a:r>
            <a:r>
              <a:rPr lang="en-US" altLang="en-US" sz="2000" b="1" dirty="0">
                <a:latin typeface="Courier New" panose="02070309020205020404" pitchFamily="49" charset="0"/>
              </a:rPr>
              <a:t>(20, 10, 100, 50);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endParaRPr lang="en-US" altLang="en-US" sz="700" b="1" dirty="0">
              <a:latin typeface="Courier New" panose="02070309020205020404" pitchFamily="49" charset="0"/>
            </a:endParaRP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    // black outline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g.setColor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Color.BLACK</a:t>
            </a:r>
            <a:r>
              <a:rPr lang="en-US" altLang="en-US" sz="2000" b="1" dirty="0">
                <a:latin typeface="Courier New" panose="02070309020205020404" pitchFamily="49" charset="0"/>
              </a:rPr>
              <a:t>);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g.drawRect</a:t>
            </a:r>
            <a:r>
              <a:rPr lang="en-US" altLang="en-US" sz="2000" b="1" dirty="0">
                <a:latin typeface="Courier New" panose="02070309020205020404" pitchFamily="49" charset="0"/>
              </a:rPr>
              <a:t>(20, 10, 100, 50);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   }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2" name="Picture 4" descr="draw_outline">
            <a:extLst>
              <a:ext uri="{FF2B5EF4-FFF2-40B4-BE49-F238E27FC236}">
                <a16:creationId xmlns:a16="http://schemas.microsoft.com/office/drawing/2014/main" id="{7ECBE2FE-AB66-B349-8111-008F8E312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133600"/>
            <a:ext cx="2971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8CF086A2-E111-AE4D-B0D8-E3E98BB6DA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Superimposing shapes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BE32A46-2977-F143-9B4C-C6B4857437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2200"/>
              <a:t>When ≥ 2 shapes occupy the same pixels, the last drawn "wins."</a:t>
            </a:r>
            <a:endParaRPr lang="en-US" altLang="en-US" sz="1600">
              <a:latin typeface="Courier New" panose="02070309020205020404" pitchFamily="49" charset="0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altLang="en-US" sz="800">
              <a:latin typeface="Courier New" panose="02070309020205020404" pitchFamily="49" charset="0"/>
            </a:endParaRPr>
          </a:p>
          <a:p>
            <a:pPr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import java.awt.*;</a:t>
            </a:r>
          </a:p>
          <a:p>
            <a:pPr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1800">
              <a:latin typeface="Courier New" panose="02070309020205020404" pitchFamily="49" charset="0"/>
            </a:endParaRPr>
          </a:p>
          <a:p>
            <a:pPr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public class Car {</a:t>
            </a:r>
          </a:p>
          <a:p>
            <a:pPr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public static void main(String[] args) {</a:t>
            </a:r>
          </a:p>
          <a:p>
            <a:pPr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DrawingPanel panel = new DrawingPanel(200, 100);</a:t>
            </a:r>
          </a:p>
          <a:p>
            <a:pPr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panel.setBackground(Color.LIGHT_GRAY);</a:t>
            </a:r>
          </a:p>
          <a:p>
            <a:pPr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Graphics g = panel.getGraphics();</a:t>
            </a:r>
          </a:p>
          <a:p>
            <a:pPr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900">
                <a:latin typeface="Courier New" panose="02070309020205020404" pitchFamily="49" charset="0"/>
              </a:rPr>
              <a:t>        </a:t>
            </a:r>
          </a:p>
          <a:p>
            <a:pPr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g.setColor(Color.BLACK);</a:t>
            </a:r>
          </a:p>
          <a:p>
            <a:pPr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g.fillRect(10, 30, 100, 50);</a:t>
            </a:r>
          </a:p>
          <a:p>
            <a:pPr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900">
                <a:latin typeface="Courier New" panose="02070309020205020404" pitchFamily="49" charset="0"/>
              </a:rPr>
              <a:t>        </a:t>
            </a:r>
          </a:p>
          <a:p>
            <a:pPr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g.setColor(Color.RED);</a:t>
            </a:r>
          </a:p>
          <a:p>
            <a:pPr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g.fillOval(20, 70, 20, 20);</a:t>
            </a:r>
          </a:p>
          <a:p>
            <a:pPr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g.fillOval(80, 70, 20, 20);</a:t>
            </a:r>
          </a:p>
          <a:p>
            <a:pPr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900">
                <a:latin typeface="Courier New" panose="02070309020205020404" pitchFamily="49" charset="0"/>
              </a:rPr>
              <a:t>        </a:t>
            </a:r>
          </a:p>
          <a:p>
            <a:pPr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g.setColor(Color.CYAN);</a:t>
            </a:r>
          </a:p>
          <a:p>
            <a:pPr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g.fillRect(80, 40, 30, 20);</a:t>
            </a:r>
          </a:p>
          <a:p>
            <a:pPr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57E9DF56-349A-F84E-85C9-7317313C1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99" y="2438400"/>
            <a:ext cx="2936079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BA2BAF7B-0194-3B47-923D-D8CB4EE3E0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Drawing with loops</a:t>
            </a:r>
          </a:p>
        </p:txBody>
      </p:sp>
      <p:sp>
        <p:nvSpPr>
          <p:cNvPr id="23555" name="AutoShape 3">
            <a:extLst>
              <a:ext uri="{FF2B5EF4-FFF2-40B4-BE49-F238E27FC236}">
                <a16:creationId xmlns:a16="http://schemas.microsoft.com/office/drawing/2014/main" id="{9EC1FBE9-6886-4B4C-8F6A-46A8CE0066D9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The </a:t>
            </a:r>
            <a:r>
              <a:rPr lang="en-US" altLang="en-US" i="1"/>
              <a:t>x</a:t>
            </a:r>
            <a:r>
              <a:rPr lang="en-US" altLang="en-US"/>
              <a:t>,</a:t>
            </a:r>
            <a:r>
              <a:rPr lang="en-US" altLang="en-US" i="1"/>
              <a:t>y</a:t>
            </a:r>
            <a:r>
              <a:rPr lang="en-US" altLang="en-US"/>
              <a:t>,</a:t>
            </a:r>
            <a:r>
              <a:rPr lang="en-US" altLang="en-US" i="1"/>
              <a:t>w</a:t>
            </a:r>
            <a:r>
              <a:rPr lang="en-US" altLang="en-US"/>
              <a:t>,</a:t>
            </a:r>
            <a:r>
              <a:rPr lang="en-US" altLang="en-US" i="1"/>
              <a:t>h</a:t>
            </a:r>
            <a:r>
              <a:rPr lang="en-US" altLang="en-US"/>
              <a:t> expressions can use the loop counter variable: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1000">
              <a:latin typeface="Courier New" panose="02070309020205020404" pitchFamily="49" charset="0"/>
            </a:endParaRP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700">
                <a:latin typeface="Courier New" panose="02070309020205020404" pitchFamily="49" charset="0"/>
              </a:rPr>
              <a:t>panel.setBackground(Color.YELLOW);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700">
                <a:latin typeface="Courier New" panose="02070309020205020404" pitchFamily="49" charset="0"/>
              </a:rPr>
              <a:t>g.setColor(Color.RED);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700" b="1">
                <a:latin typeface="Courier New" panose="02070309020205020404" pitchFamily="49" charset="0"/>
              </a:rPr>
              <a:t>for (int i = 1; i &lt;= 10; i++) {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700" b="1">
                <a:solidFill>
                  <a:srgbClr val="008080"/>
                </a:solidFill>
                <a:latin typeface="Courier New" panose="02070309020205020404" pitchFamily="49" charset="0"/>
              </a:rPr>
              <a:t>    //              x           y        w   h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700">
                <a:latin typeface="Courier New" panose="02070309020205020404" pitchFamily="49" charset="0"/>
              </a:rPr>
              <a:t>    g.fillOval(100 + </a:t>
            </a:r>
            <a:r>
              <a:rPr lang="en-US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20 * i</a:t>
            </a:r>
            <a:r>
              <a:rPr lang="en-US" altLang="en-US" sz="1700">
                <a:latin typeface="Courier New" panose="02070309020205020404" pitchFamily="49" charset="0"/>
              </a:rPr>
              <a:t>, 5 + </a:t>
            </a:r>
            <a:r>
              <a:rPr lang="en-US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20 * i</a:t>
            </a:r>
            <a:r>
              <a:rPr lang="en-US" altLang="en-US" sz="1700">
                <a:latin typeface="Courier New" panose="02070309020205020404" pitchFamily="49" charset="0"/>
              </a:rPr>
              <a:t>, 50, 50);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700" b="1">
                <a:latin typeface="Courier New" panose="02070309020205020404" pitchFamily="49" charset="0"/>
              </a:rPr>
              <a:t>}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1700" b="1">
              <a:latin typeface="Courier New" panose="02070309020205020404" pitchFamily="49" charset="0"/>
            </a:endParaRP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1900" b="1">
              <a:latin typeface="Courier New" panose="02070309020205020404" pitchFamily="49" charset="0"/>
            </a:endParaRP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1900">
              <a:latin typeface="Courier New" panose="02070309020205020404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en-US"/>
              <a:t>Nested loops can be used with graphics: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g.setColor(Color.BLUE);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800">
              <a:latin typeface="Courier New" panose="02070309020205020404" pitchFamily="49" charset="0"/>
            </a:endParaRP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b="1">
                <a:latin typeface="Courier New" panose="02070309020205020404" pitchFamily="49" charset="0"/>
              </a:rPr>
              <a:t>for (int x = 1; x &lt;= 4; x++) {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b="1">
                <a:latin typeface="Courier New" panose="02070309020205020404" pitchFamily="49" charset="0"/>
              </a:rPr>
              <a:t>    for (int y = 1; y &lt;= 9; y++) {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        g.drawString("Java", x * 40, y * 25);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b="1">
                <a:latin typeface="Courier New" panose="02070309020205020404" pitchFamily="49" charset="0"/>
              </a:rPr>
              <a:t>    }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b="1"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C81BB6A5-0EA4-FC48-8B02-ACA36D75D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049463"/>
            <a:ext cx="1676400" cy="153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5">
            <a:extLst>
              <a:ext uri="{FF2B5EF4-FFF2-40B4-BE49-F238E27FC236}">
                <a16:creationId xmlns:a16="http://schemas.microsoft.com/office/drawing/2014/main" id="{B3898D9C-73E9-2441-9716-A73E14EB2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788" y="4419600"/>
            <a:ext cx="167957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E6617E94-98CE-8E43-A4CC-8863F3CB0C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Zero-based loops</a:t>
            </a:r>
          </a:p>
        </p:txBody>
      </p:sp>
      <p:sp>
        <p:nvSpPr>
          <p:cNvPr id="569347" name="Rectangle 3">
            <a:extLst>
              <a:ext uri="{FF2B5EF4-FFF2-40B4-BE49-F238E27FC236}">
                <a16:creationId xmlns:a16="http://schemas.microsoft.com/office/drawing/2014/main" id="{2AC3A706-1553-274D-BF6A-B9E038FDB5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Beginning at 0 and using </a:t>
            </a:r>
            <a:r>
              <a:rPr lang="en-US" altLang="en-US">
                <a:latin typeface="Courier New" panose="02070309020205020404" pitchFamily="49" charset="0"/>
              </a:rPr>
              <a:t>&lt;</a:t>
            </a:r>
            <a:r>
              <a:rPr lang="en-US" altLang="en-US"/>
              <a:t> can make coordinates easier.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700">
                <a:latin typeface="Courier New" panose="02070309020205020404" pitchFamily="49" charset="0"/>
              </a:rPr>
              <a:t>DrawingPanel panel = new DrawingPanel(150, 140);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700">
                <a:latin typeface="Courier New" panose="02070309020205020404" pitchFamily="49" charset="0"/>
              </a:rPr>
              <a:t>Graphics g = panel.getGraphics();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1700">
              <a:latin typeface="Courier New" panose="02070309020205020404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700" b="1">
                <a:solidFill>
                  <a:srgbClr val="008080"/>
                </a:solidFill>
                <a:latin typeface="Courier New" panose="02070309020205020404" pitchFamily="49" charset="0"/>
              </a:rPr>
              <a:t>// horizontal line of 5 20x20 rectangles starting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700" b="1">
                <a:solidFill>
                  <a:srgbClr val="008080"/>
                </a:solidFill>
                <a:latin typeface="Courier New" panose="02070309020205020404" pitchFamily="49" charset="0"/>
              </a:rPr>
              <a:t>// at (11, 18); x increases by 20 each time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700">
                <a:latin typeface="Courier New" panose="02070309020205020404" pitchFamily="49" charset="0"/>
              </a:rPr>
              <a:t>for (int i = </a:t>
            </a:r>
            <a:r>
              <a:rPr lang="en-US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1700">
                <a:latin typeface="Courier New" panose="02070309020205020404" pitchFamily="49" charset="0"/>
              </a:rPr>
              <a:t>; i </a:t>
            </a:r>
            <a:r>
              <a:rPr lang="en-US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&lt;</a:t>
            </a:r>
            <a:r>
              <a:rPr lang="en-US" altLang="en-US" sz="1700">
                <a:latin typeface="Courier New" panose="02070309020205020404" pitchFamily="49" charset="0"/>
              </a:rPr>
              <a:t> 5; i++) {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700">
                <a:latin typeface="Courier New" panose="02070309020205020404" pitchFamily="49" charset="0"/>
              </a:rPr>
              <a:t>    g.drawRect(11 + 20 * i, 18, 20, 20);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700">
                <a:latin typeface="Courier New" panose="02070309020205020404" pitchFamily="49" charset="0"/>
              </a:rPr>
              <a:t>}</a:t>
            </a:r>
            <a:endParaRPr lang="en-US" altLang="en-US" sz="1700"/>
          </a:p>
          <a:p>
            <a:pPr lvl="1" fontAlgn="auto">
              <a:spcAft>
                <a:spcPts val="0"/>
              </a:spcAft>
              <a:defRPr/>
            </a:pPr>
            <a:endParaRPr lang="en-US" altLang="en-US" sz="1700"/>
          </a:p>
          <a:p>
            <a:pPr fontAlgn="auto">
              <a:spcAft>
                <a:spcPts val="0"/>
              </a:spcAft>
              <a:defRPr/>
            </a:pPr>
            <a:r>
              <a:rPr lang="en-US" altLang="en-US"/>
              <a:t>Exercise: Write a variation of the above</a:t>
            </a:r>
            <a:br>
              <a:rPr lang="en-US" altLang="en-US"/>
            </a:br>
            <a:r>
              <a:rPr lang="en-US" altLang="en-US"/>
              <a:t>program that draws the output at right.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/>
              <a:t>The bottom-left rectangle is at (11, 98).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endParaRPr lang="en-US" altLang="en-US" sz="900"/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700">
                <a:latin typeface="Courier New" panose="02070309020205020404" pitchFamily="49" charset="0"/>
              </a:rPr>
              <a:t>for (int i = 0; i &lt; 5; i++) {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700">
                <a:latin typeface="Courier New" panose="02070309020205020404" pitchFamily="49" charset="0"/>
              </a:rPr>
              <a:t>    g.drawRect(11 + 20 * i, </a:t>
            </a:r>
            <a:r>
              <a:rPr lang="en-US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98 - 20 * i</a:t>
            </a:r>
            <a:r>
              <a:rPr lang="en-US" altLang="en-US" sz="1700">
                <a:latin typeface="Courier New" panose="02070309020205020404" pitchFamily="49" charset="0"/>
              </a:rPr>
              <a:t>, 20, 20);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700">
                <a:latin typeface="Courier New" panose="02070309020205020404" pitchFamily="49" charset="0"/>
              </a:rPr>
              <a:t>}</a:t>
            </a:r>
            <a:endParaRPr lang="en-US" altLang="en-US" sz="2000"/>
          </a:p>
        </p:txBody>
      </p:sp>
      <p:pic>
        <p:nvPicPr>
          <p:cNvPr id="24579" name="Picture 4">
            <a:extLst>
              <a:ext uri="{FF2B5EF4-FFF2-40B4-BE49-F238E27FC236}">
                <a16:creationId xmlns:a16="http://schemas.microsoft.com/office/drawing/2014/main" id="{27395A2D-121C-8B4A-B1C7-A8255EE6A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1828800"/>
            <a:ext cx="15430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9349" name="Picture 5">
            <a:extLst>
              <a:ext uri="{FF2B5EF4-FFF2-40B4-BE49-F238E27FC236}">
                <a16:creationId xmlns:a16="http://schemas.microsoft.com/office/drawing/2014/main" id="{5F135C91-4EB3-B043-AA0F-A160FAFB6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4419600"/>
            <a:ext cx="15430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9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9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6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693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693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693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FA476482-F47B-5147-9411-571226115A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Java book figure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60B5CF3C-0A90-C34F-B4FE-DD2E8AACE3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Write a program that draws the following figure:</a:t>
            </a:r>
          </a:p>
          <a:p>
            <a:pPr lvl="1"/>
            <a:r>
              <a:rPr lang="en-US" altLang="en-US" dirty="0"/>
              <a:t>drawing panel is size 200x150</a:t>
            </a:r>
          </a:p>
          <a:p>
            <a:pPr lvl="1"/>
            <a:r>
              <a:rPr lang="en-US" altLang="en-US" dirty="0"/>
              <a:t>book is at (20, 35), size 100x100</a:t>
            </a:r>
          </a:p>
          <a:p>
            <a:pPr lvl="1"/>
            <a:r>
              <a:rPr lang="en-US" altLang="en-US" dirty="0"/>
              <a:t>cyan background</a:t>
            </a:r>
          </a:p>
          <a:p>
            <a:pPr lvl="1"/>
            <a:r>
              <a:rPr lang="en-US" altLang="en-US" dirty="0"/>
              <a:t>white "BJP" text at position (70, 55)</a:t>
            </a:r>
          </a:p>
          <a:p>
            <a:pPr lvl="2"/>
            <a:endParaRPr lang="en-US" altLang="en-US" sz="900" dirty="0"/>
          </a:p>
          <a:p>
            <a:pPr lvl="1"/>
            <a:r>
              <a:rPr lang="en-US" altLang="en-US" dirty="0"/>
              <a:t>stairs are in color (red=191, green=118, blue=73)</a:t>
            </a:r>
          </a:p>
          <a:p>
            <a:pPr lvl="1"/>
            <a:r>
              <a:rPr lang="en-US" altLang="en-US" dirty="0"/>
              <a:t>each stair is 9px tall</a:t>
            </a:r>
          </a:p>
          <a:p>
            <a:pPr lvl="2"/>
            <a:r>
              <a:rPr lang="en-US" altLang="en-US" dirty="0"/>
              <a:t>1st stair is 10px wide</a:t>
            </a:r>
          </a:p>
          <a:p>
            <a:pPr lvl="2"/>
            <a:r>
              <a:rPr lang="en-US" altLang="en-US" dirty="0"/>
              <a:t>2nd stair is 20px wide ...</a:t>
            </a:r>
          </a:p>
          <a:p>
            <a:pPr lvl="1"/>
            <a:r>
              <a:rPr lang="en-US" altLang="en-US" dirty="0"/>
              <a:t>stairs are 10px apart (1 blank pixel between)</a:t>
            </a:r>
          </a:p>
        </p:txBody>
      </p:sp>
      <p:pic>
        <p:nvPicPr>
          <p:cNvPr id="25603" name="Picture 4">
            <a:extLst>
              <a:ext uri="{FF2B5EF4-FFF2-40B4-BE49-F238E27FC236}">
                <a16:creationId xmlns:a16="http://schemas.microsoft.com/office/drawing/2014/main" id="{5DF94709-63DC-1349-9263-081139F13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343400"/>
            <a:ext cx="20193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8F508682-B74D-DF4D-9716-70D319351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book solution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D9A40FE-CCCB-5D4B-8AAF-1B9EC28D2F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55000" lnSpcReduction="20000"/>
          </a:bodyPr>
          <a:lstStyle/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Draws a Building Java Programs textbook with DrawingPanel.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import java.awt.*;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endParaRPr lang="en-US" altLang="en-US" sz="1800">
              <a:latin typeface="Courier New" panose="02070309020205020404" pitchFamily="49" charset="0"/>
            </a:endParaRP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public class Book {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public static void main(String[] args) {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DrawingPanel panel = new DrawingPanel(200, 150);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panel.setBackground(Color.WHITE);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Graphics g = panel.getGraphics();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endParaRPr lang="en-US" altLang="en-US" sz="800">
              <a:latin typeface="Courier New" panose="02070309020205020404" pitchFamily="49" charset="0"/>
            </a:endParaRP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g.setColor(Color.CYAN);            </a:t>
            </a: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cyan background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g.fillRect(20, 35, 100, 100);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endParaRPr lang="en-US" altLang="en-US" sz="800">
              <a:latin typeface="Courier New" panose="02070309020205020404" pitchFamily="49" charset="0"/>
            </a:endParaRP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g.setColor(Color.WHITE);           </a:t>
            </a: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white "bjp" text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g.drawString("BJP", 70, 55);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endParaRPr lang="en-US" altLang="en-US" sz="800">
              <a:latin typeface="Courier New" panose="02070309020205020404" pitchFamily="49" charset="0"/>
            </a:endParaRP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g.setColor(new Color(191, 118, 73));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for (int i = 0; i &lt; 10; i++) {     </a:t>
            </a: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orange "bricks"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    g.fillRect(20, 35 + 10 * i, 10 + 10 * i, 9);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}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660EFFB1-0F31-C541-99F1-12F5576DF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Java books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0E87D833-0F17-9641-8817-4CE0A25BF1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Modify the Java book program so that it can draw books at different </a:t>
            </a:r>
            <a:r>
              <a:rPr lang="en-US" altLang="en-US" i="1"/>
              <a:t>positions</a:t>
            </a:r>
            <a:r>
              <a:rPr lang="en-US" altLang="en-US"/>
              <a:t> as shown below.</a:t>
            </a:r>
          </a:p>
          <a:p>
            <a:pPr lvl="1"/>
            <a:r>
              <a:rPr lang="en-US" altLang="en-US"/>
              <a:t>book top/left positions: (20, 35), (150, 70), (300, 10)</a:t>
            </a:r>
          </a:p>
          <a:p>
            <a:pPr lvl="1"/>
            <a:r>
              <a:rPr lang="en-US" altLang="en-US"/>
              <a:t>drawing panel's new size: 450x180</a:t>
            </a:r>
          </a:p>
        </p:txBody>
      </p:sp>
      <p:pic>
        <p:nvPicPr>
          <p:cNvPr id="27651" name="Picture 4">
            <a:extLst>
              <a:ext uri="{FF2B5EF4-FFF2-40B4-BE49-F238E27FC236}">
                <a16:creationId xmlns:a16="http://schemas.microsoft.com/office/drawing/2014/main" id="{E8BB89DA-B09A-8F4E-AD1F-02099EB4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4038600"/>
            <a:ext cx="440055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55BD484C-06C7-EA48-9A3C-7BBE3B226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books solution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3F676B0-179D-2D43-9E1E-311869FA71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To draw in a method, you must pass </a:t>
            </a:r>
            <a:r>
              <a:rPr lang="en-US" altLang="en-US">
                <a:latin typeface="Courier New" panose="02070309020205020404" pitchFamily="49" charset="0"/>
              </a:rPr>
              <a:t>Graphics g</a:t>
            </a:r>
            <a:r>
              <a:rPr lang="en-US" altLang="en-US"/>
              <a:t> to it.</a:t>
            </a:r>
            <a:endParaRPr lang="en-US" altLang="en-US">
              <a:latin typeface="Courier New" panose="02070309020205020404" pitchFamily="49" charset="0"/>
            </a:endParaRP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endParaRPr lang="en-US" altLang="en-US"/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Draws many BJP textbooks using parameters.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import java.awt.*;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endParaRPr lang="en-US" altLang="en-US" sz="1800">
              <a:latin typeface="Courier New" panose="02070309020205020404" pitchFamily="49" charset="0"/>
            </a:endParaRP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public class Book2 {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public static void main(String[] args) {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DrawingPanel panel = new DrawingPanel(</a:t>
            </a:r>
            <a:r>
              <a:rPr lang="en-US" altLang="en-US" sz="1800" b="1">
                <a:latin typeface="Courier New" panose="02070309020205020404" pitchFamily="49" charset="0"/>
              </a:rPr>
              <a:t>450</a:t>
            </a:r>
            <a:r>
              <a:rPr lang="en-US" altLang="en-US" sz="1800">
                <a:latin typeface="Courier New" panose="02070309020205020404" pitchFamily="49" charset="0"/>
              </a:rPr>
              <a:t>, </a:t>
            </a:r>
            <a:r>
              <a:rPr lang="en-US" altLang="en-US" sz="1800" b="1">
                <a:latin typeface="Courier New" panose="02070309020205020404" pitchFamily="49" charset="0"/>
              </a:rPr>
              <a:t>180</a:t>
            </a:r>
            <a:r>
              <a:rPr lang="en-US" altLang="en-US" sz="1800">
                <a:latin typeface="Courier New" panose="02070309020205020404" pitchFamily="49" charset="0"/>
              </a:rPr>
              <a:t>);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panel.setBackground(Color.WHITE);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Graphics g = panel.getGraphics();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endParaRPr lang="en-US" altLang="en-US" sz="1800">
              <a:latin typeface="Courier New" panose="02070309020205020404" pitchFamily="49" charset="0"/>
            </a:endParaRP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        // draw three books at different locations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 b="1">
                <a:latin typeface="Courier New" panose="02070309020205020404" pitchFamily="49" charset="0"/>
              </a:rPr>
              <a:t>        drawBook(</a:t>
            </a: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g</a:t>
            </a:r>
            <a:r>
              <a:rPr lang="en-US" altLang="en-US" sz="1800" b="1">
                <a:latin typeface="Courier New" panose="02070309020205020404" pitchFamily="49" charset="0"/>
              </a:rPr>
              <a:t>, 20, 35);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 b="1">
                <a:latin typeface="Courier New" panose="02070309020205020404" pitchFamily="49" charset="0"/>
              </a:rPr>
              <a:t>        drawBook(</a:t>
            </a: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g</a:t>
            </a:r>
            <a:r>
              <a:rPr lang="en-US" altLang="en-US" sz="1800" b="1">
                <a:latin typeface="Courier New" panose="02070309020205020404" pitchFamily="49" charset="0"/>
              </a:rPr>
              <a:t>, 150, 70);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 b="1">
                <a:latin typeface="Courier New" panose="02070309020205020404" pitchFamily="49" charset="0"/>
              </a:rPr>
              <a:t>        drawBook(</a:t>
            </a: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g</a:t>
            </a:r>
            <a:r>
              <a:rPr lang="en-US" altLang="en-US" sz="1800" b="1">
                <a:latin typeface="Courier New" panose="02070309020205020404" pitchFamily="49" charset="0"/>
              </a:rPr>
              <a:t>, 300, 10);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...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3489688E-B66D-9845-847C-6254D24736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books, cont'd.</a:t>
            </a:r>
          </a:p>
        </p:txBody>
      </p:sp>
      <p:sp>
        <p:nvSpPr>
          <p:cNvPr id="29699" name="Rectangle 4">
            <a:extLst>
              <a:ext uri="{FF2B5EF4-FFF2-40B4-BE49-F238E27FC236}">
                <a16:creationId xmlns:a16="http://schemas.microsoft.com/office/drawing/2014/main" id="{15F6C069-3370-3847-ADC3-873D6FF9A1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...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endParaRPr lang="en-US" altLang="en-US" sz="1800">
              <a:latin typeface="Courier New" panose="02070309020205020404" pitchFamily="49" charset="0"/>
            </a:endParaRP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    // Draws a BJP textbook at the given x/y position.    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 b="1">
                <a:latin typeface="Courier New" panose="02070309020205020404" pitchFamily="49" charset="0"/>
              </a:rPr>
              <a:t>    public static void drawBook(</a:t>
            </a: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Graphics g</a:t>
            </a:r>
            <a:r>
              <a:rPr lang="en-US" altLang="en-US" sz="1800" b="1">
                <a:latin typeface="Courier New" panose="02070309020205020404" pitchFamily="49" charset="0"/>
              </a:rPr>
              <a:t>, int x, int y) {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g.setColor(Color.CYAN);            </a:t>
            </a: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cyan background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g.fillRect(</a:t>
            </a:r>
            <a:r>
              <a:rPr lang="en-US" altLang="en-US" sz="1800" b="1">
                <a:latin typeface="Courier New" panose="02070309020205020404" pitchFamily="49" charset="0"/>
              </a:rPr>
              <a:t>x</a:t>
            </a:r>
            <a:r>
              <a:rPr lang="en-US" altLang="en-US" sz="1800">
                <a:latin typeface="Courier New" panose="02070309020205020404" pitchFamily="49" charset="0"/>
              </a:rPr>
              <a:t>, </a:t>
            </a:r>
            <a:r>
              <a:rPr lang="en-US" altLang="en-US" sz="1800" b="1">
                <a:latin typeface="Courier New" panose="02070309020205020404" pitchFamily="49" charset="0"/>
              </a:rPr>
              <a:t>y</a:t>
            </a:r>
            <a:r>
              <a:rPr lang="en-US" altLang="en-US" sz="1800">
                <a:latin typeface="Courier New" panose="02070309020205020404" pitchFamily="49" charset="0"/>
              </a:rPr>
              <a:t>, 100, 100);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g.setColor(Color.WHITE);           </a:t>
            </a: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white "bjp" text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g.drawString("BJP", </a:t>
            </a:r>
            <a:r>
              <a:rPr lang="en-US" altLang="en-US" sz="1800" b="1">
                <a:latin typeface="Courier New" panose="02070309020205020404" pitchFamily="49" charset="0"/>
              </a:rPr>
              <a:t>x + 50</a:t>
            </a:r>
            <a:r>
              <a:rPr lang="en-US" altLang="en-US" sz="1800">
                <a:latin typeface="Courier New" panose="02070309020205020404" pitchFamily="49" charset="0"/>
              </a:rPr>
              <a:t>, </a:t>
            </a:r>
            <a:r>
              <a:rPr lang="en-US" altLang="en-US" sz="1800" b="1">
                <a:latin typeface="Courier New" panose="02070309020205020404" pitchFamily="49" charset="0"/>
              </a:rPr>
              <a:t>y + 20</a:t>
            </a:r>
            <a:r>
              <a:rPr lang="en-US" altLang="en-US" sz="1800">
                <a:latin typeface="Courier New" panose="02070309020205020404" pitchFamily="49" charset="0"/>
              </a:rPr>
              <a:t>);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g.setColor(new Color(191, 118, 73));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for (int i = 0; i &lt; 10; i++) {     </a:t>
            </a: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orange "bricks"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    g.fillRect(</a:t>
            </a:r>
            <a:r>
              <a:rPr lang="en-US" altLang="en-US" sz="1800" b="1">
                <a:latin typeface="Courier New" panose="02070309020205020404" pitchFamily="49" charset="0"/>
              </a:rPr>
              <a:t>x</a:t>
            </a:r>
            <a:r>
              <a:rPr lang="en-US" altLang="en-US" sz="1800">
                <a:latin typeface="Courier New" panose="02070309020205020404" pitchFamily="49" charset="0"/>
              </a:rPr>
              <a:t>, </a:t>
            </a:r>
            <a:r>
              <a:rPr lang="en-US" altLang="en-US" sz="1800" b="1">
                <a:latin typeface="Courier New" panose="02070309020205020404" pitchFamily="49" charset="0"/>
              </a:rPr>
              <a:t>y + </a:t>
            </a:r>
            <a:r>
              <a:rPr lang="en-US" altLang="en-US" sz="1800">
                <a:latin typeface="Courier New" panose="02070309020205020404" pitchFamily="49" charset="0"/>
              </a:rPr>
              <a:t>10 * i, 10 * (i + 1), 9);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}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 b="1">
                <a:latin typeface="Courier New" panose="02070309020205020404" pitchFamily="49" charset="0"/>
              </a:rPr>
              <a:t>    }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365951B2-F8A4-614B-8AF1-03B4B94DC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Resizable Java books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AB12E46B-416F-A746-884B-B9EA5FBFD7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Modify the Java book program so that it can draw books at different </a:t>
            </a:r>
            <a:r>
              <a:rPr lang="en-US" altLang="en-US" i="1"/>
              <a:t>sizes</a:t>
            </a:r>
            <a:r>
              <a:rPr lang="en-US" altLang="en-US"/>
              <a:t> as shown below.</a:t>
            </a:r>
          </a:p>
          <a:p>
            <a:pPr lvl="1"/>
            <a:r>
              <a:rPr lang="en-US" altLang="en-US"/>
              <a:t>book sizes: 100x100,  60x60,  200x200</a:t>
            </a:r>
          </a:p>
          <a:p>
            <a:pPr lvl="1"/>
            <a:r>
              <a:rPr lang="en-US" altLang="en-US"/>
              <a:t>drawing panel's new size: 520x240</a:t>
            </a:r>
          </a:p>
        </p:txBody>
      </p:sp>
      <p:pic>
        <p:nvPicPr>
          <p:cNvPr id="30723" name="Picture 4">
            <a:extLst>
              <a:ext uri="{FF2B5EF4-FFF2-40B4-BE49-F238E27FC236}">
                <a16:creationId xmlns:a16="http://schemas.microsoft.com/office/drawing/2014/main" id="{F5DB85FF-19A1-174C-9BEF-1FE36D69D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505200"/>
            <a:ext cx="506730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95D4276E-031A-674A-97CE-A56F515DCE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Graphical objects</a:t>
            </a:r>
          </a:p>
        </p:txBody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id="{33C423F4-AB47-6145-A61B-1FB5882853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buFont typeface="Arial" panose="020B0604020202020204" pitchFamily="34" charset="0"/>
              <a:buNone/>
              <a:tabLst>
                <a:tab pos="1828800" algn="l"/>
              </a:tabLst>
            </a:pPr>
            <a:r>
              <a:rPr lang="en-US" altLang="en-US" dirty="0"/>
              <a:t>We will draw graphics in Java using 3 kinds of objects:</a:t>
            </a:r>
          </a:p>
          <a:p>
            <a:pPr marL="273050" indent="-273050">
              <a:buFont typeface="Arial" panose="020B0604020202020204" pitchFamily="34" charset="0"/>
              <a:buNone/>
              <a:tabLst>
                <a:tab pos="1828800" algn="l"/>
              </a:tabLst>
            </a:pPr>
            <a:endParaRPr lang="en-US" altLang="en-US" sz="1600" dirty="0"/>
          </a:p>
          <a:p>
            <a:pPr marL="273050" indent="-273050">
              <a:tabLst>
                <a:tab pos="1828800" algn="l"/>
              </a:tabLst>
            </a:pPr>
            <a:r>
              <a:rPr lang="en-US" altLang="en-US" dirty="0" err="1">
                <a:latin typeface="Courier New" panose="02070309020205020404" pitchFamily="49" charset="0"/>
              </a:rPr>
              <a:t>DrawingPanel</a:t>
            </a:r>
            <a:r>
              <a:rPr lang="en-US" altLang="en-US" dirty="0"/>
              <a:t>: A window on the screen.</a:t>
            </a:r>
          </a:p>
          <a:p>
            <a:pPr marL="639763" lvl="1" indent="-246063">
              <a:tabLst>
                <a:tab pos="1828800" algn="l"/>
              </a:tabLst>
            </a:pPr>
            <a:r>
              <a:rPr lang="en-US" altLang="en-US" dirty="0"/>
              <a:t>Not part of Java; provided by the authors.  Check it on the internet.</a:t>
            </a:r>
          </a:p>
          <a:p>
            <a:pPr marL="639763" lvl="1" indent="-246063">
              <a:tabLst>
                <a:tab pos="1828800" algn="l"/>
              </a:tabLst>
            </a:pPr>
            <a:endParaRPr lang="en-US" altLang="en-US" sz="900" dirty="0"/>
          </a:p>
          <a:p>
            <a:pPr marL="639763" lvl="1" indent="-246063">
              <a:tabLst>
                <a:tab pos="1828800" algn="l"/>
              </a:tabLst>
            </a:pPr>
            <a:endParaRPr lang="en-US" altLang="en-US" sz="900" dirty="0"/>
          </a:p>
          <a:p>
            <a:pPr marL="273050" indent="-273050">
              <a:tabLst>
                <a:tab pos="18288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Graphics</a:t>
            </a:r>
            <a:r>
              <a:rPr lang="en-US" altLang="en-US" dirty="0"/>
              <a:t>: A "pen" to draw shapes </a:t>
            </a:r>
            <a:br>
              <a:rPr lang="en-US" altLang="en-US" dirty="0"/>
            </a:br>
            <a:r>
              <a:rPr lang="en-US" altLang="en-US" dirty="0"/>
              <a:t>	and lines on a window.</a:t>
            </a:r>
          </a:p>
          <a:p>
            <a:pPr marL="639763" lvl="1" indent="-246063">
              <a:tabLst>
                <a:tab pos="1828800" algn="l"/>
              </a:tabLst>
            </a:pPr>
            <a:endParaRPr lang="en-US" altLang="en-US" sz="900" dirty="0"/>
          </a:p>
          <a:p>
            <a:pPr marL="639763" lvl="1" indent="-246063">
              <a:tabLst>
                <a:tab pos="1828800" algn="l"/>
              </a:tabLst>
            </a:pPr>
            <a:endParaRPr lang="en-US" altLang="en-US" sz="900" dirty="0"/>
          </a:p>
          <a:p>
            <a:pPr marL="273050" indent="-273050">
              <a:tabLst>
                <a:tab pos="18288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Color</a:t>
            </a:r>
            <a:r>
              <a:rPr lang="en-US" altLang="en-US" dirty="0"/>
              <a:t>: Colors in which to draw shapes.</a:t>
            </a:r>
          </a:p>
          <a:p>
            <a:pPr marL="639763" lvl="1" indent="-246063">
              <a:tabLst>
                <a:tab pos="1828800" algn="l"/>
              </a:tabLst>
            </a:pPr>
            <a:endParaRPr lang="en-US" altLang="en-US" dirty="0"/>
          </a:p>
        </p:txBody>
      </p:sp>
      <p:pic>
        <p:nvPicPr>
          <p:cNvPr id="5123" name="Picture 4">
            <a:extLst>
              <a:ext uri="{FF2B5EF4-FFF2-40B4-BE49-F238E27FC236}">
                <a16:creationId xmlns:a16="http://schemas.microsoft.com/office/drawing/2014/main" id="{91FF2F8E-3053-9D48-B6F0-4148C70DF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581400"/>
            <a:ext cx="2338388" cy="280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2AAFC0AB-118C-4249-B7B1-DCB3E0201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Resizable books solution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24C99B0-60E0-814B-B631-29E877124F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Draws many sized BJP textbooks using parameters.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import java.awt.*;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endParaRPr lang="en-US" altLang="en-US" sz="1800">
              <a:latin typeface="Courier New" panose="02070309020205020404" pitchFamily="49" charset="0"/>
            </a:endParaRP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public class Book3 {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public static void main(String[] args) {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DrawingPanel panel = new DrawingPanel(</a:t>
            </a:r>
            <a:r>
              <a:rPr lang="en-US" altLang="en-US" sz="1800" b="1">
                <a:latin typeface="Courier New" panose="02070309020205020404" pitchFamily="49" charset="0"/>
              </a:rPr>
              <a:t>520</a:t>
            </a:r>
            <a:r>
              <a:rPr lang="en-US" altLang="en-US" sz="1800">
                <a:latin typeface="Courier New" panose="02070309020205020404" pitchFamily="49" charset="0"/>
              </a:rPr>
              <a:t>, </a:t>
            </a:r>
            <a:r>
              <a:rPr lang="en-US" altLang="en-US" sz="1800" b="1">
                <a:latin typeface="Courier New" panose="02070309020205020404" pitchFamily="49" charset="0"/>
              </a:rPr>
              <a:t>240</a:t>
            </a:r>
            <a:r>
              <a:rPr lang="en-US" altLang="en-US" sz="1800">
                <a:latin typeface="Courier New" panose="02070309020205020404" pitchFamily="49" charset="0"/>
              </a:rPr>
              <a:t>);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panel.setBackground(Color.WHITE);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Graphics g = panel.getGraphics();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        // draw three books at different locations/sizes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drawBook(g,  20, 35</a:t>
            </a:r>
            <a:r>
              <a:rPr lang="en-US" altLang="en-US" sz="1800" b="1">
                <a:latin typeface="Courier New" panose="02070309020205020404" pitchFamily="49" charset="0"/>
              </a:rPr>
              <a:t>, 100</a:t>
            </a:r>
            <a:r>
              <a:rPr lang="en-US" altLang="en-US" sz="1800">
                <a:latin typeface="Courier New" panose="02070309020205020404" pitchFamily="49" charset="0"/>
              </a:rPr>
              <a:t>);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drawBook(g, 150, 70</a:t>
            </a:r>
            <a:r>
              <a:rPr lang="en-US" altLang="en-US" sz="1800" b="1">
                <a:latin typeface="Courier New" panose="02070309020205020404" pitchFamily="49" charset="0"/>
              </a:rPr>
              <a:t>,  60</a:t>
            </a:r>
            <a:r>
              <a:rPr lang="en-US" altLang="en-US" sz="1800">
                <a:latin typeface="Courier New" panose="02070309020205020404" pitchFamily="49" charset="0"/>
              </a:rPr>
              <a:t>);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drawBook(g, 300, 10</a:t>
            </a:r>
            <a:r>
              <a:rPr lang="en-US" altLang="en-US" sz="1800" b="1">
                <a:latin typeface="Courier New" panose="02070309020205020404" pitchFamily="49" charset="0"/>
              </a:rPr>
              <a:t>, 200</a:t>
            </a:r>
            <a:r>
              <a:rPr lang="en-US" altLang="en-US" sz="1800">
                <a:latin typeface="Courier New" panose="02070309020205020404" pitchFamily="49" charset="0"/>
              </a:rPr>
              <a:t>);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endParaRPr lang="en-US" altLang="en-US" sz="1800">
              <a:latin typeface="Courier New" panose="02070309020205020404" pitchFamily="49" charset="0"/>
            </a:endParaRP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...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>
            <a:extLst>
              <a:ext uri="{FF2B5EF4-FFF2-40B4-BE49-F238E27FC236}">
                <a16:creationId xmlns:a16="http://schemas.microsoft.com/office/drawing/2014/main" id="{66EADBE5-E1AC-B546-89EF-AF69903D89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Resizable solution, cont'd.</a:t>
            </a:r>
          </a:p>
        </p:txBody>
      </p:sp>
      <p:sp>
        <p:nvSpPr>
          <p:cNvPr id="32771" name="Rectangle 4">
            <a:extLst>
              <a:ext uri="{FF2B5EF4-FFF2-40B4-BE49-F238E27FC236}">
                <a16:creationId xmlns:a16="http://schemas.microsoft.com/office/drawing/2014/main" id="{8C9CAA1E-1203-6E4E-B54F-11A5D04204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...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    // Draws a book of the given size at the given position.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600">
                <a:latin typeface="Courier New" panose="02070309020205020404" pitchFamily="49" charset="0"/>
              </a:rPr>
              <a:t>    public static void drawBook(Graphics g, int x, int y, </a:t>
            </a:r>
            <a:r>
              <a:rPr lang="en-US" altLang="en-US" sz="1600" b="1">
                <a:solidFill>
                  <a:srgbClr val="003399"/>
                </a:solidFill>
                <a:latin typeface="Courier New" panose="02070309020205020404" pitchFamily="49" charset="0"/>
              </a:rPr>
              <a:t>int size</a:t>
            </a:r>
            <a:r>
              <a:rPr lang="en-US" altLang="en-US" sz="1600">
                <a:latin typeface="Courier New" panose="02070309020205020404" pitchFamily="49" charset="0"/>
              </a:rPr>
              <a:t>) {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g.setColor(Color.CYAN);            </a:t>
            </a: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cyan background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g.fillRect(x, y, </a:t>
            </a:r>
            <a:r>
              <a:rPr lang="en-US" altLang="en-US" sz="1800" b="1">
                <a:latin typeface="Courier New" panose="02070309020205020404" pitchFamily="49" charset="0"/>
              </a:rPr>
              <a:t>size</a:t>
            </a:r>
            <a:r>
              <a:rPr lang="en-US" altLang="en-US" sz="1800">
                <a:latin typeface="Courier New" panose="02070309020205020404" pitchFamily="49" charset="0"/>
              </a:rPr>
              <a:t>, </a:t>
            </a:r>
            <a:r>
              <a:rPr lang="en-US" altLang="en-US" sz="1800" b="1">
                <a:latin typeface="Courier New" panose="02070309020205020404" pitchFamily="49" charset="0"/>
              </a:rPr>
              <a:t>size</a:t>
            </a:r>
            <a:r>
              <a:rPr lang="en-US" altLang="en-US" sz="1800">
                <a:latin typeface="Courier New" panose="02070309020205020404" pitchFamily="49" charset="0"/>
              </a:rPr>
              <a:t>);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g.setColor(Color.WHITE);           </a:t>
            </a: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white "bjp" text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g.drawString("BJP", x + </a:t>
            </a:r>
            <a:r>
              <a:rPr lang="en-US" altLang="en-US" sz="1800" b="1">
                <a:latin typeface="Courier New" panose="02070309020205020404" pitchFamily="49" charset="0"/>
              </a:rPr>
              <a:t>size/2</a:t>
            </a:r>
            <a:r>
              <a:rPr lang="en-US" altLang="en-US" sz="1800">
                <a:latin typeface="Courier New" panose="02070309020205020404" pitchFamily="49" charset="0"/>
              </a:rPr>
              <a:t>, y + </a:t>
            </a:r>
            <a:r>
              <a:rPr lang="en-US" altLang="en-US" sz="1800" b="1">
                <a:latin typeface="Courier New" panose="02070309020205020404" pitchFamily="49" charset="0"/>
              </a:rPr>
              <a:t>size/5</a:t>
            </a:r>
            <a:r>
              <a:rPr lang="en-US" altLang="en-US" sz="1800">
                <a:latin typeface="Courier New" panose="02070309020205020404" pitchFamily="49" charset="0"/>
              </a:rPr>
              <a:t>);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endParaRPr lang="en-US" altLang="en-US" sz="1800">
              <a:latin typeface="Courier New" panose="02070309020205020404" pitchFamily="49" charset="0"/>
            </a:endParaRP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g.setColor(new Color(191, 118, 73));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for (int i = 0; i &lt; 10; i++) {     </a:t>
            </a: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orange "bricks"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    g.fillRect(x,                  </a:t>
            </a: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x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               y + </a:t>
            </a:r>
            <a:r>
              <a:rPr lang="en-US" altLang="en-US" sz="1800" b="1">
                <a:latin typeface="Courier New" panose="02070309020205020404" pitchFamily="49" charset="0"/>
              </a:rPr>
              <a:t>size/10</a:t>
            </a:r>
            <a:r>
              <a:rPr lang="en-US" altLang="en-US" sz="1800">
                <a:latin typeface="Courier New" panose="02070309020205020404" pitchFamily="49" charset="0"/>
              </a:rPr>
              <a:t> * i,    </a:t>
            </a: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y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               </a:t>
            </a:r>
            <a:r>
              <a:rPr lang="en-US" altLang="en-US" sz="1800" b="1">
                <a:latin typeface="Courier New" panose="02070309020205020404" pitchFamily="49" charset="0"/>
              </a:rPr>
              <a:t>size/10</a:t>
            </a:r>
            <a:r>
              <a:rPr lang="en-US" altLang="en-US" sz="1800">
                <a:latin typeface="Courier New" panose="02070309020205020404" pitchFamily="49" charset="0"/>
              </a:rPr>
              <a:t> * (i + 1),  </a:t>
            </a: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width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               </a:t>
            </a:r>
            <a:r>
              <a:rPr lang="en-US" altLang="en-US" sz="1800" b="1">
                <a:latin typeface="Courier New" panose="02070309020205020404" pitchFamily="49" charset="0"/>
              </a:rPr>
              <a:t>size/10</a:t>
            </a:r>
            <a:r>
              <a:rPr lang="en-US" altLang="en-US" sz="1800">
                <a:latin typeface="Courier New" panose="02070309020205020404" pitchFamily="49" charset="0"/>
              </a:rPr>
              <a:t> - 1);       </a:t>
            </a: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height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}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1884FD95-7834-E44F-AE5F-348993A19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Polygon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02ABA4E-9DC0-184C-8F3B-1C8AC9F808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algn="ctr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i="1" dirty="0"/>
              <a:t>Objects that represent arbitrary shapes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altLang="en-US" i="1" dirty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dirty="0"/>
              <a:t>Add points to a </a:t>
            </a:r>
            <a:r>
              <a:rPr lang="en-US" altLang="en-US" dirty="0">
                <a:latin typeface="Courier New" panose="02070309020205020404" pitchFamily="49" charset="0"/>
              </a:rPr>
              <a:t>Polygon</a:t>
            </a:r>
            <a:r>
              <a:rPr lang="en-US" altLang="en-US" dirty="0"/>
              <a:t> using its </a:t>
            </a:r>
            <a:r>
              <a:rPr lang="en-US" altLang="en-US" dirty="0" err="1">
                <a:latin typeface="Courier New" panose="02070309020205020404" pitchFamily="49" charset="0"/>
              </a:rPr>
              <a:t>addPoint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/>
              <a:t>x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b="1" dirty="0"/>
              <a:t>y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  <a:r>
              <a:rPr lang="en-US" altLang="en-US" dirty="0"/>
              <a:t> method.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altLang="en-US" dirty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dirty="0"/>
              <a:t>Example: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dirty="0" err="1">
                <a:latin typeface="Courier New" panose="02070309020205020404" pitchFamily="49" charset="0"/>
              </a:rPr>
              <a:t>DrawingPanel</a:t>
            </a:r>
            <a:r>
              <a:rPr lang="en-US" altLang="en-US" dirty="0">
                <a:latin typeface="Courier New" panose="02070309020205020404" pitchFamily="49" charset="0"/>
              </a:rPr>
              <a:t> p = new </a:t>
            </a:r>
            <a:r>
              <a:rPr lang="en-US" altLang="en-US" dirty="0" err="1">
                <a:latin typeface="Courier New" panose="02070309020205020404" pitchFamily="49" charset="0"/>
              </a:rPr>
              <a:t>DrawingPanel</a:t>
            </a:r>
            <a:r>
              <a:rPr lang="en-US" altLang="en-US" dirty="0">
                <a:latin typeface="Courier New" panose="02070309020205020404" pitchFamily="49" charset="0"/>
              </a:rPr>
              <a:t>(100, 100);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Graphics g = </a:t>
            </a:r>
            <a:r>
              <a:rPr lang="en-US" altLang="en-US" dirty="0" err="1">
                <a:latin typeface="Courier New" panose="02070309020205020404" pitchFamily="49" charset="0"/>
              </a:rPr>
              <a:t>p.getGraphics</a:t>
            </a:r>
            <a:r>
              <a:rPr lang="en-US" altLang="en-US" dirty="0">
                <a:latin typeface="Courier New" panose="02070309020205020404" pitchFamily="49" charset="0"/>
              </a:rPr>
              <a:t>();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dirty="0" err="1">
                <a:latin typeface="Courier New" panose="02070309020205020404" pitchFamily="49" charset="0"/>
              </a:rPr>
              <a:t>g.setColor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Color.GREEN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b="1" dirty="0">
                <a:latin typeface="Courier New" panose="02070309020205020404" pitchFamily="49" charset="0"/>
              </a:rPr>
              <a:t>Polygon poly = new Polygon();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b="1" dirty="0" err="1">
                <a:latin typeface="Courier New" panose="02070309020205020404" pitchFamily="49" charset="0"/>
              </a:rPr>
              <a:t>poly.addPoint</a:t>
            </a:r>
            <a:r>
              <a:rPr lang="en-US" altLang="en-US" b="1" dirty="0">
                <a:latin typeface="Courier New" panose="02070309020205020404" pitchFamily="49" charset="0"/>
              </a:rPr>
              <a:t>(10, 90);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b="1" dirty="0" err="1">
                <a:latin typeface="Courier New" panose="02070309020205020404" pitchFamily="49" charset="0"/>
              </a:rPr>
              <a:t>poly.addPoint</a:t>
            </a:r>
            <a:r>
              <a:rPr lang="en-US" altLang="en-US" b="1" dirty="0">
                <a:latin typeface="Courier New" panose="02070309020205020404" pitchFamily="49" charset="0"/>
              </a:rPr>
              <a:t>(50, 10);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b="1" dirty="0" err="1">
                <a:latin typeface="Courier New" panose="02070309020205020404" pitchFamily="49" charset="0"/>
              </a:rPr>
              <a:t>poly.addPoint</a:t>
            </a:r>
            <a:r>
              <a:rPr lang="en-US" altLang="en-US" b="1" dirty="0">
                <a:latin typeface="Courier New" panose="02070309020205020404" pitchFamily="49" charset="0"/>
              </a:rPr>
              <a:t>(90, 90);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b="1" dirty="0" err="1">
                <a:latin typeface="Courier New" panose="02070309020205020404" pitchFamily="49" charset="0"/>
              </a:rPr>
              <a:t>g.fillPolygon</a:t>
            </a:r>
            <a:r>
              <a:rPr lang="en-US" altLang="en-US" b="1" dirty="0">
                <a:latin typeface="Courier New" panose="02070309020205020404" pitchFamily="49" charset="0"/>
              </a:rPr>
              <a:t>(poly);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A731F5C9-6303-1243-80A2-3785707BC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4005263"/>
            <a:ext cx="1335088" cy="163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DB2D672B-8EFD-E745-B3EB-04EDD6FF3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DrawingPanel</a:t>
            </a:r>
            <a:r>
              <a:rPr lang="en-US" altLang="en-US"/>
              <a:t> methods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0616940-3ECE-2048-9B71-94952FCBEB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/>
              <a:t>panel</a:t>
            </a:r>
            <a:r>
              <a:rPr lang="en-US" altLang="en-US">
                <a:latin typeface="Courier New" panose="02070309020205020404" pitchFamily="49" charset="0"/>
              </a:rPr>
              <a:t>.clear();</a:t>
            </a:r>
            <a:br>
              <a:rPr lang="en-US" altLang="en-US"/>
            </a:br>
            <a:r>
              <a:rPr lang="en-US" altLang="en-US"/>
              <a:t>Erases any shapes that are drawn on the drawing panel.</a:t>
            </a:r>
          </a:p>
          <a:p>
            <a:pPr lvl="1" fontAlgn="auto">
              <a:spcAft>
                <a:spcPts val="0"/>
              </a:spcAft>
              <a:defRPr/>
            </a:pPr>
            <a:endParaRPr lang="en-US" altLang="en-US"/>
          </a:p>
          <a:p>
            <a:pPr fontAlgn="auto">
              <a:spcAft>
                <a:spcPts val="0"/>
              </a:spcAft>
              <a:defRPr/>
            </a:pPr>
            <a:r>
              <a:rPr lang="en-US" altLang="en-US" b="1"/>
              <a:t>panel</a:t>
            </a:r>
            <a:r>
              <a:rPr lang="en-US" altLang="en-US">
                <a:latin typeface="Courier New" panose="02070309020205020404" pitchFamily="49" charset="0"/>
              </a:rPr>
              <a:t>.setWidth(</a:t>
            </a:r>
            <a:r>
              <a:rPr lang="en-US" altLang="en-US" b="1"/>
              <a:t>width</a:t>
            </a:r>
            <a:r>
              <a:rPr lang="en-US" altLang="en-US">
                <a:latin typeface="Courier New" panose="02070309020205020404" pitchFamily="49" charset="0"/>
              </a:rPr>
              <a:t>);</a:t>
            </a:r>
            <a:br>
              <a:rPr lang="en-US" altLang="en-US"/>
            </a:br>
            <a:r>
              <a:rPr lang="en-US" altLang="en-US" b="1"/>
              <a:t>panel</a:t>
            </a:r>
            <a:r>
              <a:rPr lang="en-US" altLang="en-US">
                <a:latin typeface="Courier New" panose="02070309020205020404" pitchFamily="49" charset="0"/>
              </a:rPr>
              <a:t>.setHeight(</a:t>
            </a:r>
            <a:r>
              <a:rPr lang="en-US" altLang="en-US" b="1"/>
              <a:t>height</a:t>
            </a:r>
            <a:r>
              <a:rPr lang="en-US" altLang="en-US">
                <a:latin typeface="Courier New" panose="02070309020205020404" pitchFamily="49" charset="0"/>
              </a:rPr>
              <a:t>);</a:t>
            </a:r>
            <a:br>
              <a:rPr lang="en-US" altLang="en-US"/>
            </a:br>
            <a:r>
              <a:rPr lang="en-US" altLang="en-US" b="1"/>
              <a:t>panel</a:t>
            </a:r>
            <a:r>
              <a:rPr lang="en-US" altLang="en-US">
                <a:latin typeface="Courier New" panose="02070309020205020404" pitchFamily="49" charset="0"/>
              </a:rPr>
              <a:t>.setSize(</a:t>
            </a:r>
            <a:r>
              <a:rPr lang="en-US" altLang="en-US" b="1"/>
              <a:t>width</a:t>
            </a:r>
            <a:r>
              <a:rPr lang="en-US" altLang="en-US">
                <a:latin typeface="Courier New" panose="02070309020205020404" pitchFamily="49" charset="0"/>
              </a:rPr>
              <a:t>, </a:t>
            </a:r>
            <a:r>
              <a:rPr lang="en-US" altLang="en-US" b="1"/>
              <a:t>height</a:t>
            </a:r>
            <a:r>
              <a:rPr lang="en-US" altLang="en-US">
                <a:latin typeface="Courier New" panose="02070309020205020404" pitchFamily="49" charset="0"/>
              </a:rPr>
              <a:t>);</a:t>
            </a:r>
            <a:br>
              <a:rPr lang="en-US" altLang="en-US"/>
            </a:br>
            <a:r>
              <a:rPr lang="en-US" altLang="en-US"/>
              <a:t>Changes the drawing panel's size to the given value(s).</a:t>
            </a:r>
          </a:p>
          <a:p>
            <a:pPr lvl="1" fontAlgn="auto">
              <a:spcAft>
                <a:spcPts val="0"/>
              </a:spcAft>
              <a:defRPr/>
            </a:pPr>
            <a:endParaRPr lang="en-US" altLang="en-US"/>
          </a:p>
          <a:p>
            <a:pPr fontAlgn="auto">
              <a:spcAft>
                <a:spcPts val="0"/>
              </a:spcAft>
              <a:defRPr/>
            </a:pPr>
            <a:r>
              <a:rPr lang="en-US" altLang="en-US" b="1"/>
              <a:t>panel</a:t>
            </a:r>
            <a:r>
              <a:rPr lang="en-US" altLang="en-US">
                <a:latin typeface="Courier New" panose="02070309020205020404" pitchFamily="49" charset="0"/>
              </a:rPr>
              <a:t>.save(</a:t>
            </a:r>
            <a:r>
              <a:rPr lang="en-US" altLang="en-US" b="1"/>
              <a:t>filename</a:t>
            </a:r>
            <a:r>
              <a:rPr lang="en-US" altLang="en-US">
                <a:latin typeface="Courier New" panose="02070309020205020404" pitchFamily="49" charset="0"/>
              </a:rPr>
              <a:t>);</a:t>
            </a:r>
            <a:br>
              <a:rPr lang="en-US" altLang="en-US"/>
            </a:br>
            <a:r>
              <a:rPr lang="en-US" altLang="en-US"/>
              <a:t>Saves the image on the panel to the given file (String).</a:t>
            </a:r>
          </a:p>
          <a:p>
            <a:pPr lvl="1" fontAlgn="auto">
              <a:spcAft>
                <a:spcPts val="0"/>
              </a:spcAft>
              <a:defRPr/>
            </a:pPr>
            <a:endParaRPr lang="en-US" altLang="en-US"/>
          </a:p>
          <a:p>
            <a:pPr fontAlgn="auto">
              <a:spcAft>
                <a:spcPts val="0"/>
              </a:spcAft>
              <a:defRPr/>
            </a:pPr>
            <a:r>
              <a:rPr lang="en-US" altLang="en-US" b="1"/>
              <a:t>panel</a:t>
            </a:r>
            <a:r>
              <a:rPr lang="en-US" altLang="en-US">
                <a:latin typeface="Courier New" panose="02070309020205020404" pitchFamily="49" charset="0"/>
              </a:rPr>
              <a:t>.sleep(</a:t>
            </a:r>
            <a:r>
              <a:rPr lang="en-US" altLang="en-US" b="1"/>
              <a:t>ms</a:t>
            </a:r>
            <a:r>
              <a:rPr lang="en-US" altLang="en-US">
                <a:latin typeface="Courier New" panose="02070309020205020404" pitchFamily="49" charset="0"/>
              </a:rPr>
              <a:t>);</a:t>
            </a:r>
            <a:br>
              <a:rPr lang="en-US" altLang="en-US"/>
            </a:br>
            <a:r>
              <a:rPr lang="en-US" altLang="en-US"/>
              <a:t>Pauses the drawing for the given number of milliseconds.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>
            <a:extLst>
              <a:ext uri="{FF2B5EF4-FFF2-40B4-BE49-F238E27FC236}">
                <a16:creationId xmlns:a16="http://schemas.microsoft.com/office/drawing/2014/main" id="{45202AF2-25A6-F14E-B867-F45BB44C92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Animation with </a:t>
            </a:r>
            <a:r>
              <a:rPr lang="en-US" altLang="en-US">
                <a:latin typeface="Courier New" panose="02070309020205020404" pitchFamily="49" charset="0"/>
              </a:rPr>
              <a:t>sleep</a:t>
            </a:r>
          </a:p>
        </p:txBody>
      </p:sp>
      <p:sp>
        <p:nvSpPr>
          <p:cNvPr id="35843" name="Rectangle 4">
            <a:extLst>
              <a:ext uri="{FF2B5EF4-FFF2-40B4-BE49-F238E27FC236}">
                <a16:creationId xmlns:a16="http://schemas.microsoft.com/office/drawing/2014/main" id="{7C4617A8-6275-AC48-B347-0C818B3B0D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>
                <a:latin typeface="Courier New" panose="02070309020205020404" pitchFamily="49" charset="0"/>
              </a:rPr>
              <a:t>DrawingPanel</a:t>
            </a:r>
            <a:r>
              <a:rPr lang="en-US" altLang="en-US"/>
              <a:t>'s </a:t>
            </a:r>
            <a:r>
              <a:rPr lang="en-US" altLang="en-US">
                <a:latin typeface="Courier New" panose="02070309020205020404" pitchFamily="49" charset="0"/>
              </a:rPr>
              <a:t>sleep</a:t>
            </a:r>
            <a:r>
              <a:rPr lang="en-US" altLang="en-US"/>
              <a:t> method pauses your program for a given number of milliseconds.</a:t>
            </a:r>
          </a:p>
          <a:p>
            <a:pPr lvl="1" fontAlgn="auto">
              <a:spcAft>
                <a:spcPts val="0"/>
              </a:spcAft>
              <a:defRPr/>
            </a:pPr>
            <a:endParaRPr lang="en-US" altLang="en-US"/>
          </a:p>
          <a:p>
            <a:pPr fontAlgn="auto">
              <a:spcAft>
                <a:spcPts val="0"/>
              </a:spcAft>
              <a:defRPr/>
            </a:pPr>
            <a:r>
              <a:rPr lang="en-US" altLang="en-US"/>
              <a:t>You can use </a:t>
            </a:r>
            <a:r>
              <a:rPr lang="en-US" altLang="en-US">
                <a:latin typeface="Courier New" panose="02070309020205020404" pitchFamily="49" charset="0"/>
              </a:rPr>
              <a:t>sleep</a:t>
            </a:r>
            <a:r>
              <a:rPr lang="en-US" altLang="en-US"/>
              <a:t> to create simple animations.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anose="02070309020205020404" pitchFamily="49" charset="0"/>
              </a:rPr>
              <a:t>DrawingPanel panel = new DrawingPanel(250, 200);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anose="02070309020205020404" pitchFamily="49" charset="0"/>
              </a:rPr>
              <a:t>Graphics g = panel.getGraphics();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anose="02070309020205020404" pitchFamily="49" charset="0"/>
              </a:rPr>
              <a:t>        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anose="02070309020205020404" pitchFamily="49" charset="0"/>
              </a:rPr>
              <a:t>g.setColor(Color.BLUE);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anose="02070309020205020404" pitchFamily="49" charset="0"/>
              </a:rPr>
              <a:t>for (int i = 1; i &lt;= 10; i++) {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anose="02070309020205020404" pitchFamily="49" charset="0"/>
              </a:rPr>
              <a:t>    g.fillOval(15 * i, 15 * i, 30, 30);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 b="1">
                <a:latin typeface="Courier New" panose="02070309020205020404" pitchFamily="49" charset="0"/>
              </a:rPr>
              <a:t>    panel.sleep(500);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2000">
              <a:latin typeface="Courier New" panose="02070309020205020404" pitchFamily="49" charset="0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/>
              <a:t>Try adding </a:t>
            </a:r>
            <a:r>
              <a:rPr lang="en-US" altLang="en-US">
                <a:latin typeface="Courier New" panose="02070309020205020404" pitchFamily="49" charset="0"/>
              </a:rPr>
              <a:t>sleep</a:t>
            </a:r>
            <a:r>
              <a:rPr lang="en-US" altLang="en-US"/>
              <a:t> commands to loops in past exercises in this chapter and watch the panel draw itself piece by piece.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35A90884-1499-E04E-86B2-76B7E8D5CF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DrawingPanel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D6306CB-018A-B145-BC15-EB57C2CBDE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algn="ctr" fontAlgn="auto">
              <a:spcAft>
                <a:spcPts val="0"/>
              </a:spcAft>
              <a:buFontTx/>
              <a:buNone/>
              <a:defRPr/>
            </a:pPr>
            <a:r>
              <a:rPr lang="en-US" altLang="en-US" i="1" dirty="0"/>
              <a:t>"Canvas" objects that represents windows/drawing surfaces</a:t>
            </a:r>
          </a:p>
          <a:p>
            <a:pPr lvl="1" fontAlgn="auto">
              <a:spcAft>
                <a:spcPts val="0"/>
              </a:spcAft>
              <a:defRPr/>
            </a:pPr>
            <a:endParaRPr lang="en-US" altLang="en-US" i="1" dirty="0"/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To create a window:</a:t>
            </a:r>
            <a:endParaRPr lang="en-US" altLang="en-US" sz="900" dirty="0"/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</a:rPr>
              <a:t>DrawingPanel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/>
              <a:t>name</a:t>
            </a:r>
            <a:r>
              <a:rPr lang="en-US" altLang="en-US" sz="2000" dirty="0">
                <a:latin typeface="Courier New" panose="02070309020205020404" pitchFamily="49" charset="0"/>
              </a:rPr>
              <a:t> = new </a:t>
            </a:r>
            <a:r>
              <a:rPr lang="en-US" altLang="en-US" sz="2000" dirty="0" err="1">
                <a:latin typeface="Courier New" panose="02070309020205020404" pitchFamily="49" charset="0"/>
              </a:rPr>
              <a:t>DrawingPanel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/>
              <a:t>width</a:t>
            </a:r>
            <a:r>
              <a:rPr lang="en-US" altLang="en-US" sz="2000" dirty="0"/>
              <a:t>, </a:t>
            </a:r>
            <a:r>
              <a:rPr lang="en-US" altLang="en-US" sz="2000" b="1" dirty="0"/>
              <a:t>height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endParaRPr lang="en-US" altLang="en-US" sz="800" dirty="0"/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en-US" sz="2000" dirty="0"/>
              <a:t>Example:</a:t>
            </a:r>
            <a:endParaRPr lang="en-US" altLang="en-US" sz="800" dirty="0"/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</a:rPr>
              <a:t>DrawingPanel</a:t>
            </a:r>
            <a:r>
              <a:rPr lang="en-US" altLang="en-US" sz="2000" dirty="0">
                <a:latin typeface="Courier New" panose="02070309020205020404" pitchFamily="49" charset="0"/>
              </a:rPr>
              <a:t> panel = new </a:t>
            </a:r>
            <a:r>
              <a:rPr lang="en-US" altLang="en-US" sz="2000" dirty="0" err="1">
                <a:latin typeface="Courier New" panose="02070309020205020404" pitchFamily="49" charset="0"/>
              </a:rPr>
              <a:t>DrawingPanel</a:t>
            </a:r>
            <a:r>
              <a:rPr lang="en-US" altLang="en-US" sz="2000" dirty="0">
                <a:latin typeface="Courier New" panose="02070309020205020404" pitchFamily="49" charset="0"/>
              </a:rPr>
              <a:t>(300, 200);</a:t>
            </a:r>
          </a:p>
          <a:p>
            <a:pPr lvl="1" fontAlgn="auto">
              <a:spcAft>
                <a:spcPts val="0"/>
              </a:spcAft>
              <a:defRPr/>
            </a:pPr>
            <a:endParaRPr lang="en-US" altLang="en-US" sz="2000" dirty="0"/>
          </a:p>
          <a:p>
            <a:pPr lvl="1" fontAlgn="auto">
              <a:spcAft>
                <a:spcPts val="0"/>
              </a:spcAft>
              <a:defRPr/>
            </a:pPr>
            <a:endParaRPr lang="en-US" altLang="en-US" sz="2000" dirty="0"/>
          </a:p>
          <a:p>
            <a:pPr lvl="1" fontAlgn="auto">
              <a:spcAft>
                <a:spcPts val="0"/>
              </a:spcAft>
              <a:defRPr/>
            </a:pPr>
            <a:endParaRPr lang="en-US" altLang="en-US" sz="2000" dirty="0"/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The window has nothing on it.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/>
              <a:t>We draw shapes / lines on it with</a:t>
            </a:r>
            <a:br>
              <a:rPr lang="en-US" altLang="en-US" dirty="0"/>
            </a:br>
            <a:r>
              <a:rPr lang="en-US" altLang="en-US" dirty="0"/>
              <a:t>another object of type </a:t>
            </a:r>
            <a:r>
              <a:rPr lang="en-US" altLang="en-US" dirty="0">
                <a:latin typeface="Courier New" panose="02070309020205020404" pitchFamily="49" charset="0"/>
              </a:rPr>
              <a:t>Graphics</a:t>
            </a:r>
            <a:r>
              <a:rPr lang="en-US" altLang="en-US" dirty="0"/>
              <a:t>. 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D435899B-A624-174F-A28A-F044F898A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962400"/>
            <a:ext cx="2925763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71B4E597-D61E-0248-A699-5AA94C2A0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Graphics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940CD2F7-1911-444F-9B63-6D8B7B0C67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en-US" i="1" dirty="0"/>
              <a:t>"Pen" or "paint brush" objects to draw lines and shapes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Access it by calling </a:t>
            </a:r>
            <a:r>
              <a:rPr lang="en-US" altLang="en-US" dirty="0" err="1">
                <a:latin typeface="Courier New" panose="02070309020205020404" pitchFamily="49" charset="0"/>
              </a:rPr>
              <a:t>getGraphics</a:t>
            </a:r>
            <a:r>
              <a:rPr lang="en-US" altLang="en-US" dirty="0"/>
              <a:t> on your </a:t>
            </a:r>
            <a:r>
              <a:rPr lang="en-US" altLang="en-US" dirty="0" err="1">
                <a:latin typeface="Courier New" panose="02070309020205020404" pitchFamily="49" charset="0"/>
              </a:rPr>
              <a:t>DrawingPanel</a:t>
            </a:r>
            <a:r>
              <a:rPr lang="en-US" altLang="en-US" dirty="0"/>
              <a:t>.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Graphics g = </a:t>
            </a:r>
            <a:r>
              <a:rPr lang="en-US" altLang="en-US" dirty="0" err="1">
                <a:latin typeface="Courier New" panose="02070309020205020404" pitchFamily="49" charset="0"/>
              </a:rPr>
              <a:t>panel.getGraphics</a:t>
            </a:r>
            <a:r>
              <a:rPr lang="en-US" altLang="en-US" dirty="0">
                <a:latin typeface="Courier New" panose="02070309020205020404" pitchFamily="49" charset="0"/>
              </a:rPr>
              <a:t>();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Draw shapes by calling methods</a:t>
            </a:r>
            <a:br>
              <a:rPr lang="en-US" altLang="en-US" dirty="0"/>
            </a:br>
            <a:r>
              <a:rPr lang="en-US" altLang="en-US" dirty="0"/>
              <a:t>on the </a:t>
            </a:r>
            <a:r>
              <a:rPr lang="en-US" altLang="en-US" dirty="0">
                <a:latin typeface="Courier New" panose="02070309020205020404" pitchFamily="49" charset="0"/>
              </a:rPr>
              <a:t>Graphics</a:t>
            </a:r>
            <a:r>
              <a:rPr lang="en-US" altLang="en-US" dirty="0"/>
              <a:t> object.</a:t>
            </a:r>
          </a:p>
          <a:p>
            <a:pPr lvl="1"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g.fillRect</a:t>
            </a:r>
            <a:r>
              <a:rPr lang="en-US" altLang="en-US" dirty="0">
                <a:latin typeface="Courier New" panose="02070309020205020404" pitchFamily="49" charset="0"/>
              </a:rPr>
              <a:t>(10, 30, 60, 35);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g.fillOval</a:t>
            </a:r>
            <a:r>
              <a:rPr lang="en-US" altLang="en-US" dirty="0">
                <a:latin typeface="Courier New" panose="02070309020205020404" pitchFamily="49" charset="0"/>
              </a:rPr>
              <a:t>(80, 40, 50, 70);</a:t>
            </a:r>
          </a:p>
        </p:txBody>
      </p:sp>
      <p:pic>
        <p:nvPicPr>
          <p:cNvPr id="9219" name="Picture 4">
            <a:extLst>
              <a:ext uri="{FF2B5EF4-FFF2-40B4-BE49-F238E27FC236}">
                <a16:creationId xmlns:a16="http://schemas.microsoft.com/office/drawing/2014/main" id="{984C8C23-AEF7-7D49-B6FC-456C4E8FE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960813"/>
            <a:ext cx="2925763" cy="259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4EAF2997-BD87-7D44-925A-0D2BDCDC3B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class libraries, import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20F8A53-9900-EC47-9AB2-7CAA1384B4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 dirty="0"/>
              <a:t>Java class libraries</a:t>
            </a:r>
            <a:r>
              <a:rPr lang="en-US" altLang="en-US" dirty="0"/>
              <a:t>: Classes included with Java's JDK.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/>
              <a:t>organized into groups named </a:t>
            </a:r>
            <a:r>
              <a:rPr lang="en-US" altLang="en-US" i="1" dirty="0"/>
              <a:t>packages</a:t>
            </a:r>
            <a:endParaRPr lang="en-US" altLang="en-US" dirty="0"/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/>
              <a:t>To use a package, put an </a:t>
            </a:r>
            <a:r>
              <a:rPr lang="en-US" altLang="en-US" i="1" dirty="0"/>
              <a:t>import declaration</a:t>
            </a:r>
            <a:r>
              <a:rPr lang="en-US" altLang="en-US" dirty="0"/>
              <a:t> in your program:</a:t>
            </a:r>
          </a:p>
          <a:p>
            <a:pPr lvl="1" fontAlgn="auto">
              <a:spcAft>
                <a:spcPts val="0"/>
              </a:spcAft>
              <a:defRPr/>
            </a:pPr>
            <a:endParaRPr lang="en-US" altLang="en-US" dirty="0"/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	// put this at the very top of your program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	import </a:t>
            </a:r>
            <a:r>
              <a:rPr lang="en-US" altLang="en-US" b="1" dirty="0" err="1"/>
              <a:t>packageName</a:t>
            </a:r>
            <a:r>
              <a:rPr lang="en-US" altLang="en-US" dirty="0">
                <a:latin typeface="Courier New" panose="02070309020205020404" pitchFamily="49" charset="0"/>
              </a:rPr>
              <a:t>.*;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altLang="en-US" dirty="0">
              <a:latin typeface="Courier New" panose="02070309020205020404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Graphics</a:t>
            </a:r>
            <a:r>
              <a:rPr lang="en-US" altLang="en-US" dirty="0"/>
              <a:t> belongs to a package named </a:t>
            </a:r>
            <a:r>
              <a:rPr lang="en-US" altLang="en-US" dirty="0" err="1">
                <a:latin typeface="Courier New" panose="02070309020205020404" pitchFamily="49" charset="0"/>
              </a:rPr>
              <a:t>java.awt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	import </a:t>
            </a:r>
            <a:r>
              <a:rPr lang="en-US" altLang="en-US" dirty="0" err="1">
                <a:latin typeface="Courier New" panose="02070309020205020404" pitchFamily="49" charset="0"/>
              </a:rPr>
              <a:t>java.awt</a:t>
            </a:r>
            <a:r>
              <a:rPr lang="en-US" altLang="en-US" dirty="0">
                <a:latin typeface="Courier New" panose="02070309020205020404" pitchFamily="49" charset="0"/>
              </a:rPr>
              <a:t>.*;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/>
              <a:t>To use </a:t>
            </a:r>
            <a:r>
              <a:rPr lang="en-US" altLang="en-US" dirty="0">
                <a:latin typeface="Courier New" panose="02070309020205020404" pitchFamily="49" charset="0"/>
              </a:rPr>
              <a:t>Graphics</a:t>
            </a:r>
            <a:r>
              <a:rPr lang="en-US" altLang="en-US" dirty="0"/>
              <a:t>, you must place the above line at the very top of your program, before the </a:t>
            </a:r>
            <a:r>
              <a:rPr lang="en-US" altLang="en-US" dirty="0">
                <a:latin typeface="Courier New" panose="02070309020205020404" pitchFamily="49" charset="0"/>
              </a:rPr>
              <a:t>public class</a:t>
            </a:r>
            <a:r>
              <a:rPr lang="en-US" altLang="en-US" dirty="0"/>
              <a:t> header.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E35D53D8-5718-2247-953C-B2D14F99B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Coordinate system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BC7E479-010D-1A44-8F10-3822A4C7F6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273050" indent="-273050" fontAlgn="auto">
              <a:spcAft>
                <a:spcPts val="0"/>
              </a:spcAft>
              <a:tabLst>
                <a:tab pos="2627313" algn="l"/>
              </a:tabLst>
              <a:defRPr/>
            </a:pPr>
            <a:r>
              <a:rPr lang="en-US" altLang="en-US"/>
              <a:t>Each (x, y) position is a </a:t>
            </a:r>
            <a:r>
              <a:rPr lang="en-US" altLang="en-US" i="1"/>
              <a:t>pixel</a:t>
            </a:r>
            <a:r>
              <a:rPr lang="en-US" altLang="en-US"/>
              <a:t>  ("picture element").</a:t>
            </a:r>
          </a:p>
          <a:p>
            <a:pPr marL="639763" lvl="1" indent="-246063" fontAlgn="auto">
              <a:spcAft>
                <a:spcPts val="0"/>
              </a:spcAft>
              <a:tabLst>
                <a:tab pos="2627313" algn="l"/>
              </a:tabLst>
              <a:defRPr/>
            </a:pPr>
            <a:endParaRPr lang="en-US" altLang="en-US"/>
          </a:p>
          <a:p>
            <a:pPr marL="273050" indent="-273050" fontAlgn="auto">
              <a:spcAft>
                <a:spcPts val="0"/>
              </a:spcAft>
              <a:tabLst>
                <a:tab pos="2627313" algn="l"/>
              </a:tabLst>
              <a:defRPr/>
            </a:pPr>
            <a:r>
              <a:rPr lang="en-US" altLang="en-US"/>
              <a:t>Position (0, 0) is at the window's top-left corner.</a:t>
            </a:r>
          </a:p>
          <a:p>
            <a:pPr marL="639763" lvl="1" indent="-246063" fontAlgn="auto">
              <a:spcAft>
                <a:spcPts val="0"/>
              </a:spcAft>
              <a:tabLst>
                <a:tab pos="2627313" algn="l"/>
              </a:tabLst>
              <a:defRPr/>
            </a:pPr>
            <a:r>
              <a:rPr lang="en-US" altLang="en-US"/>
              <a:t>x increases rightward and the y increases </a:t>
            </a:r>
            <a:r>
              <a:rPr lang="en-US" altLang="en-US" u="sng"/>
              <a:t>downward</a:t>
            </a:r>
            <a:r>
              <a:rPr lang="en-US" altLang="en-US"/>
              <a:t>.</a:t>
            </a:r>
          </a:p>
          <a:p>
            <a:pPr marL="639763" lvl="1" indent="-246063" fontAlgn="auto">
              <a:spcAft>
                <a:spcPts val="0"/>
              </a:spcAft>
              <a:tabLst>
                <a:tab pos="2627313" algn="l"/>
              </a:tabLst>
              <a:defRPr/>
            </a:pPr>
            <a:endParaRPr lang="en-US" altLang="en-US"/>
          </a:p>
          <a:p>
            <a:pPr marL="273050" indent="-273050" fontAlgn="auto">
              <a:spcAft>
                <a:spcPts val="0"/>
              </a:spcAft>
              <a:tabLst>
                <a:tab pos="2627313" algn="l"/>
              </a:tabLst>
              <a:defRPr/>
            </a:pPr>
            <a:r>
              <a:rPr lang="en-US" altLang="en-US"/>
              <a:t>The rectangle from (0, 0) to (200, 100) looks like this:</a:t>
            </a:r>
            <a:endParaRPr lang="en-US" altLang="en-US">
              <a:latin typeface="Courier New" panose="02070309020205020404" pitchFamily="49" charset="0"/>
            </a:endParaRPr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tabLst>
                <a:tab pos="2627313" algn="l"/>
              </a:tabLst>
              <a:defRPr/>
            </a:pPr>
            <a:endParaRPr lang="en-US" altLang="en-US">
              <a:latin typeface="Courier New" panose="02070309020205020404" pitchFamily="49" charset="0"/>
            </a:endParaRPr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tabLst>
                <a:tab pos="2627313" algn="l"/>
              </a:tabLst>
              <a:defRPr/>
            </a:pPr>
            <a:r>
              <a:rPr lang="en-US" altLang="en-US"/>
              <a:t>(0, 0) 	x+</a:t>
            </a:r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tabLst>
                <a:tab pos="2627313" algn="l"/>
              </a:tabLst>
              <a:defRPr/>
            </a:pPr>
            <a:r>
              <a:rPr lang="en-US" altLang="en-US"/>
              <a:t>      </a:t>
            </a:r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tabLst>
                <a:tab pos="2627313" algn="l"/>
              </a:tabLst>
              <a:defRPr/>
            </a:pPr>
            <a:r>
              <a:rPr lang="en-US" altLang="en-US"/>
              <a:t>      </a:t>
            </a:r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tabLst>
                <a:tab pos="2627313" algn="l"/>
              </a:tabLst>
              <a:defRPr/>
            </a:pPr>
            <a:r>
              <a:rPr lang="en-US" altLang="en-US"/>
              <a:t>		(200, 100)</a:t>
            </a:r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tabLst>
                <a:tab pos="2627313" algn="l"/>
              </a:tabLst>
              <a:defRPr/>
            </a:pPr>
            <a:r>
              <a:rPr lang="en-US" altLang="en-US"/>
              <a:t>      y+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4272D86D-1E9C-8F43-B411-BF83D6570A97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419600"/>
            <a:ext cx="1371600" cy="914400"/>
            <a:chOff x="864" y="2544"/>
            <a:chExt cx="864" cy="576"/>
          </a:xfrm>
        </p:grpSpPr>
        <p:sp>
          <p:nvSpPr>
            <p:cNvPr id="13316" name="Rectangle 5">
              <a:extLst>
                <a:ext uri="{FF2B5EF4-FFF2-40B4-BE49-F238E27FC236}">
                  <a16:creationId xmlns:a16="http://schemas.microsoft.com/office/drawing/2014/main" id="{CFA9AC4B-1F3A-0F45-882E-E9B08E12B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592"/>
              <a:ext cx="816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3317" name="Line 6">
              <a:extLst>
                <a:ext uri="{FF2B5EF4-FFF2-40B4-BE49-F238E27FC236}">
                  <a16:creationId xmlns:a16="http://schemas.microsoft.com/office/drawing/2014/main" id="{0EB7F890-A4B5-5341-B67B-AC1E307DDB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54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18" name="Line 7">
              <a:extLst>
                <a:ext uri="{FF2B5EF4-FFF2-40B4-BE49-F238E27FC236}">
                  <a16:creationId xmlns:a16="http://schemas.microsoft.com/office/drawing/2014/main" id="{18D85707-95B6-E94B-841D-436C38215D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59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4E388923-62ED-4040-8A8B-0B80B7281A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Graphics</a:t>
            </a:r>
            <a:r>
              <a:rPr lang="en-US" altLang="en-US"/>
              <a:t> methods</a:t>
            </a:r>
          </a:p>
        </p:txBody>
      </p:sp>
      <p:graphicFrame>
        <p:nvGraphicFramePr>
          <p:cNvPr id="560131" name="Group 3">
            <a:extLst>
              <a:ext uri="{FF2B5EF4-FFF2-40B4-BE49-F238E27FC236}">
                <a16:creationId xmlns:a16="http://schemas.microsoft.com/office/drawing/2014/main" id="{73BC9520-82A0-ED40-AB1E-D3EF565C7DB4}"/>
              </a:ext>
            </a:extLst>
          </p:cNvPr>
          <p:cNvGraphicFramePr>
            <a:graphicFrameLocks noGrp="1"/>
          </p:cNvGraphicFramePr>
          <p:nvPr/>
        </p:nvGraphicFramePr>
        <p:xfrm>
          <a:off x="1581150" y="1511300"/>
          <a:ext cx="9029700" cy="4678378"/>
        </p:xfrm>
        <a:graphic>
          <a:graphicData uri="http://schemas.openxmlformats.org/drawingml/2006/table">
            <a:tbl>
              <a:tblPr/>
              <a:tblGrid>
                <a:gridCol w="435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8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5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Method name</a:t>
                      </a:r>
                    </a:p>
                  </a:txBody>
                  <a:tcPr marT="47350" marB="473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T="47350" marB="473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7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g.drawLine(</a:t>
                      </a: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x1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y1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x2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y2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);</a:t>
                      </a:r>
                    </a:p>
                  </a:txBody>
                  <a:tcPr marT="47350" marB="473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line between points (</a:t>
                      </a:r>
                      <a:r>
                        <a:rPr kumimoji="0" lang="en-US" altLang="en-US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x1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y1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), (</a:t>
                      </a:r>
                      <a:r>
                        <a:rPr kumimoji="0" lang="en-US" altLang="en-US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x2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y2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)</a:t>
                      </a:r>
                    </a:p>
                  </a:txBody>
                  <a:tcPr marT="47350" marB="473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7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g.drawOval(</a:t>
                      </a: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width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height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);</a:t>
                      </a:r>
                    </a:p>
                  </a:txBody>
                  <a:tcPr marT="47350" marB="473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outline largest oval that fits in a box of size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width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*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height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with top-left at (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)</a:t>
                      </a:r>
                    </a:p>
                  </a:txBody>
                  <a:tcPr marT="47350" marB="473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63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g.drawRect(</a:t>
                      </a: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width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height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);</a:t>
                      </a:r>
                    </a:p>
                  </a:txBody>
                  <a:tcPr marT="47350" marB="473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outline of rectangle of size</a:t>
                      </a:r>
                      <a:b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r>
                        <a:rPr kumimoji="0" lang="en-US" altLang="en-US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width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* </a:t>
                      </a:r>
                      <a:r>
                        <a:rPr kumimoji="0" lang="en-US" altLang="en-US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height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with top-left at (</a:t>
                      </a:r>
                      <a:r>
                        <a:rPr kumimoji="0" lang="en-US" altLang="en-US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)</a:t>
                      </a:r>
                    </a:p>
                  </a:txBody>
                  <a:tcPr marT="47350" marB="473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7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g.drawString(</a:t>
                      </a: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text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);</a:t>
                      </a:r>
                    </a:p>
                  </a:txBody>
                  <a:tcPr marT="47350" marB="473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text with bottom-left at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(x, y)</a:t>
                      </a:r>
                    </a:p>
                  </a:txBody>
                  <a:tcPr marT="47350" marB="473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63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g.fillOval(</a:t>
                      </a: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width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height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);</a:t>
                      </a:r>
                    </a:p>
                  </a:txBody>
                  <a:tcPr marT="47350" marB="473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fill largest oval that fits in a box of size </a:t>
                      </a:r>
                      <a:r>
                        <a:rPr kumimoji="0" lang="en-US" altLang="en-US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width 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* </a:t>
                      </a:r>
                      <a:r>
                        <a:rPr kumimoji="0" lang="en-US" altLang="en-US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height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with top-left at (</a:t>
                      </a:r>
                      <a:r>
                        <a:rPr kumimoji="0" lang="en-US" altLang="en-US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)</a:t>
                      </a:r>
                    </a:p>
                  </a:txBody>
                  <a:tcPr marT="47350" marB="473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63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g.fillRect(</a:t>
                      </a: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width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height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);</a:t>
                      </a:r>
                    </a:p>
                  </a:txBody>
                  <a:tcPr marT="47350" marB="473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fill rectangle of size </a:t>
                      </a:r>
                      <a:r>
                        <a:rPr kumimoji="0" lang="en-US" altLang="en-US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width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* </a:t>
                      </a:r>
                      <a:r>
                        <a:rPr kumimoji="0" lang="en-US" altLang="en-US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height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with top-left at (</a:t>
                      </a:r>
                      <a:r>
                        <a:rPr kumimoji="0" lang="en-US" altLang="en-US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)</a:t>
                      </a:r>
                    </a:p>
                  </a:txBody>
                  <a:tcPr marT="47350" marB="473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163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g.setColor(</a:t>
                      </a: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Color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);</a:t>
                      </a:r>
                    </a:p>
                  </a:txBody>
                  <a:tcPr marT="47350" marB="473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set 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Graphics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to paint any following shapes in the given color</a:t>
                      </a:r>
                    </a:p>
                  </a:txBody>
                  <a:tcPr marT="47350" marB="473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5C12BB2F-BE1E-8F49-B36D-127D90B33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Color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B91A526-471C-114D-AD79-0C7D6BB837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273050" indent="-273050" fontAlgn="auto">
              <a:spcAft>
                <a:spcPts val="0"/>
              </a:spcAft>
              <a:tabLst>
                <a:tab pos="2230438" algn="l"/>
                <a:tab pos="4117975" algn="l"/>
                <a:tab pos="5545138" algn="l"/>
                <a:tab pos="7432675" algn="l"/>
              </a:tabLst>
              <a:defRPr/>
            </a:pPr>
            <a:r>
              <a:rPr lang="en-US" altLang="en-US" dirty="0"/>
              <a:t>Specified as predefined </a:t>
            </a:r>
            <a:r>
              <a:rPr lang="en-US" altLang="en-US" dirty="0">
                <a:latin typeface="Courier New" panose="02070309020205020404" pitchFamily="49" charset="0"/>
              </a:rPr>
              <a:t>Color</a:t>
            </a:r>
            <a:r>
              <a:rPr lang="en-US" altLang="en-US" dirty="0"/>
              <a:t> class constants:</a:t>
            </a:r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tabLst>
                <a:tab pos="2230438" algn="l"/>
                <a:tab pos="4117975" algn="l"/>
                <a:tab pos="5545138" algn="l"/>
                <a:tab pos="7432675" algn="l"/>
              </a:tabLst>
              <a:defRPr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tabLst>
                <a:tab pos="2230438" algn="l"/>
                <a:tab pos="4117975" algn="l"/>
                <a:tab pos="5545138" algn="l"/>
                <a:tab pos="7432675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Color.</a:t>
            </a:r>
            <a:r>
              <a:rPr lang="en-US" altLang="en-US" b="1" dirty="0" err="1"/>
              <a:t>CONSTANT_NAME</a:t>
            </a:r>
            <a:br>
              <a:rPr lang="en-US" altLang="en-US" dirty="0">
                <a:latin typeface="Courier New" panose="02070309020205020404" pitchFamily="49" charset="0"/>
              </a:rPr>
            </a:br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tabLst>
                <a:tab pos="2230438" algn="l"/>
                <a:tab pos="4117975" algn="l"/>
                <a:tab pos="5545138" algn="l"/>
                <a:tab pos="7432675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/>
              <a:t>where </a:t>
            </a:r>
            <a:r>
              <a:rPr lang="en-US" altLang="en-US" b="1" dirty="0"/>
              <a:t>CONSTANT_NAME</a:t>
            </a:r>
            <a:r>
              <a:rPr lang="en-US" altLang="en-US" dirty="0"/>
              <a:t> is one of:</a:t>
            </a:r>
          </a:p>
          <a:p>
            <a:pPr lvl="2" indent="-246063" fontAlgn="auto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2230438" algn="l"/>
                <a:tab pos="4117975" algn="l"/>
                <a:tab pos="5545138" algn="l"/>
                <a:tab pos="7432675" algn="l"/>
              </a:tabLst>
              <a:defRPr/>
            </a:pPr>
            <a:r>
              <a:rPr lang="en-US" altLang="en-US" sz="2400" dirty="0">
                <a:latin typeface="Courier New" panose="02070309020205020404" pitchFamily="49" charset="0"/>
              </a:rPr>
              <a:t>	BLACK</a:t>
            </a:r>
            <a:r>
              <a:rPr lang="en-US" altLang="en-US" sz="2400" dirty="0"/>
              <a:t>,	</a:t>
            </a:r>
            <a:r>
              <a:rPr lang="en-US" altLang="en-US" sz="2400" dirty="0">
                <a:latin typeface="Courier New" panose="02070309020205020404" pitchFamily="49" charset="0"/>
              </a:rPr>
              <a:t>BLUE</a:t>
            </a:r>
            <a:r>
              <a:rPr lang="en-US" altLang="en-US" sz="2400" dirty="0"/>
              <a:t>,  	</a:t>
            </a:r>
            <a:r>
              <a:rPr lang="en-US" altLang="en-US" sz="2400" dirty="0">
                <a:latin typeface="Courier New" panose="02070309020205020404" pitchFamily="49" charset="0"/>
              </a:rPr>
              <a:t>CYAN</a:t>
            </a:r>
            <a:r>
              <a:rPr lang="en-US" altLang="en-US" sz="2400" dirty="0"/>
              <a:t>,	</a:t>
            </a:r>
            <a:r>
              <a:rPr lang="en-US" altLang="en-US" sz="2400" dirty="0">
                <a:latin typeface="Courier New" panose="02070309020205020404" pitchFamily="49" charset="0"/>
              </a:rPr>
              <a:t>DARK_GRAY</a:t>
            </a:r>
            <a:r>
              <a:rPr lang="en-US" altLang="en-US" sz="2400" dirty="0"/>
              <a:t>,	</a:t>
            </a:r>
            <a:r>
              <a:rPr lang="en-US" altLang="en-US" sz="2400" dirty="0">
                <a:latin typeface="Courier New" panose="02070309020205020404" pitchFamily="49" charset="0"/>
              </a:rPr>
              <a:t>GRAY</a:t>
            </a:r>
            <a:r>
              <a:rPr lang="en-US" altLang="en-US" sz="2400" dirty="0"/>
              <a:t>,</a:t>
            </a:r>
            <a:br>
              <a:rPr lang="en-US" altLang="en-US" sz="2400" dirty="0"/>
            </a:br>
            <a:r>
              <a:rPr lang="en-US" altLang="en-US" sz="2400" dirty="0">
                <a:latin typeface="Courier New" panose="02070309020205020404" pitchFamily="49" charset="0"/>
              </a:rPr>
              <a:t>GREEN</a:t>
            </a:r>
            <a:r>
              <a:rPr lang="en-US" altLang="en-US" sz="2400" dirty="0"/>
              <a:t>,	</a:t>
            </a:r>
            <a:r>
              <a:rPr lang="en-US" altLang="en-US" sz="2400" dirty="0">
                <a:latin typeface="Courier New" panose="02070309020205020404" pitchFamily="49" charset="0"/>
              </a:rPr>
              <a:t>LIGHT_GRAY</a:t>
            </a:r>
            <a:r>
              <a:rPr lang="en-US" altLang="en-US" sz="2400" dirty="0"/>
              <a:t>,	</a:t>
            </a:r>
            <a:r>
              <a:rPr lang="en-US" altLang="en-US" sz="2400" dirty="0">
                <a:latin typeface="Courier New" panose="02070309020205020404" pitchFamily="49" charset="0"/>
              </a:rPr>
              <a:t>MAGENTA</a:t>
            </a:r>
            <a:r>
              <a:rPr lang="en-US" altLang="en-US" sz="2400" dirty="0"/>
              <a:t>,	</a:t>
            </a:r>
            <a:r>
              <a:rPr lang="en-US" altLang="en-US" sz="2400" dirty="0">
                <a:latin typeface="Courier New" panose="02070309020205020404" pitchFamily="49" charset="0"/>
              </a:rPr>
              <a:t>ORANGE</a:t>
            </a:r>
            <a:r>
              <a:rPr lang="en-US" altLang="en-US" sz="2400" dirty="0"/>
              <a:t>,</a:t>
            </a:r>
            <a:br>
              <a:rPr lang="en-US" altLang="en-US" sz="2400" dirty="0"/>
            </a:br>
            <a:r>
              <a:rPr lang="en-US" altLang="en-US" sz="2400" dirty="0">
                <a:latin typeface="Courier New" panose="02070309020205020404" pitchFamily="49" charset="0"/>
              </a:rPr>
              <a:t>PINK</a:t>
            </a:r>
            <a:r>
              <a:rPr lang="en-US" altLang="en-US" sz="2400" dirty="0"/>
              <a:t>,	</a:t>
            </a:r>
            <a:r>
              <a:rPr lang="en-US" altLang="en-US" sz="2400" dirty="0">
                <a:latin typeface="Courier New" panose="02070309020205020404" pitchFamily="49" charset="0"/>
              </a:rPr>
              <a:t>RED</a:t>
            </a:r>
            <a:r>
              <a:rPr lang="en-US" altLang="en-US" sz="2400" dirty="0"/>
              <a:t>,  	</a:t>
            </a:r>
            <a:r>
              <a:rPr lang="en-US" altLang="en-US" sz="2400" dirty="0">
                <a:latin typeface="Courier New" panose="02070309020205020404" pitchFamily="49" charset="0"/>
              </a:rPr>
              <a:t>WHITE</a:t>
            </a:r>
            <a:r>
              <a:rPr lang="en-US" altLang="en-US" sz="2400" dirty="0"/>
              <a:t>,	</a:t>
            </a:r>
            <a:r>
              <a:rPr lang="en-US" altLang="en-US" sz="2400" dirty="0">
                <a:latin typeface="Courier New" panose="02070309020205020404" pitchFamily="49" charset="0"/>
              </a:rPr>
              <a:t>YELLOW</a:t>
            </a:r>
          </a:p>
          <a:p>
            <a:pPr lvl="2" indent="-246063" fontAlgn="auto">
              <a:lnSpc>
                <a:spcPct val="110000"/>
              </a:lnSpc>
              <a:spcAft>
                <a:spcPts val="0"/>
              </a:spcAft>
              <a:tabLst>
                <a:tab pos="2230438" algn="l"/>
                <a:tab pos="4117975" algn="l"/>
                <a:tab pos="5545138" algn="l"/>
                <a:tab pos="7432675" algn="l"/>
              </a:tabLst>
              <a:defRPr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marL="273050" indent="-273050" fontAlgn="auto">
              <a:spcAft>
                <a:spcPts val="0"/>
              </a:spcAft>
              <a:tabLst>
                <a:tab pos="2230438" algn="l"/>
                <a:tab pos="4117975" algn="l"/>
                <a:tab pos="5545138" algn="l"/>
                <a:tab pos="7432675" algn="l"/>
              </a:tabLst>
              <a:defRPr/>
            </a:pPr>
            <a:r>
              <a:rPr lang="en-US" altLang="en-US" dirty="0"/>
              <a:t>Or create one using </a:t>
            </a:r>
            <a:r>
              <a:rPr lang="en-US" altLang="en-US" u="sng" dirty="0"/>
              <a:t>R</a:t>
            </a:r>
            <a:r>
              <a:rPr lang="en-US" altLang="en-US" dirty="0"/>
              <a:t>ed-</a:t>
            </a:r>
            <a:r>
              <a:rPr lang="en-US" altLang="en-US" u="sng" dirty="0"/>
              <a:t>G</a:t>
            </a:r>
            <a:r>
              <a:rPr lang="en-US" altLang="en-US" dirty="0"/>
              <a:t>reen-</a:t>
            </a:r>
            <a:r>
              <a:rPr lang="en-US" altLang="en-US" u="sng" dirty="0"/>
              <a:t>B</a:t>
            </a:r>
            <a:r>
              <a:rPr lang="en-US" altLang="en-US" dirty="0"/>
              <a:t>lue (RGB) values of 0-255</a:t>
            </a:r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tabLst>
                <a:tab pos="2230438" algn="l"/>
                <a:tab pos="4117975" algn="l"/>
                <a:tab pos="5545138" algn="l"/>
                <a:tab pos="7432675" algn="l"/>
              </a:tabLst>
              <a:defRPr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tabLst>
                <a:tab pos="2230438" algn="l"/>
                <a:tab pos="4117975" algn="l"/>
                <a:tab pos="5545138" algn="l"/>
                <a:tab pos="7432675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	Color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 = new Color(</a:t>
            </a:r>
            <a:r>
              <a:rPr lang="en-US" altLang="en-US" b="1" dirty="0"/>
              <a:t>red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b="1" dirty="0"/>
              <a:t>green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b="1" dirty="0"/>
              <a:t>blue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pPr marL="639763" lvl="1" indent="-246063" fontAlgn="auto">
              <a:spcAft>
                <a:spcPts val="0"/>
              </a:spcAft>
              <a:tabLst>
                <a:tab pos="2230438" algn="l"/>
                <a:tab pos="4117975" algn="l"/>
                <a:tab pos="5545138" algn="l"/>
                <a:tab pos="7432675" algn="l"/>
              </a:tabLst>
              <a:defRPr/>
            </a:pPr>
            <a:endParaRPr lang="en-US" altLang="en-US" sz="1100" dirty="0">
              <a:latin typeface="Courier New" panose="02070309020205020404" pitchFamily="49" charset="0"/>
            </a:endParaRPr>
          </a:p>
          <a:p>
            <a:pPr marL="639763" lvl="1" indent="-246063" fontAlgn="auto">
              <a:spcAft>
                <a:spcPts val="0"/>
              </a:spcAft>
              <a:tabLst>
                <a:tab pos="2230438" algn="l"/>
                <a:tab pos="4117975" algn="l"/>
                <a:tab pos="5545138" algn="l"/>
                <a:tab pos="7432675" algn="l"/>
              </a:tabLst>
              <a:defRPr/>
            </a:pPr>
            <a:r>
              <a:rPr lang="en-US" altLang="en-US" dirty="0"/>
              <a:t>Example:</a:t>
            </a:r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tabLst>
                <a:tab pos="2230438" algn="l"/>
                <a:tab pos="4117975" algn="l"/>
                <a:tab pos="5545138" algn="l"/>
                <a:tab pos="7432675" algn="l"/>
              </a:tabLst>
              <a:defRPr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Color brown = new Color(192, 128, 64);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125EFBD6-13F1-DE4A-8960-C72A84F73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colors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AF9D427-86B9-4143-BC5D-04B6B132F7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Pass a </a:t>
            </a:r>
            <a:r>
              <a:rPr lang="en-US" altLang="en-US" dirty="0">
                <a:latin typeface="Courier New" panose="02070309020205020404" pitchFamily="49" charset="0"/>
              </a:rPr>
              <a:t>Color</a:t>
            </a:r>
            <a:r>
              <a:rPr lang="en-US" altLang="en-US" dirty="0"/>
              <a:t> to </a:t>
            </a:r>
            <a:r>
              <a:rPr lang="en-US" altLang="en-US" dirty="0">
                <a:latin typeface="Courier New" panose="02070309020205020404" pitchFamily="49" charset="0"/>
              </a:rPr>
              <a:t>Graphics</a:t>
            </a:r>
            <a:r>
              <a:rPr lang="en-US" altLang="en-US" dirty="0"/>
              <a:t> object's </a:t>
            </a:r>
            <a:r>
              <a:rPr lang="en-US" altLang="en-US" dirty="0" err="1">
                <a:latin typeface="Courier New" panose="02070309020205020404" pitchFamily="49" charset="0"/>
              </a:rPr>
              <a:t>setColor</a:t>
            </a:r>
            <a:r>
              <a:rPr lang="en-US" altLang="en-US" dirty="0"/>
              <a:t> method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/>
              <a:t>Subsequent shapes will be drawn in the new color.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g.setColor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</a:rPr>
              <a:t>Color.BLACK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g.fillRect</a:t>
            </a:r>
            <a:r>
              <a:rPr lang="en-US" altLang="en-US" dirty="0">
                <a:latin typeface="Courier New" panose="02070309020205020404" pitchFamily="49" charset="0"/>
              </a:rPr>
              <a:t>(10, 30, 100, 50);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g.drawLine</a:t>
            </a:r>
            <a:r>
              <a:rPr lang="en-US" altLang="en-US" dirty="0">
                <a:latin typeface="Courier New" panose="02070309020205020404" pitchFamily="49" charset="0"/>
              </a:rPr>
              <a:t>(20, 0, 10, 30);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g.setColor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</a:rPr>
              <a:t>Color.RED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g.fillOval</a:t>
            </a:r>
            <a:r>
              <a:rPr lang="en-US" altLang="en-US" dirty="0">
                <a:latin typeface="Courier New" panose="02070309020205020404" pitchFamily="49" charset="0"/>
              </a:rPr>
              <a:t>(60, 40, 40, 70);</a:t>
            </a:r>
            <a:endParaRPr lang="en-US" altLang="en-US" dirty="0"/>
          </a:p>
          <a:p>
            <a:pPr lvl="1" fontAlgn="auto">
              <a:lnSpc>
                <a:spcPct val="60000"/>
              </a:lnSpc>
              <a:spcAft>
                <a:spcPts val="0"/>
              </a:spcAft>
              <a:defRPr/>
            </a:pPr>
            <a:endParaRPr lang="en-US" altLang="en-US" dirty="0"/>
          </a:p>
          <a:p>
            <a:pPr lvl="1" fontAlgn="auto">
              <a:lnSpc>
                <a:spcPct val="60000"/>
              </a:lnSpc>
              <a:spcAft>
                <a:spcPts val="0"/>
              </a:spcAft>
              <a:defRPr/>
            </a:pPr>
            <a:endParaRPr lang="en-US" alt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Pass a color to </a:t>
            </a:r>
            <a:r>
              <a:rPr lang="en-US" altLang="en-US" dirty="0" err="1">
                <a:latin typeface="Courier New" panose="02070309020205020404" pitchFamily="49" charset="0"/>
              </a:rPr>
              <a:t>DrawingPanel</a:t>
            </a:r>
            <a:r>
              <a:rPr lang="en-US" altLang="en-US" dirty="0" err="1"/>
              <a:t>'s</a:t>
            </a:r>
            <a:r>
              <a:rPr lang="en-US" altLang="en-US" dirty="0"/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setBackground</a:t>
            </a:r>
            <a:r>
              <a:rPr lang="en-US" altLang="en-US" dirty="0"/>
              <a:t> method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/>
              <a:t>The overall window background color will change.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	Color brown = new Color(192, 128, 64);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panel.setBackground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>
                <a:latin typeface="Courier New" panose="02070309020205020404" pitchFamily="49" charset="0"/>
              </a:rPr>
              <a:t>brown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39A23152-0283-7B48-9A8F-F585185A2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133600"/>
            <a:ext cx="1327150" cy="166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5">
            <a:extLst>
              <a:ext uri="{FF2B5EF4-FFF2-40B4-BE49-F238E27FC236}">
                <a16:creationId xmlns:a16="http://schemas.microsoft.com/office/drawing/2014/main" id="{BE2DC5AD-5853-824F-86ED-8FE2CB4F2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864100"/>
            <a:ext cx="13081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7-Graphics  -  Compatibility Mode" id="{D9F17371-A015-9648-8054-E0833AC1F7B6}" vid="{B22236B3-6AFA-F041-8090-F153450F264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86F1559DC96C48BE6074013F53535D" ma:contentTypeVersion="9" ma:contentTypeDescription="Create a new document." ma:contentTypeScope="" ma:versionID="3a62888cdc6ef63e2f1913f947785612">
  <xsd:schema xmlns:xsd="http://www.w3.org/2001/XMLSchema" xmlns:xs="http://www.w3.org/2001/XMLSchema" xmlns:p="http://schemas.microsoft.com/office/2006/metadata/properties" xmlns:ns2="00b733fb-f6d0-48a6-b2c0-ded1e1b34390" targetNamespace="http://schemas.microsoft.com/office/2006/metadata/properties" ma:root="true" ma:fieldsID="7ca9a15dbdbefa6362205591fc251e81" ns2:_="">
    <xsd:import namespace="00b733fb-f6d0-48a6-b2c0-ded1e1b343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b733fb-f6d0-48a6-b2c0-ded1e1b343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3AD6DD-438F-4384-98DB-CF7D2A766B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b733fb-f6d0-48a6-b2c0-ded1e1b343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D6BAB2-F522-45D7-9EF4-840FCC4A4F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2524</Words>
  <Application>Microsoft Macintosh PowerPoint</Application>
  <PresentationFormat>Widescreen</PresentationFormat>
  <Paragraphs>351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Andale Mono</vt:lpstr>
      <vt:lpstr>Arial</vt:lpstr>
      <vt:lpstr>Calibri</vt:lpstr>
      <vt:lpstr>Calibri Light</vt:lpstr>
      <vt:lpstr>Courier New</vt:lpstr>
      <vt:lpstr>Tahoma</vt:lpstr>
      <vt:lpstr>Verdana</vt:lpstr>
      <vt:lpstr>Office Theme</vt:lpstr>
      <vt:lpstr>Building Java Programs Supplement 3G</vt:lpstr>
      <vt:lpstr>Graphical objects</vt:lpstr>
      <vt:lpstr>DrawingPanel</vt:lpstr>
      <vt:lpstr>Graphics</vt:lpstr>
      <vt:lpstr>Java class libraries, import</vt:lpstr>
      <vt:lpstr>Coordinate system</vt:lpstr>
      <vt:lpstr>Graphics methods</vt:lpstr>
      <vt:lpstr>Color</vt:lpstr>
      <vt:lpstr>Using colors</vt:lpstr>
      <vt:lpstr>Outlined shapes</vt:lpstr>
      <vt:lpstr>Superimposing shapes</vt:lpstr>
      <vt:lpstr>Drawing with loops</vt:lpstr>
      <vt:lpstr>Zero-based loops</vt:lpstr>
      <vt:lpstr>Java book figure</vt:lpstr>
      <vt:lpstr>Java book solution</vt:lpstr>
      <vt:lpstr>Multiple Java books</vt:lpstr>
      <vt:lpstr>Multiple books solution</vt:lpstr>
      <vt:lpstr>Multiple books, cont'd.</vt:lpstr>
      <vt:lpstr>Resizable Java books</vt:lpstr>
      <vt:lpstr>Resizable books solution</vt:lpstr>
      <vt:lpstr>Resizable solution, cont'd.</vt:lpstr>
      <vt:lpstr>Polygon</vt:lpstr>
      <vt:lpstr>DrawingPanel methods</vt:lpstr>
      <vt:lpstr>Animation with sleep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Java Programs Supplement 3G</dc:title>
  <dc:creator>Mu Ge</dc:creator>
  <cp:keywords>Python</cp:keywords>
  <dc:description>Slides used in the University of Washington's CSE 142 Python sessions.</dc:description>
  <cp:lastModifiedBy>Mu Ge</cp:lastModifiedBy>
  <cp:revision>3</cp:revision>
  <dcterms:created xsi:type="dcterms:W3CDTF">2021-02-11T00:35:46Z</dcterms:created>
  <dcterms:modified xsi:type="dcterms:W3CDTF">2021-02-11T15:57:55Z</dcterms:modified>
</cp:coreProperties>
</file>