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4"/>
  </p:sldMasterIdLst>
  <p:notesMasterIdLst>
    <p:notesMasterId r:id="rId7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FFC0"/>
    <a:srgbClr val="FFFF80"/>
    <a:srgbClr val="008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14" autoAdjust="0"/>
    <p:restoredTop sz="90820" autoAdjust="0"/>
  </p:normalViewPr>
  <p:slideViewPr>
    <p:cSldViewPr>
      <p:cViewPr>
        <p:scale>
          <a:sx n="95" d="100"/>
          <a:sy n="95" d="100"/>
        </p:scale>
        <p:origin x="848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0.xml"/><Relationship Id="rId2" Type="http://schemas.openxmlformats.org/officeDocument/2006/relationships/slide" Target="slides/slide42.xml"/><Relationship Id="rId1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94A5D90-DACA-4C38-8AF8-4C1F234ABF4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BED814E-D8FD-49D6-AA9C-D71855EE3C0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F63A7C8-216C-4C8D-B319-D322516C539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9F1E43D2-FBC5-41E9-B719-158DD8327EA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DAFF1937-D99B-42CA-BF5F-2699739D28D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2CCC309B-3109-4DF3-8917-11C58DD623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3FB9627-5673-4FDC-A4FB-A06F0293B2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153037C5-FC55-4B15-97C1-818DD87700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5BA6E5-45B4-4F9D-9B02-DAF28CD28E61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2408936C-4698-4E06-9685-8D10028A43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6662DF-C46A-47F3-84C4-EE7F2C2F2389}" type="slidenum">
              <a:rPr lang="en-US" altLang="en-US"/>
              <a:pPr/>
              <a:t>42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47F650AC-4112-4693-9477-BD9FEEE53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DD7B02-0633-4AC3-AE29-2B8931E50A7B}" type="slidenum">
              <a:rPr lang="en-US" altLang="en-US"/>
              <a:pPr/>
              <a:t>50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CDB55BFE-6AD9-4F45-979B-7CBE513020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CD9C4D-414E-4D46-A683-EC1A34ED9FD0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A07D4CB8-3258-4F2B-AECC-F7B74E6BFD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7B5B6612-B06F-4A7B-8837-CCF54ECABC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You can even open the code for Math.java in the Java src.zip install file in the JDK folder.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824F-1FE0-6441-B101-127AFC3BE645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49B2-C231-A947-86DE-350CFF5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824F-1FE0-6441-B101-127AFC3BE645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49B2-C231-A947-86DE-350CFF5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3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824F-1FE0-6441-B101-127AFC3BE645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49B2-C231-A947-86DE-350CFF5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1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824F-1FE0-6441-B101-127AFC3BE645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49B2-C231-A947-86DE-350CFF5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4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824F-1FE0-6441-B101-127AFC3BE645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49B2-C231-A947-86DE-350CFF5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24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824F-1FE0-6441-B101-127AFC3BE645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49B2-C231-A947-86DE-350CFF5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0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824F-1FE0-6441-B101-127AFC3BE645}" type="datetimeFigureOut">
              <a:rPr lang="en-US" smtClean="0"/>
              <a:t>2/15/21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49B2-C231-A947-86DE-350CFF5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1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824F-1FE0-6441-B101-127AFC3BE645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49B2-C231-A947-86DE-350CFF5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824F-1FE0-6441-B101-127AFC3BE645}" type="datetimeFigureOut">
              <a:rPr lang="en-US" smtClean="0"/>
              <a:t>2/15/21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49B2-C231-A947-86DE-350CFF5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824F-1FE0-6441-B101-127AFC3BE645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49B2-C231-A947-86DE-350CFF5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56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824F-1FE0-6441-B101-127AFC3BE645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49B2-C231-A947-86DE-350CFF5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0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F824F-1FE0-6441-B101-127AFC3BE645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B49B2-C231-A947-86DE-350CFF5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4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7901976-364E-4E2E-A2F4-3DE1BAABA65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Building Java Programs</a:t>
            </a:r>
            <a:br>
              <a:rPr lang="en-US" altLang="en-US"/>
            </a:br>
            <a:r>
              <a:rPr lang="en-US" altLang="en-US"/>
              <a:t>Chapter 8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5C21D70-2FB9-4DCB-8BC0-B3B46C7B2A7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Classes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DDB2F5D-5B37-4730-B390-F04CA9C4A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Point</a:t>
            </a:r>
            <a:r>
              <a:rPr lang="en-US" altLang="en-US" dirty="0"/>
              <a:t> objects (desired)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7BFE780E-73E0-414A-BA05-3660177116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338262"/>
            <a:ext cx="8915400" cy="3349998"/>
          </a:xfrm>
        </p:spPr>
        <p:txBody>
          <a:bodyPr>
            <a:normAutofit fontScale="92500" lnSpcReduction="10000"/>
          </a:bodyPr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Point p1 = new Point(5, -2);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Point p2 = new Point();         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origin, (0, 0)</a:t>
            </a:r>
          </a:p>
          <a:p>
            <a:pPr lvl="1" eaLnBrk="1" hangingPunct="1">
              <a:buFontTx/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dirty="0"/>
              <a:t>Data in each </a:t>
            </a:r>
            <a:r>
              <a:rPr lang="en-US" altLang="en-US" dirty="0">
                <a:latin typeface="Courier New" panose="02070309020205020404" pitchFamily="49" charset="0"/>
              </a:rPr>
              <a:t>Point</a:t>
            </a:r>
            <a:r>
              <a:rPr lang="en-US" altLang="en-US" dirty="0"/>
              <a:t> object: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Methods in each </a:t>
            </a:r>
            <a:r>
              <a:rPr lang="en-US" altLang="en-US" dirty="0">
                <a:latin typeface="Courier New" panose="02070309020205020404" pitchFamily="49" charset="0"/>
              </a:rPr>
              <a:t>Point</a:t>
            </a:r>
            <a:r>
              <a:rPr lang="en-US" altLang="en-US" dirty="0"/>
              <a:t> object:</a:t>
            </a:r>
          </a:p>
        </p:txBody>
      </p:sp>
      <p:graphicFrame>
        <p:nvGraphicFramePr>
          <p:cNvPr id="823300" name="Group 4">
            <a:extLst>
              <a:ext uri="{FF2B5EF4-FFF2-40B4-BE49-F238E27FC236}">
                <a16:creationId xmlns:a16="http://schemas.microsoft.com/office/drawing/2014/main" id="{4453A090-0AA2-4A1C-AD0A-A2AD4E6A6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29655"/>
              </p:ext>
            </p:extLst>
          </p:nvPr>
        </p:nvGraphicFramePr>
        <p:xfrm>
          <a:off x="990600" y="4688260"/>
          <a:ext cx="8458200" cy="1828800"/>
        </p:xfrm>
        <a:graphic>
          <a:graphicData uri="http://schemas.openxmlformats.org/drawingml/2006/table">
            <a:tbl>
              <a:tblPr/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Method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setLocation(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sets the point's x and y to the given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translate(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dx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dy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adjusts the point's x and y by the given amounts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distance(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how far away the point is from point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draw(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displays the point on a drawing panel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23320" name="Group 24">
            <a:extLst>
              <a:ext uri="{FF2B5EF4-FFF2-40B4-BE49-F238E27FC236}">
                <a16:creationId xmlns:a16="http://schemas.microsoft.com/office/drawing/2014/main" id="{5A300B8F-992C-461D-93E1-0B358807B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713100"/>
              </p:ext>
            </p:extLst>
          </p:nvPr>
        </p:nvGraphicFramePr>
        <p:xfrm>
          <a:off x="990600" y="2579874"/>
          <a:ext cx="4511675" cy="1219200"/>
        </p:xfrm>
        <a:graphic>
          <a:graphicData uri="http://schemas.openxmlformats.org/drawingml/2006/table">
            <a:tbl>
              <a:tblPr/>
              <a:tblGrid>
                <a:gridCol w="1589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Field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the point's x-coordinate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the point's y-coordinate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EDB80ED-6959-4465-9FCE-F20455519C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Point</a:t>
            </a:r>
            <a:r>
              <a:rPr lang="en-US" altLang="en-US"/>
              <a:t> class as blueprint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C194B9F-9335-4137-88EE-2E3B2B506E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4"/>
            <a:ext cx="11125200" cy="4879975"/>
          </a:xfrm>
        </p:spPr>
        <p:txBody>
          <a:bodyPr>
            <a:normAutofit fontScale="85000" lnSpcReduction="20000"/>
          </a:bodyPr>
          <a:lstStyle/>
          <a:p>
            <a:pPr lvl="1" eaLnBrk="1" hangingPunct="1">
              <a:lnSpc>
                <a:spcPct val="70000"/>
              </a:lnSpc>
            </a:pPr>
            <a:endParaRPr lang="en-US" altLang="en-US" dirty="0"/>
          </a:p>
          <a:p>
            <a:pPr lvl="1" eaLnBrk="1" hangingPunct="1">
              <a:lnSpc>
                <a:spcPct val="70000"/>
              </a:lnSpc>
            </a:pPr>
            <a:endParaRPr lang="en-US" altLang="en-US" dirty="0"/>
          </a:p>
          <a:p>
            <a:pPr lvl="1" eaLnBrk="1" hangingPunct="1">
              <a:lnSpc>
                <a:spcPct val="70000"/>
              </a:lnSpc>
            </a:pPr>
            <a:endParaRPr lang="en-US" altLang="en-US" dirty="0"/>
          </a:p>
          <a:p>
            <a:pPr lvl="1" eaLnBrk="1" hangingPunct="1">
              <a:lnSpc>
                <a:spcPct val="70000"/>
              </a:lnSpc>
            </a:pPr>
            <a:endParaRPr lang="en-US" altLang="en-US" dirty="0"/>
          </a:p>
          <a:p>
            <a:pPr lvl="1" eaLnBrk="1" hangingPunct="1">
              <a:lnSpc>
                <a:spcPct val="70000"/>
              </a:lnSpc>
            </a:pPr>
            <a:endParaRPr lang="en-US" altLang="en-US" dirty="0"/>
          </a:p>
          <a:p>
            <a:pPr lvl="1" eaLnBrk="1" hangingPunct="1">
              <a:lnSpc>
                <a:spcPct val="70000"/>
              </a:lnSpc>
            </a:pPr>
            <a:endParaRPr lang="en-US" altLang="en-US" dirty="0"/>
          </a:p>
          <a:p>
            <a:pPr lvl="1" eaLnBrk="1" hangingPunct="1">
              <a:lnSpc>
                <a:spcPct val="70000"/>
              </a:lnSpc>
            </a:pPr>
            <a:endParaRPr lang="en-US" altLang="en-US" dirty="0"/>
          </a:p>
          <a:p>
            <a:pPr lvl="1" eaLnBrk="1" hangingPunct="1">
              <a:lnSpc>
                <a:spcPct val="70000"/>
              </a:lnSpc>
            </a:pPr>
            <a:endParaRPr lang="en-US" altLang="en-US" dirty="0"/>
          </a:p>
          <a:p>
            <a:pPr lvl="1" eaLnBrk="1" hangingPunct="1">
              <a:lnSpc>
                <a:spcPct val="70000"/>
              </a:lnSpc>
            </a:pPr>
            <a:endParaRPr lang="en-US" altLang="en-US" dirty="0"/>
          </a:p>
          <a:p>
            <a:pPr lvl="1" eaLnBrk="1" hangingPunct="1">
              <a:lnSpc>
                <a:spcPct val="70000"/>
              </a:lnSpc>
            </a:pPr>
            <a:endParaRPr lang="en-US" altLang="en-US" dirty="0"/>
          </a:p>
          <a:p>
            <a:pPr lvl="1" eaLnBrk="1" hangingPunct="1">
              <a:lnSpc>
                <a:spcPct val="70000"/>
              </a:lnSpc>
            </a:pPr>
            <a:endParaRPr lang="en-US" altLang="en-US" dirty="0"/>
          </a:p>
          <a:p>
            <a:pPr lvl="1" eaLnBrk="1" hangingPunct="1">
              <a:lnSpc>
                <a:spcPct val="70000"/>
              </a:lnSpc>
            </a:pPr>
            <a:endParaRPr lang="en-US" altLang="en-US" dirty="0"/>
          </a:p>
          <a:p>
            <a:pPr lvl="1" eaLnBrk="1" hangingPunct="1">
              <a:lnSpc>
                <a:spcPct val="70000"/>
              </a:lnSpc>
            </a:pPr>
            <a:endParaRPr lang="en-US" altLang="en-US" dirty="0"/>
          </a:p>
          <a:p>
            <a:pPr lvl="1" eaLnBrk="1" hangingPunct="1">
              <a:lnSpc>
                <a:spcPct val="70000"/>
              </a:lnSpc>
            </a:pPr>
            <a:endParaRPr lang="en-US" altLang="en-US" dirty="0"/>
          </a:p>
          <a:p>
            <a:pPr lvl="1" eaLnBrk="1" hangingPunct="1">
              <a:lnSpc>
                <a:spcPct val="70000"/>
              </a:lnSpc>
            </a:pPr>
            <a:endParaRPr lang="en-US" altLang="en-US" dirty="0"/>
          </a:p>
          <a:p>
            <a:pPr lvl="1" eaLnBrk="1" hangingPunct="1">
              <a:lnSpc>
                <a:spcPct val="70000"/>
              </a:lnSpc>
            </a:pPr>
            <a:endParaRPr lang="en-US" altLang="en-US" dirty="0"/>
          </a:p>
          <a:p>
            <a:pPr lvl="1" eaLnBrk="1" hangingPunct="1">
              <a:lnSpc>
                <a:spcPct val="70000"/>
              </a:lnSpc>
            </a:pPr>
            <a:endParaRPr lang="en-US" altLang="en-US" dirty="0"/>
          </a:p>
          <a:p>
            <a:pPr lvl="1" eaLnBrk="1" hangingPunct="1">
              <a:lnSpc>
                <a:spcPct val="70000"/>
              </a:lnSpc>
            </a:pPr>
            <a:endParaRPr lang="en-US" altLang="en-US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dirty="0"/>
              <a:t>The class (blueprint) will describe how to create objects.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dirty="0"/>
              <a:t>Each object will contain its own data and methods.</a:t>
            </a: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43457CE8-80A5-49F8-8016-9EB06D8F8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447800"/>
            <a:ext cx="3505200" cy="1806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en-US" sz="1400" b="1" u="sng" dirty="0">
                <a:latin typeface="Verdana" panose="020B0604030504040204" pitchFamily="34" charset="0"/>
                <a:cs typeface="Times New Roman" panose="02020603050405020304" pitchFamily="18" charset="0"/>
              </a:rPr>
              <a:t>Point class</a:t>
            </a:r>
          </a:p>
          <a:p>
            <a:pPr algn="l">
              <a:lnSpc>
                <a:spcPct val="90000"/>
              </a:lnSpc>
              <a:spcBef>
                <a:spcPts val="500"/>
              </a:spcBef>
              <a:buClr>
                <a:srgbClr val="800080"/>
              </a:buClr>
              <a:buSzPct val="55000"/>
            </a:pPr>
            <a:r>
              <a:rPr lang="en-US" altLang="en-US" sz="1400" dirty="0">
                <a:latin typeface="Verdana" panose="020B0604030504040204" pitchFamily="34" charset="0"/>
                <a:cs typeface="Times New Roman" panose="02020603050405020304" pitchFamily="18" charset="0"/>
              </a:rPr>
              <a:t>state:</a:t>
            </a:r>
            <a:br>
              <a:rPr lang="en-US" altLang="en-US" sz="1400" dirty="0"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1400" dirty="0">
                <a:latin typeface="Courier New" panose="02070309020205020404" pitchFamily="49" charset="0"/>
                <a:cs typeface="Times New Roman" panose="02020603050405020304" pitchFamily="18" charset="0"/>
              </a:rPr>
              <a:t>int x,  y</a:t>
            </a:r>
          </a:p>
          <a:p>
            <a:pPr algn="l">
              <a:lnSpc>
                <a:spcPct val="90000"/>
              </a:lnSpc>
              <a:spcBef>
                <a:spcPts val="500"/>
              </a:spcBef>
              <a:buClr>
                <a:srgbClr val="800080"/>
              </a:buClr>
              <a:buSzPct val="55000"/>
            </a:pPr>
            <a:r>
              <a:rPr lang="en-US" altLang="en-US" sz="1400" dirty="0">
                <a:latin typeface="Verdana" panose="020B0604030504040204" pitchFamily="34" charset="0"/>
                <a:cs typeface="Times New Roman" panose="02020603050405020304" pitchFamily="18" charset="0"/>
              </a:rPr>
              <a:t>behavior:</a:t>
            </a:r>
            <a:br>
              <a:rPr lang="en-US" altLang="en-US" sz="1400" dirty="0"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14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setLocation</a:t>
            </a:r>
            <a:r>
              <a:rPr lang="en-US" altLang="en-US" sz="1400" dirty="0">
                <a:latin typeface="Courier New" panose="02070309020205020404" pitchFamily="49" charset="0"/>
                <a:cs typeface="Times New Roman" panose="02020603050405020304" pitchFamily="18" charset="0"/>
              </a:rPr>
              <a:t>(int x, int y)</a:t>
            </a:r>
            <a:br>
              <a:rPr lang="en-US" altLang="en-US" sz="14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400" dirty="0">
                <a:latin typeface="Courier New" panose="02070309020205020404" pitchFamily="49" charset="0"/>
                <a:cs typeface="Times New Roman" panose="02020603050405020304" pitchFamily="18" charset="0"/>
              </a:rPr>
              <a:t>translate(int dx, int </a:t>
            </a:r>
            <a:r>
              <a:rPr lang="en-US" altLang="en-US" sz="14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dy</a:t>
            </a:r>
            <a:r>
              <a:rPr lang="en-US" altLang="en-US" sz="1400" dirty="0"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br>
              <a:rPr lang="en-US" altLang="en-US" sz="14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400" dirty="0">
                <a:latin typeface="Courier New" panose="02070309020205020404" pitchFamily="49" charset="0"/>
                <a:cs typeface="Times New Roman" panose="02020603050405020304" pitchFamily="18" charset="0"/>
              </a:rPr>
              <a:t>distance(Point p)</a:t>
            </a:r>
            <a:br>
              <a:rPr lang="en-US" altLang="en-US" sz="14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400" dirty="0">
                <a:latin typeface="Courier New" panose="02070309020205020404" pitchFamily="49" charset="0"/>
                <a:cs typeface="Times New Roman" panose="02020603050405020304" pitchFamily="18" charset="0"/>
              </a:rPr>
              <a:t>draw(Graphics g)</a:t>
            </a:r>
          </a:p>
        </p:txBody>
      </p:sp>
      <p:grpSp>
        <p:nvGrpSpPr>
          <p:cNvPr id="14341" name="Group 5">
            <a:extLst>
              <a:ext uri="{FF2B5EF4-FFF2-40B4-BE49-F238E27FC236}">
                <a16:creationId xmlns:a16="http://schemas.microsoft.com/office/drawing/2014/main" id="{03C1DD6E-8C4D-45CB-86A0-A2F623F8ACF3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3276600"/>
            <a:ext cx="4191000" cy="519113"/>
            <a:chOff x="1440" y="2448"/>
            <a:chExt cx="2640" cy="327"/>
          </a:xfrm>
        </p:grpSpPr>
        <p:sp>
          <p:nvSpPr>
            <p:cNvPr id="14345" name="Line 6">
              <a:extLst>
                <a:ext uri="{FF2B5EF4-FFF2-40B4-BE49-F238E27FC236}">
                  <a16:creationId xmlns:a16="http://schemas.microsoft.com/office/drawing/2014/main" id="{9A6767FE-84C5-4E98-8373-0853153B53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2448"/>
              <a:ext cx="1296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46" name="Line 7">
              <a:extLst>
                <a:ext uri="{FF2B5EF4-FFF2-40B4-BE49-F238E27FC236}">
                  <a16:creationId xmlns:a16="http://schemas.microsoft.com/office/drawing/2014/main" id="{40F4AA4A-B2E0-4ABD-8C8D-444CB95A20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448"/>
              <a:ext cx="0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47" name="Line 8">
              <a:extLst>
                <a:ext uri="{FF2B5EF4-FFF2-40B4-BE49-F238E27FC236}">
                  <a16:creationId xmlns:a16="http://schemas.microsoft.com/office/drawing/2014/main" id="{A8444FB2-5978-4853-B4DB-F5F489ADE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448"/>
              <a:ext cx="1248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4342" name="Text Box 9">
            <a:extLst>
              <a:ext uri="{FF2B5EF4-FFF2-40B4-BE49-F238E27FC236}">
                <a16:creationId xmlns:a16="http://schemas.microsoft.com/office/drawing/2014/main" id="{F9886AD1-0D7F-461A-8B2B-1FF9E55BB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859212"/>
            <a:ext cx="2895600" cy="1697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400" b="1" u="sng" dirty="0">
                <a:latin typeface="Tahoma" panose="020B0604030504040204" pitchFamily="34" charset="0"/>
                <a:cs typeface="Times New Roman" panose="02020603050405020304" pitchFamily="18" charset="0"/>
              </a:rPr>
              <a:t>Point object #1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400" dirty="0">
                <a:latin typeface="Tahoma" panose="020B0604030504040204" pitchFamily="34" charset="0"/>
                <a:cs typeface="Times New Roman" panose="02020603050405020304" pitchFamily="18" charset="0"/>
              </a:rPr>
              <a:t>state:</a:t>
            </a:r>
            <a:br>
              <a:rPr lang="en-US" altLang="en-US" sz="1400" dirty="0">
                <a:latin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1400" dirty="0">
                <a:latin typeface="Courier New" panose="02070309020205020404" pitchFamily="49" charset="0"/>
                <a:cs typeface="Times New Roman" panose="02020603050405020304" pitchFamily="18" charset="0"/>
              </a:rPr>
              <a:t>x = 5,   y = -2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400" dirty="0">
                <a:latin typeface="Tahoma" panose="020B0604030504040204" pitchFamily="34" charset="0"/>
                <a:cs typeface="Times New Roman" panose="02020603050405020304" pitchFamily="18" charset="0"/>
              </a:rPr>
              <a:t>behavior:</a:t>
            </a:r>
            <a:br>
              <a:rPr lang="en-US" altLang="en-US" sz="1400" dirty="0">
                <a:latin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14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setLocation</a:t>
            </a:r>
            <a:r>
              <a:rPr lang="en-US" altLang="en-US" sz="1400" dirty="0">
                <a:latin typeface="Courier New" panose="02070309020205020404" pitchFamily="49" charset="0"/>
                <a:cs typeface="Times New Roman" panose="02020603050405020304" pitchFamily="18" charset="0"/>
              </a:rPr>
              <a:t>(int x, int y)</a:t>
            </a:r>
            <a:br>
              <a:rPr lang="en-US" altLang="en-US" sz="14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400" dirty="0">
                <a:latin typeface="Courier New" panose="02070309020205020404" pitchFamily="49" charset="0"/>
                <a:cs typeface="Times New Roman" panose="02020603050405020304" pitchFamily="18" charset="0"/>
              </a:rPr>
              <a:t>translate(int dx, int </a:t>
            </a:r>
            <a:r>
              <a:rPr lang="en-US" altLang="en-US" sz="14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dy</a:t>
            </a:r>
            <a:r>
              <a:rPr lang="en-US" altLang="en-US" sz="1400" dirty="0"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br>
              <a:rPr lang="en-US" altLang="en-US" sz="14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400" dirty="0">
                <a:latin typeface="Courier New" panose="02070309020205020404" pitchFamily="49" charset="0"/>
                <a:cs typeface="Times New Roman" panose="02020603050405020304" pitchFamily="18" charset="0"/>
              </a:rPr>
              <a:t>distance(Point p)</a:t>
            </a:r>
            <a:br>
              <a:rPr lang="en-US" altLang="en-US" sz="14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400" dirty="0">
                <a:latin typeface="Courier New" panose="02070309020205020404" pitchFamily="49" charset="0"/>
                <a:cs typeface="Times New Roman" panose="02020603050405020304" pitchFamily="18" charset="0"/>
              </a:rPr>
              <a:t>draw(Graphics g)</a:t>
            </a:r>
          </a:p>
        </p:txBody>
      </p:sp>
      <p:sp>
        <p:nvSpPr>
          <p:cNvPr id="14343" name="Text Box 10">
            <a:extLst>
              <a:ext uri="{FF2B5EF4-FFF2-40B4-BE49-F238E27FC236}">
                <a16:creationId xmlns:a16="http://schemas.microsoft.com/office/drawing/2014/main" id="{64EE599E-F522-4308-9924-E0AC8098F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859212"/>
            <a:ext cx="2895600" cy="1697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400" b="1" u="sng">
                <a:latin typeface="Tahoma" panose="020B0604030504040204" pitchFamily="34" charset="0"/>
                <a:cs typeface="Times New Roman" panose="02020603050405020304" pitchFamily="18" charset="0"/>
              </a:rPr>
              <a:t>Point object #2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400">
                <a:latin typeface="Tahoma" panose="020B0604030504040204" pitchFamily="34" charset="0"/>
                <a:cs typeface="Times New Roman" panose="02020603050405020304" pitchFamily="18" charset="0"/>
              </a:rPr>
              <a:t>state:</a:t>
            </a:r>
            <a:br>
              <a:rPr lang="en-US" altLang="en-US" sz="1400">
                <a:latin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1400">
                <a:latin typeface="Courier New" panose="02070309020205020404" pitchFamily="49" charset="0"/>
                <a:cs typeface="Times New Roman" panose="02020603050405020304" pitchFamily="18" charset="0"/>
              </a:rPr>
              <a:t>x = -245,   y = 1897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400">
                <a:latin typeface="Tahoma" panose="020B0604030504040204" pitchFamily="34" charset="0"/>
                <a:cs typeface="Times New Roman" panose="02020603050405020304" pitchFamily="18" charset="0"/>
              </a:rPr>
              <a:t>behavior:</a:t>
            </a:r>
            <a:br>
              <a:rPr lang="en-US" altLang="en-US" sz="1400">
                <a:latin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1400">
                <a:latin typeface="Courier New" panose="02070309020205020404" pitchFamily="49" charset="0"/>
                <a:cs typeface="Times New Roman" panose="02020603050405020304" pitchFamily="18" charset="0"/>
              </a:rPr>
              <a:t>setLocation(int x, int y)</a:t>
            </a:r>
            <a:br>
              <a:rPr lang="en-US" altLang="en-US" sz="140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400">
                <a:latin typeface="Courier New" panose="02070309020205020404" pitchFamily="49" charset="0"/>
                <a:cs typeface="Times New Roman" panose="02020603050405020304" pitchFamily="18" charset="0"/>
              </a:rPr>
              <a:t>translate(int dx, int dy)</a:t>
            </a:r>
            <a:br>
              <a:rPr lang="en-US" altLang="en-US" sz="140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400">
                <a:latin typeface="Courier New" panose="02070309020205020404" pitchFamily="49" charset="0"/>
                <a:cs typeface="Times New Roman" panose="02020603050405020304" pitchFamily="18" charset="0"/>
              </a:rPr>
              <a:t>distance(Point p)</a:t>
            </a:r>
            <a:br>
              <a:rPr lang="en-US" altLang="en-US" sz="140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400">
                <a:latin typeface="Courier New" panose="02070309020205020404" pitchFamily="49" charset="0"/>
                <a:cs typeface="Times New Roman" panose="02020603050405020304" pitchFamily="18" charset="0"/>
              </a:rPr>
              <a:t>draw(Graphics g)</a:t>
            </a:r>
          </a:p>
        </p:txBody>
      </p:sp>
      <p:sp>
        <p:nvSpPr>
          <p:cNvPr id="14344" name="Text Box 11">
            <a:extLst>
              <a:ext uri="{FF2B5EF4-FFF2-40B4-BE49-F238E27FC236}">
                <a16:creationId xmlns:a16="http://schemas.microsoft.com/office/drawing/2014/main" id="{B79E067F-4D28-48E5-BF2C-D273F4345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859212"/>
            <a:ext cx="2895600" cy="1697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400" b="1" u="sng">
                <a:latin typeface="Tahoma" panose="020B0604030504040204" pitchFamily="34" charset="0"/>
                <a:cs typeface="Times New Roman" panose="02020603050405020304" pitchFamily="18" charset="0"/>
              </a:rPr>
              <a:t>Point object #3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400">
                <a:latin typeface="Tahoma" panose="020B0604030504040204" pitchFamily="34" charset="0"/>
                <a:cs typeface="Times New Roman" panose="02020603050405020304" pitchFamily="18" charset="0"/>
              </a:rPr>
              <a:t>state:</a:t>
            </a:r>
            <a:br>
              <a:rPr lang="en-US" altLang="en-US" sz="1400">
                <a:latin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1400">
                <a:latin typeface="Courier New" panose="02070309020205020404" pitchFamily="49" charset="0"/>
                <a:cs typeface="Times New Roman" panose="02020603050405020304" pitchFamily="18" charset="0"/>
              </a:rPr>
              <a:t>x = 18,   y = 42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400">
                <a:latin typeface="Tahoma" panose="020B0604030504040204" pitchFamily="34" charset="0"/>
                <a:cs typeface="Times New Roman" panose="02020603050405020304" pitchFamily="18" charset="0"/>
              </a:rPr>
              <a:t>behavior:</a:t>
            </a:r>
            <a:br>
              <a:rPr lang="en-US" altLang="en-US" sz="1400">
                <a:latin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1400">
                <a:latin typeface="Courier New" panose="02070309020205020404" pitchFamily="49" charset="0"/>
                <a:cs typeface="Times New Roman" panose="02020603050405020304" pitchFamily="18" charset="0"/>
              </a:rPr>
              <a:t>setLocation(int x, int y)</a:t>
            </a:r>
            <a:br>
              <a:rPr lang="en-US" altLang="en-US" sz="140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400">
                <a:latin typeface="Courier New" panose="02070309020205020404" pitchFamily="49" charset="0"/>
                <a:cs typeface="Times New Roman" panose="02020603050405020304" pitchFamily="18" charset="0"/>
              </a:rPr>
              <a:t>translate(int dx, int dy)</a:t>
            </a:r>
            <a:br>
              <a:rPr lang="en-US" altLang="en-US" sz="140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400">
                <a:latin typeface="Courier New" panose="02070309020205020404" pitchFamily="49" charset="0"/>
                <a:cs typeface="Times New Roman" panose="02020603050405020304" pitchFamily="18" charset="0"/>
              </a:rPr>
              <a:t>distance(Point p)</a:t>
            </a:r>
            <a:br>
              <a:rPr lang="en-US" altLang="en-US" sz="140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400">
                <a:latin typeface="Courier New" panose="02070309020205020404" pitchFamily="49" charset="0"/>
                <a:cs typeface="Times New Roman" panose="02020603050405020304" pitchFamily="18" charset="0"/>
              </a:rPr>
              <a:t>draw(Graphics g)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27EBD56-4196-4E82-83B1-1A26FD7C69C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 state: Fields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3B2651AE-9D5B-4371-8A7E-C2AE95EDBC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Point class, version 1</a:t>
            </a:r>
          </a:p>
        </p:txBody>
      </p:sp>
      <p:sp>
        <p:nvSpPr>
          <p:cNvPr id="826371" name="Rectangle 3">
            <a:extLst>
              <a:ext uri="{FF2B5EF4-FFF2-40B4-BE49-F238E27FC236}">
                <a16:creationId xmlns:a16="http://schemas.microsoft.com/office/drawing/2014/main" id="{68E09D34-4509-4167-A29B-80A2718AC3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public class Point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int x;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int y;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900"/>
          </a:p>
          <a:p>
            <a:pPr lvl="1" eaLnBrk="1" hangingPunct="1"/>
            <a:r>
              <a:rPr lang="en-US" altLang="en-US"/>
              <a:t>Save this code into a file named </a:t>
            </a:r>
            <a:r>
              <a:rPr lang="en-US" altLang="en-US">
                <a:latin typeface="Courier New" panose="02070309020205020404" pitchFamily="49" charset="0"/>
              </a:rPr>
              <a:t>Point.java</a:t>
            </a:r>
            <a:r>
              <a:rPr lang="en-US" altLang="en-US"/>
              <a:t>.</a:t>
            </a:r>
          </a:p>
          <a:p>
            <a:pPr lvl="1" eaLnBrk="1" hangingPunct="1"/>
            <a:endParaRPr lang="en-US" altLang="en-US"/>
          </a:p>
          <a:p>
            <a:pPr eaLnBrk="1" hangingPunct="1">
              <a:lnSpc>
                <a:spcPct val="110000"/>
              </a:lnSpc>
            </a:pPr>
            <a:r>
              <a:rPr lang="en-US" altLang="en-US"/>
              <a:t>The above code creates a new type named </a:t>
            </a:r>
            <a:r>
              <a:rPr lang="en-US" altLang="en-US">
                <a:latin typeface="Courier New" panose="02070309020205020404" pitchFamily="49" charset="0"/>
              </a:rPr>
              <a:t>Point</a:t>
            </a:r>
            <a:r>
              <a:rPr lang="en-US" altLang="en-US"/>
              <a:t>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Each </a:t>
            </a:r>
            <a:r>
              <a:rPr lang="en-US" altLang="en-US">
                <a:latin typeface="Courier New" panose="02070309020205020404" pitchFamily="49" charset="0"/>
              </a:rPr>
              <a:t>Point</a:t>
            </a:r>
            <a:r>
              <a:rPr lang="en-US" altLang="en-US"/>
              <a:t> object contains two pieces of data:</a:t>
            </a:r>
          </a:p>
          <a:p>
            <a:pPr lvl="2" eaLnBrk="1" hangingPunct="1"/>
            <a:r>
              <a:rPr lang="en-US" altLang="en-US"/>
              <a:t>an </a:t>
            </a:r>
            <a:r>
              <a:rPr lang="en-US" altLang="en-US">
                <a:latin typeface="Courier New" panose="02070309020205020404" pitchFamily="49" charset="0"/>
              </a:rPr>
              <a:t>int</a:t>
            </a:r>
            <a:r>
              <a:rPr lang="en-US" altLang="en-US"/>
              <a:t> named </a:t>
            </a:r>
            <a:r>
              <a:rPr lang="en-US" altLang="en-US">
                <a:latin typeface="Courier New" panose="02070309020205020404" pitchFamily="49" charset="0"/>
              </a:rPr>
              <a:t>x</a:t>
            </a:r>
            <a:r>
              <a:rPr lang="en-US" altLang="en-US"/>
              <a:t>, and</a:t>
            </a:r>
          </a:p>
          <a:p>
            <a:pPr lvl="2" eaLnBrk="1" hangingPunct="1"/>
            <a:r>
              <a:rPr lang="en-US" altLang="en-US"/>
              <a:t>an </a:t>
            </a:r>
            <a:r>
              <a:rPr lang="en-US" altLang="en-US">
                <a:latin typeface="Courier New" panose="02070309020205020404" pitchFamily="49" charset="0"/>
              </a:rPr>
              <a:t>int</a:t>
            </a:r>
            <a:r>
              <a:rPr lang="en-US" altLang="en-US"/>
              <a:t> named </a:t>
            </a:r>
            <a:r>
              <a:rPr lang="en-US" altLang="en-US">
                <a:latin typeface="Courier New" panose="02070309020205020404" pitchFamily="49" charset="0"/>
              </a:rPr>
              <a:t>y</a:t>
            </a:r>
            <a:r>
              <a:rPr lang="en-US" altLang="en-US"/>
              <a:t>.</a:t>
            </a:r>
          </a:p>
          <a:p>
            <a:pPr lvl="2" eaLnBrk="1" hangingPunct="1"/>
            <a:endParaRPr lang="en-US" altLang="en-US"/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Point</a:t>
            </a:r>
            <a:r>
              <a:rPr lang="en-US" altLang="en-US"/>
              <a:t> objects do not contain any behavior (yet).</a:t>
            </a:r>
            <a:endParaRPr lang="en-US" altLang="en-US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63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A8F815E-00CA-457A-95C0-AB2C8D90C6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Fields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6D1BFE32-0030-4E50-A4E9-E717860151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b="1"/>
              <a:t>field</a:t>
            </a:r>
            <a:r>
              <a:rPr lang="en-US" altLang="en-US"/>
              <a:t>: A variable inside an object that is part of its state.</a:t>
            </a:r>
          </a:p>
          <a:p>
            <a:pPr lvl="1" eaLnBrk="1" hangingPunct="1"/>
            <a:r>
              <a:rPr lang="en-US" altLang="en-US"/>
              <a:t>Each object has </a:t>
            </a:r>
            <a:r>
              <a:rPr lang="en-US" altLang="en-US" i="1"/>
              <a:t>its own copy </a:t>
            </a:r>
            <a:r>
              <a:rPr lang="en-US" altLang="en-US"/>
              <a:t>of each field.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Declaration syntax:</a:t>
            </a:r>
          </a:p>
          <a:p>
            <a:pPr lvl="1" eaLnBrk="1" hangingPunct="1">
              <a:buFontTx/>
              <a:buNone/>
            </a:pPr>
            <a:endParaRPr lang="en-US" altLang="en-US" sz="900" b="1" i="1"/>
          </a:p>
          <a:p>
            <a:pPr lvl="1" eaLnBrk="1" hangingPunct="1">
              <a:buFontTx/>
              <a:buNone/>
            </a:pPr>
            <a:r>
              <a:rPr lang="en-US" altLang="en-US" b="1" i="1"/>
              <a:t>	</a:t>
            </a:r>
            <a:r>
              <a:rPr lang="en-US" altLang="en-US" b="1"/>
              <a:t>type</a:t>
            </a:r>
            <a:r>
              <a:rPr lang="en-US" altLang="en-US" b="1" i="1">
                <a:latin typeface="Courier New" panose="02070309020205020404" pitchFamily="49" charset="0"/>
              </a:rPr>
              <a:t> </a:t>
            </a:r>
            <a:r>
              <a:rPr lang="en-US" altLang="en-US" b="1"/>
              <a:t>name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buFontTx/>
              <a:buNone/>
            </a:pPr>
            <a:endParaRPr lang="en-US" altLang="en-US"/>
          </a:p>
          <a:p>
            <a:pPr lvl="1" eaLnBrk="1" hangingPunct="1"/>
            <a:r>
              <a:rPr lang="en-US" altLang="en-US"/>
              <a:t>Example:</a:t>
            </a:r>
          </a:p>
          <a:p>
            <a:pPr lvl="1" eaLnBrk="1" hangingPunct="1"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public class Student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    String name;</a:t>
            </a:r>
            <a:r>
              <a:rPr lang="en-US" altLang="en-US">
                <a:latin typeface="Courier New" panose="02070309020205020404" pitchFamily="49" charset="0"/>
              </a:rPr>
              <a:t>    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// each Student object has a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    double gpa;</a:t>
            </a:r>
            <a:r>
              <a:rPr lang="en-US" altLang="en-US">
                <a:latin typeface="Courier New" panose="02070309020205020404" pitchFamily="49" charset="0"/>
              </a:rPr>
              <a:t>     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// name and gpa field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}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C6C1B31A-4D9F-4BBA-AE84-775626D373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Accessing fields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2CE7719-7369-4CB0-BE8D-9A9226B464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73050" indent="-273050">
              <a:tabLst>
                <a:tab pos="2286000" algn="l"/>
              </a:tabLst>
            </a:pPr>
            <a:r>
              <a:rPr lang="en-US" altLang="en-US"/>
              <a:t>Other classes can access/modify an object's fields.</a:t>
            </a:r>
          </a:p>
          <a:p>
            <a:pPr marL="639763" lvl="1" indent="-246063">
              <a:tabLst>
                <a:tab pos="2286000" algn="l"/>
              </a:tabLst>
            </a:pPr>
            <a:endParaRPr lang="en-US" altLang="en-US" sz="900"/>
          </a:p>
          <a:p>
            <a:pPr marL="639763" lvl="1" indent="-246063">
              <a:tabLst>
                <a:tab pos="2286000" algn="l"/>
              </a:tabLst>
            </a:pPr>
            <a:r>
              <a:rPr lang="en-US" altLang="en-US"/>
              <a:t>access:	</a:t>
            </a:r>
            <a:r>
              <a:rPr lang="en-US" altLang="en-US" b="1"/>
              <a:t>variable</a:t>
            </a:r>
            <a:r>
              <a:rPr lang="en-US" altLang="en-US">
                <a:latin typeface="Courier New" panose="02070309020205020404" pitchFamily="49" charset="0"/>
              </a:rPr>
              <a:t>.</a:t>
            </a:r>
            <a:r>
              <a:rPr lang="en-US" altLang="en-US" b="1"/>
              <a:t>field</a:t>
            </a:r>
            <a:endParaRPr lang="en-US" altLang="en-US" sz="900">
              <a:latin typeface="Courier New" panose="02070309020205020404" pitchFamily="49" charset="0"/>
            </a:endParaRPr>
          </a:p>
          <a:p>
            <a:pPr marL="639763" lvl="1" indent="-246063">
              <a:tabLst>
                <a:tab pos="2286000" algn="l"/>
              </a:tabLst>
            </a:pPr>
            <a:r>
              <a:rPr lang="en-US" altLang="en-US"/>
              <a:t>modify:	</a:t>
            </a:r>
            <a:r>
              <a:rPr lang="en-US" altLang="en-US" b="1"/>
              <a:t>variable</a:t>
            </a:r>
            <a:r>
              <a:rPr lang="en-US" altLang="en-US">
                <a:latin typeface="Courier New" panose="02070309020205020404" pitchFamily="49" charset="0"/>
              </a:rPr>
              <a:t>.</a:t>
            </a:r>
            <a:r>
              <a:rPr lang="en-US" altLang="en-US" b="1"/>
              <a:t>field</a:t>
            </a:r>
            <a:r>
              <a:rPr lang="en-US" altLang="en-US" b="1" i="1">
                <a:latin typeface="Courier New" panose="02070309020205020404" pitchFamily="49" charset="0"/>
              </a:rPr>
              <a:t> </a:t>
            </a:r>
            <a:r>
              <a:rPr lang="en-US" altLang="en-US">
                <a:latin typeface="Courier New" panose="02070309020205020404" pitchFamily="49" charset="0"/>
              </a:rPr>
              <a:t>=</a:t>
            </a:r>
            <a:r>
              <a:rPr lang="en-US" altLang="en-US" b="1" i="1">
                <a:latin typeface="Courier New" panose="02070309020205020404" pitchFamily="49" charset="0"/>
              </a:rPr>
              <a:t> </a:t>
            </a:r>
            <a:r>
              <a:rPr lang="en-US" altLang="en-US" b="1"/>
              <a:t>value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 marL="639763" lvl="1" indent="-246063">
              <a:tabLst>
                <a:tab pos="2286000" algn="l"/>
              </a:tabLst>
            </a:pPr>
            <a:endParaRPr lang="en-US" altLang="en-US"/>
          </a:p>
          <a:p>
            <a:pPr marL="639763" lvl="1" indent="-246063">
              <a:tabLst>
                <a:tab pos="2286000" algn="l"/>
              </a:tabLst>
            </a:pPr>
            <a:endParaRPr lang="en-US" altLang="en-US"/>
          </a:p>
          <a:p>
            <a:pPr marL="273050" indent="-273050">
              <a:tabLst>
                <a:tab pos="2286000" algn="l"/>
              </a:tabLst>
            </a:pPr>
            <a:r>
              <a:rPr lang="en-US" altLang="en-US"/>
              <a:t>Example: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2286000" algn="l"/>
              </a:tabLst>
            </a:pPr>
            <a:endParaRPr lang="en-US" altLang="en-US" sz="90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  <a:tabLst>
                <a:tab pos="22860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Point p1 = new Point();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22860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Point p2 = new Point();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22860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System.out.println("the x-coord is " + </a:t>
            </a:r>
            <a:r>
              <a:rPr lang="en-US" altLang="en-US" b="1">
                <a:latin typeface="Courier New" panose="02070309020205020404" pitchFamily="49" charset="0"/>
              </a:rPr>
              <a:t>p1.x</a:t>
            </a:r>
            <a:r>
              <a:rPr lang="en-US" altLang="en-US">
                <a:latin typeface="Courier New" panose="02070309020205020404" pitchFamily="49" charset="0"/>
              </a:rPr>
              <a:t>);   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// access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2286000" algn="l"/>
              </a:tabLst>
            </a:pPr>
            <a:r>
              <a:rPr lang="en-US" altLang="en-US" b="1">
                <a:latin typeface="Courier New" panose="02070309020205020404" pitchFamily="49" charset="0"/>
              </a:rPr>
              <a:t>p2.y =</a:t>
            </a:r>
            <a:r>
              <a:rPr lang="en-US" altLang="en-US">
                <a:latin typeface="Courier New" panose="02070309020205020404" pitchFamily="49" charset="0"/>
              </a:rPr>
              <a:t> 13;                                      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// modify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677242E-524D-4161-8CC4-4965E2634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class and its client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746670A-7ABB-42E6-83FB-52F4794E40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Point.java</a:t>
            </a:r>
            <a:r>
              <a:rPr lang="en-US" altLang="en-US"/>
              <a:t> is not, by itself, a runnable program.</a:t>
            </a:r>
          </a:p>
          <a:p>
            <a:pPr lvl="1" eaLnBrk="1" hangingPunct="1"/>
            <a:r>
              <a:rPr lang="en-US" altLang="en-US"/>
              <a:t>A class can be used by </a:t>
            </a:r>
            <a:r>
              <a:rPr lang="en-US" altLang="en-US" b="1"/>
              <a:t>client</a:t>
            </a:r>
            <a:r>
              <a:rPr lang="en-US" altLang="en-US"/>
              <a:t> programs.</a:t>
            </a:r>
            <a:endParaRPr lang="en-US" altLang="en-US" sz="900"/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087B5C6E-4A4B-4070-B908-0F70F1F2A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076813"/>
            <a:ext cx="3810000" cy="33239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311275" indent="-2794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425575" indent="-1746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539875" indent="-173038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u="sng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PointMain.java</a:t>
            </a:r>
            <a:r>
              <a:rPr lang="en-US" altLang="en-US" sz="1600" u="sng" dirty="0">
                <a:latin typeface="Verdana" panose="020B0604030504040204" pitchFamily="34" charset="0"/>
                <a:cs typeface="Times New Roman" panose="02020603050405020304" pitchFamily="18" charset="0"/>
              </a:rPr>
              <a:t> (client program)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public class </a:t>
            </a:r>
            <a:r>
              <a:rPr lang="en-US" alt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PointMain</a:t>
            </a: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{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main(String </a:t>
            </a:r>
            <a:r>
              <a:rPr lang="en-US" alt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args</a:t>
            </a: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) {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   Point p1 = new Point();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   p1.x = 7;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   p1.y = 2;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endParaRPr lang="en-US" altLang="en-US" sz="1600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   Point p2 = new Point();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   p2.x = 4;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   p2.y = 3;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...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0485" name="Text Box 5">
            <a:extLst>
              <a:ext uri="{FF2B5EF4-FFF2-40B4-BE49-F238E27FC236}">
                <a16:creationId xmlns:a16="http://schemas.microsoft.com/office/drawing/2014/main" id="{A1163E03-0AB6-47F6-920F-6C9B00D99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899013"/>
            <a:ext cx="3276600" cy="135421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311275" indent="-2794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425575" indent="-1746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539875" indent="-173038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u="sng">
                <a:latin typeface="Courier New" panose="02070309020205020404" pitchFamily="49" charset="0"/>
                <a:cs typeface="Times New Roman" panose="02020603050405020304" pitchFamily="18" charset="0"/>
              </a:rPr>
              <a:t>Point.java</a:t>
            </a:r>
            <a:r>
              <a:rPr lang="en-US" altLang="en-US" sz="1600" u="sng">
                <a:latin typeface="Verdana" panose="020B0604030504040204" pitchFamily="34" charset="0"/>
                <a:cs typeface="Times New Roman" panose="02020603050405020304" pitchFamily="18" charset="0"/>
              </a:rPr>
              <a:t> (class of objects)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Times New Roman" panose="02020603050405020304" pitchFamily="18" charset="0"/>
              </a:rPr>
              <a:t>public class Point {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Times New Roman" panose="02020603050405020304" pitchFamily="18" charset="0"/>
              </a:rPr>
              <a:t>    int x;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Times New Roman" panose="02020603050405020304" pitchFamily="18" charset="0"/>
              </a:rPr>
              <a:t>    int y;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0486" name="Text Box 6">
            <a:extLst>
              <a:ext uri="{FF2B5EF4-FFF2-40B4-BE49-F238E27FC236}">
                <a16:creationId xmlns:a16="http://schemas.microsoft.com/office/drawing/2014/main" id="{EC426044-341E-435F-82EE-C7F4B8D3E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689713"/>
            <a:ext cx="2438400" cy="695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l" eaLnBrk="1" hangingPunct="1">
              <a:lnSpc>
                <a:spcPct val="80000"/>
              </a:lnSpc>
            </a:pPr>
            <a:endParaRPr lang="en-US" altLang="en-US" sz="16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1" algn="l" eaLnBrk="1" hangingPunct="1">
              <a:lnSpc>
                <a:spcPct val="80000"/>
              </a:lnSpc>
            </a:pPr>
            <a:endParaRPr lang="en-US" altLang="en-US" sz="16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1" algn="l" eaLnBrk="1" hangingPunct="1">
              <a:lnSpc>
                <a:spcPct val="80000"/>
              </a:lnSpc>
            </a:pPr>
            <a:endParaRPr lang="en-US" altLang="en-US" sz="160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829447" name="Group 7">
            <a:extLst>
              <a:ext uri="{FF2B5EF4-FFF2-40B4-BE49-F238E27FC236}">
                <a16:creationId xmlns:a16="http://schemas.microsoft.com/office/drawing/2014/main" id="{F2CF3A8C-47FA-4A55-9CD3-5E04B2438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70864"/>
              </p:ext>
            </p:extLst>
          </p:nvPr>
        </p:nvGraphicFramePr>
        <p:xfrm>
          <a:off x="7010400" y="4765913"/>
          <a:ext cx="2089150" cy="396875"/>
        </p:xfrm>
        <a:graphic>
          <a:graphicData uri="http://schemas.openxmlformats.org/drawingml/2006/table">
            <a:tbl>
              <a:tblPr/>
              <a:tblGrid>
                <a:gridCol w="33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</a:t>
                      </a:r>
                    </a:p>
                  </a:txBody>
                  <a:tcPr marT="45793" marB="4579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500" name="Text Box 25">
            <a:extLst>
              <a:ext uri="{FF2B5EF4-FFF2-40B4-BE49-F238E27FC236}">
                <a16:creationId xmlns:a16="http://schemas.microsoft.com/office/drawing/2014/main" id="{D1658F71-4376-4061-945C-12C32CAF4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678726"/>
            <a:ext cx="2438400" cy="695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l" eaLnBrk="1" hangingPunct="1">
              <a:lnSpc>
                <a:spcPct val="80000"/>
              </a:lnSpc>
            </a:pPr>
            <a:endParaRPr lang="en-US" altLang="en-US" sz="16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1" algn="l" eaLnBrk="1" hangingPunct="1">
              <a:lnSpc>
                <a:spcPct val="80000"/>
              </a:lnSpc>
            </a:pPr>
            <a:endParaRPr lang="en-US" altLang="en-US" sz="16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1" algn="l" eaLnBrk="1" hangingPunct="1">
              <a:lnSpc>
                <a:spcPct val="80000"/>
              </a:lnSpc>
            </a:pPr>
            <a:endParaRPr lang="en-US" altLang="en-US" sz="160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829466" name="Group 26">
            <a:extLst>
              <a:ext uri="{FF2B5EF4-FFF2-40B4-BE49-F238E27FC236}">
                <a16:creationId xmlns:a16="http://schemas.microsoft.com/office/drawing/2014/main" id="{0E22A5EC-2092-4C92-ABCF-F161B2D8C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218315"/>
              </p:ext>
            </p:extLst>
          </p:nvPr>
        </p:nvGraphicFramePr>
        <p:xfrm>
          <a:off x="7010400" y="5754926"/>
          <a:ext cx="2089150" cy="396875"/>
        </p:xfrm>
        <a:graphic>
          <a:graphicData uri="http://schemas.openxmlformats.org/drawingml/2006/table">
            <a:tbl>
              <a:tblPr/>
              <a:tblGrid>
                <a:gridCol w="33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</a:t>
                      </a:r>
                    </a:p>
                  </a:txBody>
                  <a:tcPr marT="45793" marB="4579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514" name="Line 44">
            <a:extLst>
              <a:ext uri="{FF2B5EF4-FFF2-40B4-BE49-F238E27FC236}">
                <a16:creationId xmlns:a16="http://schemas.microsoft.com/office/drawing/2014/main" id="{A9ED8E4F-F609-451E-9342-CD44E7DA86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241912"/>
            <a:ext cx="106680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15" name="Line 45">
            <a:extLst>
              <a:ext uri="{FF2B5EF4-FFF2-40B4-BE49-F238E27FC236}">
                <a16:creationId xmlns:a16="http://schemas.microsoft.com/office/drawing/2014/main" id="{3E446789-B7FC-40E8-92C2-D1D90065CEE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0386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16" name="Line 46">
            <a:extLst>
              <a:ext uri="{FF2B5EF4-FFF2-40B4-BE49-F238E27FC236}">
                <a16:creationId xmlns:a16="http://schemas.microsoft.com/office/drawing/2014/main" id="{E0E16709-7855-4943-B8CF-B72134BD74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50292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F249730-B7AB-415B-A412-D13D1A1A82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PointMain</a:t>
            </a:r>
            <a:r>
              <a:rPr lang="en-US" altLang="en-US"/>
              <a:t> client example</a:t>
            </a:r>
          </a:p>
        </p:txBody>
      </p:sp>
      <p:sp>
        <p:nvSpPr>
          <p:cNvPr id="830467" name="Rectangle 3">
            <a:extLst>
              <a:ext uri="{FF2B5EF4-FFF2-40B4-BE49-F238E27FC236}">
                <a16:creationId xmlns:a16="http://schemas.microsoft.com/office/drawing/2014/main" id="{8656559A-26B8-4EA7-9153-9BC2A3A2F1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10515600" cy="49530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public class </a:t>
            </a:r>
            <a:r>
              <a:rPr lang="en-US" altLang="en-US" sz="1800" dirty="0" err="1">
                <a:latin typeface="Courier New" panose="02070309020205020404" pitchFamily="49" charset="0"/>
              </a:rPr>
              <a:t>PointMain</a:t>
            </a:r>
            <a:r>
              <a:rPr lang="en-US" altLang="en-US" sz="1800" dirty="0"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public static void main(String[] </a:t>
            </a:r>
            <a:r>
              <a:rPr lang="en-US" altLang="en-US" sz="1800" dirty="0" err="1">
                <a:latin typeface="Courier New" panose="02070309020205020404" pitchFamily="49" charset="0"/>
              </a:rPr>
              <a:t>args</a:t>
            </a:r>
            <a:r>
              <a:rPr lang="en-US" altLang="en-US" sz="1800" dirty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        // create two Point objects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Point p1 = new Point();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</a:t>
            </a:r>
            <a:r>
              <a:rPr lang="en-US" altLang="en-US" sz="1800" b="1" dirty="0">
                <a:latin typeface="Courier New" panose="02070309020205020404" pitchFamily="49" charset="0"/>
              </a:rPr>
              <a:t>p1.y</a:t>
            </a:r>
            <a:r>
              <a:rPr lang="en-US" altLang="en-US" sz="1800" dirty="0">
                <a:latin typeface="Courier New" panose="02070309020205020404" pitchFamily="49" charset="0"/>
              </a:rPr>
              <a:t> = 2;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Point p2 = new Point();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</a:t>
            </a:r>
            <a:r>
              <a:rPr lang="en-US" altLang="en-US" sz="1800" b="1" dirty="0">
                <a:latin typeface="Courier New" panose="02070309020205020404" pitchFamily="49" charset="0"/>
              </a:rPr>
              <a:t>p2.x</a:t>
            </a:r>
            <a:r>
              <a:rPr lang="en-US" altLang="en-US" sz="1800" dirty="0">
                <a:latin typeface="Courier New" panose="02070309020205020404" pitchFamily="49" charset="0"/>
              </a:rPr>
              <a:t> = 4;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>
                <a:latin typeface="Courier New" panose="02070309020205020404" pitchFamily="49" charset="0"/>
              </a:rPr>
              <a:t>p1.x</a:t>
            </a:r>
            <a:r>
              <a:rPr lang="en-US" altLang="en-US" sz="1800" dirty="0">
                <a:latin typeface="Courier New" panose="02070309020205020404" pitchFamily="49" charset="0"/>
              </a:rPr>
              <a:t> + ", " + </a:t>
            </a:r>
            <a:r>
              <a:rPr lang="en-US" altLang="en-US" sz="1800" b="1" dirty="0">
                <a:latin typeface="Courier New" panose="02070309020205020404" pitchFamily="49" charset="0"/>
              </a:rPr>
              <a:t>p1.y</a:t>
            </a:r>
            <a:r>
              <a:rPr lang="en-US" altLang="en-US" sz="1800" dirty="0">
                <a:latin typeface="Courier New" panose="02070309020205020404" pitchFamily="49" charset="0"/>
              </a:rPr>
              <a:t>);   </a:t>
            </a: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0, 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        // move p2 and then print it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</a:t>
            </a:r>
            <a:r>
              <a:rPr lang="en-US" altLang="en-US" sz="1800" b="1" dirty="0">
                <a:latin typeface="Courier New" panose="02070309020205020404" pitchFamily="49" charset="0"/>
              </a:rPr>
              <a:t>p2.x</a:t>
            </a:r>
            <a:r>
              <a:rPr lang="en-US" altLang="en-US" sz="1800" dirty="0">
                <a:latin typeface="Courier New" panose="02070309020205020404" pitchFamily="49" charset="0"/>
              </a:rPr>
              <a:t> += 2;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</a:t>
            </a:r>
            <a:r>
              <a:rPr lang="en-US" altLang="en-US" sz="1800" b="1" dirty="0">
                <a:latin typeface="Courier New" panose="02070309020205020404" pitchFamily="49" charset="0"/>
              </a:rPr>
              <a:t>p2.y</a:t>
            </a:r>
            <a:r>
              <a:rPr lang="en-US" altLang="en-US" sz="1800" dirty="0">
                <a:latin typeface="Courier New" panose="02070309020205020404" pitchFamily="49" charset="0"/>
              </a:rPr>
              <a:t>++;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>
                <a:latin typeface="Courier New" panose="02070309020205020404" pitchFamily="49" charset="0"/>
              </a:rPr>
              <a:t>p2.x</a:t>
            </a:r>
            <a:r>
              <a:rPr lang="en-US" altLang="en-US" sz="1800" dirty="0">
                <a:latin typeface="Courier New" panose="02070309020205020404" pitchFamily="49" charset="0"/>
              </a:rPr>
              <a:t> + ", " + </a:t>
            </a:r>
            <a:r>
              <a:rPr lang="en-US" altLang="en-US" sz="1800" b="1" dirty="0">
                <a:latin typeface="Courier New" panose="02070309020205020404" pitchFamily="49" charset="0"/>
              </a:rPr>
              <a:t>p2.y</a:t>
            </a:r>
            <a:r>
              <a:rPr lang="en-US" altLang="en-US" sz="1800" dirty="0">
                <a:latin typeface="Courier New" panose="02070309020205020404" pitchFamily="49" charset="0"/>
              </a:rPr>
              <a:t>);   </a:t>
            </a: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6, 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9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Exercise: Modify the </a:t>
            </a:r>
            <a:r>
              <a:rPr lang="en-US" altLang="en-US" sz="1800" dirty="0">
                <a:latin typeface="Courier New" panose="02070309020205020404" pitchFamily="49" charset="0"/>
              </a:rPr>
              <a:t>Bomb</a:t>
            </a:r>
            <a:r>
              <a:rPr lang="en-US" altLang="en-US" sz="1800" dirty="0"/>
              <a:t> program to use </a:t>
            </a:r>
            <a:r>
              <a:rPr lang="en-US" altLang="en-US" sz="1800" dirty="0">
                <a:latin typeface="Courier New" panose="02070309020205020404" pitchFamily="49" charset="0"/>
              </a:rPr>
              <a:t>Point</a:t>
            </a:r>
            <a:r>
              <a:rPr lang="en-US" altLang="en-US" sz="1800" dirty="0"/>
              <a:t> objects.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04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4340F57-20B5-4BD6-A564-DFC7466878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Arrays of objects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2576B7BC-B6B0-4174-A8DC-6D4BC271F6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latin typeface="Courier New" panose="02070309020205020404" pitchFamily="49" charset="0"/>
              </a:rPr>
              <a:t>null</a:t>
            </a:r>
            <a:r>
              <a:rPr lang="en-US" altLang="en-US" b="1" dirty="0"/>
              <a:t> : </a:t>
            </a:r>
            <a:r>
              <a:rPr lang="en-US" altLang="en-US" dirty="0"/>
              <a:t>A value that does not refer to any object.</a:t>
            </a:r>
            <a:endParaRPr lang="en-US" altLang="en-US" sz="9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dirty="0"/>
              <a:t>The elements of an array of objects are initialized to </a:t>
            </a:r>
            <a:r>
              <a:rPr lang="en-US" altLang="en-US" dirty="0">
                <a:latin typeface="Courier New" panose="02070309020205020404" pitchFamily="49" charset="0"/>
              </a:rPr>
              <a:t>null</a:t>
            </a:r>
            <a:r>
              <a:rPr lang="en-US" altLang="en-US" dirty="0"/>
              <a:t>.</a:t>
            </a:r>
          </a:p>
          <a:p>
            <a:pPr lvl="1" eaLnBrk="1" hangingPunct="1">
              <a:buFontTx/>
              <a:buNone/>
            </a:pPr>
            <a:endParaRPr lang="en-US" altLang="en-US" sz="900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dirty="0">
                <a:latin typeface="Courier New" panose="02070309020205020404" pitchFamily="49" charset="0"/>
              </a:rPr>
              <a:t>String[] words = new String[5];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DrawingPanel</a:t>
            </a:r>
            <a:r>
              <a:rPr lang="en-US" altLang="en-US" dirty="0">
                <a:latin typeface="Courier New" panose="02070309020205020404" pitchFamily="49" charset="0"/>
              </a:rPr>
              <a:t>[] windows = new </a:t>
            </a:r>
            <a:r>
              <a:rPr lang="en-US" altLang="en-US" dirty="0" err="1">
                <a:latin typeface="Courier New" panose="02070309020205020404" pitchFamily="49" charset="0"/>
              </a:rPr>
              <a:t>DrawingPanel</a:t>
            </a:r>
            <a:r>
              <a:rPr lang="en-US" altLang="en-US" dirty="0">
                <a:latin typeface="Courier New" panose="02070309020205020404" pitchFamily="49" charset="0"/>
              </a:rPr>
              <a:t>[3];</a:t>
            </a:r>
          </a:p>
        </p:txBody>
      </p:sp>
      <p:graphicFrame>
        <p:nvGraphicFramePr>
          <p:cNvPr id="831492" name="Group 4">
            <a:extLst>
              <a:ext uri="{FF2B5EF4-FFF2-40B4-BE49-F238E27FC236}">
                <a16:creationId xmlns:a16="http://schemas.microsoft.com/office/drawing/2014/main" id="{F6B59D86-21EF-4EE8-97A9-72176C3B2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3301"/>
              </p:ext>
            </p:extLst>
          </p:nvPr>
        </p:nvGraphicFramePr>
        <p:xfrm>
          <a:off x="4913314" y="3886200"/>
          <a:ext cx="4097337" cy="990600"/>
        </p:xfrm>
        <a:graphic>
          <a:graphicData uri="http://schemas.openxmlformats.org/drawingml/2006/table">
            <a:tbl>
              <a:tblPr/>
              <a:tblGrid>
                <a:gridCol w="874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5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1523" name="Group 35">
            <a:extLst>
              <a:ext uri="{FF2B5EF4-FFF2-40B4-BE49-F238E27FC236}">
                <a16:creationId xmlns:a16="http://schemas.microsoft.com/office/drawing/2014/main" id="{24959BD7-63FF-4AA4-BAAE-331999662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555415"/>
              </p:ext>
            </p:extLst>
          </p:nvPr>
        </p:nvGraphicFramePr>
        <p:xfrm>
          <a:off x="4895850" y="5181600"/>
          <a:ext cx="2808288" cy="9906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2568" name="Group 58">
            <a:extLst>
              <a:ext uri="{FF2B5EF4-FFF2-40B4-BE49-F238E27FC236}">
                <a16:creationId xmlns:a16="http://schemas.microsoft.com/office/drawing/2014/main" id="{3E83CE99-10E6-4722-8AD7-1B5FC24A69C6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221168"/>
            <a:ext cx="2286000" cy="519113"/>
            <a:chOff x="1248" y="2859"/>
            <a:chExt cx="1440" cy="327"/>
          </a:xfrm>
        </p:grpSpPr>
        <p:sp>
          <p:nvSpPr>
            <p:cNvPr id="22573" name="Rectangle 59">
              <a:extLst>
                <a:ext uri="{FF2B5EF4-FFF2-40B4-BE49-F238E27FC236}">
                  <a16:creationId xmlns:a16="http://schemas.microsoft.com/office/drawing/2014/main" id="{94CEDFCE-441C-4E53-8DAC-C4D9755E9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888"/>
              <a:ext cx="720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625475" indent="-2794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indent="-17462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203325" indent="-173038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1597025" indent="-220663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0542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5114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29686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4258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en-US" sz="2000" i="1"/>
                <a:t>words</a:t>
              </a:r>
            </a:p>
          </p:txBody>
        </p:sp>
        <p:sp>
          <p:nvSpPr>
            <p:cNvPr id="22574" name="Line 60">
              <a:extLst>
                <a:ext uri="{FF2B5EF4-FFF2-40B4-BE49-F238E27FC236}">
                  <a16:creationId xmlns:a16="http://schemas.microsoft.com/office/drawing/2014/main" id="{E063C8F0-DBF5-466D-9451-A614F20437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024"/>
              <a:ext cx="48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5" name="Oval 61">
              <a:extLst>
                <a:ext uri="{FF2B5EF4-FFF2-40B4-BE49-F238E27FC236}">
                  <a16:creationId xmlns:a16="http://schemas.microsoft.com/office/drawing/2014/main" id="{B6F8221D-0068-43B8-ACF9-412218076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0" y="2859"/>
              <a:ext cx="164" cy="32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2569" name="Group 62">
            <a:extLst>
              <a:ext uri="{FF2B5EF4-FFF2-40B4-BE49-F238E27FC236}">
                <a16:creationId xmlns:a16="http://schemas.microsoft.com/office/drawing/2014/main" id="{8A482E27-9F14-4EF1-A7F6-A435B711BC4C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5453069"/>
            <a:ext cx="2514600" cy="519113"/>
            <a:chOff x="480" y="3483"/>
            <a:chExt cx="1584" cy="327"/>
          </a:xfrm>
        </p:grpSpPr>
        <p:sp>
          <p:nvSpPr>
            <p:cNvPr id="22570" name="Rectangle 63">
              <a:extLst>
                <a:ext uri="{FF2B5EF4-FFF2-40B4-BE49-F238E27FC236}">
                  <a16:creationId xmlns:a16="http://schemas.microsoft.com/office/drawing/2014/main" id="{82A6AA97-3BDE-4466-8B5F-460AAC71D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512"/>
              <a:ext cx="864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625475" indent="-2794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indent="-17462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203325" indent="-173038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1597025" indent="-220663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0542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5114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29686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4258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en-US" sz="2000" i="1"/>
                <a:t>windows</a:t>
              </a:r>
            </a:p>
          </p:txBody>
        </p:sp>
        <p:sp>
          <p:nvSpPr>
            <p:cNvPr id="22571" name="Line 64">
              <a:extLst>
                <a:ext uri="{FF2B5EF4-FFF2-40B4-BE49-F238E27FC236}">
                  <a16:creationId xmlns:a16="http://schemas.microsoft.com/office/drawing/2014/main" id="{769EFDDB-0DFE-48DA-86B9-C2D62E8AAC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648"/>
              <a:ext cx="48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2" name="Oval 65">
              <a:extLst>
                <a:ext uri="{FF2B5EF4-FFF2-40B4-BE49-F238E27FC236}">
                  <a16:creationId xmlns:a16="http://schemas.microsoft.com/office/drawing/2014/main" id="{52569ECF-3AD9-45FE-B9A8-F9D37349B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6" y="3483"/>
              <a:ext cx="164" cy="32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4567062-DD8C-4CC8-ABF8-4C6BEDCE06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Things you </a:t>
            </a:r>
            <a:r>
              <a:rPr lang="en-US" altLang="en-US" b="0"/>
              <a:t>can</a:t>
            </a:r>
            <a:r>
              <a:rPr lang="en-US" altLang="en-US"/>
              <a:t> do w/ </a:t>
            </a:r>
            <a:r>
              <a:rPr lang="en-US" altLang="en-US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35AB8253-CE5C-4999-9817-989123E3E6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en-US"/>
              <a:t>store </a:t>
            </a:r>
            <a:r>
              <a:rPr lang="en-US" altLang="en-US">
                <a:latin typeface="Courier New" panose="02070309020205020404" pitchFamily="49" charset="0"/>
              </a:rPr>
              <a:t>null</a:t>
            </a:r>
            <a:r>
              <a:rPr lang="en-US" altLang="en-US"/>
              <a:t> in a variable or an array element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String s = null;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words[2] = null;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/>
              <a:t>print a </a:t>
            </a:r>
            <a:r>
              <a:rPr lang="en-US" altLang="en-US">
                <a:latin typeface="Courier New" panose="02070309020205020404" pitchFamily="49" charset="0"/>
              </a:rPr>
              <a:t>null</a:t>
            </a:r>
            <a:r>
              <a:rPr lang="en-US" altLang="en-US"/>
              <a:t> reference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System.out.println(s);      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// null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900" b="1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900" b="1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/>
              <a:t>ask whether a variable or array element is </a:t>
            </a:r>
            <a:r>
              <a:rPr lang="en-US" altLang="en-US">
                <a:latin typeface="Courier New" panose="02070309020205020404" pitchFamily="49" charset="0"/>
              </a:rPr>
              <a:t>null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if (words[2] == null) { ...</a:t>
            </a:r>
            <a:endParaRPr lang="en-US" altLang="en-US"/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900"/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900"/>
          </a:p>
          <a:p>
            <a:pPr eaLnBrk="1" hangingPunct="1"/>
            <a:r>
              <a:rPr lang="en-US" altLang="en-US"/>
              <a:t>pass </a:t>
            </a:r>
            <a:r>
              <a:rPr lang="en-US" altLang="en-US">
                <a:latin typeface="Courier New" panose="02070309020205020404" pitchFamily="49" charset="0"/>
              </a:rPr>
              <a:t>null</a:t>
            </a:r>
            <a:r>
              <a:rPr lang="en-US" altLang="en-US"/>
              <a:t> as a parameter to a method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System.out.println(null);   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// null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900" b="1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900"/>
          </a:p>
          <a:p>
            <a:pPr eaLnBrk="1" hangingPunct="1"/>
            <a:r>
              <a:rPr lang="en-US" altLang="en-US"/>
              <a:t>return </a:t>
            </a:r>
            <a:r>
              <a:rPr lang="en-US" altLang="en-US">
                <a:latin typeface="Courier New" panose="02070309020205020404" pitchFamily="49" charset="0"/>
              </a:rPr>
              <a:t>null</a:t>
            </a:r>
            <a:r>
              <a:rPr lang="en-US" altLang="en-US"/>
              <a:t> from a method  (often to indicate failure)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return null;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DF37D88-D0F5-4CC6-BE26-71644D109A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programming problem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089E6B1-ABA9-4A28-8150-08316C595F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z="2200" dirty="0"/>
              <a:t>Given a file of cities' (x, y) coordinates,</a:t>
            </a:r>
            <a:br>
              <a:rPr lang="en-US" altLang="en-US" sz="2200" dirty="0"/>
            </a:br>
            <a:r>
              <a:rPr lang="en-US" altLang="en-US" sz="2200" dirty="0"/>
              <a:t>which begins with the number of cities: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6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50 20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90 60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10 72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74 98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5 136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150 91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/>
              <a:t>Write a program to draw the cities on a </a:t>
            </a:r>
            <a:r>
              <a:rPr lang="en-US" altLang="en-US" sz="2200" dirty="0" err="1">
                <a:latin typeface="Courier New" panose="02070309020205020404" pitchFamily="49" charset="0"/>
              </a:rPr>
              <a:t>DrawingPanel</a:t>
            </a:r>
            <a:r>
              <a:rPr lang="en-US" altLang="en-US" sz="2200" dirty="0"/>
              <a:t>, then drop a "bomb" that turns all cities red that are within a given radius: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Blast site x? </a:t>
            </a:r>
            <a:r>
              <a:rPr lang="en-US" altLang="en-US" sz="2000" b="1" u="sng" dirty="0">
                <a:latin typeface="Courier New" panose="02070309020205020404" pitchFamily="49" charset="0"/>
              </a:rPr>
              <a:t>100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Blast site y? </a:t>
            </a:r>
            <a:r>
              <a:rPr lang="en-US" altLang="en-US" sz="2000" b="1" u="sng" dirty="0">
                <a:latin typeface="Courier New" panose="02070309020205020404" pitchFamily="49" charset="0"/>
              </a:rPr>
              <a:t>100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Blast radius? </a:t>
            </a:r>
            <a:r>
              <a:rPr lang="en-US" altLang="en-US" sz="2000" b="1" u="sng" dirty="0">
                <a:latin typeface="Courier New" panose="02070309020205020404" pitchFamily="49" charset="0"/>
              </a:rPr>
              <a:t>75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Kaboom!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2FD903C4-B480-49E7-A0EA-7838CFDC0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1285876"/>
            <a:ext cx="201930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48EF1E1E-73E3-4AE6-8CE4-F3942623AA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Null pointer exception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7E1D3AB6-94CB-4137-8E4F-32ABC8B5E3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b="1" dirty="0"/>
              <a:t>dereference</a:t>
            </a:r>
            <a:r>
              <a:rPr lang="en-US" altLang="en-US" dirty="0"/>
              <a:t>: To access data or methods of an object with the dot notation, such as </a:t>
            </a:r>
            <a:r>
              <a:rPr lang="en-US" altLang="en-US" dirty="0" err="1">
                <a:latin typeface="Courier New" panose="02070309020205020404" pitchFamily="49" charset="0"/>
              </a:rPr>
              <a:t>s.length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  <a:r>
              <a:rPr lang="en-US" altLang="en-US" dirty="0"/>
              <a:t> .</a:t>
            </a:r>
          </a:p>
          <a:p>
            <a:pPr lvl="1" eaLnBrk="1" hangingPunct="1"/>
            <a:r>
              <a:rPr lang="en-US" altLang="en-US" dirty="0"/>
              <a:t>It is illegal to dereference </a:t>
            </a:r>
            <a:r>
              <a:rPr lang="en-US" altLang="en-US" dirty="0">
                <a:latin typeface="Courier New" panose="02070309020205020404" pitchFamily="49" charset="0"/>
              </a:rPr>
              <a:t>null</a:t>
            </a:r>
            <a:r>
              <a:rPr lang="en-US" altLang="en-US" dirty="0"/>
              <a:t> (causes an exception).</a:t>
            </a:r>
            <a:endParaRPr lang="en-US" altLang="en-US" sz="900" dirty="0"/>
          </a:p>
          <a:p>
            <a:pPr lvl="1" eaLnBrk="1" hangingPunct="1"/>
            <a:r>
              <a:rPr lang="en-US" altLang="en-US" dirty="0">
                <a:latin typeface="Courier New" panose="02070309020205020404" pitchFamily="49" charset="0"/>
              </a:rPr>
              <a:t>null</a:t>
            </a:r>
            <a:r>
              <a:rPr lang="en-US" altLang="en-US" dirty="0"/>
              <a:t> is not any object, so it has no methods or data.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String[] words = new String[5];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("word is: " + words[0]);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words[0] = </a:t>
            </a:r>
            <a:r>
              <a:rPr lang="en-US" alt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words[0].</a:t>
            </a:r>
            <a:r>
              <a:rPr lang="en-US" altLang="en-US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toUpperCase</a:t>
            </a:r>
            <a:r>
              <a:rPr lang="en-US" alt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dirty="0">
                <a:latin typeface="Courier New" panose="02070309020205020404" pitchFamily="49" charset="0"/>
              </a:rPr>
              <a:t>;   </a:t>
            </a:r>
            <a:r>
              <a:rPr lang="en-US" alt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// ERROR</a:t>
            </a:r>
            <a:endParaRPr lang="en-US" altLang="en-US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/>
              <a:t>	Output: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word is: null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	Exception in thread "main" </a:t>
            </a:r>
            <a:r>
              <a:rPr lang="en-US" altLang="en-US" dirty="0" err="1">
                <a:solidFill>
                  <a:srgbClr val="800000"/>
                </a:solidFill>
                <a:latin typeface="Courier New" panose="02070309020205020404" pitchFamily="49" charset="0"/>
              </a:rPr>
              <a:t>java.lang.NullPointerException</a:t>
            </a:r>
            <a:endParaRPr lang="en-US" altLang="en-US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	        at </a:t>
            </a:r>
            <a:r>
              <a:rPr lang="en-US" altLang="en-US" dirty="0" err="1">
                <a:solidFill>
                  <a:srgbClr val="800000"/>
                </a:solidFill>
                <a:latin typeface="Courier New" panose="02070309020205020404" pitchFamily="49" charset="0"/>
              </a:rPr>
              <a:t>Example.main</a:t>
            </a: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(Example.java:8)</a:t>
            </a:r>
          </a:p>
        </p:txBody>
      </p:sp>
      <p:graphicFrame>
        <p:nvGraphicFramePr>
          <p:cNvPr id="833540" name="Group 4">
            <a:extLst>
              <a:ext uri="{FF2B5EF4-FFF2-40B4-BE49-F238E27FC236}">
                <a16:creationId xmlns:a16="http://schemas.microsoft.com/office/drawing/2014/main" id="{F4E43C70-F796-4472-B4CB-88B1408C2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487702"/>
              </p:ext>
            </p:extLst>
          </p:nvPr>
        </p:nvGraphicFramePr>
        <p:xfrm>
          <a:off x="6400800" y="4191000"/>
          <a:ext cx="4097338" cy="792408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02" marB="45702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02" marB="45702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02" marB="45702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null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null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null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null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null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A872ACF-1FB3-4FB6-A2F2-232D3B7FF8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Looking before you leap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A862E31-C264-4D30-BAF0-E84E60C3BE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You can check for </a:t>
            </a:r>
            <a:r>
              <a:rPr lang="en-US" altLang="en-US">
                <a:latin typeface="Courier New" panose="02070309020205020404" pitchFamily="49" charset="0"/>
              </a:rPr>
              <a:t>null</a:t>
            </a:r>
            <a:r>
              <a:rPr lang="en-US" altLang="en-US"/>
              <a:t> before calling an object's methods.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String[] words = new String[5];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words[0] = "hello";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words[2] = "goodbye";   </a:t>
            </a:r>
            <a:r>
              <a:rPr lang="en-US" altLang="en-US" sz="2000" b="1">
                <a:solidFill>
                  <a:srgbClr val="008080"/>
                </a:solidFill>
                <a:latin typeface="Courier New" panose="02070309020205020404" pitchFamily="49" charset="0"/>
              </a:rPr>
              <a:t>// words[1], [3], [4] are null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b="1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for (int i = 0; i &lt; words.length; i++)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    if (words[i] != null)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words[i] = words[i].toUpperCase();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834564" name="Group 4">
            <a:extLst>
              <a:ext uri="{FF2B5EF4-FFF2-40B4-BE49-F238E27FC236}">
                <a16:creationId xmlns:a16="http://schemas.microsoft.com/office/drawing/2014/main" id="{EC753959-5C8C-450B-BC85-9AB2B8636CA6}"/>
              </a:ext>
            </a:extLst>
          </p:cNvPr>
          <p:cNvGraphicFramePr>
            <a:graphicFrameLocks noGrp="1"/>
          </p:cNvGraphicFramePr>
          <p:nvPr/>
        </p:nvGraphicFramePr>
        <p:xfrm>
          <a:off x="4437064" y="5029200"/>
          <a:ext cx="5614987" cy="990600"/>
        </p:xfrm>
        <a:graphic>
          <a:graphicData uri="http://schemas.openxmlformats.org/drawingml/2006/table">
            <a:tbl>
              <a:tblPr/>
              <a:tblGrid>
                <a:gridCol w="874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5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"HELLO"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"GOODBYE"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5625" name="Group 35">
            <a:extLst>
              <a:ext uri="{FF2B5EF4-FFF2-40B4-BE49-F238E27FC236}">
                <a16:creationId xmlns:a16="http://schemas.microsoft.com/office/drawing/2014/main" id="{9C9FE03C-07BF-4A8C-B83B-512B38FD8C00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300668"/>
            <a:ext cx="2286000" cy="519113"/>
            <a:chOff x="1248" y="2859"/>
            <a:chExt cx="1440" cy="327"/>
          </a:xfrm>
        </p:grpSpPr>
        <p:sp>
          <p:nvSpPr>
            <p:cNvPr id="25626" name="Rectangle 36">
              <a:extLst>
                <a:ext uri="{FF2B5EF4-FFF2-40B4-BE49-F238E27FC236}">
                  <a16:creationId xmlns:a16="http://schemas.microsoft.com/office/drawing/2014/main" id="{1D4E3132-5DF2-4D2B-AD97-111388331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888"/>
              <a:ext cx="720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625475" indent="-2794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indent="-17462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203325" indent="-173038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1597025" indent="-220663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0542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5114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29686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4258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en-US" sz="2000" i="1"/>
                <a:t>words</a:t>
              </a:r>
            </a:p>
          </p:txBody>
        </p:sp>
        <p:sp>
          <p:nvSpPr>
            <p:cNvPr id="25627" name="Line 37">
              <a:extLst>
                <a:ext uri="{FF2B5EF4-FFF2-40B4-BE49-F238E27FC236}">
                  <a16:creationId xmlns:a16="http://schemas.microsoft.com/office/drawing/2014/main" id="{3EE144E6-6BA3-462B-9D1F-F46CC114E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024"/>
              <a:ext cx="48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8" name="Oval 38">
              <a:extLst>
                <a:ext uri="{FF2B5EF4-FFF2-40B4-BE49-F238E27FC236}">
                  <a16:creationId xmlns:a16="http://schemas.microsoft.com/office/drawing/2014/main" id="{18BA085A-3444-437C-94C6-042FDD941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0" y="2859"/>
              <a:ext cx="164" cy="32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9453C8A3-2672-40DC-B9D1-41253A7FD6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Two-phase initialization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6F173368-19E8-4555-B49B-DD041CF70B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n-US"/>
              <a:t>1) initialize the array itself (each element is initially </a:t>
            </a:r>
            <a:r>
              <a:rPr lang="en-US" altLang="en-US">
                <a:latin typeface="Courier New" panose="02070309020205020404" pitchFamily="49" charset="0"/>
              </a:rPr>
              <a:t>null</a:t>
            </a:r>
            <a:r>
              <a:rPr lang="en-US" altLang="en-US"/>
              <a:t>)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2) initialize each element of the array to be a new object</a:t>
            </a:r>
            <a:endParaRPr lang="en-US" altLang="en-US" sz="9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String[] words = </a:t>
            </a:r>
            <a:r>
              <a:rPr lang="en-US" altLang="en-US" sz="2000" b="1">
                <a:latin typeface="Courier New" panose="02070309020205020404" pitchFamily="49" charset="0"/>
              </a:rPr>
              <a:t>new String[4]</a:t>
            </a:r>
            <a:r>
              <a:rPr lang="en-US" altLang="en-US" sz="2000">
                <a:latin typeface="Courier New" panose="02070309020205020404" pitchFamily="49" charset="0"/>
              </a:rPr>
              <a:t>;           </a:t>
            </a:r>
            <a:r>
              <a:rPr lang="en-US" altLang="en-US" sz="2000" b="1">
                <a:solidFill>
                  <a:srgbClr val="008080"/>
                </a:solidFill>
                <a:latin typeface="Courier New" panose="02070309020205020404" pitchFamily="49" charset="0"/>
              </a:rPr>
              <a:t>// phase 1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for (int i = 0; i &lt; words.length; i++)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    coords[i] = </a:t>
            </a:r>
            <a:r>
              <a:rPr lang="en-US" altLang="en-US" sz="2000" b="1">
                <a:latin typeface="Courier New" panose="02070309020205020404" pitchFamily="49" charset="0"/>
              </a:rPr>
              <a:t>"word" + i;       </a:t>
            </a:r>
            <a:r>
              <a:rPr lang="en-US" altLang="en-US" sz="2000">
                <a:latin typeface="Courier New" panose="02070309020205020404" pitchFamily="49" charset="0"/>
              </a:rPr>
              <a:t>        </a:t>
            </a:r>
            <a:r>
              <a:rPr lang="en-US" altLang="en-US" sz="2000" b="1">
                <a:solidFill>
                  <a:srgbClr val="008080"/>
                </a:solidFill>
                <a:latin typeface="Courier New" panose="02070309020205020404" pitchFamily="49" charset="0"/>
              </a:rPr>
              <a:t>// phase 2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}</a:t>
            </a:r>
          </a:p>
        </p:txBody>
      </p:sp>
      <p:graphicFrame>
        <p:nvGraphicFramePr>
          <p:cNvPr id="835588" name="Group 4">
            <a:extLst>
              <a:ext uri="{FF2B5EF4-FFF2-40B4-BE49-F238E27FC236}">
                <a16:creationId xmlns:a16="http://schemas.microsoft.com/office/drawing/2014/main" id="{562B74C0-04A2-471E-9F7E-2817CC4C7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722133"/>
              </p:ext>
            </p:extLst>
          </p:nvPr>
        </p:nvGraphicFramePr>
        <p:xfrm>
          <a:off x="3886201" y="4495800"/>
          <a:ext cx="6488113" cy="9906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5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“green"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"word1"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"word2"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"word3"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6646" name="Group 31">
            <a:extLst>
              <a:ext uri="{FF2B5EF4-FFF2-40B4-BE49-F238E27FC236}">
                <a16:creationId xmlns:a16="http://schemas.microsoft.com/office/drawing/2014/main" id="{372BF4CF-799C-44BC-BE63-49B585352FAB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4767268"/>
            <a:ext cx="2286000" cy="519113"/>
            <a:chOff x="1248" y="2859"/>
            <a:chExt cx="1440" cy="327"/>
          </a:xfrm>
        </p:grpSpPr>
        <p:sp>
          <p:nvSpPr>
            <p:cNvPr id="26647" name="Rectangle 32">
              <a:extLst>
                <a:ext uri="{FF2B5EF4-FFF2-40B4-BE49-F238E27FC236}">
                  <a16:creationId xmlns:a16="http://schemas.microsoft.com/office/drawing/2014/main" id="{85A21259-5C1F-41A1-896B-BB166D80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888"/>
              <a:ext cx="720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625475" indent="-2794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indent="-17462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203325" indent="-173038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1597025" indent="-220663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0542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5114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29686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425825" indent="-2206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 eaLnBrk="1" hangingPunct="1">
                <a:buFontTx/>
                <a:buNone/>
              </a:pPr>
              <a:r>
                <a:rPr lang="en-US" altLang="en-US" sz="2000" i="1"/>
                <a:t>words</a:t>
              </a:r>
            </a:p>
          </p:txBody>
        </p:sp>
        <p:sp>
          <p:nvSpPr>
            <p:cNvPr id="26648" name="Line 33">
              <a:extLst>
                <a:ext uri="{FF2B5EF4-FFF2-40B4-BE49-F238E27FC236}">
                  <a16:creationId xmlns:a16="http://schemas.microsoft.com/office/drawing/2014/main" id="{A3718882-A10D-4ED6-8AEA-A9A054B7A1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024"/>
              <a:ext cx="48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9" name="Oval 34">
              <a:extLst>
                <a:ext uri="{FF2B5EF4-FFF2-40B4-BE49-F238E27FC236}">
                  <a16:creationId xmlns:a16="http://schemas.microsoft.com/office/drawing/2014/main" id="{2A100E4F-85A6-420D-8527-950256DA8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0" y="2859"/>
              <a:ext cx="164" cy="32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68CFD35-E1AF-4A9B-AE8C-C98FC018D7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Bomb answer 1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CF0675CF-A542-4FAC-BCC6-F31B8ED7EF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914400"/>
            <a:ext cx="10515600" cy="57150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import </a:t>
            </a:r>
            <a:r>
              <a:rPr lang="en-US" altLang="en-US" sz="1500" dirty="0" err="1">
                <a:latin typeface="Courier New" panose="02070309020205020404" pitchFamily="49" charset="0"/>
              </a:rPr>
              <a:t>java.awt</a:t>
            </a:r>
            <a:r>
              <a:rPr lang="en-US" altLang="en-US" sz="1500" dirty="0">
                <a:latin typeface="Courier New" panose="02070309020205020404" pitchFamily="49" charset="0"/>
              </a:rPr>
              <a:t>.*;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import </a:t>
            </a:r>
            <a:r>
              <a:rPr lang="en-US" altLang="en-US" sz="1500" dirty="0" err="1">
                <a:latin typeface="Courier New" panose="02070309020205020404" pitchFamily="49" charset="0"/>
              </a:rPr>
              <a:t>java.io</a:t>
            </a:r>
            <a:r>
              <a:rPr lang="en-US" altLang="en-US" sz="1500" dirty="0">
                <a:latin typeface="Courier New" panose="02070309020205020404" pitchFamily="49" charset="0"/>
              </a:rPr>
              <a:t>.*;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import </a:t>
            </a:r>
            <a:r>
              <a:rPr lang="en-US" altLang="en-US" sz="1500" dirty="0" err="1">
                <a:latin typeface="Courier New" panose="02070309020205020404" pitchFamily="49" charset="0"/>
              </a:rPr>
              <a:t>java.util</a:t>
            </a:r>
            <a:r>
              <a:rPr lang="en-US" altLang="en-US" sz="1500" dirty="0">
                <a:latin typeface="Courier New" panose="02070309020205020404" pitchFamily="49" charset="0"/>
              </a:rPr>
              <a:t>.*;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endParaRPr lang="en-US" altLang="en-US" sz="15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5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Displays a set of cities and simulates dropping a "bomb" on them.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public class Bomb {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public static void main(String[] </a:t>
            </a:r>
            <a:r>
              <a:rPr lang="en-US" altLang="en-US" sz="1500" dirty="0" err="1">
                <a:latin typeface="Courier New" panose="02070309020205020404" pitchFamily="49" charset="0"/>
              </a:rPr>
              <a:t>args</a:t>
            </a:r>
            <a:r>
              <a:rPr lang="en-US" altLang="en-US" sz="1500" dirty="0">
                <a:latin typeface="Courier New" panose="02070309020205020404" pitchFamily="49" charset="0"/>
              </a:rPr>
              <a:t>) throws </a:t>
            </a:r>
            <a:r>
              <a:rPr lang="en-US" altLang="en-US" sz="1500" dirty="0" err="1">
                <a:latin typeface="Courier New" panose="02070309020205020404" pitchFamily="49" charset="0"/>
              </a:rPr>
              <a:t>FileNotFoundException</a:t>
            </a:r>
            <a:r>
              <a:rPr lang="en-US" altLang="en-US" sz="1500" dirty="0"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</a:t>
            </a:r>
            <a:r>
              <a:rPr lang="en-US" altLang="en-US" sz="1500" dirty="0" err="1">
                <a:latin typeface="Courier New" panose="02070309020205020404" pitchFamily="49" charset="0"/>
              </a:rPr>
              <a:t>DrawingPanel</a:t>
            </a:r>
            <a:r>
              <a:rPr lang="en-US" altLang="en-US" sz="1500" dirty="0">
                <a:latin typeface="Courier New" panose="02070309020205020404" pitchFamily="49" charset="0"/>
              </a:rPr>
              <a:t> panel = new </a:t>
            </a:r>
            <a:r>
              <a:rPr lang="en-US" altLang="en-US" sz="1500" dirty="0" err="1">
                <a:latin typeface="Courier New" panose="02070309020205020404" pitchFamily="49" charset="0"/>
              </a:rPr>
              <a:t>DrawingPanel</a:t>
            </a:r>
            <a:r>
              <a:rPr lang="en-US" altLang="en-US" sz="1500" dirty="0">
                <a:latin typeface="Courier New" panose="02070309020205020404" pitchFamily="49" charset="0"/>
              </a:rPr>
              <a:t>(200, 200);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Graphics g = </a:t>
            </a:r>
            <a:r>
              <a:rPr lang="en-US" altLang="en-US" sz="1500" dirty="0" err="1">
                <a:latin typeface="Courier New" panose="02070309020205020404" pitchFamily="49" charset="0"/>
              </a:rPr>
              <a:t>panel.getGraphics</a:t>
            </a:r>
            <a:r>
              <a:rPr lang="en-US" altLang="en-US" sz="1500" dirty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endParaRPr lang="en-US" altLang="en-US" sz="15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Scanner input = new Scanner(new File("</a:t>
            </a:r>
            <a:r>
              <a:rPr lang="en-US" altLang="en-US" sz="1500" dirty="0" err="1">
                <a:latin typeface="Courier New" panose="02070309020205020404" pitchFamily="49" charset="0"/>
              </a:rPr>
              <a:t>cities.txt</a:t>
            </a:r>
            <a:r>
              <a:rPr lang="en-US" altLang="en-US" sz="1500" dirty="0">
                <a:latin typeface="Courier New" panose="02070309020205020404" pitchFamily="49" charset="0"/>
              </a:rPr>
              <a:t>"));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</a:t>
            </a:r>
            <a:r>
              <a:rPr lang="en-US" altLang="en-US" sz="1500" b="1" dirty="0">
                <a:latin typeface="Courier New" panose="02070309020205020404" pitchFamily="49" charset="0"/>
              </a:rPr>
              <a:t>Point[] cities</a:t>
            </a:r>
            <a:r>
              <a:rPr lang="en-US" altLang="en-US" sz="1500" dirty="0">
                <a:latin typeface="Courier New" panose="02070309020205020404" pitchFamily="49" charset="0"/>
              </a:rPr>
              <a:t> = </a:t>
            </a:r>
            <a:r>
              <a:rPr lang="en-US" altLang="en-US" sz="1500" dirty="0" err="1">
                <a:latin typeface="Courier New" panose="02070309020205020404" pitchFamily="49" charset="0"/>
              </a:rPr>
              <a:t>readCities</a:t>
            </a:r>
            <a:r>
              <a:rPr lang="en-US" altLang="en-US" sz="1500" dirty="0">
                <a:latin typeface="Courier New" panose="02070309020205020404" pitchFamily="49" charset="0"/>
              </a:rPr>
              <a:t>(input, g);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500" b="1" dirty="0">
                <a:solidFill>
                  <a:srgbClr val="008080"/>
                </a:solidFill>
                <a:latin typeface="Courier New" panose="02070309020205020404" pitchFamily="49" charset="0"/>
              </a:rPr>
              <a:t>        // drop the "bomb"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Scanner console = new Scanner(</a:t>
            </a:r>
            <a:r>
              <a:rPr lang="en-US" altLang="en-US" sz="1500" dirty="0" err="1">
                <a:latin typeface="Courier New" panose="02070309020205020404" pitchFamily="49" charset="0"/>
              </a:rPr>
              <a:t>System.in</a:t>
            </a:r>
            <a:r>
              <a:rPr lang="en-US" altLang="en-US" sz="15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500" b="1" dirty="0">
                <a:latin typeface="Courier New" panose="02070309020205020404" pitchFamily="49" charset="0"/>
              </a:rPr>
              <a:t>        Point bomb = new Point();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</a:t>
            </a:r>
            <a:r>
              <a:rPr lang="en-US" altLang="en-US" sz="1500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1500" dirty="0">
                <a:latin typeface="Courier New" panose="02070309020205020404" pitchFamily="49" charset="0"/>
              </a:rPr>
              <a:t>("Blast site x? ");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</a:t>
            </a:r>
            <a:r>
              <a:rPr lang="en-US" altLang="en-US" sz="1500" b="1" dirty="0" err="1">
                <a:latin typeface="Courier New" panose="02070309020205020404" pitchFamily="49" charset="0"/>
              </a:rPr>
              <a:t>bomb.x</a:t>
            </a:r>
            <a:r>
              <a:rPr lang="en-US" altLang="en-US" sz="1500" dirty="0">
                <a:latin typeface="Courier New" panose="02070309020205020404" pitchFamily="49" charset="0"/>
              </a:rPr>
              <a:t> = </a:t>
            </a:r>
            <a:r>
              <a:rPr lang="en-US" altLang="en-US" sz="1500" dirty="0" err="1">
                <a:latin typeface="Courier New" panose="02070309020205020404" pitchFamily="49" charset="0"/>
              </a:rPr>
              <a:t>console.nextInt</a:t>
            </a:r>
            <a:r>
              <a:rPr lang="en-US" altLang="en-US" sz="1500" dirty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</a:t>
            </a:r>
            <a:r>
              <a:rPr lang="en-US" altLang="en-US" sz="1500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1500" dirty="0">
                <a:latin typeface="Courier New" panose="02070309020205020404" pitchFamily="49" charset="0"/>
              </a:rPr>
              <a:t>("Blast site y? ");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</a:t>
            </a:r>
            <a:r>
              <a:rPr lang="en-US" altLang="en-US" sz="1500" b="1" dirty="0" err="1">
                <a:latin typeface="Courier New" panose="02070309020205020404" pitchFamily="49" charset="0"/>
              </a:rPr>
              <a:t>bomb.y</a:t>
            </a:r>
            <a:r>
              <a:rPr lang="en-US" altLang="en-US" sz="1500" dirty="0">
                <a:latin typeface="Courier New" panose="02070309020205020404" pitchFamily="49" charset="0"/>
              </a:rPr>
              <a:t> = </a:t>
            </a:r>
            <a:r>
              <a:rPr lang="en-US" altLang="en-US" sz="1500" dirty="0" err="1">
                <a:latin typeface="Courier New" panose="02070309020205020404" pitchFamily="49" charset="0"/>
              </a:rPr>
              <a:t>console.nextInt</a:t>
            </a:r>
            <a:r>
              <a:rPr lang="en-US" altLang="en-US" sz="1500" dirty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</a:t>
            </a:r>
            <a:r>
              <a:rPr lang="en-US" altLang="en-US" sz="1500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1500" dirty="0">
                <a:latin typeface="Courier New" panose="02070309020205020404" pitchFamily="49" charset="0"/>
              </a:rPr>
              <a:t>("Blast radius? ");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int radius = </a:t>
            </a:r>
            <a:r>
              <a:rPr lang="en-US" altLang="en-US" sz="1500" dirty="0" err="1">
                <a:latin typeface="Courier New" panose="02070309020205020404" pitchFamily="49" charset="0"/>
              </a:rPr>
              <a:t>console.nextInt</a:t>
            </a:r>
            <a:r>
              <a:rPr lang="en-US" altLang="en-US" sz="1500" dirty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boom(</a:t>
            </a:r>
            <a:r>
              <a:rPr lang="en-US" altLang="en-US" sz="1500" b="1" dirty="0">
                <a:latin typeface="Courier New" panose="02070309020205020404" pitchFamily="49" charset="0"/>
              </a:rPr>
              <a:t>bomb</a:t>
            </a:r>
            <a:r>
              <a:rPr lang="en-US" altLang="en-US" sz="1500" dirty="0">
                <a:latin typeface="Courier New" panose="02070309020205020404" pitchFamily="49" charset="0"/>
              </a:rPr>
              <a:t>, radius, cities, g);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...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7A1CFFC-22D9-44BA-B1EE-A5F3E788A3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Bomb answer 2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78C7EB70-71D7-490E-B217-79828ADDC2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914400"/>
            <a:ext cx="10515600" cy="5943600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300" b="1" dirty="0">
                <a:solidFill>
                  <a:srgbClr val="00808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5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Reads input file of cities and returns them as array of Points.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public static Point[] </a:t>
            </a:r>
            <a:r>
              <a:rPr lang="en-US" altLang="en-US" sz="1500" dirty="0" err="1">
                <a:latin typeface="Courier New" panose="02070309020205020404" pitchFamily="49" charset="0"/>
              </a:rPr>
              <a:t>readCities</a:t>
            </a:r>
            <a:r>
              <a:rPr lang="en-US" altLang="en-US" sz="1500" dirty="0">
                <a:latin typeface="Courier New" panose="02070309020205020404" pitchFamily="49" charset="0"/>
              </a:rPr>
              <a:t>(Scanner input, Graphics g)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int </a:t>
            </a:r>
            <a:r>
              <a:rPr lang="en-US" altLang="en-US" sz="1500" dirty="0" err="1">
                <a:latin typeface="Courier New" panose="02070309020205020404" pitchFamily="49" charset="0"/>
              </a:rPr>
              <a:t>numCities</a:t>
            </a:r>
            <a:r>
              <a:rPr lang="en-US" altLang="en-US" sz="1500" dirty="0">
                <a:latin typeface="Courier New" panose="02070309020205020404" pitchFamily="49" charset="0"/>
              </a:rPr>
              <a:t> = </a:t>
            </a:r>
            <a:r>
              <a:rPr lang="en-US" altLang="en-US" sz="1500" dirty="0" err="1">
                <a:latin typeface="Courier New" panose="02070309020205020404" pitchFamily="49" charset="0"/>
              </a:rPr>
              <a:t>input.nextInt</a:t>
            </a:r>
            <a:r>
              <a:rPr lang="en-US" altLang="en-US" sz="1500" dirty="0">
                <a:latin typeface="Courier New" panose="02070309020205020404" pitchFamily="49" charset="0"/>
              </a:rPr>
              <a:t>();   </a:t>
            </a:r>
            <a:r>
              <a:rPr lang="en-US" altLang="en-US" sz="15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first line = # of cities</a:t>
            </a:r>
            <a:endParaRPr lang="en-US" altLang="en-US" sz="15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500" b="1" dirty="0">
                <a:latin typeface="Courier New" panose="02070309020205020404" pitchFamily="49" charset="0"/>
              </a:rPr>
              <a:t>        Point[] cities = new Point[</a:t>
            </a:r>
            <a:r>
              <a:rPr lang="en-US" altLang="en-US" sz="1500" b="1" dirty="0" err="1">
                <a:latin typeface="Courier New" panose="02070309020205020404" pitchFamily="49" charset="0"/>
              </a:rPr>
              <a:t>numCities</a:t>
            </a:r>
            <a:r>
              <a:rPr lang="en-US" altLang="en-US" sz="1500" b="1" dirty="0">
                <a:latin typeface="Courier New" panose="02070309020205020404" pitchFamily="49" charset="0"/>
              </a:rPr>
              <a:t>];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for (int 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= 0; 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&lt; </a:t>
            </a:r>
            <a:r>
              <a:rPr lang="en-US" altLang="en-US" sz="1500" dirty="0" err="1">
                <a:latin typeface="Courier New" panose="02070309020205020404" pitchFamily="49" charset="0"/>
              </a:rPr>
              <a:t>cities.length</a:t>
            </a:r>
            <a:r>
              <a:rPr lang="en-US" altLang="en-US" sz="1500" dirty="0">
                <a:latin typeface="Courier New" panose="02070309020205020404" pitchFamily="49" charset="0"/>
              </a:rPr>
              <a:t>; 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++)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    </a:t>
            </a:r>
            <a:r>
              <a:rPr lang="en-US" altLang="en-US" sz="1500" b="1" dirty="0">
                <a:latin typeface="Courier New" panose="02070309020205020404" pitchFamily="49" charset="0"/>
              </a:rPr>
              <a:t>cities[</a:t>
            </a:r>
            <a:r>
              <a:rPr lang="en-US" altLang="en-US" sz="15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500" b="1" dirty="0">
                <a:latin typeface="Courier New" panose="02070309020205020404" pitchFamily="49" charset="0"/>
              </a:rPr>
              <a:t>] = new Point();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    </a:t>
            </a:r>
            <a:r>
              <a:rPr lang="en-US" altLang="en-US" sz="1500" b="1" dirty="0">
                <a:latin typeface="Courier New" panose="02070309020205020404" pitchFamily="49" charset="0"/>
              </a:rPr>
              <a:t>cities[</a:t>
            </a:r>
            <a:r>
              <a:rPr lang="en-US" altLang="en-US" sz="15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500" b="1" dirty="0">
                <a:latin typeface="Courier New" panose="02070309020205020404" pitchFamily="49" charset="0"/>
              </a:rPr>
              <a:t>].x</a:t>
            </a:r>
            <a:r>
              <a:rPr lang="en-US" altLang="en-US" sz="1500" dirty="0">
                <a:latin typeface="Courier New" panose="02070309020205020404" pitchFamily="49" charset="0"/>
              </a:rPr>
              <a:t> = </a:t>
            </a:r>
            <a:r>
              <a:rPr lang="en-US" altLang="en-US" sz="1500" dirty="0" err="1">
                <a:latin typeface="Courier New" panose="02070309020205020404" pitchFamily="49" charset="0"/>
              </a:rPr>
              <a:t>input.nextInt</a:t>
            </a:r>
            <a:r>
              <a:rPr lang="en-US" altLang="en-US" sz="1500" dirty="0">
                <a:latin typeface="Courier New" panose="02070309020205020404" pitchFamily="49" charset="0"/>
              </a:rPr>
              <a:t>();  </a:t>
            </a:r>
            <a:r>
              <a:rPr lang="en-US" altLang="en-US" sz="15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read city x/y from file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    </a:t>
            </a:r>
            <a:r>
              <a:rPr lang="en-US" altLang="en-US" sz="1500" b="1" dirty="0">
                <a:latin typeface="Courier New" panose="02070309020205020404" pitchFamily="49" charset="0"/>
              </a:rPr>
              <a:t>cities[</a:t>
            </a:r>
            <a:r>
              <a:rPr lang="en-US" altLang="en-US" sz="15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500" b="1" dirty="0">
                <a:latin typeface="Courier New" panose="02070309020205020404" pitchFamily="49" charset="0"/>
              </a:rPr>
              <a:t>].y</a:t>
            </a:r>
            <a:r>
              <a:rPr lang="en-US" altLang="en-US" sz="1500" dirty="0">
                <a:latin typeface="Courier New" panose="02070309020205020404" pitchFamily="49" charset="0"/>
              </a:rPr>
              <a:t> = </a:t>
            </a:r>
            <a:r>
              <a:rPr lang="en-US" altLang="en-US" sz="1500" dirty="0" err="1">
                <a:latin typeface="Courier New" panose="02070309020205020404" pitchFamily="49" charset="0"/>
              </a:rPr>
              <a:t>input.nextInt</a:t>
            </a:r>
            <a:r>
              <a:rPr lang="en-US" altLang="en-US" sz="1500" dirty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    </a:t>
            </a:r>
            <a:r>
              <a:rPr lang="en-US" altLang="en-US" sz="1500" dirty="0" err="1">
                <a:latin typeface="Courier New" panose="02070309020205020404" pitchFamily="49" charset="0"/>
              </a:rPr>
              <a:t>g.fillOval</a:t>
            </a:r>
            <a:r>
              <a:rPr lang="en-US" altLang="en-US" sz="1500" dirty="0">
                <a:latin typeface="Courier New" panose="02070309020205020404" pitchFamily="49" charset="0"/>
              </a:rPr>
              <a:t>(</a:t>
            </a:r>
            <a:r>
              <a:rPr lang="en-US" altLang="en-US" sz="1500" b="1" dirty="0">
                <a:latin typeface="Courier New" panose="02070309020205020404" pitchFamily="49" charset="0"/>
              </a:rPr>
              <a:t>cities[</a:t>
            </a:r>
            <a:r>
              <a:rPr lang="en-US" altLang="en-US" sz="15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500" b="1" dirty="0">
                <a:latin typeface="Courier New" panose="02070309020205020404" pitchFamily="49" charset="0"/>
              </a:rPr>
              <a:t>].x</a:t>
            </a:r>
            <a:r>
              <a:rPr lang="en-US" altLang="en-US" sz="1500" dirty="0">
                <a:latin typeface="Courier New" panose="02070309020205020404" pitchFamily="49" charset="0"/>
              </a:rPr>
              <a:t>, </a:t>
            </a:r>
            <a:r>
              <a:rPr lang="en-US" altLang="en-US" sz="1500" b="1" dirty="0">
                <a:latin typeface="Courier New" panose="02070309020205020404" pitchFamily="49" charset="0"/>
              </a:rPr>
              <a:t>cities[</a:t>
            </a:r>
            <a:r>
              <a:rPr lang="en-US" altLang="en-US" sz="15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500" b="1" dirty="0">
                <a:latin typeface="Courier New" panose="02070309020205020404" pitchFamily="49" charset="0"/>
              </a:rPr>
              <a:t>].y</a:t>
            </a:r>
            <a:r>
              <a:rPr lang="en-US" altLang="en-US" sz="1500" dirty="0">
                <a:latin typeface="Courier New" panose="02070309020205020404" pitchFamily="49" charset="0"/>
              </a:rPr>
              <a:t>, 3, 3);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    </a:t>
            </a:r>
            <a:r>
              <a:rPr lang="en-US" altLang="en-US" sz="1500" dirty="0" err="1">
                <a:latin typeface="Courier New" panose="02070309020205020404" pitchFamily="49" charset="0"/>
              </a:rPr>
              <a:t>g.drawString</a:t>
            </a:r>
            <a:r>
              <a:rPr lang="en-US" altLang="en-US" sz="1500" dirty="0">
                <a:latin typeface="Courier New" panose="02070309020205020404" pitchFamily="49" charset="0"/>
              </a:rPr>
              <a:t>("(" + </a:t>
            </a:r>
            <a:r>
              <a:rPr lang="en-US" altLang="en-US" sz="1500" b="1" dirty="0">
                <a:latin typeface="Courier New" panose="02070309020205020404" pitchFamily="49" charset="0"/>
              </a:rPr>
              <a:t>cities[</a:t>
            </a:r>
            <a:r>
              <a:rPr lang="en-US" altLang="en-US" sz="15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500" b="1" dirty="0">
                <a:latin typeface="Courier New" panose="02070309020205020404" pitchFamily="49" charset="0"/>
              </a:rPr>
              <a:t>].x</a:t>
            </a:r>
            <a:r>
              <a:rPr lang="en-US" altLang="en-US" sz="1500" dirty="0">
                <a:latin typeface="Courier New" panose="02070309020205020404" pitchFamily="49" charset="0"/>
              </a:rPr>
              <a:t> + ", " + </a:t>
            </a:r>
            <a:r>
              <a:rPr lang="en-US" altLang="en-US" sz="1500" b="1" dirty="0">
                <a:latin typeface="Courier New" panose="02070309020205020404" pitchFamily="49" charset="0"/>
              </a:rPr>
              <a:t>cities[</a:t>
            </a:r>
            <a:r>
              <a:rPr lang="en-US" altLang="en-US" sz="15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500" b="1" dirty="0">
                <a:latin typeface="Courier New" panose="02070309020205020404" pitchFamily="49" charset="0"/>
              </a:rPr>
              <a:t>].y</a:t>
            </a:r>
            <a:r>
              <a:rPr lang="en-US" altLang="en-US" sz="1500" dirty="0">
                <a:latin typeface="Courier New" panose="02070309020205020404" pitchFamily="49" charset="0"/>
              </a:rPr>
              <a:t> + ")", 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            </a:t>
            </a:r>
            <a:r>
              <a:rPr lang="en-US" altLang="en-US" sz="1500" b="1" dirty="0">
                <a:latin typeface="Courier New" panose="02070309020205020404" pitchFamily="49" charset="0"/>
              </a:rPr>
              <a:t>cities[</a:t>
            </a:r>
            <a:r>
              <a:rPr lang="en-US" altLang="en-US" sz="15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500" b="1" dirty="0">
                <a:latin typeface="Courier New" panose="02070309020205020404" pitchFamily="49" charset="0"/>
              </a:rPr>
              <a:t>].x</a:t>
            </a:r>
            <a:r>
              <a:rPr lang="en-US" altLang="en-US" sz="1500" dirty="0">
                <a:latin typeface="Courier New" panose="02070309020205020404" pitchFamily="49" charset="0"/>
              </a:rPr>
              <a:t>, </a:t>
            </a:r>
            <a:r>
              <a:rPr lang="en-US" altLang="en-US" sz="1500" b="1" dirty="0">
                <a:latin typeface="Courier New" panose="02070309020205020404" pitchFamily="49" charset="0"/>
              </a:rPr>
              <a:t>cities[</a:t>
            </a:r>
            <a:r>
              <a:rPr lang="en-US" altLang="en-US" sz="15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500" b="1" dirty="0">
                <a:latin typeface="Courier New" panose="02070309020205020404" pitchFamily="49" charset="0"/>
              </a:rPr>
              <a:t>].y</a:t>
            </a:r>
            <a:r>
              <a:rPr lang="en-US" altLang="en-US" sz="15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return cities;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500" b="1" dirty="0">
                <a:solidFill>
                  <a:srgbClr val="008080"/>
                </a:solidFill>
                <a:latin typeface="Courier New" panose="02070309020205020404" pitchFamily="49" charset="0"/>
              </a:rPr>
              <a:t>    // Simulates dropping a bomb at the given location on the given cities.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public static void boom(</a:t>
            </a:r>
            <a:r>
              <a:rPr lang="en-US" altLang="en-US" sz="1500" b="1" dirty="0">
                <a:latin typeface="Courier New" panose="02070309020205020404" pitchFamily="49" charset="0"/>
              </a:rPr>
              <a:t>Point bomb</a:t>
            </a:r>
            <a:r>
              <a:rPr lang="en-US" altLang="en-US" sz="1500" dirty="0">
                <a:latin typeface="Courier New" panose="02070309020205020404" pitchFamily="49" charset="0"/>
              </a:rPr>
              <a:t>, int radius, </a:t>
            </a:r>
            <a:r>
              <a:rPr lang="en-US" altLang="en-US" sz="1500" b="1" dirty="0">
                <a:latin typeface="Courier New" panose="02070309020205020404" pitchFamily="49" charset="0"/>
              </a:rPr>
              <a:t>Point[] cities</a:t>
            </a:r>
            <a:r>
              <a:rPr lang="en-US" altLang="en-US" sz="1500" dirty="0">
                <a:latin typeface="Courier New" panose="02070309020205020404" pitchFamily="49" charset="0"/>
              </a:rPr>
              <a:t>, Graphics g)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</a:t>
            </a:r>
            <a:r>
              <a:rPr lang="en-US" altLang="en-US" sz="1500" dirty="0" err="1">
                <a:latin typeface="Courier New" panose="02070309020205020404" pitchFamily="49" charset="0"/>
              </a:rPr>
              <a:t>g.setColor</a:t>
            </a:r>
            <a:r>
              <a:rPr lang="en-US" altLang="en-US" sz="1500" dirty="0">
                <a:latin typeface="Courier New" panose="02070309020205020404" pitchFamily="49" charset="0"/>
              </a:rPr>
              <a:t>(</a:t>
            </a:r>
            <a:r>
              <a:rPr lang="en-US" altLang="en-US" sz="1500" dirty="0" err="1">
                <a:latin typeface="Courier New" panose="02070309020205020404" pitchFamily="49" charset="0"/>
              </a:rPr>
              <a:t>Color.RED</a:t>
            </a:r>
            <a:r>
              <a:rPr lang="en-US" altLang="en-US" sz="15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</a:t>
            </a:r>
            <a:r>
              <a:rPr lang="en-US" altLang="en-US" sz="1500" dirty="0" err="1">
                <a:latin typeface="Courier New" panose="02070309020205020404" pitchFamily="49" charset="0"/>
              </a:rPr>
              <a:t>g.drawOval</a:t>
            </a:r>
            <a:r>
              <a:rPr lang="en-US" altLang="en-US" sz="1500" dirty="0">
                <a:latin typeface="Courier New" panose="02070309020205020404" pitchFamily="49" charset="0"/>
              </a:rPr>
              <a:t>(</a:t>
            </a:r>
            <a:r>
              <a:rPr lang="en-US" altLang="en-US" sz="1500" b="1" dirty="0" err="1">
                <a:latin typeface="Courier New" panose="02070309020205020404" pitchFamily="49" charset="0"/>
              </a:rPr>
              <a:t>bomb.x</a:t>
            </a:r>
            <a:r>
              <a:rPr lang="en-US" altLang="en-US" sz="1500" dirty="0">
                <a:latin typeface="Courier New" panose="02070309020205020404" pitchFamily="49" charset="0"/>
              </a:rPr>
              <a:t> - radius, </a:t>
            </a:r>
            <a:r>
              <a:rPr lang="en-US" altLang="en-US" sz="1500" b="1" dirty="0" err="1">
                <a:latin typeface="Courier New" panose="02070309020205020404" pitchFamily="49" charset="0"/>
              </a:rPr>
              <a:t>bomb.y</a:t>
            </a:r>
            <a:r>
              <a:rPr lang="en-US" altLang="en-US" sz="1500" dirty="0">
                <a:latin typeface="Courier New" panose="02070309020205020404" pitchFamily="49" charset="0"/>
              </a:rPr>
              <a:t> - radius, 2 * radius, 2 * radius);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for (int 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= 0; 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&lt; </a:t>
            </a:r>
            <a:r>
              <a:rPr lang="en-US" altLang="en-US" sz="1500" dirty="0" err="1">
                <a:latin typeface="Courier New" panose="02070309020205020404" pitchFamily="49" charset="0"/>
              </a:rPr>
              <a:t>cities.length</a:t>
            </a:r>
            <a:r>
              <a:rPr lang="en-US" altLang="en-US" sz="1500" dirty="0">
                <a:latin typeface="Courier New" panose="02070309020205020404" pitchFamily="49" charset="0"/>
              </a:rPr>
              <a:t>; 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++)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    int dx = </a:t>
            </a:r>
            <a:r>
              <a:rPr lang="en-US" altLang="en-US" sz="1500" b="1" dirty="0">
                <a:latin typeface="Courier New" panose="02070309020205020404" pitchFamily="49" charset="0"/>
              </a:rPr>
              <a:t>cities[</a:t>
            </a:r>
            <a:r>
              <a:rPr lang="en-US" altLang="en-US" sz="15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500" b="1" dirty="0">
                <a:latin typeface="Courier New" panose="02070309020205020404" pitchFamily="49" charset="0"/>
              </a:rPr>
              <a:t>].x</a:t>
            </a:r>
            <a:r>
              <a:rPr lang="en-US" altLang="en-US" sz="1500" dirty="0">
                <a:latin typeface="Courier New" panose="02070309020205020404" pitchFamily="49" charset="0"/>
              </a:rPr>
              <a:t> - </a:t>
            </a:r>
            <a:r>
              <a:rPr lang="en-US" altLang="en-US" sz="1500" dirty="0" err="1">
                <a:latin typeface="Courier New" panose="02070309020205020404" pitchFamily="49" charset="0"/>
              </a:rPr>
              <a:t>bomb.x</a:t>
            </a:r>
            <a:r>
              <a:rPr lang="en-US" altLang="en-US" sz="15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    int </a:t>
            </a:r>
            <a:r>
              <a:rPr lang="en-US" altLang="en-US" sz="1500" dirty="0" err="1">
                <a:latin typeface="Courier New" panose="02070309020205020404" pitchFamily="49" charset="0"/>
              </a:rPr>
              <a:t>dy</a:t>
            </a:r>
            <a:r>
              <a:rPr lang="en-US" altLang="en-US" sz="1500" dirty="0">
                <a:latin typeface="Courier New" panose="02070309020205020404" pitchFamily="49" charset="0"/>
              </a:rPr>
              <a:t> = </a:t>
            </a:r>
            <a:r>
              <a:rPr lang="en-US" altLang="en-US" sz="1500" b="1" dirty="0">
                <a:latin typeface="Courier New" panose="02070309020205020404" pitchFamily="49" charset="0"/>
              </a:rPr>
              <a:t>cities[</a:t>
            </a:r>
            <a:r>
              <a:rPr lang="en-US" altLang="en-US" sz="15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500" b="1" dirty="0">
                <a:latin typeface="Courier New" panose="02070309020205020404" pitchFamily="49" charset="0"/>
              </a:rPr>
              <a:t>].y</a:t>
            </a:r>
            <a:r>
              <a:rPr lang="en-US" altLang="en-US" sz="1500" dirty="0">
                <a:latin typeface="Courier New" panose="02070309020205020404" pitchFamily="49" charset="0"/>
              </a:rPr>
              <a:t> - </a:t>
            </a:r>
            <a:r>
              <a:rPr lang="en-US" altLang="en-US" sz="1500" dirty="0" err="1">
                <a:latin typeface="Courier New" panose="02070309020205020404" pitchFamily="49" charset="0"/>
              </a:rPr>
              <a:t>bomb.y</a:t>
            </a:r>
            <a:r>
              <a:rPr lang="en-US" altLang="en-US" sz="15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    double distance = </a:t>
            </a:r>
            <a:r>
              <a:rPr lang="en-US" altLang="en-US" sz="1500" dirty="0" err="1">
                <a:latin typeface="Courier New" panose="02070309020205020404" pitchFamily="49" charset="0"/>
              </a:rPr>
              <a:t>Math.sqrt</a:t>
            </a:r>
            <a:r>
              <a:rPr lang="en-US" altLang="en-US" sz="1500" dirty="0">
                <a:latin typeface="Courier New" panose="02070309020205020404" pitchFamily="49" charset="0"/>
              </a:rPr>
              <a:t>(dx * dx + </a:t>
            </a:r>
            <a:r>
              <a:rPr lang="en-US" altLang="en-US" sz="1500" dirty="0" err="1">
                <a:latin typeface="Courier New" panose="02070309020205020404" pitchFamily="49" charset="0"/>
              </a:rPr>
              <a:t>dy</a:t>
            </a:r>
            <a:r>
              <a:rPr lang="en-US" altLang="en-US" sz="1500" dirty="0">
                <a:latin typeface="Courier New" panose="02070309020205020404" pitchFamily="49" charset="0"/>
              </a:rPr>
              <a:t> * </a:t>
            </a:r>
            <a:r>
              <a:rPr lang="en-US" altLang="en-US" sz="1500" dirty="0" err="1">
                <a:latin typeface="Courier New" panose="02070309020205020404" pitchFamily="49" charset="0"/>
              </a:rPr>
              <a:t>dy</a:t>
            </a:r>
            <a:r>
              <a:rPr lang="en-US" altLang="en-US" sz="15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    if (distance &lt;= radius)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        </a:t>
            </a:r>
            <a:r>
              <a:rPr lang="en-US" altLang="en-US" sz="1500" dirty="0" err="1">
                <a:latin typeface="Courier New" panose="02070309020205020404" pitchFamily="49" charset="0"/>
              </a:rPr>
              <a:t>g.fillOval</a:t>
            </a:r>
            <a:r>
              <a:rPr lang="en-US" altLang="en-US" sz="1500" dirty="0">
                <a:latin typeface="Courier New" panose="02070309020205020404" pitchFamily="49" charset="0"/>
              </a:rPr>
              <a:t>(</a:t>
            </a:r>
            <a:r>
              <a:rPr lang="en-US" altLang="en-US" sz="1500" b="1" dirty="0">
                <a:latin typeface="Courier New" panose="02070309020205020404" pitchFamily="49" charset="0"/>
              </a:rPr>
              <a:t>cities[</a:t>
            </a:r>
            <a:r>
              <a:rPr lang="en-US" altLang="en-US" sz="15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500" b="1" dirty="0">
                <a:latin typeface="Courier New" panose="02070309020205020404" pitchFamily="49" charset="0"/>
              </a:rPr>
              <a:t>].x</a:t>
            </a:r>
            <a:r>
              <a:rPr lang="en-US" altLang="en-US" sz="1500" dirty="0">
                <a:latin typeface="Courier New" panose="02070309020205020404" pitchFamily="49" charset="0"/>
              </a:rPr>
              <a:t>, </a:t>
            </a:r>
            <a:r>
              <a:rPr lang="en-US" altLang="en-US" sz="1500" b="1" dirty="0">
                <a:latin typeface="Courier New" panose="02070309020205020404" pitchFamily="49" charset="0"/>
              </a:rPr>
              <a:t>cities[</a:t>
            </a:r>
            <a:r>
              <a:rPr lang="en-US" altLang="en-US" sz="15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500" b="1" dirty="0">
                <a:latin typeface="Courier New" panose="02070309020205020404" pitchFamily="49" charset="0"/>
              </a:rPr>
              <a:t>].y</a:t>
            </a:r>
            <a:r>
              <a:rPr lang="en-US" altLang="en-US" sz="1500" dirty="0">
                <a:latin typeface="Courier New" panose="02070309020205020404" pitchFamily="49" charset="0"/>
              </a:rPr>
              <a:t>, 3, 3);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        </a:t>
            </a:r>
            <a:r>
              <a:rPr lang="en-US" altLang="en-US" sz="1500" dirty="0" err="1">
                <a:latin typeface="Courier New" panose="02070309020205020404" pitchFamily="49" charset="0"/>
              </a:rPr>
              <a:t>g.drawString</a:t>
            </a:r>
            <a:r>
              <a:rPr lang="en-US" altLang="en-US" sz="1500" dirty="0">
                <a:latin typeface="Courier New" panose="02070309020205020404" pitchFamily="49" charset="0"/>
              </a:rPr>
              <a:t>("(" + </a:t>
            </a:r>
            <a:r>
              <a:rPr lang="en-US" altLang="en-US" sz="1500" b="1" dirty="0">
                <a:latin typeface="Courier New" panose="02070309020205020404" pitchFamily="49" charset="0"/>
              </a:rPr>
              <a:t>cities[</a:t>
            </a:r>
            <a:r>
              <a:rPr lang="en-US" altLang="en-US" sz="15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500" b="1" dirty="0">
                <a:latin typeface="Courier New" panose="02070309020205020404" pitchFamily="49" charset="0"/>
              </a:rPr>
              <a:t>].x</a:t>
            </a:r>
            <a:r>
              <a:rPr lang="en-US" altLang="en-US" sz="1500" dirty="0">
                <a:latin typeface="Courier New" panose="02070309020205020404" pitchFamily="49" charset="0"/>
              </a:rPr>
              <a:t> + ", " + </a:t>
            </a:r>
            <a:r>
              <a:rPr lang="en-US" altLang="en-US" sz="1500" b="1" dirty="0">
                <a:latin typeface="Courier New" panose="02070309020205020404" pitchFamily="49" charset="0"/>
              </a:rPr>
              <a:t>cities[</a:t>
            </a:r>
            <a:r>
              <a:rPr lang="en-US" altLang="en-US" sz="15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500" b="1" dirty="0">
                <a:latin typeface="Courier New" panose="02070309020205020404" pitchFamily="49" charset="0"/>
              </a:rPr>
              <a:t>].y</a:t>
            </a:r>
            <a:r>
              <a:rPr lang="en-US" altLang="en-US" sz="1500" dirty="0">
                <a:latin typeface="Courier New" panose="02070309020205020404" pitchFamily="49" charset="0"/>
              </a:rPr>
              <a:t> + ")", 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                </a:t>
            </a:r>
            <a:r>
              <a:rPr lang="en-US" altLang="en-US" sz="1500" b="1" dirty="0">
                <a:latin typeface="Courier New" panose="02070309020205020404" pitchFamily="49" charset="0"/>
              </a:rPr>
              <a:t>cities[</a:t>
            </a:r>
            <a:r>
              <a:rPr lang="en-US" altLang="en-US" sz="15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500" b="1" dirty="0">
                <a:latin typeface="Courier New" panose="02070309020205020404" pitchFamily="49" charset="0"/>
              </a:rPr>
              <a:t>].x</a:t>
            </a:r>
            <a:r>
              <a:rPr lang="en-US" altLang="en-US" sz="1500" dirty="0">
                <a:latin typeface="Courier New" panose="02070309020205020404" pitchFamily="49" charset="0"/>
              </a:rPr>
              <a:t>, </a:t>
            </a:r>
            <a:r>
              <a:rPr lang="en-US" altLang="en-US" sz="1500" b="1" dirty="0">
                <a:latin typeface="Courier New" panose="02070309020205020404" pitchFamily="49" charset="0"/>
              </a:rPr>
              <a:t>cities[</a:t>
            </a:r>
            <a:r>
              <a:rPr lang="en-US" altLang="en-US" sz="15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500" b="1" dirty="0">
                <a:latin typeface="Courier New" panose="02070309020205020404" pitchFamily="49" charset="0"/>
              </a:rPr>
              <a:t>].y</a:t>
            </a:r>
            <a:r>
              <a:rPr lang="en-US" altLang="en-US" sz="15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    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</a:t>
            </a:r>
            <a:r>
              <a:rPr lang="en-US" altLang="en-US" sz="15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500" dirty="0">
                <a:latin typeface="Courier New" panose="02070309020205020404" pitchFamily="49" charset="0"/>
              </a:rPr>
              <a:t>("Kaboom!");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75F566B5-B315-427A-96D7-4C1FF94D4BB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00200" y="1676400"/>
            <a:ext cx="9144000" cy="2387600"/>
          </a:xfrm>
        </p:spPr>
        <p:txBody>
          <a:bodyPr/>
          <a:lstStyle/>
          <a:p>
            <a:pPr eaLnBrk="1" hangingPunct="1"/>
            <a:r>
              <a:rPr lang="en-US" altLang="en-US" dirty="0"/>
              <a:t>Object behavior: Methods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AF70203-1756-4595-A135-1D68C90B8F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Client code redundancy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20C25543-CDF2-4920-AC79-9CBE9BC609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/>
              <a:t>Our client program wants to draw </a:t>
            </a:r>
            <a:r>
              <a:rPr lang="en-US" altLang="en-US">
                <a:latin typeface="Courier New" panose="02070309020205020404" pitchFamily="49" charset="0"/>
              </a:rPr>
              <a:t>Point</a:t>
            </a:r>
            <a:r>
              <a:rPr lang="en-US" altLang="en-US"/>
              <a:t> objects:</a:t>
            </a:r>
            <a:endParaRPr lang="en-US" altLang="en-US" sz="11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// draw each city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g.fillOval(cities[i].x, cities[i].y, 3, 3);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g.drawString("(" + cities[i].x + ", " + cities[i].y + ")",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         cities[i].x, cities[i].y);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To draw them in other places, the code must be repeated.</a:t>
            </a:r>
            <a:endParaRPr lang="en-US" altLang="en-US" sz="2500"/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We can remove this redundancy using a method.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B0524C2E-C250-4A28-8AA8-743A43F43D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Eliminating redundancy, v1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1A233FAA-93F3-4E8B-BFA0-DD8023D8B6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We can eliminate the redundancy with a static method: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900" b="1">
                <a:solidFill>
                  <a:srgbClr val="008080"/>
                </a:solidFill>
                <a:latin typeface="Courier New" panose="02070309020205020404" pitchFamily="49" charset="0"/>
              </a:rPr>
              <a:t>// Draws the given point on the DrawingPanel.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900">
                <a:latin typeface="Courier New" panose="02070309020205020404" pitchFamily="49" charset="0"/>
              </a:rPr>
              <a:t>public static void draw(Point p, Graphics g)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900">
                <a:latin typeface="Courier New" panose="02070309020205020404" pitchFamily="49" charset="0"/>
              </a:rPr>
              <a:t>    g.fillOval(p.x, p.y, 3, 3);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900">
                <a:latin typeface="Courier New" panose="02070309020205020404" pitchFamily="49" charset="0"/>
              </a:rPr>
              <a:t>    g.drawString("(" + p.x + ", " + p.y + ")", p.x, p.y);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90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19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/>
          </a:p>
          <a:p>
            <a:pPr eaLnBrk="1" hangingPunct="1">
              <a:lnSpc>
                <a:spcPct val="80000"/>
              </a:lnSpc>
            </a:pPr>
            <a:r>
              <a:rPr lang="en-US" altLang="en-US">
                <a:latin typeface="Courier New" panose="02070309020205020404" pitchFamily="49" charset="0"/>
              </a:rPr>
              <a:t>main</a:t>
            </a:r>
            <a:r>
              <a:rPr lang="en-US" altLang="en-US"/>
              <a:t> would call the method as follows: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b="1">
                <a:solidFill>
                  <a:srgbClr val="008080"/>
                </a:solidFill>
                <a:latin typeface="Courier New" panose="02070309020205020404" pitchFamily="49" charset="0"/>
              </a:rPr>
              <a:t>// draw each city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draw(cities[i], g);</a:t>
            </a:r>
            <a:endParaRPr lang="en-US" altLang="en-US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70D25590-FD31-4070-A6ED-387235E419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Problem with static method</a:t>
            </a:r>
          </a:p>
        </p:txBody>
      </p:sp>
      <p:sp>
        <p:nvSpPr>
          <p:cNvPr id="841731" name="Rectangle 3">
            <a:extLst>
              <a:ext uri="{FF2B5EF4-FFF2-40B4-BE49-F238E27FC236}">
                <a16:creationId xmlns:a16="http://schemas.microsoft.com/office/drawing/2014/main" id="{6712ABBB-74C5-4B6E-BC3A-A2736F71B8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/>
              <a:t>We are missing a major benefit of objects: code reuse.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Every program that draws </a:t>
            </a:r>
            <a:r>
              <a:rPr lang="en-US" altLang="en-US">
                <a:latin typeface="Courier New" panose="02070309020205020404" pitchFamily="49" charset="0"/>
              </a:rPr>
              <a:t>Point</a:t>
            </a:r>
            <a:r>
              <a:rPr lang="en-US" altLang="en-US"/>
              <a:t>s would need a </a:t>
            </a:r>
            <a:r>
              <a:rPr lang="en-US" altLang="en-US">
                <a:latin typeface="Courier New" panose="02070309020205020404" pitchFamily="49" charset="0"/>
              </a:rPr>
              <a:t>draw</a:t>
            </a:r>
            <a:r>
              <a:rPr lang="en-US" altLang="en-US"/>
              <a:t> method.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endParaRPr lang="en-US" altLang="en-US"/>
          </a:p>
          <a:p>
            <a:pPr eaLnBrk="1" hangingPunct="1">
              <a:lnSpc>
                <a:spcPct val="120000"/>
              </a:lnSpc>
            </a:pPr>
            <a:r>
              <a:rPr lang="en-US" altLang="en-US"/>
              <a:t>The syntax doesn't match how we're used to using objects.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	draw(cities[i], g);    // static (bad)</a:t>
            </a:r>
            <a:endParaRPr lang="en-US" altLang="en-US" sz="900" b="1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b="1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/>
          </a:p>
          <a:p>
            <a:pPr eaLnBrk="1" hangingPunct="1">
              <a:lnSpc>
                <a:spcPct val="120000"/>
              </a:lnSpc>
            </a:pPr>
            <a:r>
              <a:rPr lang="en-US" altLang="en-US"/>
              <a:t>The point of classes is to combine state and behavior.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draw</a:t>
            </a:r>
            <a:r>
              <a:rPr lang="en-US" altLang="en-US"/>
              <a:t> behavior is closely related to a </a:t>
            </a:r>
            <a:r>
              <a:rPr lang="en-US" altLang="en-US">
                <a:latin typeface="Courier New" panose="02070309020205020404" pitchFamily="49" charset="0"/>
              </a:rPr>
              <a:t>Point</a:t>
            </a:r>
            <a:r>
              <a:rPr lang="en-US" altLang="en-US"/>
              <a:t>'s data.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The method belongs </a:t>
            </a:r>
            <a:r>
              <a:rPr lang="en-US" altLang="en-US" i="1"/>
              <a:t>inside</a:t>
            </a:r>
            <a:r>
              <a:rPr lang="en-US" altLang="en-US"/>
              <a:t> each </a:t>
            </a:r>
            <a:r>
              <a:rPr lang="en-US" altLang="en-US">
                <a:latin typeface="Courier New" panose="02070309020205020404" pitchFamily="49" charset="0"/>
              </a:rPr>
              <a:t>Point</a:t>
            </a:r>
            <a:r>
              <a:rPr lang="en-US" altLang="en-US"/>
              <a:t> object.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endParaRPr lang="en-US" altLang="en-US" sz="900"/>
          </a:p>
          <a:p>
            <a:pPr lvl="1" eaLnBrk="1" hangingPunct="1">
              <a:lnSpc>
                <a:spcPct val="120000"/>
              </a:lnSpc>
              <a:buFontTx/>
              <a:buNone/>
            </a:pPr>
            <a:endParaRPr lang="en-US" altLang="en-US" sz="900"/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	cities[i].draw(g);     // inside object (better)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4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4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41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41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417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05C81F31-F5C8-4A00-94C5-9FD36703E1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Instance methods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25865757-9553-4047-BDB1-AA888A5E1A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73050" indent="-273050">
              <a:tabLst>
                <a:tab pos="2227263" algn="l"/>
              </a:tabLst>
            </a:pPr>
            <a:r>
              <a:rPr lang="en-US" altLang="en-US" b="1"/>
              <a:t>instance method</a:t>
            </a:r>
            <a:r>
              <a:rPr lang="en-US" altLang="en-US"/>
              <a:t> (or </a:t>
            </a:r>
            <a:r>
              <a:rPr lang="en-US" altLang="en-US" b="1"/>
              <a:t>object method</a:t>
            </a:r>
            <a:r>
              <a:rPr lang="en-US" altLang="en-US"/>
              <a:t>): Exists inside each object of a class and gives behavior to each object.</a:t>
            </a:r>
          </a:p>
          <a:p>
            <a:pPr marL="639763" lvl="1" indent="-246063">
              <a:buNone/>
              <a:tabLst>
                <a:tab pos="2227263" algn="l"/>
              </a:tabLst>
            </a:pPr>
            <a:endParaRPr lang="en-US" altLang="en-US" sz="900">
              <a:latin typeface="Courier New" panose="02070309020205020404" pitchFamily="49" charset="0"/>
            </a:endParaRPr>
          </a:p>
          <a:p>
            <a:pPr marL="639763" lvl="1" indent="-246063">
              <a:buNone/>
              <a:tabLst>
                <a:tab pos="2227263" algn="l"/>
              </a:tabLst>
            </a:pPr>
            <a:endParaRPr lang="en-US" altLang="en-US" sz="900">
              <a:latin typeface="Courier New" panose="02070309020205020404" pitchFamily="49" charset="0"/>
            </a:endParaRPr>
          </a:p>
          <a:p>
            <a:pPr marL="639763" lvl="1" indent="-246063">
              <a:buNone/>
              <a:tabLst>
                <a:tab pos="2227263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public </a:t>
            </a:r>
            <a:r>
              <a:rPr lang="en-US" altLang="en-US" b="1"/>
              <a:t>type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1"/>
              <a:t>name</a:t>
            </a:r>
            <a:r>
              <a:rPr lang="en-US" altLang="en-US">
                <a:latin typeface="Courier New" panose="02070309020205020404" pitchFamily="49" charset="0"/>
              </a:rPr>
              <a:t>(</a:t>
            </a:r>
            <a:r>
              <a:rPr lang="en-US" altLang="en-US" b="1"/>
              <a:t>parameters</a:t>
            </a:r>
            <a:r>
              <a:rPr lang="en-US" altLang="en-US">
                <a:latin typeface="Courier New" panose="02070309020205020404" pitchFamily="49" charset="0"/>
              </a:rPr>
              <a:t>) {</a:t>
            </a:r>
          </a:p>
          <a:p>
            <a:pPr marL="639763" lvl="1" indent="-246063">
              <a:buNone/>
              <a:tabLst>
                <a:tab pos="2227263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    </a:t>
            </a:r>
            <a:r>
              <a:rPr lang="en-US" altLang="en-US" b="1"/>
              <a:t>statements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 marL="639763" lvl="1" indent="-246063">
              <a:buNone/>
              <a:tabLst>
                <a:tab pos="2227263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}</a:t>
            </a:r>
          </a:p>
          <a:p>
            <a:pPr marL="639763" lvl="1" indent="-246063">
              <a:buNone/>
              <a:tabLst>
                <a:tab pos="2227263" algn="l"/>
              </a:tabLst>
            </a:pPr>
            <a:endParaRPr lang="en-US" altLang="en-US" sz="900">
              <a:latin typeface="Courier New" panose="02070309020205020404" pitchFamily="49" charset="0"/>
            </a:endParaRPr>
          </a:p>
          <a:p>
            <a:pPr marL="639763" lvl="1" indent="-246063">
              <a:tabLst>
                <a:tab pos="2227263" algn="l"/>
              </a:tabLst>
            </a:pPr>
            <a:r>
              <a:rPr lang="en-US" altLang="en-US"/>
              <a:t>same syntax as static methods, but without </a:t>
            </a:r>
            <a:r>
              <a:rPr lang="en-US" altLang="en-US">
                <a:latin typeface="Courier New" panose="02070309020205020404" pitchFamily="49" charset="0"/>
              </a:rPr>
              <a:t>static</a:t>
            </a:r>
            <a:r>
              <a:rPr lang="en-US" altLang="en-US"/>
              <a:t> keyword</a:t>
            </a:r>
          </a:p>
          <a:p>
            <a:pPr marL="639763" lvl="1" indent="-246063">
              <a:buNone/>
              <a:tabLst>
                <a:tab pos="2227263" algn="l"/>
              </a:tabLst>
            </a:pPr>
            <a:endParaRPr lang="en-US" altLang="en-US"/>
          </a:p>
          <a:p>
            <a:pPr marL="639763" lvl="1" indent="-246063">
              <a:buNone/>
              <a:tabLst>
                <a:tab pos="2227263" algn="l"/>
              </a:tabLst>
            </a:pPr>
            <a:endParaRPr lang="en-US" altLang="en-US"/>
          </a:p>
          <a:p>
            <a:pPr marL="639763" lvl="1" indent="-246063">
              <a:buNone/>
              <a:tabLst>
                <a:tab pos="2227263" algn="l"/>
              </a:tabLst>
            </a:pPr>
            <a:r>
              <a:rPr lang="en-US" altLang="en-US"/>
              <a:t>	Example: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2227263" algn="l"/>
              </a:tabLst>
            </a:pPr>
            <a:endParaRPr lang="en-US" altLang="en-US" sz="90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  <a:tabLst>
                <a:tab pos="2227263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public void shout() {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2227263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    System.out.println("HELLO THERE!");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2227263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}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6DCF1F1-FD94-461C-BB53-4A594CC762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bad solution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12A71A1-48C9-432E-8C46-4B26CC119B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endParaRPr lang="en-US" altLang="en-US" sz="200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Scanner input = new Scanner(new File("cities.txt"));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int cityCount = input.nextInt();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int[] xCoords = new int[cityCount];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int[] yCoords = new int[cityCount];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for (int i = 0; i &lt; cityCount; i++)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xCoords[i] = input.nextInt();   </a:t>
            </a:r>
            <a:r>
              <a:rPr lang="en-US" altLang="en-US" sz="2000" b="1">
                <a:solidFill>
                  <a:srgbClr val="008080"/>
                </a:solidFill>
                <a:latin typeface="Courier New" panose="02070309020205020404" pitchFamily="49" charset="0"/>
              </a:rPr>
              <a:t>// read each city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yCoords[i] = input.nextInt();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...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2000" b="1"/>
              <a:t>parallel arrays</a:t>
            </a:r>
            <a:r>
              <a:rPr lang="en-US" altLang="en-US" sz="2000"/>
              <a:t>: 2+ arrays with related data at same indexes.</a:t>
            </a:r>
          </a:p>
          <a:p>
            <a:pPr lvl="2" eaLnBrk="1" hangingPunct="1"/>
            <a:r>
              <a:rPr lang="en-US" altLang="en-US" sz="1800"/>
              <a:t>Considered poor style.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F6948023-A578-43F1-83F4-2DB7CE1778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Instance method example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F9012FE2-319D-4D9E-895E-CF3C89B0B2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public class Point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int x;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int y;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3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    // Draws this Point object with the given pen.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public void draw(Graphics g)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    ...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100"/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draw</a:t>
            </a:r>
            <a:r>
              <a:rPr lang="en-US" altLang="en-US"/>
              <a:t> method no longer has a </a:t>
            </a:r>
            <a:r>
              <a:rPr lang="en-US" altLang="en-US">
                <a:latin typeface="Courier New" panose="02070309020205020404" pitchFamily="49" charset="0"/>
              </a:rPr>
              <a:t>Point p</a:t>
            </a:r>
            <a:r>
              <a:rPr lang="en-US" altLang="en-US"/>
              <a:t>  parameter. 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How will the method know which point to draw?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/>
              <a:t>How will the method access that point's x/y data?</a:t>
            </a:r>
            <a:endParaRPr lang="en-US" altLang="en-US" sz="80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>
            <a:extLst>
              <a:ext uri="{FF2B5EF4-FFF2-40B4-BE49-F238E27FC236}">
                <a16:creationId xmlns:a16="http://schemas.microsoft.com/office/drawing/2014/main" id="{2FEED6CA-5E6C-451E-AE9C-F587D22957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Point</a:t>
            </a:r>
            <a:r>
              <a:rPr lang="en-US" altLang="en-US"/>
              <a:t> objects w/ method</a:t>
            </a: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DF99A15A-000A-4A4D-BFCC-0FD8C1CFFF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520824"/>
            <a:ext cx="10515600" cy="4351338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200" dirty="0"/>
              <a:t>Each </a:t>
            </a:r>
            <a:r>
              <a:rPr lang="en-US" altLang="en-US" sz="2200" dirty="0">
                <a:latin typeface="Courier New" panose="02070309020205020404" pitchFamily="49" charset="0"/>
              </a:rPr>
              <a:t>Point</a:t>
            </a:r>
            <a:r>
              <a:rPr lang="en-US" altLang="en-US" sz="2200" dirty="0"/>
              <a:t> object has its own copy of the </a:t>
            </a:r>
            <a:r>
              <a:rPr lang="en-US" altLang="en-US" sz="2200" dirty="0">
                <a:latin typeface="Courier New" panose="02070309020205020404" pitchFamily="49" charset="0"/>
              </a:rPr>
              <a:t>draw</a:t>
            </a:r>
            <a:r>
              <a:rPr lang="en-US" altLang="en-US" sz="2200" dirty="0"/>
              <a:t> method, which operates on that object's state:</a:t>
            </a:r>
            <a:endParaRPr lang="en-US" altLang="en-US" sz="9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Point p1 = new Point();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p1.x = 7;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p1.y = 2;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Point p2 = new Point();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p2.x = 4;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p2.y = 3;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p1.draw(g);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p2.draw(g);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43A700C0-6025-4EEC-B9C9-1932E0AB7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050" y="3073401"/>
            <a:ext cx="4857750" cy="1420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l" eaLnBrk="1" hangingPunct="1">
              <a:lnSpc>
                <a:spcPct val="80000"/>
              </a:lnSpc>
            </a:pPr>
            <a:endParaRPr lang="en-US" altLang="en-US" sz="16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1" algn="l" eaLnBrk="1" hangingPunct="1">
              <a:lnSpc>
                <a:spcPct val="80000"/>
              </a:lnSpc>
            </a:pPr>
            <a:endParaRPr lang="en-US" altLang="en-US" sz="16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1" algn="l" eaLnBrk="1" hangingPunct="1">
              <a:lnSpc>
                <a:spcPct val="80000"/>
              </a:lnSpc>
            </a:pPr>
            <a:endParaRPr lang="en-US" altLang="en-US" sz="16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en-US" sz="1600">
                <a:latin typeface="Courier New" panose="02070309020205020404" pitchFamily="49" charset="0"/>
                <a:cs typeface="Times New Roman" panose="02020603050405020304" pitchFamily="18" charset="0"/>
              </a:rPr>
              <a:t>public void draw(Graphics g) {</a:t>
            </a:r>
          </a:p>
          <a:p>
            <a:pPr algn="l" eaLnBrk="1" hangingPunct="1"/>
            <a:r>
              <a:rPr lang="en-US" altLang="en-US" sz="1600" b="1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// this code can see p1's x and y</a:t>
            </a:r>
          </a:p>
          <a:p>
            <a:pPr algn="l" eaLnBrk="1" hangingPunct="1"/>
            <a:r>
              <a:rPr lang="en-US" altLang="en-US" sz="160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844805" name="Group 5">
            <a:extLst>
              <a:ext uri="{FF2B5EF4-FFF2-40B4-BE49-F238E27FC236}">
                <a16:creationId xmlns:a16="http://schemas.microsoft.com/office/drawing/2014/main" id="{668F75CB-F570-4B05-98C1-B9AEE4492EBC}"/>
              </a:ext>
            </a:extLst>
          </p:cNvPr>
          <p:cNvGraphicFramePr>
            <a:graphicFrameLocks noGrp="1"/>
          </p:cNvGraphicFramePr>
          <p:nvPr/>
        </p:nvGraphicFramePr>
        <p:xfrm>
          <a:off x="5886450" y="3136901"/>
          <a:ext cx="2089150" cy="396875"/>
        </p:xfrm>
        <a:graphic>
          <a:graphicData uri="http://schemas.openxmlformats.org/drawingml/2006/table">
            <a:tbl>
              <a:tblPr/>
              <a:tblGrid>
                <a:gridCol w="33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</a:t>
                      </a:r>
                    </a:p>
                  </a:txBody>
                  <a:tcPr marT="45793" marB="4579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44823" name="Group 23">
            <a:extLst>
              <a:ext uri="{FF2B5EF4-FFF2-40B4-BE49-F238E27FC236}">
                <a16:creationId xmlns:a16="http://schemas.microsoft.com/office/drawing/2014/main" id="{B972B1CB-2F75-4069-9393-4D9C694F4DCE}"/>
              </a:ext>
            </a:extLst>
          </p:cNvPr>
          <p:cNvGraphicFramePr>
            <a:graphicFrameLocks noGrp="1"/>
          </p:cNvGraphicFramePr>
          <p:nvPr/>
        </p:nvGraphicFramePr>
        <p:xfrm>
          <a:off x="5886450" y="4940301"/>
          <a:ext cx="2089150" cy="396875"/>
        </p:xfrm>
        <a:graphic>
          <a:graphicData uri="http://schemas.openxmlformats.org/drawingml/2006/table">
            <a:tbl>
              <a:tblPr/>
              <a:tblGrid>
                <a:gridCol w="33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</a:t>
                      </a:r>
                    </a:p>
                  </a:txBody>
                  <a:tcPr marT="45793" marB="4579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871" name="Text Box 41">
            <a:extLst>
              <a:ext uri="{FF2B5EF4-FFF2-40B4-BE49-F238E27FC236}">
                <a16:creationId xmlns:a16="http://schemas.microsoft.com/office/drawing/2014/main" id="{CF3A94BE-C1FC-4F0E-A9D9-883215717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050" y="4800601"/>
            <a:ext cx="4857750" cy="1420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l" eaLnBrk="1" hangingPunct="1">
              <a:lnSpc>
                <a:spcPct val="80000"/>
              </a:lnSpc>
            </a:pPr>
            <a:endParaRPr lang="en-US" altLang="en-US" sz="16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1" algn="l" eaLnBrk="1" hangingPunct="1">
              <a:lnSpc>
                <a:spcPct val="80000"/>
              </a:lnSpc>
            </a:pPr>
            <a:endParaRPr lang="en-US" altLang="en-US" sz="16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1" algn="l" eaLnBrk="1" hangingPunct="1">
              <a:lnSpc>
                <a:spcPct val="80000"/>
              </a:lnSpc>
            </a:pPr>
            <a:endParaRPr lang="en-US" altLang="en-US" sz="16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en-US" sz="1600">
                <a:latin typeface="Courier New" panose="02070309020205020404" pitchFamily="49" charset="0"/>
                <a:cs typeface="Times New Roman" panose="02020603050405020304" pitchFamily="18" charset="0"/>
              </a:rPr>
              <a:t>public void draw(Graphics g) {</a:t>
            </a:r>
          </a:p>
          <a:p>
            <a:pPr algn="l" eaLnBrk="1" hangingPunct="1"/>
            <a:r>
              <a:rPr lang="en-US" altLang="en-US" sz="1600" b="1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// this code can see p2's x and y</a:t>
            </a:r>
          </a:p>
          <a:p>
            <a:pPr algn="l" eaLnBrk="1" hangingPunct="1"/>
            <a:r>
              <a:rPr lang="en-US" altLang="en-US" sz="160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35872" name="Group 42">
            <a:extLst>
              <a:ext uri="{FF2B5EF4-FFF2-40B4-BE49-F238E27FC236}">
                <a16:creationId xmlns:a16="http://schemas.microsoft.com/office/drawing/2014/main" id="{A7F4994A-C51B-41D0-B9FA-5CD6E9623658}"/>
              </a:ext>
            </a:extLst>
          </p:cNvPr>
          <p:cNvGrpSpPr>
            <a:grpSpLocks/>
          </p:cNvGrpSpPr>
          <p:nvPr/>
        </p:nvGrpSpPr>
        <p:grpSpPr bwMode="auto">
          <a:xfrm>
            <a:off x="3609975" y="5146681"/>
            <a:ext cx="1981200" cy="519113"/>
            <a:chOff x="2112" y="3490"/>
            <a:chExt cx="1248" cy="327"/>
          </a:xfrm>
        </p:grpSpPr>
        <p:sp>
          <p:nvSpPr>
            <p:cNvPr id="35877" name="Rectangle 43">
              <a:extLst>
                <a:ext uri="{FF2B5EF4-FFF2-40B4-BE49-F238E27FC236}">
                  <a16:creationId xmlns:a16="http://schemas.microsoft.com/office/drawing/2014/main" id="{8EDD0B57-8B02-4A32-9016-5F9D48946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512"/>
              <a:ext cx="647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 eaLnBrk="1" hangingPunct="1">
                <a:buClr>
                  <a:srgbClr val="808080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2000" i="1">
                  <a:cs typeface="Times New Roman" panose="02020603050405020304" pitchFamily="18" charset="0"/>
                </a:rPr>
                <a:t>p2</a:t>
              </a:r>
            </a:p>
          </p:txBody>
        </p:sp>
        <p:sp>
          <p:nvSpPr>
            <p:cNvPr id="35878" name="Line 48">
              <a:extLst>
                <a:ext uri="{FF2B5EF4-FFF2-40B4-BE49-F238E27FC236}">
                  <a16:creationId xmlns:a16="http://schemas.microsoft.com/office/drawing/2014/main" id="{FC5A928F-756B-4D7A-8425-F9A54909A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6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9" name="Oval 45">
              <a:extLst>
                <a:ext uri="{FF2B5EF4-FFF2-40B4-BE49-F238E27FC236}">
                  <a16:creationId xmlns:a16="http://schemas.microsoft.com/office/drawing/2014/main" id="{F221603D-19F4-4AD1-B940-729F423F9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4" y="3490"/>
              <a:ext cx="164" cy="32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5873" name="Group 46">
            <a:extLst>
              <a:ext uri="{FF2B5EF4-FFF2-40B4-BE49-F238E27FC236}">
                <a16:creationId xmlns:a16="http://schemas.microsoft.com/office/drawing/2014/main" id="{1F3D7896-B283-432D-9C8C-D1B5C89D03FB}"/>
              </a:ext>
            </a:extLst>
          </p:cNvPr>
          <p:cNvGrpSpPr>
            <a:grpSpLocks/>
          </p:cNvGrpSpPr>
          <p:nvPr/>
        </p:nvGrpSpPr>
        <p:grpSpPr bwMode="auto">
          <a:xfrm>
            <a:off x="6584950" y="1944689"/>
            <a:ext cx="1390650" cy="1101725"/>
            <a:chOff x="3000" y="1177"/>
            <a:chExt cx="876" cy="694"/>
          </a:xfrm>
        </p:grpSpPr>
        <p:sp>
          <p:nvSpPr>
            <p:cNvPr id="35874" name="Rectangle 47">
              <a:extLst>
                <a:ext uri="{FF2B5EF4-FFF2-40B4-BE49-F238E27FC236}">
                  <a16:creationId xmlns:a16="http://schemas.microsoft.com/office/drawing/2014/main" id="{896CD09F-3621-43A1-863D-10B0B6DA3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" y="1199"/>
              <a:ext cx="647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 eaLnBrk="1" hangingPunct="1">
                <a:buClr>
                  <a:srgbClr val="808080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2000" i="1">
                  <a:cs typeface="Times New Roman" panose="02020603050405020304" pitchFamily="18" charset="0"/>
                </a:rPr>
                <a:t>p1</a:t>
              </a:r>
            </a:p>
          </p:txBody>
        </p:sp>
        <p:sp>
          <p:nvSpPr>
            <p:cNvPr id="35875" name="Line 48">
              <a:extLst>
                <a:ext uri="{FF2B5EF4-FFF2-40B4-BE49-F238E27FC236}">
                  <a16:creationId xmlns:a16="http://schemas.microsoft.com/office/drawing/2014/main" id="{67E893AA-2FE5-4261-8C02-5F84C9DDDB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54" y="1453"/>
              <a:ext cx="3" cy="4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6" name="Oval 49">
              <a:extLst>
                <a:ext uri="{FF2B5EF4-FFF2-40B4-BE49-F238E27FC236}">
                  <a16:creationId xmlns:a16="http://schemas.microsoft.com/office/drawing/2014/main" id="{1C644C3D-3EC4-4A9A-B8F8-44B1BA4EA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1177"/>
              <a:ext cx="164" cy="32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2ACE7157-C520-4477-ABDD-708D93D0B2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implicit parameter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0B872DE-5A0A-4131-9F8D-DED434F7E2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b="1"/>
              <a:t>implicit parameter</a:t>
            </a:r>
            <a:r>
              <a:rPr lang="en-US" altLang="en-US"/>
              <a:t>:</a:t>
            </a:r>
            <a:br>
              <a:rPr lang="en-US" altLang="en-US"/>
            </a:br>
            <a:r>
              <a:rPr lang="en-US" altLang="en-US"/>
              <a:t>The object on which an instance method is called.</a:t>
            </a:r>
            <a:endParaRPr lang="en-US" altLang="en-US" sz="900"/>
          </a:p>
          <a:p>
            <a:pPr lvl="1" eaLnBrk="1" hangingPunct="1">
              <a:lnSpc>
                <a:spcPct val="120000"/>
              </a:lnSpc>
              <a:buFontTx/>
              <a:buNone/>
            </a:pPr>
            <a:endParaRPr lang="en-US" altLang="en-US" sz="900"/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During the call </a:t>
            </a:r>
            <a:r>
              <a:rPr lang="en-US" altLang="en-US">
                <a:latin typeface="Courier New" panose="02070309020205020404" pitchFamily="49" charset="0"/>
              </a:rPr>
              <a:t>p1.draw(g);</a:t>
            </a:r>
            <a:r>
              <a:rPr lang="en-US" altLang="en-US"/>
              <a:t> </a:t>
            </a:r>
            <a:br>
              <a:rPr lang="en-US" altLang="en-US"/>
            </a:br>
            <a:r>
              <a:rPr lang="en-US" altLang="en-US"/>
              <a:t>the object referred to by </a:t>
            </a:r>
            <a:r>
              <a:rPr lang="en-US" altLang="en-US">
                <a:latin typeface="Courier New" panose="02070309020205020404" pitchFamily="49" charset="0"/>
              </a:rPr>
              <a:t>p1</a:t>
            </a:r>
            <a:r>
              <a:rPr lang="en-US" altLang="en-US"/>
              <a:t> is the implicit parameter.</a:t>
            </a:r>
          </a:p>
          <a:p>
            <a:pPr lvl="1" eaLnBrk="1" hangingPunct="1">
              <a:buFontTx/>
              <a:buNone/>
            </a:pPr>
            <a:endParaRPr lang="en-US" altLang="en-US" sz="900"/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During the call </a:t>
            </a:r>
            <a:r>
              <a:rPr lang="en-US" altLang="en-US">
                <a:latin typeface="Courier New" panose="02070309020205020404" pitchFamily="49" charset="0"/>
              </a:rPr>
              <a:t>p2.draw(g);</a:t>
            </a:r>
            <a:r>
              <a:rPr lang="en-US" altLang="en-US"/>
              <a:t> </a:t>
            </a:r>
            <a:br>
              <a:rPr lang="en-US" altLang="en-US"/>
            </a:br>
            <a:r>
              <a:rPr lang="en-US" altLang="en-US"/>
              <a:t>the object referred to by </a:t>
            </a:r>
            <a:r>
              <a:rPr lang="en-US" altLang="en-US">
                <a:latin typeface="Courier New" panose="02070309020205020404" pitchFamily="49" charset="0"/>
              </a:rPr>
              <a:t>p2</a:t>
            </a:r>
            <a:r>
              <a:rPr lang="en-US" altLang="en-US"/>
              <a:t> is the implicit parameter.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endParaRPr lang="en-US" altLang="en-US"/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The instance method can refer to that object's fields.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/>
              <a:t>We say that it executes in the </a:t>
            </a:r>
            <a:r>
              <a:rPr lang="en-US" altLang="en-US" i="1"/>
              <a:t>context </a:t>
            </a:r>
            <a:r>
              <a:rPr lang="en-US" altLang="en-US"/>
              <a:t>of a particular object.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>
                <a:latin typeface="Courier New" panose="02070309020205020404" pitchFamily="49" charset="0"/>
              </a:rPr>
              <a:t>draw</a:t>
            </a:r>
            <a:r>
              <a:rPr lang="en-US" altLang="en-US"/>
              <a:t> can refer to the </a:t>
            </a:r>
            <a:r>
              <a:rPr lang="en-US" altLang="en-US">
                <a:latin typeface="Courier New" panose="02070309020205020404" pitchFamily="49" charset="0"/>
              </a:rPr>
              <a:t>x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y</a:t>
            </a:r>
            <a:r>
              <a:rPr lang="en-US" altLang="en-US"/>
              <a:t> of the object it was called on.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">
            <a:extLst>
              <a:ext uri="{FF2B5EF4-FFF2-40B4-BE49-F238E27FC236}">
                <a16:creationId xmlns:a16="http://schemas.microsoft.com/office/drawing/2014/main" id="{55A5FC08-B769-443F-9796-33DE7D5B28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Point</a:t>
            </a:r>
            <a:r>
              <a:rPr lang="en-US" altLang="en-US"/>
              <a:t> class, version 2</a:t>
            </a:r>
          </a:p>
        </p:txBody>
      </p:sp>
      <p:sp>
        <p:nvSpPr>
          <p:cNvPr id="37891" name="Rectangle 9">
            <a:extLst>
              <a:ext uri="{FF2B5EF4-FFF2-40B4-BE49-F238E27FC236}">
                <a16:creationId xmlns:a16="http://schemas.microsoft.com/office/drawing/2014/main" id="{A10364F5-52C7-4202-ADF6-3EFD886399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public class Point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int x;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int y;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1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>
                <a:solidFill>
                  <a:srgbClr val="008080"/>
                </a:solidFill>
                <a:latin typeface="Courier New" panose="02070309020205020404" pitchFamily="49" charset="0"/>
              </a:rPr>
              <a:t>    // Changes the location of this Point object.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public void draw(Graphics g)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g.fillOval(</a:t>
            </a:r>
            <a:r>
              <a:rPr lang="en-US" altLang="en-US" sz="2000" b="1">
                <a:latin typeface="Courier New" panose="02070309020205020404" pitchFamily="49" charset="0"/>
              </a:rPr>
              <a:t>x</a:t>
            </a:r>
            <a:r>
              <a:rPr lang="en-US" altLang="en-US" sz="2000">
                <a:latin typeface="Courier New" panose="02070309020205020404" pitchFamily="49" charset="0"/>
              </a:rPr>
              <a:t>, </a:t>
            </a:r>
            <a:r>
              <a:rPr lang="en-US" altLang="en-US" sz="2000" b="1">
                <a:latin typeface="Courier New" panose="02070309020205020404" pitchFamily="49" charset="0"/>
              </a:rPr>
              <a:t>y</a:t>
            </a:r>
            <a:r>
              <a:rPr lang="en-US" altLang="en-US" sz="2000">
                <a:latin typeface="Courier New" panose="02070309020205020404" pitchFamily="49" charset="0"/>
              </a:rPr>
              <a:t>, 3, 3);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g.drawString("(" + </a:t>
            </a:r>
            <a:r>
              <a:rPr lang="en-US" altLang="en-US" sz="2000" b="1">
                <a:latin typeface="Courier New" panose="02070309020205020404" pitchFamily="49" charset="0"/>
              </a:rPr>
              <a:t>x</a:t>
            </a:r>
            <a:r>
              <a:rPr lang="en-US" altLang="en-US" sz="2000">
                <a:latin typeface="Courier New" panose="02070309020205020404" pitchFamily="49" charset="0"/>
              </a:rPr>
              <a:t> + ", " + </a:t>
            </a:r>
            <a:r>
              <a:rPr lang="en-US" altLang="en-US" sz="2000" b="1">
                <a:latin typeface="Courier New" panose="02070309020205020404" pitchFamily="49" charset="0"/>
              </a:rPr>
              <a:t>y</a:t>
            </a:r>
            <a:r>
              <a:rPr lang="en-US" altLang="en-US" sz="2000">
                <a:latin typeface="Courier New" panose="02070309020205020404" pitchFamily="49" charset="0"/>
              </a:rPr>
              <a:t> + ")", </a:t>
            </a:r>
            <a:r>
              <a:rPr lang="en-US" altLang="en-US" sz="2000" b="1">
                <a:latin typeface="Courier New" panose="02070309020205020404" pitchFamily="49" charset="0"/>
              </a:rPr>
              <a:t>x</a:t>
            </a:r>
            <a:r>
              <a:rPr lang="en-US" altLang="en-US" sz="2000">
                <a:latin typeface="Courier New" panose="02070309020205020404" pitchFamily="49" charset="0"/>
              </a:rPr>
              <a:t>, </a:t>
            </a:r>
            <a:r>
              <a:rPr lang="en-US" altLang="en-US" sz="2000" b="1">
                <a:latin typeface="Courier New" panose="02070309020205020404" pitchFamily="49" charset="0"/>
              </a:rPr>
              <a:t>y</a:t>
            </a:r>
            <a:r>
              <a:rPr lang="en-US" altLang="en-US" sz="2000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000"/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Each </a:t>
            </a:r>
            <a:r>
              <a:rPr lang="en-US" altLang="en-US">
                <a:latin typeface="Courier New" panose="02070309020205020404" pitchFamily="49" charset="0"/>
              </a:rPr>
              <a:t>Point</a:t>
            </a:r>
            <a:r>
              <a:rPr lang="en-US" altLang="en-US"/>
              <a:t> object contains a </a:t>
            </a:r>
            <a:r>
              <a:rPr lang="en-US" altLang="en-US">
                <a:latin typeface="Courier New" panose="02070309020205020404" pitchFamily="49" charset="0"/>
              </a:rPr>
              <a:t>draw</a:t>
            </a:r>
            <a:r>
              <a:rPr lang="en-US" altLang="en-US"/>
              <a:t> method that draws that point at its current </a:t>
            </a:r>
            <a:r>
              <a:rPr lang="en-US" altLang="en-US">
                <a:latin typeface="Courier New" panose="02070309020205020404" pitchFamily="49" charset="0"/>
              </a:rPr>
              <a:t>x</a:t>
            </a:r>
            <a:r>
              <a:rPr lang="en-US" altLang="en-US"/>
              <a:t>/</a:t>
            </a:r>
            <a:r>
              <a:rPr lang="en-US" altLang="en-US">
                <a:latin typeface="Courier New" panose="02070309020205020404" pitchFamily="49" charset="0"/>
              </a:rPr>
              <a:t>y</a:t>
            </a:r>
            <a:r>
              <a:rPr lang="en-US" altLang="en-US"/>
              <a:t> position.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69CF0A28-059D-43A5-BD53-F131FDD314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Kinds of methods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855037BC-E490-4A0B-AD85-07A1503FB9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accessor</a:t>
            </a:r>
            <a:r>
              <a:rPr lang="en-US" altLang="en-US"/>
              <a:t>:	A method that lets clients examine object state.</a:t>
            </a:r>
          </a:p>
          <a:p>
            <a:pPr lvl="1" eaLnBrk="1" hangingPunct="1"/>
            <a:r>
              <a:rPr lang="en-US" altLang="en-US"/>
              <a:t>Examples: </a:t>
            </a:r>
            <a:r>
              <a:rPr lang="en-US" altLang="en-US">
                <a:latin typeface="Courier New" panose="02070309020205020404" pitchFamily="49" charset="0"/>
              </a:rPr>
              <a:t>distance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distanceFromOrigin</a:t>
            </a:r>
            <a:endParaRPr lang="en-US" altLang="en-US"/>
          </a:p>
          <a:p>
            <a:pPr lvl="1" eaLnBrk="1" hangingPunct="1"/>
            <a:r>
              <a:rPr lang="en-US" altLang="en-US"/>
              <a:t>often has a non-</a:t>
            </a:r>
            <a:r>
              <a:rPr lang="en-US" altLang="en-US">
                <a:latin typeface="Courier New" panose="02070309020205020404" pitchFamily="49" charset="0"/>
              </a:rPr>
              <a:t>void</a:t>
            </a:r>
            <a:r>
              <a:rPr lang="en-US" altLang="en-US"/>
              <a:t> return type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 b="1"/>
              <a:t>mutator</a:t>
            </a:r>
            <a:r>
              <a:rPr lang="en-US" altLang="en-US"/>
              <a:t>:	A method that modifies an object's state.</a:t>
            </a:r>
          </a:p>
          <a:p>
            <a:pPr lvl="1" eaLnBrk="1" hangingPunct="1"/>
            <a:r>
              <a:rPr lang="en-US" altLang="en-US"/>
              <a:t>Examples: </a:t>
            </a:r>
            <a:r>
              <a:rPr lang="en-US" altLang="en-US">
                <a:latin typeface="Courier New" panose="02070309020205020404" pitchFamily="49" charset="0"/>
              </a:rPr>
              <a:t>setLocation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translate</a:t>
            </a:r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06F19F31-C1CD-4956-AA48-50EB103275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Mutator method questions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49EF76F7-634E-460F-8415-28189EA725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Write a method </a:t>
            </a:r>
            <a:r>
              <a:rPr lang="en-US" altLang="en-US">
                <a:latin typeface="Courier New" panose="02070309020205020404" pitchFamily="49" charset="0"/>
              </a:rPr>
              <a:t>setLocation</a:t>
            </a:r>
            <a:r>
              <a:rPr lang="en-US" altLang="en-US"/>
              <a:t> that changes a </a:t>
            </a:r>
            <a:r>
              <a:rPr lang="en-US" altLang="en-US">
                <a:latin typeface="Courier New" panose="02070309020205020404" pitchFamily="49" charset="0"/>
              </a:rPr>
              <a:t>Point</a:t>
            </a:r>
            <a:r>
              <a:rPr lang="en-US" altLang="en-US"/>
              <a:t>'s location to the (</a:t>
            </a:r>
            <a:r>
              <a:rPr lang="en-US" altLang="en-US" i="1"/>
              <a:t>x</a:t>
            </a:r>
            <a:r>
              <a:rPr lang="en-US" altLang="en-US"/>
              <a:t>, </a:t>
            </a:r>
            <a:r>
              <a:rPr lang="en-US" altLang="en-US" i="1"/>
              <a:t>y</a:t>
            </a:r>
            <a:r>
              <a:rPr lang="en-US" altLang="en-US"/>
              <a:t>) values passed.</a:t>
            </a:r>
          </a:p>
          <a:p>
            <a:pPr lvl="1" eaLnBrk="1" hangingPunct="1">
              <a:buFontTx/>
              <a:buNone/>
            </a:pPr>
            <a:endParaRPr lang="en-US" altLang="en-US"/>
          </a:p>
          <a:p>
            <a:pPr lvl="1" eaLnBrk="1" hangingPunct="1">
              <a:buFontTx/>
              <a:buNone/>
            </a:pPr>
            <a:endParaRPr lang="en-US" altLang="en-US"/>
          </a:p>
          <a:p>
            <a:pPr eaLnBrk="1" hangingPunct="1"/>
            <a:r>
              <a:rPr lang="en-US" altLang="en-US"/>
              <a:t>Write a method </a:t>
            </a:r>
            <a:r>
              <a:rPr lang="en-US" altLang="en-US">
                <a:latin typeface="Courier New" panose="02070309020205020404" pitchFamily="49" charset="0"/>
              </a:rPr>
              <a:t>translate</a:t>
            </a:r>
            <a:r>
              <a:rPr lang="en-US" altLang="en-US"/>
              <a:t> that changes a </a:t>
            </a:r>
            <a:r>
              <a:rPr lang="en-US" altLang="en-US">
                <a:latin typeface="Courier New" panose="02070309020205020404" pitchFamily="49" charset="0"/>
              </a:rPr>
              <a:t>Point</a:t>
            </a:r>
            <a:r>
              <a:rPr lang="en-US" altLang="en-US"/>
              <a:t>'s location by a given </a:t>
            </a:r>
            <a:r>
              <a:rPr lang="en-US" altLang="en-US" i="1"/>
              <a:t>dx</a:t>
            </a:r>
            <a:r>
              <a:rPr lang="en-US" altLang="en-US"/>
              <a:t>, </a:t>
            </a:r>
            <a:r>
              <a:rPr lang="en-US" altLang="en-US" i="1"/>
              <a:t>dy</a:t>
            </a:r>
            <a:r>
              <a:rPr lang="en-US" altLang="en-US"/>
              <a:t> amount.</a:t>
            </a:r>
          </a:p>
          <a:p>
            <a:pPr lvl="1" eaLnBrk="1" hangingPunct="1">
              <a:buFontTx/>
              <a:buNone/>
            </a:pPr>
            <a:endParaRPr lang="en-US" altLang="en-US"/>
          </a:p>
          <a:p>
            <a:pPr lvl="1" eaLnBrk="1" hangingPunct="1"/>
            <a:r>
              <a:rPr lang="en-US" altLang="en-US"/>
              <a:t>Modify the </a:t>
            </a:r>
            <a:r>
              <a:rPr lang="en-US" altLang="en-US">
                <a:latin typeface="Courier New" panose="02070309020205020404" pitchFamily="49" charset="0"/>
              </a:rPr>
              <a:t>Point</a:t>
            </a:r>
            <a:r>
              <a:rPr lang="en-US" altLang="en-US"/>
              <a:t> and client code to use these methods.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8BEE2305-4953-4233-8CA1-B6C342647D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Mutator method answers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FC5399B2-C19D-4DB7-A0FF-402B1C38E6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public void setLocation(int newX, int newY)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  x = newX;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  y = newY;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220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220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public void translate(int dx, int dy)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  x = x + dx;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  y = y + dy;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220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200" b="1">
                <a:solidFill>
                  <a:srgbClr val="008080"/>
                </a:solidFill>
                <a:latin typeface="Courier New" panose="02070309020205020404" pitchFamily="49" charset="0"/>
              </a:rPr>
              <a:t>// alternative solution that utilizes setLocation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public void translate(int dx, int dy)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  setLocation(x + dx, y + dy);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2BFC4E0-6B85-430A-86AE-C0D1C47279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Accessor method questions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8BAF064-7419-411C-9B8D-0ABA4F31F4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Write a method </a:t>
            </a:r>
            <a:r>
              <a:rPr lang="en-US" altLang="en-US">
                <a:latin typeface="Courier New" panose="02070309020205020404" pitchFamily="49" charset="0"/>
              </a:rPr>
              <a:t>distance</a:t>
            </a:r>
            <a:r>
              <a:rPr lang="en-US" altLang="en-US"/>
              <a:t> that computes the distance between a </a:t>
            </a:r>
            <a:r>
              <a:rPr lang="en-US" altLang="en-US">
                <a:latin typeface="Courier New" panose="02070309020205020404" pitchFamily="49" charset="0"/>
              </a:rPr>
              <a:t>Point</a:t>
            </a:r>
            <a:r>
              <a:rPr lang="en-US" altLang="en-US"/>
              <a:t> and another </a:t>
            </a:r>
            <a:r>
              <a:rPr lang="en-US" altLang="en-US">
                <a:latin typeface="Courier New" panose="02070309020205020404" pitchFamily="49" charset="0"/>
              </a:rPr>
              <a:t>Point</a:t>
            </a:r>
            <a:r>
              <a:rPr lang="en-US" altLang="en-US"/>
              <a:t> parameter.</a:t>
            </a:r>
            <a:endParaRPr lang="en-US" altLang="en-US" sz="1100"/>
          </a:p>
          <a:p>
            <a:pPr lvl="1"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/>
              <a:t>	Use the formula:</a:t>
            </a:r>
            <a:endParaRPr lang="en-US" altLang="en-US" sz="1400"/>
          </a:p>
          <a:p>
            <a:pPr lvl="1" eaLnBrk="1" hangingPunct="1">
              <a:buFontTx/>
              <a:buNone/>
            </a:pPr>
            <a:endParaRPr lang="en-US" altLang="en-US"/>
          </a:p>
          <a:p>
            <a:pPr eaLnBrk="1" hangingPunct="1"/>
            <a:r>
              <a:rPr lang="en-US" altLang="en-US"/>
              <a:t>Write a method </a:t>
            </a:r>
            <a:r>
              <a:rPr lang="en-US" altLang="en-US">
                <a:latin typeface="Courier New" panose="02070309020205020404" pitchFamily="49" charset="0"/>
              </a:rPr>
              <a:t>distanceFromOrigin</a:t>
            </a:r>
            <a:r>
              <a:rPr lang="en-US" altLang="en-US"/>
              <a:t> that returns the distance between a </a:t>
            </a:r>
            <a:r>
              <a:rPr lang="en-US" altLang="en-US">
                <a:latin typeface="Courier New" panose="02070309020205020404" pitchFamily="49" charset="0"/>
              </a:rPr>
              <a:t>Point</a:t>
            </a:r>
            <a:r>
              <a:rPr lang="en-US" altLang="en-US"/>
              <a:t> and the origin, (0, 0).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Modify the client code to use these methods.</a:t>
            </a:r>
          </a:p>
        </p:txBody>
      </p:sp>
      <p:graphicFrame>
        <p:nvGraphicFramePr>
          <p:cNvPr id="41988" name="Object 4">
            <a:extLst>
              <a:ext uri="{FF2B5EF4-FFF2-40B4-BE49-F238E27FC236}">
                <a16:creationId xmlns:a16="http://schemas.microsoft.com/office/drawing/2014/main" id="{A521BAF8-7EEE-42FA-8179-CBB01A6253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107668"/>
              </p:ext>
            </p:extLst>
          </p:nvPr>
        </p:nvGraphicFramePr>
        <p:xfrm>
          <a:off x="4572000" y="2971800"/>
          <a:ext cx="28194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3" imgW="1422400" imgH="292100" progId="Equation.3">
                  <p:embed/>
                </p:oleObj>
              </mc:Choice>
              <mc:Fallback>
                <p:oleObj name="Equation" r:id="rId3" imgW="1422400" imgH="292100" progId="Equation.3">
                  <p:embed/>
                  <p:pic>
                    <p:nvPicPr>
                      <p:cNvPr id="41988" name="Object 4">
                        <a:extLst>
                          <a:ext uri="{FF2B5EF4-FFF2-40B4-BE49-F238E27FC236}">
                            <a16:creationId xmlns:a16="http://schemas.microsoft.com/office/drawing/2014/main" id="{A521BAF8-7EEE-42FA-8179-CBB01A6253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971800"/>
                        <a:ext cx="28194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70442331-38B6-4173-9ECF-32DC5BF46D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Accessor method answers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3A29AD0-D2D3-4304-B572-A04C329BE3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public double distance(Point other)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  int dx = x - other.x;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  int dy = y - other.y;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  return Math.sqrt(dx * dx + dy * dy);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220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220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public double distanceFromOrigin()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  return Math.sqrt(x * x + y * y);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220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200" b="1">
                <a:solidFill>
                  <a:srgbClr val="008080"/>
                </a:solidFill>
                <a:latin typeface="Courier New" panose="02070309020205020404" pitchFamily="49" charset="0"/>
              </a:rPr>
              <a:t>// alternative solution that uses distance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public double distanceFromOrigin()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  Point origin = new Point();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  return distance(origin);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E73CCA52-655E-4264-8AC5-D8C316C141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Printing objects</a:t>
            </a:r>
          </a:p>
        </p:txBody>
      </p:sp>
      <p:sp>
        <p:nvSpPr>
          <p:cNvPr id="852995" name="Rectangle 3">
            <a:extLst>
              <a:ext uri="{FF2B5EF4-FFF2-40B4-BE49-F238E27FC236}">
                <a16:creationId xmlns:a16="http://schemas.microsoft.com/office/drawing/2014/main" id="{A7262A90-56D4-4A5E-8C91-207181C410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/>
              <a:t>By default, Java doesn't know how to print objects: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Point p = new Point();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p.x = 10;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p.y = 7;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System.out.println("p is " + p);  </a:t>
            </a:r>
            <a:r>
              <a:rPr lang="en-US" altLang="en-US" sz="2000" b="1">
                <a:solidFill>
                  <a:srgbClr val="008080"/>
                </a:solidFill>
                <a:latin typeface="Courier New" panose="02070309020205020404" pitchFamily="49" charset="0"/>
              </a:rPr>
              <a:t>// p is Point@9e8c34</a:t>
            </a:r>
          </a:p>
          <a:p>
            <a:pPr lvl="1" eaLnBrk="1" hangingPunct="1">
              <a:buFontTx/>
              <a:buNone/>
            </a:pPr>
            <a:endParaRPr lang="en-US" altLang="en-US" sz="2000" b="1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endParaRPr lang="en-US" altLang="en-US" sz="2000" b="1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2000" b="1">
                <a:solidFill>
                  <a:srgbClr val="008080"/>
                </a:solidFill>
                <a:latin typeface="Courier New" panose="02070309020205020404" pitchFamily="49" charset="0"/>
              </a:rPr>
              <a:t>// better, but cumbersome;           p is (10, 7)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System.out.println("p is (" + p.x + ", " + p.y + ")");</a:t>
            </a:r>
          </a:p>
          <a:p>
            <a:pPr lvl="1" eaLnBrk="1" hangingPunct="1">
              <a:buFontTx/>
              <a:buNone/>
            </a:pPr>
            <a:endParaRPr lang="en-US" altLang="en-US" sz="2000"/>
          </a:p>
          <a:p>
            <a:pPr lvl="1" eaLnBrk="1" hangingPunct="1">
              <a:buFontTx/>
              <a:buNone/>
            </a:pPr>
            <a:endParaRPr lang="en-US" altLang="en-US" sz="2000"/>
          </a:p>
          <a:p>
            <a:pPr lvl="1" eaLnBrk="1" hangingPunct="1">
              <a:buFontTx/>
              <a:buNone/>
            </a:pPr>
            <a:r>
              <a:rPr lang="en-US" altLang="en-US" sz="2000" b="1">
                <a:solidFill>
                  <a:srgbClr val="008080"/>
                </a:solidFill>
                <a:latin typeface="Courier New" panose="02070309020205020404" pitchFamily="49" charset="0"/>
              </a:rPr>
              <a:t>// desired behavior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System.out.println("p is " + </a:t>
            </a:r>
            <a:r>
              <a:rPr lang="en-US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p</a:t>
            </a:r>
            <a:r>
              <a:rPr lang="en-US" altLang="en-US" sz="2000">
                <a:latin typeface="Courier New" panose="02070309020205020404" pitchFamily="49" charset="0"/>
              </a:rPr>
              <a:t>);  </a:t>
            </a:r>
            <a:r>
              <a:rPr lang="en-US" altLang="en-US" sz="2000" b="1">
                <a:solidFill>
                  <a:srgbClr val="008080"/>
                </a:solidFill>
                <a:latin typeface="Courier New" panose="02070309020205020404" pitchFamily="49" charset="0"/>
              </a:rPr>
              <a:t>// p is (10, 7)</a:t>
            </a:r>
            <a:endParaRPr lang="en-US" altLang="en-US" sz="2000" b="1">
              <a:solidFill>
                <a:srgbClr val="00808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5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529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529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FF2AF86-6AB9-42DA-854C-6E5B160550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Observations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8801FD6-B637-4246-8501-AD67F17025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The data in this problem is a set of points.</a:t>
            </a:r>
          </a:p>
          <a:p>
            <a:pPr eaLnBrk="1" hangingPunct="1"/>
            <a:r>
              <a:rPr lang="en-US" altLang="en-US"/>
              <a:t>It would be better stored as </a:t>
            </a:r>
            <a:r>
              <a:rPr lang="en-US" altLang="en-US">
                <a:latin typeface="Courier New" panose="02070309020205020404" pitchFamily="49" charset="0"/>
              </a:rPr>
              <a:t>Point</a:t>
            </a:r>
            <a:r>
              <a:rPr lang="en-US" altLang="en-US"/>
              <a:t> objects.</a:t>
            </a:r>
          </a:p>
          <a:p>
            <a:pPr lvl="1" eaLnBrk="1" hangingPunct="1"/>
            <a:endParaRPr lang="en-US" altLang="en-US" sz="900"/>
          </a:p>
          <a:p>
            <a:pPr lvl="1" eaLnBrk="1" hangingPunct="1"/>
            <a:r>
              <a:rPr lang="en-US" altLang="en-US"/>
              <a:t>A </a:t>
            </a:r>
            <a:r>
              <a:rPr lang="en-US" altLang="en-US">
                <a:latin typeface="Courier New" panose="02070309020205020404" pitchFamily="49" charset="0"/>
              </a:rPr>
              <a:t>Point</a:t>
            </a:r>
            <a:r>
              <a:rPr lang="en-US" altLang="en-US"/>
              <a:t> would store a city's x/y data.</a:t>
            </a:r>
            <a:endParaRPr lang="en-US" altLang="en-US" sz="900"/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We could compare distances between </a:t>
            </a:r>
            <a:r>
              <a:rPr lang="en-US" altLang="en-US">
                <a:latin typeface="Courier New" panose="02070309020205020404" pitchFamily="49" charset="0"/>
              </a:rPr>
              <a:t>Point</a:t>
            </a:r>
            <a:r>
              <a:rPr lang="en-US" altLang="en-US"/>
              <a:t>s</a:t>
            </a:r>
            <a:br>
              <a:rPr lang="en-US" altLang="en-US"/>
            </a:br>
            <a:r>
              <a:rPr lang="en-US" altLang="en-US"/>
              <a:t>to see whether the bomb hit a given city.</a:t>
            </a:r>
            <a:endParaRPr lang="en-US" altLang="en-US" sz="900"/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Each </a:t>
            </a:r>
            <a:r>
              <a:rPr lang="en-US" altLang="en-US">
                <a:latin typeface="Courier New" panose="02070309020205020404" pitchFamily="49" charset="0"/>
              </a:rPr>
              <a:t>Point</a:t>
            </a:r>
            <a:r>
              <a:rPr lang="en-US" altLang="en-US"/>
              <a:t> would know how to draw itself.</a:t>
            </a:r>
            <a:endParaRPr lang="en-US" altLang="en-US" sz="900"/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The overall program would be shorter and cleaner.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6A324980-3928-43F7-B999-6B57ABD8C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1285876"/>
            <a:ext cx="201930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64689234-713C-4E36-98B3-370C02E941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toString</a:t>
            </a:r>
            <a:r>
              <a:rPr lang="en-US" altLang="en-US"/>
              <a:t> method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1EC200F-0FCF-4455-98D3-D2861032B7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 eaLnBrk="1" hangingPunct="1">
              <a:lnSpc>
                <a:spcPct val="110000"/>
              </a:lnSpc>
              <a:buFontTx/>
              <a:buNone/>
            </a:pPr>
            <a:r>
              <a:rPr lang="en-US" altLang="en-US" i="1"/>
              <a:t>tells Java how to convert an object into a </a:t>
            </a:r>
            <a:r>
              <a:rPr lang="en-US" altLang="en-US" i="1">
                <a:latin typeface="Courier New" panose="02070309020205020404" pitchFamily="49" charset="0"/>
              </a:rPr>
              <a:t>String</a:t>
            </a:r>
            <a:endParaRPr lang="en-US" altLang="en-US" i="1"/>
          </a:p>
          <a:p>
            <a:pPr lvl="1" eaLnBrk="1" hangingPunct="1">
              <a:lnSpc>
                <a:spcPct val="110000"/>
              </a:lnSpc>
            </a:pPr>
            <a:endParaRPr lang="en-US" altLang="en-US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Point p1 = new Point(7, 2);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System.out.println("p1: " + </a:t>
            </a:r>
            <a:r>
              <a:rPr lang="en-US" altLang="en-US" sz="2000" b="1">
                <a:latin typeface="Courier New" panose="02070309020205020404" pitchFamily="49" charset="0"/>
              </a:rPr>
              <a:t>p1</a:t>
            </a:r>
            <a:r>
              <a:rPr lang="en-US" altLang="en-US" sz="2000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>
                <a:solidFill>
                  <a:srgbClr val="008080"/>
                </a:solidFill>
                <a:latin typeface="Courier New" panose="02070309020205020404" pitchFamily="49" charset="0"/>
              </a:rPr>
              <a:t>	// the above code is really calling the following: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System.out.println("p1: " + p1</a:t>
            </a:r>
            <a:r>
              <a:rPr lang="en-US" altLang="en-US" sz="2000" b="1">
                <a:latin typeface="Courier New" panose="02070309020205020404" pitchFamily="49" charset="0"/>
              </a:rPr>
              <a:t>.toString()</a:t>
            </a:r>
            <a:r>
              <a:rPr lang="en-US" altLang="en-US" sz="2000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/>
              <a:t>Every class has a </a:t>
            </a:r>
            <a:r>
              <a:rPr lang="en-US" altLang="en-US">
                <a:latin typeface="Courier New" panose="02070309020205020404" pitchFamily="49" charset="0"/>
              </a:rPr>
              <a:t>toString</a:t>
            </a:r>
            <a:r>
              <a:rPr lang="en-US" altLang="en-US"/>
              <a:t>, even if it isn't in your code.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Default: class's name </a:t>
            </a:r>
            <a:r>
              <a:rPr lang="en-US" altLang="en-US">
                <a:latin typeface="Courier New" panose="02070309020205020404" pitchFamily="49" charset="0"/>
              </a:rPr>
              <a:t>@</a:t>
            </a:r>
            <a:r>
              <a:rPr lang="en-US" altLang="en-US"/>
              <a:t> object's memory address  (base 16)</a:t>
            </a:r>
            <a:endParaRPr lang="en-US" altLang="en-US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110000"/>
              </a:lnSpc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Point@9e8c34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5C3A01E-9475-4039-BA7D-59CCD23260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toString</a:t>
            </a:r>
            <a:r>
              <a:rPr lang="en-US" altLang="en-US"/>
              <a:t> syntax</a:t>
            </a:r>
          </a:p>
        </p:txBody>
      </p:sp>
      <p:sp>
        <p:nvSpPr>
          <p:cNvPr id="855043" name="Rectangle 3">
            <a:extLst>
              <a:ext uri="{FF2B5EF4-FFF2-40B4-BE49-F238E27FC236}">
                <a16:creationId xmlns:a16="http://schemas.microsoft.com/office/drawing/2014/main" id="{14FAB716-4D8C-4D45-BC02-D112C33A8B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public String toString()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  </a:t>
            </a:r>
            <a:r>
              <a:rPr lang="en-US" altLang="en-US" b="1"/>
              <a:t>code that returns a String representing this object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/>
          </a:p>
          <a:p>
            <a:pPr lvl="1" eaLnBrk="1" hangingPunct="1"/>
            <a:r>
              <a:rPr lang="en-US" altLang="en-US"/>
              <a:t>Method name, return, and parameters must match exactly.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Example: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900">
                <a:latin typeface="Courier New" panose="02070309020205020404" pitchFamily="49" charset="0"/>
              </a:rPr>
              <a:t>	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// Returns a String representing this Point.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public String toString()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  return "(" + x + ", " + y + ")";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19AC7A0A-8654-4163-BD1C-D7735B4DD5D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pPr eaLnBrk="1" hangingPunct="1"/>
            <a:r>
              <a:rPr lang="en-US" altLang="en-US" dirty="0"/>
              <a:t>Object initialization: constructors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9D3D451B-87D0-4D57-9B22-E6408E58F2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Initializing objects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285A2537-48F5-4952-8E2B-56AF41ACCF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Currently it takes 3 lines to create a </a:t>
            </a:r>
            <a:r>
              <a:rPr lang="en-US" altLang="en-US">
                <a:latin typeface="Courier New" panose="02070309020205020404" pitchFamily="49" charset="0"/>
              </a:rPr>
              <a:t>Point</a:t>
            </a:r>
            <a:r>
              <a:rPr lang="en-US" altLang="en-US"/>
              <a:t> and initialize it: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Point p = new Point();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>
                <a:solidFill>
                  <a:srgbClr val="800000"/>
                </a:solidFill>
                <a:latin typeface="Courier New" panose="02070309020205020404" pitchFamily="49" charset="0"/>
              </a:rPr>
              <a:t>p.x = 3;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>
                <a:solidFill>
                  <a:srgbClr val="800000"/>
                </a:solidFill>
                <a:latin typeface="Courier New" panose="02070309020205020404" pitchFamily="49" charset="0"/>
              </a:rPr>
              <a:t>p.y = 8;                     // tedious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b="1">
              <a:solidFill>
                <a:srgbClr val="800000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b="1">
              <a:solidFill>
                <a:srgbClr val="800000"/>
              </a:solidFill>
            </a:endParaRPr>
          </a:p>
          <a:p>
            <a:pPr eaLnBrk="1" hangingPunct="1"/>
            <a:r>
              <a:rPr lang="en-US" altLang="en-US"/>
              <a:t>We'd rather specify the fields' initial values at the start: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Point p = new Point(</a:t>
            </a:r>
            <a:r>
              <a:rPr lang="en-US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3, 8</a:t>
            </a:r>
            <a:r>
              <a:rPr lang="en-US" altLang="en-US" sz="2000">
                <a:latin typeface="Courier New" panose="02070309020205020404" pitchFamily="49" charset="0"/>
              </a:rPr>
              <a:t>);   </a:t>
            </a:r>
            <a:r>
              <a:rPr lang="en-US" altLang="en-US" sz="2000" b="1">
                <a:solidFill>
                  <a:srgbClr val="008080"/>
                </a:solidFill>
                <a:latin typeface="Courier New" panose="02070309020205020404" pitchFamily="49" charset="0"/>
              </a:rPr>
              <a:t>// better!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b="1">
              <a:solidFill>
                <a:srgbClr val="008080"/>
              </a:solidFill>
            </a:endParaRPr>
          </a:p>
          <a:p>
            <a:pPr lvl="1" eaLnBrk="1" hangingPunct="1"/>
            <a:r>
              <a:rPr lang="en-US" altLang="en-US"/>
              <a:t>We are able to this with most types of objects in Java.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0F09A736-CD2A-4ECE-A441-D44F3903B5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Constructors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D7A6F34F-F967-4293-B543-72FA23C206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b="1"/>
              <a:t>constructor</a:t>
            </a:r>
            <a:r>
              <a:rPr lang="en-US" altLang="en-US"/>
              <a:t>: Initializes the state of new objects.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90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90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public </a:t>
            </a:r>
            <a:r>
              <a:rPr lang="en-US" altLang="en-US" b="1"/>
              <a:t>type</a:t>
            </a:r>
            <a:r>
              <a:rPr lang="en-US" altLang="en-US">
                <a:latin typeface="Courier New" panose="02070309020205020404" pitchFamily="49" charset="0"/>
              </a:rPr>
              <a:t>(</a:t>
            </a:r>
            <a:r>
              <a:rPr lang="en-US" altLang="en-US" b="1"/>
              <a:t>parameters</a:t>
            </a:r>
            <a:r>
              <a:rPr lang="en-US" altLang="en-US"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  </a:t>
            </a:r>
            <a:r>
              <a:rPr lang="en-US" altLang="en-US" b="1"/>
              <a:t>statements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runs when the client uses the </a:t>
            </a:r>
            <a:r>
              <a:rPr lang="en-US" altLang="en-US">
                <a:latin typeface="Courier New" panose="02070309020205020404" pitchFamily="49" charset="0"/>
              </a:rPr>
              <a:t>new</a:t>
            </a:r>
            <a:r>
              <a:rPr lang="en-US" altLang="en-US"/>
              <a:t> keyword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no return type is specified;</a:t>
            </a:r>
            <a:br>
              <a:rPr lang="en-US" altLang="en-US"/>
            </a:br>
            <a:r>
              <a:rPr lang="en-US" altLang="en-US"/>
              <a:t>it implicitly "returns" the new object being created</a:t>
            </a:r>
            <a:endParaRPr lang="en-US" altLang="en-US" sz="900"/>
          </a:p>
          <a:p>
            <a:pPr lvl="1" eaLnBrk="1" hangingPunct="1">
              <a:lnSpc>
                <a:spcPct val="120000"/>
              </a:lnSpc>
            </a:pPr>
            <a:endParaRPr lang="en-US" altLang="en-US"/>
          </a:p>
          <a:p>
            <a:pPr lvl="1" eaLnBrk="1" hangingPunct="1">
              <a:lnSpc>
                <a:spcPct val="120000"/>
              </a:lnSpc>
            </a:pPr>
            <a:endParaRPr lang="en-US" altLang="en-US"/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If a class has no constructor, Java gives it a </a:t>
            </a:r>
            <a:r>
              <a:rPr lang="en-US" altLang="en-US" i="1"/>
              <a:t>default constructor</a:t>
            </a:r>
            <a:r>
              <a:rPr lang="en-US" altLang="en-US"/>
              <a:t> with no parameters that sets all fields to 0.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3C0D90DE-3F45-49C3-882E-13DBE76A34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Constructor example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74D1E3DA-1581-4D7D-93FA-6E149AECC8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public class Point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int x;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int y;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b="1">
                <a:solidFill>
                  <a:srgbClr val="008080"/>
                </a:solidFill>
                <a:latin typeface="Courier New" panose="02070309020205020404" pitchFamily="49" charset="0"/>
              </a:rPr>
              <a:t>    // Constructs a Point at the given x/y location.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public Point(int initialX, int initialY)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  x = initialX;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  y = initialY;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public void translate(int dx, int dy)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x = x + dx;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y = y + dy;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...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  <a:endParaRPr lang="en-US" altLang="en-US" sz="2000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123FC18D-F3B4-481B-A74F-2907896305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Tracing a constructor call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BB25B904-1551-4F4D-9659-CA97C63DA2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What happens when the following call is made?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Point p1 = new Point(7, 2);</a:t>
            </a:r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E9379369-2D27-4E51-B4E5-E2B93C239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0" y="3205163"/>
            <a:ext cx="6127750" cy="3424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l" eaLnBrk="1" hangingPunct="1">
              <a:lnSpc>
                <a:spcPct val="70000"/>
              </a:lnSpc>
            </a:pPr>
            <a:endParaRPr lang="en-US" altLang="en-US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1" algn="l" eaLnBrk="1" hangingPunct="1">
              <a:lnSpc>
                <a:spcPct val="70000"/>
              </a:lnSpc>
            </a:pPr>
            <a:endParaRPr lang="en-US" altLang="en-US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1" algn="l" eaLnBrk="1" hangingPunct="1">
              <a:lnSpc>
                <a:spcPct val="70000"/>
              </a:lnSpc>
            </a:pPr>
            <a:endParaRPr lang="en-US" altLang="en-US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l" eaLnBrk="1" hangingPunct="1"/>
            <a:endParaRPr lang="en-US" altLang="en-US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</a:rPr>
              <a:t>public Point(int initialX, int initialY) {</a:t>
            </a:r>
          </a:p>
          <a:p>
            <a:pPr algn="l" eaLnBrk="1" hangingPunct="1"/>
            <a:r>
              <a:rPr lang="en-US" altLang="en-US" b="1">
                <a:latin typeface="Courier New" panose="02070309020205020404" pitchFamily="49" charset="0"/>
                <a:cs typeface="Times New Roman" panose="02020603050405020304" pitchFamily="18" charset="0"/>
              </a:rPr>
              <a:t>    x = initialX;</a:t>
            </a:r>
          </a:p>
          <a:p>
            <a:pPr algn="l" eaLnBrk="1" hangingPunct="1"/>
            <a:r>
              <a:rPr lang="en-US" altLang="en-US" b="1">
                <a:latin typeface="Courier New" panose="02070309020205020404" pitchFamily="49" charset="0"/>
                <a:cs typeface="Times New Roman" panose="02020603050405020304" pitchFamily="18" charset="0"/>
              </a:rPr>
              <a:t>    y = initialY;</a:t>
            </a:r>
          </a:p>
          <a:p>
            <a:pPr algn="l" eaLnBrk="1" hangingPunct="1"/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 algn="l" eaLnBrk="1" hangingPunct="1"/>
            <a:endParaRPr lang="en-US" altLang="en-US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</a:rPr>
              <a:t>public void translate(int dx, int dy) {</a:t>
            </a:r>
          </a:p>
          <a:p>
            <a:pPr algn="l" eaLnBrk="1" hangingPunct="1"/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</a:rPr>
              <a:t>    x += dx;</a:t>
            </a:r>
          </a:p>
          <a:p>
            <a:pPr algn="l" eaLnBrk="1" hangingPunct="1"/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</a:rPr>
              <a:t>    y += dy;</a:t>
            </a:r>
          </a:p>
          <a:p>
            <a:pPr algn="l" eaLnBrk="1" hangingPunct="1"/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860165" name="Group 5">
            <a:extLst>
              <a:ext uri="{FF2B5EF4-FFF2-40B4-BE49-F238E27FC236}">
                <a16:creationId xmlns:a16="http://schemas.microsoft.com/office/drawing/2014/main" id="{D284571A-AC2B-4481-8E39-D5A103157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241039"/>
              </p:ext>
            </p:extLst>
          </p:nvPr>
        </p:nvGraphicFramePr>
        <p:xfrm>
          <a:off x="4311651" y="3357563"/>
          <a:ext cx="2944813" cy="547687"/>
        </p:xfrm>
        <a:graphic>
          <a:graphicData uri="http://schemas.openxmlformats.org/drawingml/2006/table">
            <a:tbl>
              <a:tblPr/>
              <a:tblGrid>
                <a:gridCol w="33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768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 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2242" name="Group 23">
            <a:extLst>
              <a:ext uri="{FF2B5EF4-FFF2-40B4-BE49-F238E27FC236}">
                <a16:creationId xmlns:a16="http://schemas.microsoft.com/office/drawing/2014/main" id="{16F0BC9E-2E60-4925-8534-93914ADA9352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406780"/>
            <a:ext cx="1981200" cy="519113"/>
            <a:chOff x="2112" y="3490"/>
            <a:chExt cx="1248" cy="327"/>
          </a:xfrm>
        </p:grpSpPr>
        <p:sp>
          <p:nvSpPr>
            <p:cNvPr id="52243" name="Rectangle 24">
              <a:extLst>
                <a:ext uri="{FF2B5EF4-FFF2-40B4-BE49-F238E27FC236}">
                  <a16:creationId xmlns:a16="http://schemas.microsoft.com/office/drawing/2014/main" id="{E3D65E52-EEFC-415A-8DB7-DC7BD357A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512"/>
              <a:ext cx="647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 eaLnBrk="1" hangingPunct="1">
                <a:buClr>
                  <a:srgbClr val="808080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2000" i="1">
                  <a:cs typeface="Times New Roman" panose="02020603050405020304" pitchFamily="18" charset="0"/>
                </a:rPr>
                <a:t>p1</a:t>
              </a:r>
            </a:p>
          </p:txBody>
        </p:sp>
        <p:sp>
          <p:nvSpPr>
            <p:cNvPr id="52244" name="Line 48">
              <a:extLst>
                <a:ext uri="{FF2B5EF4-FFF2-40B4-BE49-F238E27FC236}">
                  <a16:creationId xmlns:a16="http://schemas.microsoft.com/office/drawing/2014/main" id="{62F2DC96-748B-46EC-A7CD-F8F5630130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6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5" name="Oval 26">
              <a:extLst>
                <a:ext uri="{FF2B5EF4-FFF2-40B4-BE49-F238E27FC236}">
                  <a16:creationId xmlns:a16="http://schemas.microsoft.com/office/drawing/2014/main" id="{BF109F0E-D804-4F0F-BF81-1CA45485C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4" y="3490"/>
              <a:ext cx="164" cy="32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DEE7ED86-143F-43FF-A445-981E8D7DBA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Client code, version 3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3A74D1A6-9FCB-4AC7-83ED-A83280EB1E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public class PointMain3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public static void main(String[] args)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        // create two Point objects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Point p1 = new Point(5, 2);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Point p2 = new Point(4, 3);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        // print each point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System.out.println("p1: (" + p1.x + ", " + p1.y + ")");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System.out.println("p2: (" + p2.x + ", " + p2.y + ")");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        // move p2 and then print it again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p2.translate(2, 4);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System.out.println("p2: (" + p2.x + ", " + p2.y + ")");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  <a:endParaRPr lang="en-US" altLang="en-US" sz="180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9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OUTPUT: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p1: (5, 2)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p2: (4, 3)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p2: (6, 7)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36C1C598-34DA-4F91-8A98-66CAF7A8EC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 constructors</a:t>
            </a:r>
          </a:p>
        </p:txBody>
      </p:sp>
      <p:sp>
        <p:nvSpPr>
          <p:cNvPr id="862211" name="Rectangle 3">
            <a:extLst>
              <a:ext uri="{FF2B5EF4-FFF2-40B4-BE49-F238E27FC236}">
                <a16:creationId xmlns:a16="http://schemas.microsoft.com/office/drawing/2014/main" id="{8A792CB8-919C-4ADD-A57E-4B8443B4E4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/>
              <a:t>A class can have multiple constructors.</a:t>
            </a:r>
          </a:p>
          <a:p>
            <a:pPr lvl="1" eaLnBrk="1" hangingPunct="1"/>
            <a:r>
              <a:rPr lang="en-US" altLang="en-US"/>
              <a:t>Each one must accept a unique set of parameters.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 i="1"/>
              <a:t>Exercise:</a:t>
            </a:r>
            <a:r>
              <a:rPr lang="en-US" altLang="en-US"/>
              <a:t> Write a </a:t>
            </a:r>
            <a:r>
              <a:rPr lang="en-US" altLang="en-US">
                <a:latin typeface="Courier New" panose="02070309020205020404" pitchFamily="49" charset="0"/>
              </a:rPr>
              <a:t>Point</a:t>
            </a:r>
            <a:r>
              <a:rPr lang="en-US" altLang="en-US"/>
              <a:t> constructor with no parameters that initializes the point to (0, 0).</a:t>
            </a:r>
          </a:p>
          <a:p>
            <a:pPr lvl="1" eaLnBrk="1" hangingPunct="1">
              <a:buFontTx/>
              <a:buNone/>
            </a:pPr>
            <a:endParaRPr lang="en-US" altLang="en-US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// Constructs a new point at (0, 0).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public Point()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x = 0;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y = 0;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2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62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62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62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62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F8A45E38-7893-4AAE-B790-F3F5D8CEDD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Common constructor bugs</a:t>
            </a:r>
          </a:p>
        </p:txBody>
      </p:sp>
      <p:sp>
        <p:nvSpPr>
          <p:cNvPr id="863235" name="Rectangle 3">
            <a:extLst>
              <a:ext uri="{FF2B5EF4-FFF2-40B4-BE49-F238E27FC236}">
                <a16:creationId xmlns:a16="http://schemas.microsoft.com/office/drawing/2014/main" id="{7F0652EB-CB55-4DB9-B323-71000FCDA1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1.  Re-declaring fields as local variables  ("shadowing"):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90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public Point(int initialX, int initialY)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</a:t>
            </a: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int </a:t>
            </a:r>
            <a:r>
              <a:rPr lang="en-US" altLang="en-US" sz="2000">
                <a:latin typeface="Courier New" panose="02070309020205020404" pitchFamily="49" charset="0"/>
              </a:rPr>
              <a:t>x = initialX;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</a:t>
            </a: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int </a:t>
            </a:r>
            <a:r>
              <a:rPr lang="en-US" altLang="en-US" sz="2000">
                <a:latin typeface="Courier New" panose="02070309020205020404" pitchFamily="49" charset="0"/>
              </a:rPr>
              <a:t>y = initialY;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This declares local variables with the same name as the fields, rather than storing values into the fields.  The fields remain 0.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2.  Accidentally giving the constructor a return type: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90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public </a:t>
            </a: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2000">
                <a:latin typeface="Courier New" panose="02070309020205020404" pitchFamily="49" charset="0"/>
              </a:rPr>
              <a:t> Point(int initialX, int initialY)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x = initialX;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y = initialY;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This is actually not a constructor, but a method named </a:t>
            </a:r>
            <a:r>
              <a:rPr lang="en-US" altLang="en-US">
                <a:latin typeface="Courier New" panose="02070309020205020404" pitchFamily="49" charset="0"/>
              </a:rPr>
              <a:t>Point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3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63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632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632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632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632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E279245-6EE5-4514-86B8-CC7EA1488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Clients of objects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59BCB59-3E60-4C11-8BDC-24428372AF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client program</a:t>
            </a:r>
            <a:r>
              <a:rPr lang="en-US" altLang="en-US"/>
              <a:t>: A program that uses objects.</a:t>
            </a:r>
          </a:p>
          <a:p>
            <a:pPr lvl="1" eaLnBrk="1" hangingPunct="1"/>
            <a:r>
              <a:rPr lang="en-US" altLang="en-US"/>
              <a:t>Example: </a:t>
            </a:r>
            <a:r>
              <a:rPr lang="en-US" altLang="en-US">
                <a:latin typeface="Courier New" panose="02070309020205020404" pitchFamily="49" charset="0"/>
              </a:rPr>
              <a:t>Bomb</a:t>
            </a:r>
            <a:r>
              <a:rPr lang="en-US" altLang="en-US"/>
              <a:t> is a client of </a:t>
            </a:r>
            <a:r>
              <a:rPr lang="en-US" altLang="en-US">
                <a:latin typeface="Courier New" panose="02070309020205020404" pitchFamily="49" charset="0"/>
              </a:rPr>
              <a:t>DrawingPanel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Graphics</a:t>
            </a:r>
            <a:r>
              <a:rPr lang="en-US" altLang="en-US"/>
              <a:t>.</a:t>
            </a:r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F219AB64-64A6-4AC0-92BA-EA6DE0569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5" y="3200401"/>
            <a:ext cx="4114800" cy="209288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311275" indent="-2794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425575" indent="-1746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539875" indent="-173038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u="sng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Bomb.java</a:t>
            </a:r>
            <a:r>
              <a:rPr lang="en-US" altLang="en-US" sz="1600" u="sng" dirty="0">
                <a:latin typeface="Verdana" panose="020B0604030504040204" pitchFamily="34" charset="0"/>
                <a:cs typeface="Times New Roman" panose="02020603050405020304" pitchFamily="18" charset="0"/>
              </a:rPr>
              <a:t> (client program)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public class Bomb {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main(String[] </a:t>
            </a:r>
            <a:r>
              <a:rPr lang="en-US" alt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args</a:t>
            </a: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) {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new </a:t>
            </a:r>
            <a:r>
              <a:rPr lang="en-US" alt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DrawingPanel</a:t>
            </a: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(...)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new </a:t>
            </a:r>
            <a:r>
              <a:rPr lang="en-US" alt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DrawingPanel</a:t>
            </a: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(...)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...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}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197" name="Text Box 5">
            <a:extLst>
              <a:ext uri="{FF2B5EF4-FFF2-40B4-BE49-F238E27FC236}">
                <a16:creationId xmlns:a16="http://schemas.microsoft.com/office/drawing/2014/main" id="{B8CD3D64-133C-447E-AE7D-0C86A2B00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086100"/>
            <a:ext cx="3581400" cy="110799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311275" indent="-2794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425575" indent="-1746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539875" indent="-173038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 u="sng">
                <a:latin typeface="Courier New" panose="02070309020205020404" pitchFamily="49" charset="0"/>
                <a:cs typeface="Times New Roman" panose="02020603050405020304" pitchFamily="18" charset="0"/>
              </a:rPr>
              <a:t>DrawingPanel.java</a:t>
            </a:r>
            <a:r>
              <a:rPr lang="en-US" altLang="en-US" sz="1600" u="sng">
                <a:latin typeface="Verdana" panose="020B0604030504040204" pitchFamily="34" charset="0"/>
                <a:cs typeface="Times New Roman" panose="02020603050405020304" pitchFamily="18" charset="0"/>
              </a:rPr>
              <a:t> (class)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Times New Roman" panose="02020603050405020304" pitchFamily="18" charset="0"/>
              </a:rPr>
              <a:t>public class DrawingPanel {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Times New Roman" panose="02020603050405020304" pitchFamily="18" charset="0"/>
              </a:rPr>
              <a:t>    ...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198" name="Line 6">
            <a:extLst>
              <a:ext uri="{FF2B5EF4-FFF2-40B4-BE49-F238E27FC236}">
                <a16:creationId xmlns:a16="http://schemas.microsoft.com/office/drawing/2014/main" id="{1B7DB3B8-42DB-42AE-9EC5-6E77184531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5475" y="3371850"/>
            <a:ext cx="1066800" cy="19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99" name="Line 7">
            <a:extLst>
              <a:ext uri="{FF2B5EF4-FFF2-40B4-BE49-F238E27FC236}">
                <a16:creationId xmlns:a16="http://schemas.microsoft.com/office/drawing/2014/main" id="{93BD03E5-432E-4B9D-AABA-216E3AA9C9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191000"/>
            <a:ext cx="3124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00" name="Line 8">
            <a:extLst>
              <a:ext uri="{FF2B5EF4-FFF2-40B4-BE49-F238E27FC236}">
                <a16:creationId xmlns:a16="http://schemas.microsoft.com/office/drawing/2014/main" id="{62001A53-4050-4E5C-BD41-B19228BD99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419600"/>
            <a:ext cx="1447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8201" name="Picture 9">
            <a:extLst>
              <a:ext uri="{FF2B5EF4-FFF2-40B4-BE49-F238E27FC236}">
                <a16:creationId xmlns:a16="http://schemas.microsoft.com/office/drawing/2014/main" id="{98BAC252-80D3-438B-9556-BAE7A07E5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429"/>
          <a:stretch>
            <a:fillRect/>
          </a:stretch>
        </p:blipFill>
        <p:spPr bwMode="auto">
          <a:xfrm>
            <a:off x="6696075" y="5067300"/>
            <a:ext cx="36576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229F87CE-35AE-4FB0-9292-A472771FE05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1524000"/>
            <a:ext cx="9144000" cy="2387600"/>
          </a:xfrm>
        </p:spPr>
        <p:txBody>
          <a:bodyPr/>
          <a:lstStyle/>
          <a:p>
            <a:pPr eaLnBrk="1" hangingPunct="1"/>
            <a:r>
              <a:rPr lang="en-US" altLang="en-US" dirty="0"/>
              <a:t>Encapsulation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FDF8BC19-8795-4E74-98FE-10FE237AD0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Encapsulation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3CEFC4DA-BC62-4583-9D35-E7CA8F37C8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b="1"/>
              <a:t>encapsulation</a:t>
            </a:r>
            <a:r>
              <a:rPr lang="en-US" altLang="en-US"/>
              <a:t>: </a:t>
            </a:r>
            <a:r>
              <a:rPr lang="en-US" altLang="en-US" sz="2300"/>
              <a:t>Hiding implementation details from clients.</a:t>
            </a:r>
            <a:endParaRPr lang="en-US" altLang="en-US"/>
          </a:p>
          <a:p>
            <a:pPr lvl="1" eaLnBrk="1" hangingPunct="1">
              <a:lnSpc>
                <a:spcPct val="110000"/>
              </a:lnSpc>
            </a:pPr>
            <a:endParaRPr lang="en-US" altLang="en-US"/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Encapsulation forces </a:t>
            </a:r>
            <a:r>
              <a:rPr lang="en-US" altLang="en-US" i="1"/>
              <a:t>abstraction</a:t>
            </a:r>
            <a:r>
              <a:rPr lang="en-US" altLang="en-US"/>
              <a:t>.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/>
              <a:t>separates external view (behavior) from internal view (state)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/>
              <a:t>protects the integrity of an object's data</a:t>
            </a:r>
          </a:p>
        </p:txBody>
      </p:sp>
      <p:grpSp>
        <p:nvGrpSpPr>
          <p:cNvPr id="58372" name="Group 4">
            <a:extLst>
              <a:ext uri="{FF2B5EF4-FFF2-40B4-BE49-F238E27FC236}">
                <a16:creationId xmlns:a16="http://schemas.microsoft.com/office/drawing/2014/main" id="{4AC581E6-745D-4F1C-887A-F8CECB306620}"/>
              </a:ext>
            </a:extLst>
          </p:cNvPr>
          <p:cNvGrpSpPr>
            <a:grpSpLocks/>
          </p:cNvGrpSpPr>
          <p:nvPr/>
        </p:nvGrpSpPr>
        <p:grpSpPr bwMode="auto">
          <a:xfrm>
            <a:off x="6298464" y="4473477"/>
            <a:ext cx="3836135" cy="1698724"/>
            <a:chOff x="2208" y="2928"/>
            <a:chExt cx="3144" cy="1317"/>
          </a:xfrm>
        </p:grpSpPr>
        <p:pic>
          <p:nvPicPr>
            <p:cNvPr id="58374" name="Picture 5" descr="boardb440">
              <a:extLst>
                <a:ext uri="{FF2B5EF4-FFF2-40B4-BE49-F238E27FC236}">
                  <a16:creationId xmlns:a16="http://schemas.microsoft.com/office/drawing/2014/main" id="{60BDC794-5909-4E5B-8336-61D82AFD96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2928"/>
              <a:ext cx="1680" cy="1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375" name="Picture 6" descr="r-4c_r-4b_improve-4">
              <a:extLst>
                <a:ext uri="{FF2B5EF4-FFF2-40B4-BE49-F238E27FC236}">
                  <a16:creationId xmlns:a16="http://schemas.microsoft.com/office/drawing/2014/main" id="{E154A46A-07CF-46A0-90C6-4E255BABCB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" y="2934"/>
              <a:ext cx="1560" cy="1311"/>
            </a:xfrm>
            <a:prstGeom prst="rect">
              <a:avLst/>
            </a:prstGeom>
            <a:noFill/>
            <a:ln w="9525">
              <a:solidFill>
                <a:srgbClr val="A5002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8373" name="Picture 7" descr="video-ipod">
            <a:extLst>
              <a:ext uri="{FF2B5EF4-FFF2-40B4-BE49-F238E27FC236}">
                <a16:creationId xmlns:a16="http://schemas.microsoft.com/office/drawing/2014/main" id="{74EC42B2-7524-4FCB-9483-9595F282D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6" t="5927" r="10791" b="3210"/>
          <a:stretch>
            <a:fillRect/>
          </a:stretch>
        </p:blipFill>
        <p:spPr bwMode="auto">
          <a:xfrm>
            <a:off x="2523330" y="4267200"/>
            <a:ext cx="1248569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>
            <a:extLst>
              <a:ext uri="{FF2B5EF4-FFF2-40B4-BE49-F238E27FC236}">
                <a16:creationId xmlns:a16="http://schemas.microsoft.com/office/drawing/2014/main" id="{89EA68B1-BCBD-4481-8D2C-C3A795B2EC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Private fields</a:t>
            </a:r>
          </a:p>
        </p:txBody>
      </p:sp>
      <p:sp>
        <p:nvSpPr>
          <p:cNvPr id="866309" name="Rectangle 5">
            <a:extLst>
              <a:ext uri="{FF2B5EF4-FFF2-40B4-BE49-F238E27FC236}">
                <a16:creationId xmlns:a16="http://schemas.microsoft.com/office/drawing/2014/main" id="{0DBE2567-E1FD-4097-A687-45E34C0651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 eaLnBrk="1" hangingPunct="1">
              <a:buFontTx/>
              <a:buNone/>
            </a:pPr>
            <a:r>
              <a:rPr lang="en-US" altLang="en-US" i="1"/>
              <a:t>A field that cannot be accessed from outside the class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100" i="1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100" i="1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1"/>
              <a:t>type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1"/>
              <a:t>name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Examples: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private int id;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private String name;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Client code won't compile if it accesses private fields: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90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solidFill>
                  <a:srgbClr val="800000"/>
                </a:solidFill>
                <a:latin typeface="Courier New" panose="02070309020205020404" pitchFamily="49" charset="0"/>
              </a:rPr>
              <a:t>PointMain.java:11: x has private access in Point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solidFill>
                  <a:srgbClr val="800000"/>
                </a:solidFill>
                <a:latin typeface="Courier New" panose="02070309020205020404" pitchFamily="49" charset="0"/>
              </a:rPr>
              <a:t>System.out.println(p1.x);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solidFill>
                  <a:srgbClr val="800000"/>
                </a:solidFill>
                <a:latin typeface="Courier New" panose="02070309020205020404" pitchFamily="49" charset="0"/>
              </a:rPr>
              <a:t>                      ^</a:t>
            </a:r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B351A097-B0E8-480C-8848-526CF97590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Accessing private state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94FF45A9-F018-436D-A614-358B7F859A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>
                <a:solidFill>
                  <a:srgbClr val="008080"/>
                </a:solidFill>
                <a:latin typeface="Courier New" panose="02070309020205020404" pitchFamily="49" charset="0"/>
              </a:rPr>
              <a:t>	// A "read-only" access to the x field ("accessor")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public int getX()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    return x;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}</a:t>
            </a:r>
            <a:endParaRPr lang="en-US" altLang="en-US" sz="2000"/>
          </a:p>
          <a:p>
            <a:pPr lvl="1" eaLnBrk="1" hangingPunct="1">
              <a:buFontTx/>
              <a:buNone/>
            </a:pPr>
            <a:endParaRPr lang="en-US" altLang="en-US" sz="80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>
                <a:solidFill>
                  <a:srgbClr val="008080"/>
                </a:solidFill>
                <a:latin typeface="Courier New" panose="02070309020205020404" pitchFamily="49" charset="0"/>
              </a:rPr>
              <a:t>	// Allows clients to change the x field ("mutator")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public void setX(int newX)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    x = newX;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/>
              <a:t>Client code will look more like this:</a:t>
            </a:r>
          </a:p>
          <a:p>
            <a:pPr lvl="1" eaLnBrk="1" hangingPunct="1"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sz="2000">
                <a:latin typeface="Courier New" panose="02070309020205020404" pitchFamily="49" charset="0"/>
              </a:rPr>
              <a:t>System.out.println(</a:t>
            </a:r>
            <a:r>
              <a:rPr lang="en-US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p1.getX()</a:t>
            </a:r>
            <a:r>
              <a:rPr lang="en-US" altLang="en-US" sz="2000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buFontTx/>
              <a:buNone/>
            </a:pPr>
            <a:r>
              <a:rPr lang="en-US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	p1.setX(14);</a:t>
            </a:r>
            <a:endParaRPr lang="en-US" altLang="en-US" sz="2000" b="1">
              <a:solidFill>
                <a:srgbClr val="003399"/>
              </a:solidFill>
            </a:endParaRP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A93BE84C-CBC8-44AF-95C8-1304BF54B8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Point class, version 4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483EE212-4952-45E0-B335-D19BC278F8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altLang="en-US" sz="1500" b="1">
                <a:solidFill>
                  <a:srgbClr val="008080"/>
                </a:solidFill>
                <a:latin typeface="Courier New" panose="02070309020205020404" pitchFamily="49" charset="0"/>
              </a:rPr>
              <a:t>// A Point object represents an (x, y) location.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public class Point {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altLang="en-US" sz="1500" b="1">
                <a:latin typeface="Courier New" panose="02070309020205020404" pitchFamily="49" charset="0"/>
              </a:rPr>
              <a:t>    private int x;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altLang="en-US" sz="1500" b="1">
                <a:latin typeface="Courier New" panose="02070309020205020404" pitchFamily="49" charset="0"/>
              </a:rPr>
              <a:t>    private int y;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altLang="en-US" sz="900">
                <a:latin typeface="Courier New" panose="02070309020205020404" pitchFamily="49" charset="0"/>
              </a:rPr>
              <a:t>    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    public Point(int initialX, int initialY) {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        x = initialX;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        y = initialY;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altLang="en-US" sz="900">
                <a:latin typeface="Courier New" panose="02070309020205020404" pitchFamily="49" charset="0"/>
              </a:rPr>
              <a:t>    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altLang="en-US" sz="1500" b="1">
                <a:latin typeface="Courier New" panose="02070309020205020404" pitchFamily="49" charset="0"/>
              </a:rPr>
              <a:t>    public int getX() {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altLang="en-US" sz="1500" b="1">
                <a:latin typeface="Courier New" panose="02070309020205020404" pitchFamily="49" charset="0"/>
              </a:rPr>
              <a:t>        return x;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altLang="en-US" sz="1500" b="1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altLang="en-US" sz="900" b="1">
                <a:latin typeface="Courier New" panose="02070309020205020404" pitchFamily="49" charset="0"/>
              </a:rPr>
              <a:t>    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altLang="en-US" sz="1500" b="1">
                <a:latin typeface="Courier New" panose="02070309020205020404" pitchFamily="49" charset="0"/>
              </a:rPr>
              <a:t>    public int getY() {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altLang="en-US" sz="1500" b="1">
                <a:latin typeface="Courier New" panose="02070309020205020404" pitchFamily="49" charset="0"/>
              </a:rPr>
              <a:t>        return y;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altLang="en-US" sz="1500" b="1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altLang="en-US" sz="900">
                <a:latin typeface="Courier New" panose="02070309020205020404" pitchFamily="49" charset="0"/>
              </a:rPr>
              <a:t>    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    public double distanceFromOrigin() {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        return Math.sqrt(x * x + y * y);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altLang="en-US" sz="900">
                <a:latin typeface="Courier New" panose="02070309020205020404" pitchFamily="49" charset="0"/>
              </a:rPr>
              <a:t>    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    public void setLocation(int newX, int newY) {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        x = newX;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        y = newY;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    public void translate(int dx, int dy) {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        setLocation(x + dx, y + dy);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6D686E6-D282-48F2-B8E6-BEEDC966D3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Benefits of encapsulation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B3E9816A-21FE-48F8-8278-53196A63A6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dirty="0"/>
              <a:t>Abstraction between object and clients</a:t>
            </a:r>
          </a:p>
          <a:p>
            <a:pPr lvl="1" eaLnBrk="1" hangingPunct="1">
              <a:lnSpc>
                <a:spcPct val="110000"/>
              </a:lnSpc>
            </a:pPr>
            <a:endParaRPr lang="en-US" altLang="en-US" dirty="0"/>
          </a:p>
          <a:p>
            <a:pPr eaLnBrk="1" hangingPunct="1">
              <a:lnSpc>
                <a:spcPct val="110000"/>
              </a:lnSpc>
            </a:pPr>
            <a:r>
              <a:rPr lang="en-US" altLang="en-US" dirty="0"/>
              <a:t>Protects object from unwanted access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Example: Can't fraudulently increase an </a:t>
            </a:r>
            <a:r>
              <a:rPr lang="en-US" altLang="en-US" dirty="0">
                <a:latin typeface="Courier New" panose="02070309020205020404" pitchFamily="49" charset="0"/>
              </a:rPr>
              <a:t>Account</a:t>
            </a:r>
            <a:r>
              <a:rPr lang="en-US" altLang="en-US" dirty="0"/>
              <a:t>'s balance.</a:t>
            </a:r>
            <a:endParaRPr lang="el-GR" altLang="en-US" dirty="0"/>
          </a:p>
          <a:p>
            <a:pPr lvl="1" eaLnBrk="1" hangingPunct="1">
              <a:lnSpc>
                <a:spcPct val="110000"/>
              </a:lnSpc>
            </a:pPr>
            <a:endParaRPr lang="en-US" altLang="en-US" dirty="0"/>
          </a:p>
          <a:p>
            <a:pPr eaLnBrk="1" hangingPunct="1">
              <a:lnSpc>
                <a:spcPct val="110000"/>
              </a:lnSpc>
            </a:pPr>
            <a:r>
              <a:rPr lang="en-US" altLang="en-US" dirty="0"/>
              <a:t>Can change the class implementation later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Example: </a:t>
            </a:r>
            <a:r>
              <a:rPr lang="en-US" altLang="en-US" dirty="0">
                <a:latin typeface="Courier New" panose="02070309020205020404" pitchFamily="49" charset="0"/>
              </a:rPr>
              <a:t>Point</a:t>
            </a:r>
            <a:r>
              <a:rPr lang="en-US" altLang="en-US" dirty="0"/>
              <a:t> could be rewritten in polar</a:t>
            </a:r>
            <a:br>
              <a:rPr lang="en-US" altLang="en-US" dirty="0"/>
            </a:br>
            <a:r>
              <a:rPr lang="en-US" altLang="en-US" dirty="0"/>
              <a:t>coordinates (</a:t>
            </a:r>
            <a:r>
              <a:rPr lang="en-US" altLang="en-US" i="1" dirty="0"/>
              <a:t>r</a:t>
            </a:r>
            <a:r>
              <a:rPr lang="en-US" altLang="en-US" dirty="0"/>
              <a:t>, </a:t>
            </a:r>
            <a:r>
              <a:rPr lang="el-GR" altLang="en-US" i="1" dirty="0"/>
              <a:t>θ</a:t>
            </a:r>
            <a:r>
              <a:rPr lang="en-US" altLang="en-US" dirty="0"/>
              <a:t>) with the same methods.</a:t>
            </a:r>
          </a:p>
          <a:p>
            <a:pPr lvl="1" eaLnBrk="1" hangingPunct="1">
              <a:lnSpc>
                <a:spcPct val="110000"/>
              </a:lnSpc>
            </a:pPr>
            <a:endParaRPr lang="en-US" altLang="en-US" dirty="0"/>
          </a:p>
          <a:p>
            <a:pPr eaLnBrk="1" hangingPunct="1">
              <a:lnSpc>
                <a:spcPct val="110000"/>
              </a:lnSpc>
            </a:pPr>
            <a:r>
              <a:rPr lang="en-US" altLang="en-US" dirty="0"/>
              <a:t>Can constrain objects' state (</a:t>
            </a:r>
            <a:r>
              <a:rPr lang="en-US" altLang="en-US" b="1" dirty="0"/>
              <a:t>invariants</a:t>
            </a:r>
            <a:r>
              <a:rPr lang="en-US" altLang="en-US" dirty="0"/>
              <a:t>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Example: Only allow </a:t>
            </a:r>
            <a:r>
              <a:rPr lang="en-US" altLang="en-US" dirty="0">
                <a:latin typeface="Courier New" panose="02070309020205020404" pitchFamily="49" charset="0"/>
              </a:rPr>
              <a:t>Account</a:t>
            </a:r>
            <a:r>
              <a:rPr lang="en-US" altLang="en-US" dirty="0"/>
              <a:t>s with non-negative balance.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Example: Only allow </a:t>
            </a:r>
            <a:r>
              <a:rPr lang="en-US" altLang="en-US" dirty="0">
                <a:latin typeface="Courier New" panose="02070309020205020404" pitchFamily="49" charset="0"/>
              </a:rPr>
              <a:t>Date</a:t>
            </a:r>
            <a:r>
              <a:rPr lang="en-US" altLang="en-US" dirty="0"/>
              <a:t>s with a month from 1-12.</a:t>
            </a:r>
          </a:p>
        </p:txBody>
      </p:sp>
      <p:pic>
        <p:nvPicPr>
          <p:cNvPr id="62468" name="Picture 4">
            <a:extLst>
              <a:ext uri="{FF2B5EF4-FFF2-40B4-BE49-F238E27FC236}">
                <a16:creationId xmlns:a16="http://schemas.microsoft.com/office/drawing/2014/main" id="{57AAABE8-CAFB-422C-AF62-875D4F485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37" b="50542"/>
          <a:stretch>
            <a:fillRect/>
          </a:stretch>
        </p:blipFill>
        <p:spPr bwMode="auto">
          <a:xfrm>
            <a:off x="8839200" y="3414714"/>
            <a:ext cx="2133600" cy="1930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D60FA56F-3A05-45D7-A461-9CC7C9DEA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this</a:t>
            </a:r>
            <a:r>
              <a:rPr lang="en-US" altLang="en-US"/>
              <a:t> keyword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36D2B1E2-5B50-49AC-9CE2-6E61DF1A3D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050" indent="-273050">
              <a:tabLst>
                <a:tab pos="3657600" algn="l"/>
              </a:tabLst>
            </a:pPr>
            <a:r>
              <a:rPr lang="en-US" altLang="en-US" b="1">
                <a:latin typeface="Courier New" panose="02070309020205020404" pitchFamily="49" charset="0"/>
              </a:rPr>
              <a:t>this</a:t>
            </a:r>
            <a:r>
              <a:rPr lang="en-US" altLang="en-US"/>
              <a:t> : Refers to the implicit parameter inside your class.</a:t>
            </a:r>
          </a:p>
          <a:p>
            <a:pPr marL="639763" lvl="1" indent="-246063">
              <a:buNone/>
              <a:tabLst>
                <a:tab pos="3657600" algn="l"/>
              </a:tabLst>
            </a:pPr>
            <a:r>
              <a:rPr lang="en-US" altLang="en-US" sz="2100"/>
              <a:t>	</a:t>
            </a:r>
            <a:r>
              <a:rPr lang="en-US" altLang="en-US" sz="2100" i="1"/>
              <a:t>(a variable that stores the object on which a method is called)</a:t>
            </a:r>
          </a:p>
          <a:p>
            <a:pPr marL="639763" lvl="1" indent="-246063">
              <a:buNone/>
              <a:tabLst>
                <a:tab pos="3657600" algn="l"/>
              </a:tabLst>
            </a:pPr>
            <a:endParaRPr lang="en-US" altLang="en-US" sz="2100" i="1"/>
          </a:p>
          <a:p>
            <a:pPr marL="639763" lvl="1" indent="-246063">
              <a:buNone/>
              <a:tabLst>
                <a:tab pos="3657600" algn="l"/>
              </a:tabLst>
            </a:pPr>
            <a:endParaRPr lang="en-US" altLang="en-US" sz="2100"/>
          </a:p>
          <a:p>
            <a:pPr marL="639763" lvl="1" indent="-246063">
              <a:tabLst>
                <a:tab pos="3657600" algn="l"/>
              </a:tabLst>
            </a:pPr>
            <a:r>
              <a:rPr lang="en-US" altLang="en-US"/>
              <a:t>Refer to a field:	</a:t>
            </a:r>
            <a:r>
              <a:rPr lang="en-US" altLang="en-US">
                <a:latin typeface="Courier New" panose="02070309020205020404" pitchFamily="49" charset="0"/>
              </a:rPr>
              <a:t>this.</a:t>
            </a:r>
            <a:r>
              <a:rPr lang="en-US" altLang="en-US" b="1"/>
              <a:t>field</a:t>
            </a:r>
          </a:p>
          <a:p>
            <a:pPr marL="639763" lvl="1" indent="-246063">
              <a:buNone/>
              <a:tabLst>
                <a:tab pos="3657600" algn="l"/>
              </a:tabLst>
            </a:pPr>
            <a:endParaRPr lang="en-US" altLang="en-US" b="1" i="1"/>
          </a:p>
          <a:p>
            <a:pPr marL="639763" lvl="1" indent="-246063">
              <a:tabLst>
                <a:tab pos="3657600" algn="l"/>
              </a:tabLst>
            </a:pPr>
            <a:r>
              <a:rPr lang="en-US" altLang="en-US"/>
              <a:t>Call a method:	</a:t>
            </a:r>
            <a:r>
              <a:rPr lang="en-US" altLang="en-US">
                <a:latin typeface="Courier New" panose="02070309020205020404" pitchFamily="49" charset="0"/>
              </a:rPr>
              <a:t>this.</a:t>
            </a:r>
            <a:r>
              <a:rPr lang="en-US" altLang="en-US" b="1"/>
              <a:t>method</a:t>
            </a:r>
            <a:r>
              <a:rPr lang="en-US" altLang="en-US">
                <a:latin typeface="Courier New" panose="02070309020205020404" pitchFamily="49" charset="0"/>
              </a:rPr>
              <a:t>(</a:t>
            </a:r>
            <a:r>
              <a:rPr lang="en-US" altLang="en-US" b="1"/>
              <a:t>parameters</a:t>
            </a:r>
            <a:r>
              <a:rPr lang="en-US" altLang="en-US">
                <a:latin typeface="Courier New" panose="02070309020205020404" pitchFamily="49" charset="0"/>
              </a:rPr>
              <a:t>);</a:t>
            </a:r>
          </a:p>
          <a:p>
            <a:pPr marL="639763" lvl="1" indent="-246063">
              <a:buNone/>
              <a:tabLst>
                <a:tab pos="3657600" algn="l"/>
              </a:tabLst>
            </a:pPr>
            <a:endParaRPr lang="en-US" altLang="en-US">
              <a:latin typeface="Courier New" panose="02070309020205020404" pitchFamily="49" charset="0"/>
            </a:endParaRPr>
          </a:p>
          <a:p>
            <a:pPr marL="639763" lvl="1" indent="-246063">
              <a:tabLst>
                <a:tab pos="3657600" algn="l"/>
              </a:tabLst>
            </a:pPr>
            <a:r>
              <a:rPr lang="en-US" altLang="en-US"/>
              <a:t>One constructor	</a:t>
            </a:r>
            <a:r>
              <a:rPr lang="en-US" altLang="en-US">
                <a:latin typeface="Courier New" panose="02070309020205020404" pitchFamily="49" charset="0"/>
              </a:rPr>
              <a:t>this(</a:t>
            </a:r>
            <a:r>
              <a:rPr lang="en-US" altLang="en-US" b="1"/>
              <a:t>parameters</a:t>
            </a:r>
            <a:r>
              <a:rPr lang="en-US" altLang="en-US">
                <a:latin typeface="Courier New" panose="02070309020205020404" pitchFamily="49" charset="0"/>
              </a:rPr>
              <a:t>);</a:t>
            </a:r>
            <a:br>
              <a:rPr lang="en-US" altLang="en-US"/>
            </a:br>
            <a:r>
              <a:rPr lang="en-US" altLang="en-US"/>
              <a:t>can call another: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6F465A31-B834-415A-9B42-0FE94B5F02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 shadowing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741FC3F6-7EDD-4735-A46B-7B7BB56389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b="1"/>
              <a:t>shadowing</a:t>
            </a:r>
            <a:r>
              <a:rPr lang="en-US" altLang="en-US"/>
              <a:t>: 2 variables with same name in same scope.</a:t>
            </a:r>
          </a:p>
          <a:p>
            <a:pPr lvl="1" eaLnBrk="1" hangingPunct="1"/>
            <a:r>
              <a:rPr lang="en-US" altLang="en-US"/>
              <a:t>Normally illegal, except when one variable is a field.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b="1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public class Point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  private int </a:t>
            </a:r>
            <a:r>
              <a:rPr lang="en-US" altLang="en-US" b="1">
                <a:latin typeface="Courier New" panose="02070309020205020404" pitchFamily="49" charset="0"/>
              </a:rPr>
              <a:t>x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  private int </a:t>
            </a:r>
            <a:r>
              <a:rPr lang="en-US" altLang="en-US" b="1">
                <a:latin typeface="Courier New" panose="02070309020205020404" pitchFamily="49" charset="0"/>
              </a:rPr>
              <a:t>y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  ...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	    // this is legal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  public void setLocation(int </a:t>
            </a:r>
            <a:r>
              <a:rPr lang="en-US" altLang="en-US" b="1">
                <a:latin typeface="Courier New" panose="02070309020205020404" pitchFamily="49" charset="0"/>
              </a:rPr>
              <a:t>x</a:t>
            </a:r>
            <a:r>
              <a:rPr lang="en-US" altLang="en-US">
                <a:latin typeface="Courier New" panose="02070309020205020404" pitchFamily="49" charset="0"/>
              </a:rPr>
              <a:t>, int </a:t>
            </a:r>
            <a:r>
              <a:rPr lang="en-US" altLang="en-US" b="1">
                <a:latin typeface="Courier New" panose="02070309020205020404" pitchFamily="49" charset="0"/>
              </a:rPr>
              <a:t>y</a:t>
            </a:r>
            <a:r>
              <a:rPr lang="en-US" altLang="en-US"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      ...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  }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/>
          </a:p>
          <a:p>
            <a:pPr lvl="1" eaLnBrk="1" hangingPunct="1"/>
            <a:r>
              <a:rPr lang="en-US" altLang="en-US"/>
              <a:t>In most of the class, </a:t>
            </a:r>
            <a:r>
              <a:rPr lang="en-US" altLang="en-US">
                <a:latin typeface="Courier New" panose="02070309020205020404" pitchFamily="49" charset="0"/>
              </a:rPr>
              <a:t>x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y</a:t>
            </a:r>
            <a:r>
              <a:rPr lang="en-US" altLang="en-US"/>
              <a:t> refer to the fields.</a:t>
            </a:r>
          </a:p>
          <a:p>
            <a:pPr lvl="1" eaLnBrk="1" hangingPunct="1"/>
            <a:r>
              <a:rPr lang="en-US" altLang="en-US"/>
              <a:t>In </a:t>
            </a:r>
            <a:r>
              <a:rPr lang="en-US" altLang="en-US">
                <a:latin typeface="Courier New" panose="02070309020205020404" pitchFamily="49" charset="0"/>
              </a:rPr>
              <a:t>setLocation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x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y</a:t>
            </a:r>
            <a:r>
              <a:rPr lang="en-US" altLang="en-US"/>
              <a:t> refer to the method's parameters.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E5F3AC9C-1586-4DD0-BB87-637B92F82D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Fixing shadowing</a:t>
            </a: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942274A2-F963-4283-8E36-AB8AD0A47E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90563" lvl="1" indent="-233363">
              <a:lnSpc>
                <a:spcPct val="80000"/>
              </a:lnSpc>
              <a:buNone/>
              <a:tabLst>
                <a:tab pos="2511425" algn="l"/>
                <a:tab pos="4513263" algn="l"/>
                <a:tab pos="5602288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public class Point {</a:t>
            </a:r>
          </a:p>
          <a:p>
            <a:pPr marL="690563" lvl="1" indent="-233363">
              <a:lnSpc>
                <a:spcPct val="80000"/>
              </a:lnSpc>
              <a:buNone/>
              <a:tabLst>
                <a:tab pos="2511425" algn="l"/>
                <a:tab pos="4513263" algn="l"/>
                <a:tab pos="5602288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    private int </a:t>
            </a:r>
            <a:r>
              <a:rPr lang="en-US" altLang="en-US" b="1">
                <a:latin typeface="Courier New" panose="02070309020205020404" pitchFamily="49" charset="0"/>
              </a:rPr>
              <a:t>x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 marL="690563" lvl="1" indent="-233363">
              <a:lnSpc>
                <a:spcPct val="80000"/>
              </a:lnSpc>
              <a:buNone/>
              <a:tabLst>
                <a:tab pos="2511425" algn="l"/>
                <a:tab pos="4513263" algn="l"/>
                <a:tab pos="5602288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    private int </a:t>
            </a:r>
            <a:r>
              <a:rPr lang="en-US" altLang="en-US" b="1">
                <a:latin typeface="Courier New" panose="02070309020205020404" pitchFamily="49" charset="0"/>
              </a:rPr>
              <a:t>y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 marL="690563" lvl="1" indent="-233363">
              <a:lnSpc>
                <a:spcPct val="80000"/>
              </a:lnSpc>
              <a:buNone/>
              <a:tabLst>
                <a:tab pos="2511425" algn="l"/>
                <a:tab pos="4513263" algn="l"/>
                <a:tab pos="5602288" algn="l"/>
              </a:tabLst>
            </a:pPr>
            <a:endParaRPr lang="en-US" altLang="en-US" sz="900">
              <a:latin typeface="Courier New" panose="02070309020205020404" pitchFamily="49" charset="0"/>
            </a:endParaRPr>
          </a:p>
          <a:p>
            <a:pPr marL="690563" lvl="1" indent="-233363">
              <a:lnSpc>
                <a:spcPct val="80000"/>
              </a:lnSpc>
              <a:buNone/>
              <a:tabLst>
                <a:tab pos="2511425" algn="l"/>
                <a:tab pos="4513263" algn="l"/>
                <a:tab pos="5602288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    ...</a:t>
            </a:r>
          </a:p>
          <a:p>
            <a:pPr marL="690563" lvl="1" indent="-233363">
              <a:lnSpc>
                <a:spcPct val="80000"/>
              </a:lnSpc>
              <a:buNone/>
              <a:tabLst>
                <a:tab pos="2511425" algn="l"/>
                <a:tab pos="4513263" algn="l"/>
                <a:tab pos="5602288" algn="l"/>
              </a:tabLst>
            </a:pPr>
            <a:endParaRPr lang="en-US" altLang="en-US" sz="900">
              <a:latin typeface="Courier New" panose="02070309020205020404" pitchFamily="49" charset="0"/>
            </a:endParaRPr>
          </a:p>
          <a:p>
            <a:pPr marL="690563" lvl="1" indent="-233363">
              <a:lnSpc>
                <a:spcPct val="80000"/>
              </a:lnSpc>
              <a:buNone/>
              <a:tabLst>
                <a:tab pos="2511425" algn="l"/>
                <a:tab pos="4513263" algn="l"/>
                <a:tab pos="5602288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    public void setLocation(int </a:t>
            </a:r>
            <a:r>
              <a:rPr lang="en-US" altLang="en-US" b="1">
                <a:latin typeface="Courier New" panose="02070309020205020404" pitchFamily="49" charset="0"/>
              </a:rPr>
              <a:t>x</a:t>
            </a:r>
            <a:r>
              <a:rPr lang="en-US" altLang="en-US">
                <a:latin typeface="Courier New" panose="02070309020205020404" pitchFamily="49" charset="0"/>
              </a:rPr>
              <a:t>, int </a:t>
            </a:r>
            <a:r>
              <a:rPr lang="en-US" altLang="en-US" b="1">
                <a:latin typeface="Courier New" panose="02070309020205020404" pitchFamily="49" charset="0"/>
              </a:rPr>
              <a:t>y</a:t>
            </a:r>
            <a:r>
              <a:rPr lang="en-US" altLang="en-US">
                <a:latin typeface="Courier New" panose="02070309020205020404" pitchFamily="49" charset="0"/>
              </a:rPr>
              <a:t>) {</a:t>
            </a:r>
          </a:p>
          <a:p>
            <a:pPr marL="690563" lvl="1" indent="-233363">
              <a:lnSpc>
                <a:spcPct val="80000"/>
              </a:lnSpc>
              <a:buNone/>
              <a:tabLst>
                <a:tab pos="2511425" algn="l"/>
                <a:tab pos="4513263" algn="l"/>
                <a:tab pos="5602288" algn="l"/>
              </a:tabLst>
            </a:pPr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	        this.x = x;</a:t>
            </a:r>
          </a:p>
          <a:p>
            <a:pPr marL="690563" lvl="1" indent="-233363">
              <a:lnSpc>
                <a:spcPct val="80000"/>
              </a:lnSpc>
              <a:buNone/>
              <a:tabLst>
                <a:tab pos="2511425" algn="l"/>
                <a:tab pos="4513263" algn="l"/>
                <a:tab pos="5602288" algn="l"/>
              </a:tabLst>
            </a:pPr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	        this.y = y;</a:t>
            </a:r>
          </a:p>
          <a:p>
            <a:pPr marL="690563" lvl="1" indent="-233363">
              <a:lnSpc>
                <a:spcPct val="80000"/>
              </a:lnSpc>
              <a:buNone/>
              <a:tabLst>
                <a:tab pos="2511425" algn="l"/>
                <a:tab pos="4513263" algn="l"/>
                <a:tab pos="5602288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    }</a:t>
            </a:r>
          </a:p>
          <a:p>
            <a:pPr marL="690563" lvl="1" indent="-233363">
              <a:lnSpc>
                <a:spcPct val="80000"/>
              </a:lnSpc>
              <a:buNone/>
              <a:tabLst>
                <a:tab pos="2511425" algn="l"/>
                <a:tab pos="4513263" algn="l"/>
                <a:tab pos="5602288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}</a:t>
            </a:r>
          </a:p>
          <a:p>
            <a:pPr marL="690563" lvl="1" indent="-233363">
              <a:lnSpc>
                <a:spcPct val="80000"/>
              </a:lnSpc>
              <a:buNone/>
              <a:tabLst>
                <a:tab pos="2511425" algn="l"/>
                <a:tab pos="4513263" algn="l"/>
                <a:tab pos="5602288" algn="l"/>
              </a:tabLst>
            </a:pPr>
            <a:endParaRPr lang="en-US" altLang="en-US"/>
          </a:p>
          <a:p>
            <a:pPr marL="233363" indent="-233363">
              <a:tabLst>
                <a:tab pos="2511425" algn="l"/>
                <a:tab pos="4513263" algn="l"/>
                <a:tab pos="5602288" algn="l"/>
              </a:tabLst>
            </a:pPr>
            <a:r>
              <a:rPr lang="en-US" altLang="en-US"/>
              <a:t>Inside </a:t>
            </a:r>
            <a:r>
              <a:rPr lang="en-US" altLang="en-US">
                <a:latin typeface="Courier New" panose="02070309020205020404" pitchFamily="49" charset="0"/>
              </a:rPr>
              <a:t>setLocation</a:t>
            </a:r>
            <a:r>
              <a:rPr lang="en-US" altLang="en-US"/>
              <a:t>,</a:t>
            </a:r>
          </a:p>
          <a:p>
            <a:pPr marL="690563" lvl="1" indent="-233363">
              <a:tabLst>
                <a:tab pos="2511425" algn="l"/>
                <a:tab pos="4513263" algn="l"/>
                <a:tab pos="5602288" algn="l"/>
              </a:tabLst>
            </a:pPr>
            <a:r>
              <a:rPr lang="en-US" altLang="en-US"/>
              <a:t>To refer to the data field </a:t>
            </a:r>
            <a:r>
              <a:rPr lang="en-US" altLang="en-US">
                <a:latin typeface="Courier New" panose="02070309020205020404" pitchFamily="49" charset="0"/>
              </a:rPr>
              <a:t>x</a:t>
            </a:r>
            <a:r>
              <a:rPr lang="en-US" altLang="en-US"/>
              <a:t>,	say </a:t>
            </a:r>
            <a:r>
              <a:rPr lang="en-US" altLang="en-US">
                <a:latin typeface="Courier New" panose="02070309020205020404" pitchFamily="49" charset="0"/>
              </a:rPr>
              <a:t>this.x</a:t>
            </a:r>
            <a:endParaRPr lang="en-US" altLang="en-US"/>
          </a:p>
          <a:p>
            <a:pPr marL="690563" lvl="1" indent="-233363">
              <a:tabLst>
                <a:tab pos="2511425" algn="l"/>
                <a:tab pos="4513263" algn="l"/>
                <a:tab pos="5602288" algn="l"/>
              </a:tabLst>
            </a:pPr>
            <a:r>
              <a:rPr lang="en-US" altLang="en-US"/>
              <a:t>To refer to the parameter </a:t>
            </a:r>
            <a:r>
              <a:rPr lang="en-US" altLang="en-US">
                <a:latin typeface="Courier New" panose="02070309020205020404" pitchFamily="49" charset="0"/>
              </a:rPr>
              <a:t>x</a:t>
            </a:r>
            <a:r>
              <a:rPr lang="en-US" altLang="en-US"/>
              <a:t>,	say </a:t>
            </a:r>
            <a:r>
              <a:rPr lang="en-US" altLang="en-US">
                <a:latin typeface="Courier New" panose="02070309020205020404" pitchFamily="49" charset="0"/>
              </a:rPr>
              <a:t>x</a:t>
            </a:r>
            <a:endParaRPr lang="en-US" altLang="en-US"/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7AE52762-830C-43EB-AA10-779976047E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Calling another constructor</a:t>
            </a: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60A2E21C-DD04-4877-AE54-55F381410F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public class Point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private int x;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private int y;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public Point()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        this(0, 0);    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calls (x, y) constructor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public Point(int </a:t>
            </a:r>
            <a:r>
              <a:rPr lang="en-US" altLang="en-US" sz="2000" b="1" dirty="0">
                <a:latin typeface="Courier New" panose="02070309020205020404" pitchFamily="49" charset="0"/>
              </a:rPr>
              <a:t>x</a:t>
            </a:r>
            <a:r>
              <a:rPr lang="en-US" altLang="en-US" sz="2000" dirty="0">
                <a:latin typeface="Courier New" panose="02070309020205020404" pitchFamily="49" charset="0"/>
              </a:rPr>
              <a:t>, int </a:t>
            </a:r>
            <a:r>
              <a:rPr lang="en-US" altLang="en-US" sz="2000" b="1" dirty="0">
                <a:latin typeface="Courier New" panose="02070309020205020404" pitchFamily="49" charset="0"/>
              </a:rPr>
              <a:t>y</a:t>
            </a:r>
            <a:r>
              <a:rPr lang="en-US" altLang="en-US" sz="2000" dirty="0"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    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this.x</a:t>
            </a:r>
            <a:r>
              <a:rPr lang="en-US" altLang="en-US" sz="2000" b="1" dirty="0">
                <a:latin typeface="Courier New" panose="02070309020205020404" pitchFamily="49" charset="0"/>
              </a:rPr>
              <a:t> = x;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    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this.y</a:t>
            </a:r>
            <a:r>
              <a:rPr lang="en-US" altLang="en-US" sz="2000" b="1" dirty="0">
                <a:latin typeface="Courier New" panose="02070309020205020404" pitchFamily="49" charset="0"/>
              </a:rPr>
              <a:t> = y;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...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2" eaLnBrk="1" hangingPunct="1"/>
            <a:r>
              <a:rPr lang="en-US" altLang="en-US" dirty="0"/>
              <a:t>Avoids redundancy between constructors</a:t>
            </a:r>
          </a:p>
          <a:p>
            <a:pPr lvl="2" eaLnBrk="1" hangingPunct="1"/>
            <a:r>
              <a:rPr lang="en-US" altLang="en-US" dirty="0"/>
              <a:t>Only a constructor (not a method) can call another constructor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BC873B0-8537-4E01-8EF1-ECE3706B4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Classes and objects</a:t>
            </a:r>
          </a:p>
        </p:txBody>
      </p:sp>
      <p:sp>
        <p:nvSpPr>
          <p:cNvPr id="819203" name="Rectangle 3">
            <a:extLst>
              <a:ext uri="{FF2B5EF4-FFF2-40B4-BE49-F238E27FC236}">
                <a16:creationId xmlns:a16="http://schemas.microsoft.com/office/drawing/2014/main" id="{01FC3A53-82D2-4313-8FA9-004F1D2682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33363" indent="-233363">
              <a:tabLst>
                <a:tab pos="1141413" algn="l"/>
                <a:tab pos="2173288" algn="l"/>
              </a:tabLst>
            </a:pPr>
            <a:r>
              <a:rPr lang="en-US" altLang="en-US" b="1"/>
              <a:t>class</a:t>
            </a:r>
            <a:r>
              <a:rPr lang="en-US" altLang="en-US"/>
              <a:t>: A program entity that represents either:</a:t>
            </a:r>
          </a:p>
          <a:p>
            <a:pPr marL="690563" lvl="1" indent="-233363">
              <a:buNone/>
              <a:tabLst>
                <a:tab pos="1141413" algn="l"/>
                <a:tab pos="2173288" algn="l"/>
              </a:tabLst>
            </a:pPr>
            <a:r>
              <a:rPr lang="en-US" altLang="en-US"/>
              <a:t>	1.	A program / module,  or</a:t>
            </a:r>
          </a:p>
          <a:p>
            <a:pPr marL="690563" lvl="1" indent="-233363">
              <a:buNone/>
              <a:tabLst>
                <a:tab pos="1141413" algn="l"/>
                <a:tab pos="2173288" algn="l"/>
              </a:tabLst>
            </a:pPr>
            <a:r>
              <a:rPr lang="en-US" altLang="en-US" b="1"/>
              <a:t>	2.	A template for a new type of objects.</a:t>
            </a:r>
          </a:p>
          <a:p>
            <a:pPr marL="690563" lvl="1" indent="-233363">
              <a:buNone/>
              <a:tabLst>
                <a:tab pos="1141413" algn="l"/>
                <a:tab pos="2173288" algn="l"/>
              </a:tabLst>
            </a:pPr>
            <a:endParaRPr lang="en-US" altLang="en-US" b="1"/>
          </a:p>
          <a:p>
            <a:pPr marL="690563" lvl="1" indent="-233363">
              <a:tabLst>
                <a:tab pos="1141413" algn="l"/>
                <a:tab pos="2173288" algn="l"/>
              </a:tabLst>
            </a:pPr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DrawingPanel</a:t>
            </a:r>
            <a:r>
              <a:rPr lang="en-US" altLang="en-US"/>
              <a:t> class is a template for creating </a:t>
            </a:r>
            <a:r>
              <a:rPr lang="en-US" altLang="en-US">
                <a:latin typeface="Courier New" panose="02070309020205020404" pitchFamily="49" charset="0"/>
              </a:rPr>
              <a:t>DrawingPanel</a:t>
            </a:r>
            <a:r>
              <a:rPr lang="en-US" altLang="en-US"/>
              <a:t> objects.</a:t>
            </a:r>
          </a:p>
          <a:p>
            <a:pPr marL="690563" lvl="1" indent="-233363">
              <a:buNone/>
              <a:tabLst>
                <a:tab pos="1141413" algn="l"/>
                <a:tab pos="2173288" algn="l"/>
              </a:tabLst>
            </a:pPr>
            <a:endParaRPr lang="en-US" altLang="en-US" b="1"/>
          </a:p>
          <a:p>
            <a:pPr marL="690563" lvl="1" indent="-233363">
              <a:buNone/>
              <a:tabLst>
                <a:tab pos="1141413" algn="l"/>
                <a:tab pos="2173288" algn="l"/>
              </a:tabLst>
            </a:pPr>
            <a:endParaRPr lang="en-US" altLang="en-US" b="1"/>
          </a:p>
          <a:p>
            <a:pPr marL="233363" indent="-233363">
              <a:tabLst>
                <a:tab pos="1141413" algn="l"/>
                <a:tab pos="2173288" algn="l"/>
              </a:tabLst>
            </a:pPr>
            <a:r>
              <a:rPr lang="en-US" altLang="en-US" b="1"/>
              <a:t>object</a:t>
            </a:r>
            <a:r>
              <a:rPr lang="en-US" altLang="en-US"/>
              <a:t>: An entity that combines state and behavior.</a:t>
            </a:r>
          </a:p>
          <a:p>
            <a:pPr marL="690563" lvl="1" indent="-233363">
              <a:lnSpc>
                <a:spcPct val="110000"/>
              </a:lnSpc>
              <a:tabLst>
                <a:tab pos="1141413" algn="l"/>
                <a:tab pos="2173288" algn="l"/>
              </a:tabLst>
            </a:pPr>
            <a:r>
              <a:rPr lang="en-US" altLang="en-US" b="1"/>
              <a:t>object-oriented programming (OOP)</a:t>
            </a:r>
            <a:r>
              <a:rPr lang="en-US" altLang="en-US"/>
              <a:t>: Programs that perform their behavior as interactions between objects.</a:t>
            </a:r>
            <a:endParaRPr lang="en-US" altLang="en-US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1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19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19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CA601BAD-3C9F-4C54-BC3B-B01AA70CCCF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1600200"/>
            <a:ext cx="9144000" cy="2387600"/>
          </a:xfrm>
        </p:spPr>
        <p:txBody>
          <a:bodyPr/>
          <a:lstStyle/>
          <a:p>
            <a:pPr eaLnBrk="1" hangingPunct="1"/>
            <a:r>
              <a:rPr lang="en-US" altLang="en-US" dirty="0"/>
              <a:t>Static methods/fields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5CE37F55-2FE6-42D4-9946-E1D1444F54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Multi-class systems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18F12D8D-D88B-40DD-B406-C5893CC61D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47798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en-US" dirty="0"/>
              <a:t>Most large software systems consist of many classes.</a:t>
            </a:r>
            <a:endParaRPr lang="en-US" altLang="en-US" sz="900" dirty="0"/>
          </a:p>
          <a:p>
            <a:pPr lvl="1" eaLnBrk="1" hangingPunct="1"/>
            <a:r>
              <a:rPr lang="en-US" altLang="en-US" dirty="0"/>
              <a:t>One main class runs and calls methods of the others.</a:t>
            </a:r>
          </a:p>
          <a:p>
            <a:pPr lvl="1" eaLnBrk="1" hangingPunct="1"/>
            <a:endParaRPr lang="en-US" altLang="en-US" sz="900" dirty="0"/>
          </a:p>
          <a:p>
            <a:pPr eaLnBrk="1" hangingPunct="1"/>
            <a:r>
              <a:rPr lang="en-US" altLang="en-US" dirty="0"/>
              <a:t>Advantages:</a:t>
            </a:r>
          </a:p>
          <a:p>
            <a:pPr lvl="1" eaLnBrk="1" hangingPunct="1"/>
            <a:r>
              <a:rPr lang="en-US" altLang="en-US" dirty="0"/>
              <a:t>code reuse</a:t>
            </a:r>
          </a:p>
          <a:p>
            <a:pPr lvl="1" eaLnBrk="1" hangingPunct="1"/>
            <a:r>
              <a:rPr lang="en-US" altLang="en-US" dirty="0"/>
              <a:t>splits up the program logic into manageable chunks</a:t>
            </a:r>
          </a:p>
        </p:txBody>
      </p:sp>
      <p:grpSp>
        <p:nvGrpSpPr>
          <p:cNvPr id="68612" name="Group 4">
            <a:extLst>
              <a:ext uri="{FF2B5EF4-FFF2-40B4-BE49-F238E27FC236}">
                <a16:creationId xmlns:a16="http://schemas.microsoft.com/office/drawing/2014/main" id="{C61BD982-5B96-47C7-98B9-E05368A204BD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962402"/>
            <a:ext cx="5029200" cy="2373313"/>
            <a:chOff x="672" y="2448"/>
            <a:chExt cx="4512" cy="1495"/>
          </a:xfrm>
        </p:grpSpPr>
        <p:sp>
          <p:nvSpPr>
            <p:cNvPr id="68613" name="Text Box 5">
              <a:extLst>
                <a:ext uri="{FF2B5EF4-FFF2-40B4-BE49-F238E27FC236}">
                  <a16:creationId xmlns:a16="http://schemas.microsoft.com/office/drawing/2014/main" id="{AD1289FD-D07C-4716-915B-2CE5C2C491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448"/>
              <a:ext cx="1824" cy="7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 b="1" u="sng">
                  <a:latin typeface="Tahoma" panose="020B0604030504040204" pitchFamily="34" charset="0"/>
                  <a:cs typeface="Times New Roman" panose="02020603050405020304" pitchFamily="18" charset="0"/>
                </a:rPr>
                <a:t>Main Class #1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 u="sng">
                  <a:latin typeface="Courier New" panose="02070309020205020404" pitchFamily="49" charset="0"/>
                  <a:cs typeface="Times New Roman" panose="02020603050405020304" pitchFamily="18" charset="0"/>
                </a:rPr>
                <a:t>main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>
                  <a:latin typeface="Courier New" panose="02070309020205020404" pitchFamily="49" charset="0"/>
                  <a:cs typeface="Times New Roman" panose="02020603050405020304" pitchFamily="18" charset="0"/>
                </a:rPr>
                <a:t>method1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>
                  <a:latin typeface="Courier New" panose="02070309020205020404" pitchFamily="49" charset="0"/>
                  <a:cs typeface="Times New Roman" panose="02020603050405020304" pitchFamily="18" charset="0"/>
                </a:rPr>
                <a:t>method2</a:t>
              </a:r>
            </a:p>
          </p:txBody>
        </p:sp>
        <p:sp>
          <p:nvSpPr>
            <p:cNvPr id="68614" name="Text Box 6">
              <a:extLst>
                <a:ext uri="{FF2B5EF4-FFF2-40B4-BE49-F238E27FC236}">
                  <a16:creationId xmlns:a16="http://schemas.microsoft.com/office/drawing/2014/main" id="{0333B76E-96D0-4AC1-82BC-38E1E15AC6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417"/>
              <a:ext cx="1824" cy="5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 b="1" u="sng">
                  <a:latin typeface="Tahoma" panose="020B0604030504040204" pitchFamily="34" charset="0"/>
                  <a:cs typeface="Times New Roman" panose="02020603050405020304" pitchFamily="18" charset="0"/>
                </a:rPr>
                <a:t>Class #2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>
                  <a:latin typeface="Courier New" panose="02070309020205020404" pitchFamily="49" charset="0"/>
                  <a:cs typeface="Times New Roman" panose="02020603050405020304" pitchFamily="18" charset="0"/>
                </a:rPr>
                <a:t>method3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>
                  <a:latin typeface="Courier New" panose="02070309020205020404" pitchFamily="49" charset="0"/>
                  <a:cs typeface="Times New Roman" panose="02020603050405020304" pitchFamily="18" charset="0"/>
                </a:rPr>
                <a:t>method5</a:t>
              </a:r>
            </a:p>
          </p:txBody>
        </p:sp>
        <p:sp>
          <p:nvSpPr>
            <p:cNvPr id="68615" name="Text Box 7">
              <a:extLst>
                <a:ext uri="{FF2B5EF4-FFF2-40B4-BE49-F238E27FC236}">
                  <a16:creationId xmlns:a16="http://schemas.microsoft.com/office/drawing/2014/main" id="{F654333B-452C-4261-AD90-435007275E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417"/>
              <a:ext cx="1824" cy="5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 b="1" u="sng">
                  <a:latin typeface="Tahoma" panose="020B0604030504040204" pitchFamily="34" charset="0"/>
                  <a:cs typeface="Times New Roman" panose="02020603050405020304" pitchFamily="18" charset="0"/>
                </a:rPr>
                <a:t>Class #3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>
                  <a:latin typeface="Courier New" panose="02070309020205020404" pitchFamily="49" charset="0"/>
                  <a:cs typeface="Times New Roman" panose="02020603050405020304" pitchFamily="18" charset="0"/>
                </a:rPr>
                <a:t>method4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>
                  <a:latin typeface="Courier New" panose="02070309020205020404" pitchFamily="49" charset="0"/>
                  <a:cs typeface="Times New Roman" panose="02020603050405020304" pitchFamily="18" charset="0"/>
                </a:rPr>
                <a:t>method6</a:t>
              </a:r>
            </a:p>
          </p:txBody>
        </p:sp>
        <p:sp>
          <p:nvSpPr>
            <p:cNvPr id="68616" name="Line 8">
              <a:extLst>
                <a:ext uri="{FF2B5EF4-FFF2-40B4-BE49-F238E27FC236}">
                  <a16:creationId xmlns:a16="http://schemas.microsoft.com/office/drawing/2014/main" id="{E18405D6-C0E9-470A-A04A-5C64B699F1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3168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8617" name="Line 9">
              <a:extLst>
                <a:ext uri="{FF2B5EF4-FFF2-40B4-BE49-F238E27FC236}">
                  <a16:creationId xmlns:a16="http://schemas.microsoft.com/office/drawing/2014/main" id="{669A66BA-0627-4B90-A5C3-08918BCB56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9" y="3167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8618" name="Line 10">
              <a:extLst>
                <a:ext uri="{FF2B5EF4-FFF2-40B4-BE49-F238E27FC236}">
                  <a16:creationId xmlns:a16="http://schemas.microsoft.com/office/drawing/2014/main" id="{5703742C-AFF2-4EE9-B9E9-F0734DD0A9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16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8619" name="Line 11">
              <a:extLst>
                <a:ext uri="{FF2B5EF4-FFF2-40B4-BE49-F238E27FC236}">
                  <a16:creationId xmlns:a16="http://schemas.microsoft.com/office/drawing/2014/main" id="{62AD605F-E586-42FB-BB4B-86FFBB8CD6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00" y="316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9202236A-5F9A-47DD-93A8-BD9B52BC99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Redundant program 1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F57B9558-D6D2-469D-A868-45DC0F243E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500" b="1">
                <a:solidFill>
                  <a:srgbClr val="008080"/>
                </a:solidFill>
                <a:latin typeface="Courier New" panose="02070309020205020404" pitchFamily="49" charset="0"/>
              </a:rPr>
              <a:t>// This program sees whether some interesting numbers are prime.</a:t>
            </a:r>
            <a:endParaRPr lang="en-US" altLang="en-US" sz="800" b="1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public class Primes1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    public static void main(String[] args)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        int[] nums = {1234517, 859501, 53, 142};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        for (int i = 0; i &lt; nums.length; i++)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            if (isPrime(nums[i]))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                System.out.println(nums[i] + " is prime");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            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        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500" b="1">
                <a:solidFill>
                  <a:srgbClr val="008080"/>
                </a:solidFill>
                <a:latin typeface="Courier New" panose="02070309020205020404" pitchFamily="49" charset="0"/>
              </a:rPr>
              <a:t>    // Returns the number of factors of the given integer.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    public static int countFactors(int number)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        int count = 0;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        for (int i = 1; i &lt;= number; i++)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            if (number % i == 0)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                count++;   </a:t>
            </a:r>
            <a:r>
              <a:rPr lang="en-US" altLang="en-US" sz="1500" b="1">
                <a:solidFill>
                  <a:srgbClr val="008080"/>
                </a:solidFill>
                <a:latin typeface="Courier New" panose="02070309020205020404" pitchFamily="49" charset="0"/>
              </a:rPr>
              <a:t>// i is a factor of the number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            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        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        return count;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800">
                <a:latin typeface="Courier New" panose="02070309020205020404" pitchFamily="49" charset="0"/>
              </a:rPr>
              <a:t>    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500" b="1">
                <a:solidFill>
                  <a:srgbClr val="008080"/>
                </a:solidFill>
                <a:latin typeface="Courier New" panose="02070309020205020404" pitchFamily="49" charset="0"/>
              </a:rPr>
              <a:t>    // Returns true if the given number is prime.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    public static boolean isPrime(int number)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        return countFactors(number) == 2;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1D3C5B5B-89E5-4B66-9FB1-334F48B66C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Redundant program 2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53F13116-A336-4B06-8EF7-B6EF2F7849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371600"/>
            <a:ext cx="10515600" cy="5121275"/>
          </a:xfrm>
        </p:spPr>
        <p:txBody>
          <a:bodyPr>
            <a:normAutofit fontScale="92500" lnSpcReduction="20000"/>
          </a:bodyPr>
          <a:lstStyle/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5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This program prints all prime numbers up to a maximum.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public class Primes2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public static void main(String[] </a:t>
            </a:r>
            <a:r>
              <a:rPr lang="en-US" altLang="en-US" sz="1500" dirty="0" err="1">
                <a:latin typeface="Courier New" panose="02070309020205020404" pitchFamily="49" charset="0"/>
              </a:rPr>
              <a:t>args</a:t>
            </a:r>
            <a:r>
              <a:rPr lang="en-US" altLang="en-US" sz="1500" dirty="0"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Scanner console = new Scanner(</a:t>
            </a:r>
            <a:r>
              <a:rPr lang="en-US" altLang="en-US" sz="1500" dirty="0" err="1">
                <a:latin typeface="Courier New" panose="02070309020205020404" pitchFamily="49" charset="0"/>
              </a:rPr>
              <a:t>System.in</a:t>
            </a:r>
            <a:r>
              <a:rPr lang="en-US" altLang="en-US" sz="1500" dirty="0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</a:t>
            </a:r>
            <a:r>
              <a:rPr lang="en-US" altLang="en-US" sz="1500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1500" dirty="0">
                <a:latin typeface="Courier New" panose="02070309020205020404" pitchFamily="49" charset="0"/>
              </a:rPr>
              <a:t>("Max number? 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int max = </a:t>
            </a:r>
            <a:r>
              <a:rPr lang="en-US" altLang="en-US" sz="1500" dirty="0" err="1">
                <a:latin typeface="Courier New" panose="02070309020205020404" pitchFamily="49" charset="0"/>
              </a:rPr>
              <a:t>console.nextInt</a:t>
            </a:r>
            <a:r>
              <a:rPr lang="en-US" altLang="en-US" sz="1500" dirty="0">
                <a:latin typeface="Courier New" panose="02070309020205020404" pitchFamily="49" charset="0"/>
              </a:rPr>
              <a:t>();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for (int 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= 2; 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&lt;= max; 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++)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    if (</a:t>
            </a:r>
            <a:r>
              <a:rPr lang="en-US" altLang="en-US" sz="1500" dirty="0" err="1">
                <a:latin typeface="Courier New" panose="02070309020205020404" pitchFamily="49" charset="0"/>
              </a:rPr>
              <a:t>isPrime</a:t>
            </a:r>
            <a:r>
              <a:rPr lang="en-US" altLang="en-US" sz="1500" dirty="0">
                <a:latin typeface="Courier New" panose="02070309020205020404" pitchFamily="49" charset="0"/>
              </a:rPr>
              <a:t>(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))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        </a:t>
            </a:r>
            <a:r>
              <a:rPr lang="en-US" altLang="en-US" sz="1500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1500" dirty="0">
                <a:latin typeface="Courier New" panose="02070309020205020404" pitchFamily="49" charset="0"/>
              </a:rPr>
              <a:t>(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+ " ");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}   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</a:t>
            </a:r>
            <a:r>
              <a:rPr lang="en-US" altLang="en-US" sz="15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500" dirty="0">
                <a:latin typeface="Courier New" panose="02070309020205020404" pitchFamily="49" charset="0"/>
              </a:rPr>
              <a:t>();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700" b="1" dirty="0">
                <a:latin typeface="Courier New" panose="02070309020205020404" pitchFamily="49" charset="0"/>
              </a:rPr>
              <a:t>    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500" b="1" dirty="0">
                <a:solidFill>
                  <a:srgbClr val="008080"/>
                </a:solidFill>
                <a:latin typeface="Courier New" panose="02070309020205020404" pitchFamily="49" charset="0"/>
              </a:rPr>
              <a:t>    // Returns true if the given number is prime.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500" b="1" dirty="0">
                <a:latin typeface="Courier New" panose="02070309020205020404" pitchFamily="49" charset="0"/>
              </a:rPr>
              <a:t>    public static </a:t>
            </a:r>
            <a:r>
              <a:rPr lang="en-US" altLang="en-US" sz="1500" b="1" dirty="0" err="1">
                <a:latin typeface="Courier New" panose="02070309020205020404" pitchFamily="49" charset="0"/>
              </a:rPr>
              <a:t>boolean</a:t>
            </a:r>
            <a:r>
              <a:rPr lang="en-US" altLang="en-US" sz="1500" b="1" dirty="0">
                <a:latin typeface="Courier New" panose="02070309020205020404" pitchFamily="49" charset="0"/>
              </a:rPr>
              <a:t> </a:t>
            </a:r>
            <a:r>
              <a:rPr lang="en-US" altLang="en-US" sz="1500" b="1" dirty="0" err="1">
                <a:latin typeface="Courier New" panose="02070309020205020404" pitchFamily="49" charset="0"/>
              </a:rPr>
              <a:t>isPrime</a:t>
            </a:r>
            <a:r>
              <a:rPr lang="en-US" altLang="en-US" sz="1500" b="1" dirty="0">
                <a:latin typeface="Courier New" panose="02070309020205020404" pitchFamily="49" charset="0"/>
              </a:rPr>
              <a:t>(int number)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500" b="1" dirty="0">
                <a:latin typeface="Courier New" panose="02070309020205020404" pitchFamily="49" charset="0"/>
              </a:rPr>
              <a:t>        return </a:t>
            </a:r>
            <a:r>
              <a:rPr lang="en-US" altLang="en-US" sz="1500" b="1" dirty="0" err="1">
                <a:latin typeface="Courier New" panose="02070309020205020404" pitchFamily="49" charset="0"/>
              </a:rPr>
              <a:t>countFactors</a:t>
            </a:r>
            <a:r>
              <a:rPr lang="en-US" altLang="en-US" sz="1500" b="1" dirty="0">
                <a:latin typeface="Courier New" panose="02070309020205020404" pitchFamily="49" charset="0"/>
              </a:rPr>
              <a:t>(number) == 2;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500" b="1" dirty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7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500" b="1" dirty="0">
                <a:solidFill>
                  <a:srgbClr val="008080"/>
                </a:solidFill>
                <a:latin typeface="Courier New" panose="02070309020205020404" pitchFamily="49" charset="0"/>
              </a:rPr>
              <a:t>    // Returns the number of factors of the given integer.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500" b="1" dirty="0">
                <a:latin typeface="Courier New" panose="02070309020205020404" pitchFamily="49" charset="0"/>
              </a:rPr>
              <a:t>    public static int </a:t>
            </a:r>
            <a:r>
              <a:rPr lang="en-US" altLang="en-US" sz="1500" b="1" dirty="0" err="1">
                <a:latin typeface="Courier New" panose="02070309020205020404" pitchFamily="49" charset="0"/>
              </a:rPr>
              <a:t>countFactors</a:t>
            </a:r>
            <a:r>
              <a:rPr lang="en-US" altLang="en-US" sz="1500" b="1" dirty="0">
                <a:latin typeface="Courier New" panose="02070309020205020404" pitchFamily="49" charset="0"/>
              </a:rPr>
              <a:t>(int number)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500" b="1" dirty="0">
                <a:latin typeface="Courier New" panose="02070309020205020404" pitchFamily="49" charset="0"/>
              </a:rPr>
              <a:t>        int count = 0;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500" b="1" dirty="0">
                <a:latin typeface="Courier New" panose="02070309020205020404" pitchFamily="49" charset="0"/>
              </a:rPr>
              <a:t>        for (int </a:t>
            </a:r>
            <a:r>
              <a:rPr lang="en-US" altLang="en-US" sz="15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500" b="1" dirty="0">
                <a:latin typeface="Courier New" panose="02070309020205020404" pitchFamily="49" charset="0"/>
              </a:rPr>
              <a:t> = 1; </a:t>
            </a:r>
            <a:r>
              <a:rPr lang="en-US" altLang="en-US" sz="15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500" b="1" dirty="0">
                <a:latin typeface="Courier New" panose="02070309020205020404" pitchFamily="49" charset="0"/>
              </a:rPr>
              <a:t> &lt;= number; </a:t>
            </a:r>
            <a:r>
              <a:rPr lang="en-US" altLang="en-US" sz="15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500" b="1" dirty="0">
                <a:latin typeface="Courier New" panose="02070309020205020404" pitchFamily="49" charset="0"/>
              </a:rPr>
              <a:t>++)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500" b="1" dirty="0">
                <a:latin typeface="Courier New" panose="02070309020205020404" pitchFamily="49" charset="0"/>
              </a:rPr>
              <a:t>            if (number % </a:t>
            </a:r>
            <a:r>
              <a:rPr lang="en-US" altLang="en-US" sz="15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500" b="1" dirty="0">
                <a:latin typeface="Courier New" panose="02070309020205020404" pitchFamily="49" charset="0"/>
              </a:rPr>
              <a:t> == 0)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500" b="1" dirty="0">
                <a:latin typeface="Courier New" panose="02070309020205020404" pitchFamily="49" charset="0"/>
              </a:rPr>
              <a:t>                count++;   </a:t>
            </a:r>
            <a:r>
              <a:rPr lang="en-US" altLang="en-US" sz="15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1500" b="1" dirty="0" err="1">
                <a:solidFill>
                  <a:srgbClr val="00808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500" b="1" dirty="0">
                <a:solidFill>
                  <a:srgbClr val="008080"/>
                </a:solidFill>
                <a:latin typeface="Courier New" panose="02070309020205020404" pitchFamily="49" charset="0"/>
              </a:rPr>
              <a:t> is a factor of the number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500" b="1" dirty="0">
                <a:latin typeface="Courier New" panose="02070309020205020404" pitchFamily="49" charset="0"/>
              </a:rPr>
              <a:t>        }   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500" b="1" dirty="0">
                <a:latin typeface="Courier New" panose="02070309020205020404" pitchFamily="49" charset="0"/>
              </a:rPr>
              <a:t>        return count;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500" b="1" dirty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C28A2B44-48B3-48E5-9D02-A469EEDE48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Classes as modules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42838FE0-4DA5-407B-8B47-D83900FDB4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en-US" b="1" dirty="0"/>
              <a:t>module</a:t>
            </a:r>
            <a:r>
              <a:rPr lang="en-US" altLang="en-US" dirty="0"/>
              <a:t>: A reusable piece of software, stored as a class.</a:t>
            </a:r>
          </a:p>
          <a:p>
            <a:pPr lvl="1" eaLnBrk="1" hangingPunct="1"/>
            <a:r>
              <a:rPr lang="en-US" altLang="en-US" dirty="0"/>
              <a:t>Example module classes: </a:t>
            </a:r>
            <a:r>
              <a:rPr lang="en-US" altLang="en-US" dirty="0">
                <a:latin typeface="Courier New" panose="02070309020205020404" pitchFamily="49" charset="0"/>
              </a:rPr>
              <a:t>Math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Arrays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System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900" dirty="0"/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900" dirty="0"/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This class is a module that contains useful methods 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related to factors and prime numbers.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public class Factors {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    // Returns the number of factors of the given integer.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public static int </a:t>
            </a:r>
            <a:r>
              <a:rPr lang="en-US" altLang="en-US" dirty="0" err="1">
                <a:latin typeface="Courier New" panose="02070309020205020404" pitchFamily="49" charset="0"/>
              </a:rPr>
              <a:t>countFactors</a:t>
            </a:r>
            <a:r>
              <a:rPr lang="en-US" altLang="en-US" dirty="0">
                <a:latin typeface="Courier New" panose="02070309020205020404" pitchFamily="49" charset="0"/>
              </a:rPr>
              <a:t>(int number) {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int count = 0;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for (int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= 1;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&lt;= number;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++) {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if (number %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== 0) {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    count++;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b="1" dirty="0" err="1">
                <a:solidFill>
                  <a:srgbClr val="00808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 is a factor of the number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}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}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return count;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900" dirty="0">
                <a:latin typeface="Courier New" panose="02070309020205020404" pitchFamily="49" charset="0"/>
              </a:rPr>
              <a:t>    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    // Returns true if the given number is prime.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public static </a:t>
            </a:r>
            <a:r>
              <a:rPr lang="en-US" altLang="en-US" dirty="0" err="1">
                <a:latin typeface="Courier New" panose="02070309020205020404" pitchFamily="49" charset="0"/>
              </a:rPr>
              <a:t>boolean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isPrime</a:t>
            </a:r>
            <a:r>
              <a:rPr lang="en-US" altLang="en-US" dirty="0">
                <a:latin typeface="Courier New" panose="02070309020205020404" pitchFamily="49" charset="0"/>
              </a:rPr>
              <a:t>(int number) {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return </a:t>
            </a:r>
            <a:r>
              <a:rPr lang="en-US" altLang="en-US" dirty="0" err="1">
                <a:latin typeface="Courier New" panose="02070309020205020404" pitchFamily="49" charset="0"/>
              </a:rPr>
              <a:t>countFactors</a:t>
            </a:r>
            <a:r>
              <a:rPr lang="en-US" altLang="en-US" dirty="0">
                <a:latin typeface="Courier New" panose="02070309020205020404" pitchFamily="49" charset="0"/>
              </a:rPr>
              <a:t>(number) == 2;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7A3AE1FD-E3F6-480C-AFA8-B3FB18017A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about modules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F602E3B3-A5E4-47FE-B672-A9E01C6124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/>
              <a:t>A module is a partial program, not a complete program.</a:t>
            </a:r>
          </a:p>
          <a:p>
            <a:pPr lvl="1" eaLnBrk="1" hangingPunct="1">
              <a:buFontTx/>
              <a:buNone/>
            </a:pPr>
            <a:endParaRPr lang="en-US" altLang="en-US" sz="900"/>
          </a:p>
          <a:p>
            <a:pPr lvl="1" eaLnBrk="1" hangingPunct="1"/>
            <a:r>
              <a:rPr lang="en-US" altLang="en-US"/>
              <a:t>It does not have a </a:t>
            </a:r>
            <a:r>
              <a:rPr lang="en-US" altLang="en-US">
                <a:latin typeface="Courier New" panose="02070309020205020404" pitchFamily="49" charset="0"/>
              </a:rPr>
              <a:t>main</a:t>
            </a:r>
            <a:r>
              <a:rPr lang="en-US" altLang="en-US"/>
              <a:t>.  You don't run it directly.</a:t>
            </a:r>
          </a:p>
          <a:p>
            <a:pPr lvl="1" eaLnBrk="1" hangingPunct="1"/>
            <a:r>
              <a:rPr lang="en-US" altLang="en-US"/>
              <a:t>Modules are meant to be utilized by other </a:t>
            </a:r>
            <a:r>
              <a:rPr lang="en-US" altLang="en-US" i="1"/>
              <a:t>client</a:t>
            </a:r>
            <a:r>
              <a:rPr lang="en-US" altLang="en-US"/>
              <a:t> classes.</a:t>
            </a:r>
          </a:p>
          <a:p>
            <a:pPr lvl="1" eaLnBrk="1" hangingPunct="1">
              <a:buFontTx/>
              <a:buNone/>
            </a:pPr>
            <a:endParaRPr lang="en-US" altLang="en-US"/>
          </a:p>
          <a:p>
            <a:pPr lvl="1" eaLnBrk="1" hangingPunct="1">
              <a:buFontTx/>
              <a:buNone/>
            </a:pPr>
            <a:endParaRPr lang="en-US" altLang="en-US"/>
          </a:p>
          <a:p>
            <a:pPr eaLnBrk="1" hangingPunct="1"/>
            <a:r>
              <a:rPr lang="en-US" altLang="en-US"/>
              <a:t>Syntax:</a:t>
            </a:r>
          </a:p>
          <a:p>
            <a:pPr eaLnBrk="1" hangingPunct="1">
              <a:buFontTx/>
              <a:buNone/>
            </a:pPr>
            <a:endParaRPr lang="en-US" altLang="en-US" sz="900"/>
          </a:p>
          <a:p>
            <a:pPr lvl="1" eaLnBrk="1" hangingPunct="1">
              <a:buFontTx/>
              <a:buNone/>
            </a:pPr>
            <a:r>
              <a:rPr lang="en-US" altLang="en-US" b="1"/>
              <a:t>	class</a:t>
            </a:r>
            <a:r>
              <a:rPr lang="en-US" altLang="en-US">
                <a:latin typeface="Courier New" panose="02070309020205020404" pitchFamily="49" charset="0"/>
              </a:rPr>
              <a:t>.</a:t>
            </a:r>
            <a:r>
              <a:rPr lang="en-US" altLang="en-US" b="1"/>
              <a:t>method</a:t>
            </a:r>
            <a:r>
              <a:rPr lang="en-US" altLang="en-US">
                <a:latin typeface="Courier New" panose="02070309020205020404" pitchFamily="49" charset="0"/>
              </a:rPr>
              <a:t>(</a:t>
            </a:r>
            <a:r>
              <a:rPr lang="en-US" altLang="en-US" b="1"/>
              <a:t>parameters</a:t>
            </a:r>
            <a:r>
              <a:rPr lang="en-US" altLang="en-US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buFontTx/>
              <a:buNone/>
            </a:pPr>
            <a:endParaRPr lang="en-US" altLang="en-US"/>
          </a:p>
          <a:p>
            <a:pPr eaLnBrk="1" hangingPunct="1"/>
            <a:r>
              <a:rPr lang="en-US" altLang="en-US"/>
              <a:t>Example:</a:t>
            </a:r>
            <a:endParaRPr lang="en-US" altLang="en-US" sz="900"/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int factorsOf24 = </a:t>
            </a:r>
            <a:r>
              <a:rPr lang="en-US" altLang="en-US" b="1">
                <a:latin typeface="Courier New" panose="02070309020205020404" pitchFamily="49" charset="0"/>
              </a:rPr>
              <a:t>Factors.countFactors(24)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10585063-38FB-4927-85E8-918391B2E4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a module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83D6232C-18DC-4D96-8B16-1AEA0A69D9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1600" b="1">
                <a:solidFill>
                  <a:srgbClr val="008080"/>
                </a:solidFill>
                <a:latin typeface="Courier New" panose="02070309020205020404" pitchFamily="49" charset="0"/>
              </a:rPr>
              <a:t>// This program sees whether some interesting numbers are prime.</a:t>
            </a:r>
            <a:endParaRPr lang="en-US" altLang="en-US" sz="800" b="1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public class Primes {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public static void main(String[] args) {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int[] nums = {1234517, 859501, 53, 142};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for (int i = 0; i &lt; nums.length; i++) {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    if (</a:t>
            </a:r>
            <a:r>
              <a:rPr lang="en-US" altLang="en-US" sz="1600" b="1">
                <a:latin typeface="Courier New" panose="02070309020205020404" pitchFamily="49" charset="0"/>
              </a:rPr>
              <a:t>Factors.isPrime(nums[i])</a:t>
            </a:r>
            <a:r>
              <a:rPr lang="en-US" altLang="en-US" sz="1600"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        System.out.println(nums[i] + " is prime");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    }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}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1600" b="1">
                <a:solidFill>
                  <a:srgbClr val="008080"/>
                </a:solidFill>
                <a:latin typeface="Courier New" panose="02070309020205020404" pitchFamily="49" charset="0"/>
              </a:rPr>
              <a:t>// This program prints all prime numbers up to a given maximum.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public class Primes2 {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public static void main(String[] args) {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Scanner console = new Scanner(System.in);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System.out.print("Max number? ");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int max = console.nextInt();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for (int i = 2; i &lt;= max; i++) {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    if (</a:t>
            </a:r>
            <a:r>
              <a:rPr lang="en-US" altLang="en-US" sz="1600" b="1">
                <a:latin typeface="Courier New" panose="02070309020205020404" pitchFamily="49" charset="0"/>
              </a:rPr>
              <a:t>Factors.isPrime(i)</a:t>
            </a:r>
            <a:r>
              <a:rPr lang="en-US" altLang="en-US" sz="1600"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        System.out.print(i + " ");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}   }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System.out.println();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1F42168C-8976-4100-BE96-8758EC53FF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Modules in Java libraries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D0A69104-65B7-4A8B-A596-34CFFBC6AC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// Java's built in Math class is a module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public class Math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public static final double PI = 3.14159265358979323846;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...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public static int abs(int a)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    if (a &gt;= 0)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        return a;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    } else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        return -a;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    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}</a:t>
            </a:r>
            <a:endParaRPr lang="en-US" altLang="en-US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public static double toDegrees(double radians)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    return radians * 180 / PI;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24B5FA1F-A8B3-4A56-95DC-F158646F77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Static members</a:t>
            </a: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AA27C41E-6269-4893-91F3-5F43102FF2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321595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en-US" b="1" dirty="0"/>
              <a:t>static</a:t>
            </a:r>
            <a:r>
              <a:rPr lang="en-US" altLang="en-US" dirty="0"/>
              <a:t>: Part of a class, rather than part of an object.</a:t>
            </a:r>
          </a:p>
          <a:p>
            <a:pPr lvl="1" eaLnBrk="1" hangingPunct="1"/>
            <a:r>
              <a:rPr lang="en-US" altLang="en-US" dirty="0"/>
              <a:t>Object classes can have static methods </a:t>
            </a:r>
            <a:r>
              <a:rPr lang="en-US" altLang="en-US" i="1" dirty="0"/>
              <a:t>and fields</a:t>
            </a:r>
            <a:r>
              <a:rPr lang="en-US" altLang="en-US" dirty="0"/>
              <a:t>.</a:t>
            </a:r>
          </a:p>
          <a:p>
            <a:pPr lvl="1" eaLnBrk="1" hangingPunct="1"/>
            <a:r>
              <a:rPr lang="en-US" altLang="en-US" dirty="0"/>
              <a:t>Not copied into each object; shared by all objects of that class.</a:t>
            </a:r>
          </a:p>
        </p:txBody>
      </p:sp>
      <p:grpSp>
        <p:nvGrpSpPr>
          <p:cNvPr id="76804" name="Group 4">
            <a:extLst>
              <a:ext uri="{FF2B5EF4-FFF2-40B4-BE49-F238E27FC236}">
                <a16:creationId xmlns:a16="http://schemas.microsoft.com/office/drawing/2014/main" id="{9E17266E-C61A-45C2-B6B9-40A3E9489C1F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667001"/>
            <a:ext cx="7924800" cy="3854451"/>
            <a:chOff x="384" y="1680"/>
            <a:chExt cx="4992" cy="2428"/>
          </a:xfrm>
        </p:grpSpPr>
        <p:sp>
          <p:nvSpPr>
            <p:cNvPr id="76805" name="Text Box 5">
              <a:extLst>
                <a:ext uri="{FF2B5EF4-FFF2-40B4-BE49-F238E27FC236}">
                  <a16:creationId xmlns:a16="http://schemas.microsoft.com/office/drawing/2014/main" id="{BCBE32FA-3F1B-4057-8645-73FF2AC09B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2" y="1680"/>
              <a:ext cx="2668" cy="10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en-US" sz="1400" b="1" u="sng">
                  <a:latin typeface="Verdana" panose="020B0604030504040204" pitchFamily="34" charset="0"/>
                  <a:cs typeface="Times New Roman" panose="02020603050405020304" pitchFamily="18" charset="0"/>
                </a:rPr>
                <a:t>class</a:t>
              </a:r>
            </a:p>
            <a:p>
              <a:pPr algn="l">
                <a:lnSpc>
                  <a:spcPct val="90000"/>
                </a:lnSpc>
                <a:spcBef>
                  <a:spcPts val="500"/>
                </a:spcBef>
                <a:buClr>
                  <a:srgbClr val="800080"/>
                </a:buClr>
                <a:buSzPct val="55000"/>
              </a:pPr>
              <a:r>
                <a:rPr lang="en-US" altLang="en-US" sz="1400">
                  <a:latin typeface="Verdana" panose="020B0604030504040204" pitchFamily="34" charset="0"/>
                  <a:cs typeface="Times New Roman" panose="02020603050405020304" pitchFamily="18" charset="0"/>
                </a:rPr>
                <a:t>state:</a:t>
              </a:r>
              <a:br>
                <a:rPr lang="en-US" altLang="en-US" sz="1400">
                  <a:latin typeface="Verdan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latin typeface="Courier New" panose="02070309020205020404" pitchFamily="49" charset="0"/>
                  <a:cs typeface="Times New Roman" panose="02020603050405020304" pitchFamily="18" charset="0"/>
                </a:rPr>
                <a:t>private </a:t>
              </a:r>
              <a:r>
                <a:rPr lang="en-US" altLang="en-US" sz="1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static</a:t>
              </a:r>
              <a:r>
                <a:rPr lang="en-US" altLang="en-US" sz="1400">
                  <a:latin typeface="Courier New" panose="02070309020205020404" pitchFamily="49" charset="0"/>
                  <a:cs typeface="Times New Roman" panose="02020603050405020304" pitchFamily="18" charset="0"/>
                </a:rPr>
                <a:t> int staticFieldA</a:t>
              </a:r>
              <a:br>
                <a:rPr lang="en-US" altLang="en-US" sz="1400">
                  <a:latin typeface="Courier New" panose="02070309020205020404" pitchFamily="49" charset="0"/>
                  <a:cs typeface="Times New Roman" panose="02020603050405020304" pitchFamily="18" charset="0"/>
                </a:rPr>
              </a:br>
              <a:r>
                <a:rPr lang="en-US" altLang="en-US" sz="1400">
                  <a:latin typeface="Courier New" panose="02070309020205020404" pitchFamily="49" charset="0"/>
                  <a:cs typeface="Times New Roman" panose="02020603050405020304" pitchFamily="18" charset="0"/>
                </a:rPr>
                <a:t>private </a:t>
              </a:r>
              <a:r>
                <a:rPr lang="en-US" altLang="en-US" sz="1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static</a:t>
              </a:r>
              <a:r>
                <a:rPr lang="en-US" altLang="en-US" sz="1400">
                  <a:latin typeface="Courier New" panose="02070309020205020404" pitchFamily="49" charset="0"/>
                  <a:cs typeface="Times New Roman" panose="02020603050405020304" pitchFamily="18" charset="0"/>
                </a:rPr>
                <a:t> String staticFieldB</a:t>
              </a:r>
            </a:p>
            <a:p>
              <a:pPr algn="l">
                <a:lnSpc>
                  <a:spcPct val="90000"/>
                </a:lnSpc>
                <a:spcBef>
                  <a:spcPts val="500"/>
                </a:spcBef>
                <a:buClr>
                  <a:srgbClr val="800080"/>
                </a:buClr>
                <a:buSzPct val="55000"/>
              </a:pPr>
              <a:r>
                <a:rPr lang="en-US" altLang="en-US" sz="1400">
                  <a:latin typeface="Verdana" panose="020B0604030504040204" pitchFamily="34" charset="0"/>
                  <a:cs typeface="Times New Roman" panose="02020603050405020304" pitchFamily="18" charset="0"/>
                </a:rPr>
                <a:t>behavior:</a:t>
              </a:r>
              <a:br>
                <a:rPr lang="en-US" altLang="en-US" sz="1400">
                  <a:latin typeface="Verdan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latin typeface="Courier New" panose="02070309020205020404" pitchFamily="49" charset="0"/>
                  <a:cs typeface="Times New Roman" panose="02020603050405020304" pitchFamily="18" charset="0"/>
                </a:rPr>
                <a:t>public </a:t>
              </a:r>
              <a:r>
                <a:rPr lang="en-US" altLang="en-US" sz="1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static</a:t>
              </a:r>
              <a:r>
                <a:rPr lang="en-US" altLang="en-US" sz="1400">
                  <a:latin typeface="Courier New" panose="02070309020205020404" pitchFamily="49" charset="0"/>
                  <a:cs typeface="Times New Roman" panose="02020603050405020304" pitchFamily="18" charset="0"/>
                </a:rPr>
                <a:t> void someStaticMethodC()</a:t>
              </a:r>
              <a:br>
                <a:rPr lang="en-US" altLang="en-US" sz="1400">
                  <a:latin typeface="Courier New" panose="02070309020205020404" pitchFamily="49" charset="0"/>
                  <a:cs typeface="Times New Roman" panose="02020603050405020304" pitchFamily="18" charset="0"/>
                </a:rPr>
              </a:br>
              <a:r>
                <a:rPr lang="en-US" altLang="en-US" sz="1400">
                  <a:latin typeface="Courier New" panose="02070309020205020404" pitchFamily="49" charset="0"/>
                  <a:cs typeface="Times New Roman" panose="02020603050405020304" pitchFamily="18" charset="0"/>
                </a:rPr>
                <a:t>public </a:t>
              </a:r>
              <a:r>
                <a:rPr lang="en-US" altLang="en-US" sz="1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static</a:t>
              </a:r>
              <a:r>
                <a:rPr lang="en-US" altLang="en-US" sz="1400">
                  <a:latin typeface="Courier New" panose="02070309020205020404" pitchFamily="49" charset="0"/>
                  <a:cs typeface="Times New Roman" panose="02020603050405020304" pitchFamily="18" charset="0"/>
                </a:rPr>
                <a:t> void someStaticMethodD()</a:t>
              </a:r>
            </a:p>
          </p:txBody>
        </p:sp>
        <p:grpSp>
          <p:nvGrpSpPr>
            <p:cNvPr id="76806" name="Group 6">
              <a:extLst>
                <a:ext uri="{FF2B5EF4-FFF2-40B4-BE49-F238E27FC236}">
                  <a16:creationId xmlns:a16="http://schemas.microsoft.com/office/drawing/2014/main" id="{525A6241-91C6-49F1-A78F-1CD2515043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703"/>
              <a:ext cx="2640" cy="327"/>
              <a:chOff x="1440" y="2448"/>
              <a:chExt cx="2640" cy="327"/>
            </a:xfrm>
          </p:grpSpPr>
          <p:sp>
            <p:nvSpPr>
              <p:cNvPr id="76810" name="Line 7">
                <a:extLst>
                  <a:ext uri="{FF2B5EF4-FFF2-40B4-BE49-F238E27FC236}">
                    <a16:creationId xmlns:a16="http://schemas.microsoft.com/office/drawing/2014/main" id="{4CF59323-151D-49CE-A4EC-046B72093F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40" y="2448"/>
                <a:ext cx="1296" cy="3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6811" name="Line 8">
                <a:extLst>
                  <a:ext uri="{FF2B5EF4-FFF2-40B4-BE49-F238E27FC236}">
                    <a16:creationId xmlns:a16="http://schemas.microsoft.com/office/drawing/2014/main" id="{DDFF0F67-3AC6-49C6-AD49-ACB1D86A21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2448"/>
                <a:ext cx="0" cy="3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6812" name="Line 9">
                <a:extLst>
                  <a:ext uri="{FF2B5EF4-FFF2-40B4-BE49-F238E27FC236}">
                    <a16:creationId xmlns:a16="http://schemas.microsoft.com/office/drawing/2014/main" id="{B3BA78CD-EF08-40CC-A4AB-58D90B6E0C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448"/>
                <a:ext cx="1248" cy="3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6807" name="Text Box 10">
              <a:extLst>
                <a:ext uri="{FF2B5EF4-FFF2-40B4-BE49-F238E27FC236}">
                  <a16:creationId xmlns:a16="http://schemas.microsoft.com/office/drawing/2014/main" id="{7502127B-5BB2-4A33-B233-DF0FA39E11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039"/>
              <a:ext cx="1536" cy="10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 b="1" u="sng">
                  <a:latin typeface="Tahoma" panose="020B0604030504040204" pitchFamily="34" charset="0"/>
                  <a:cs typeface="Times New Roman" panose="02020603050405020304" pitchFamily="18" charset="0"/>
                </a:rPr>
                <a:t>object #1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  <a:t>state:</a:t>
              </a:r>
              <a:b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latin typeface="Courier New" panose="02070309020205020404" pitchFamily="49" charset="0"/>
                  <a:cs typeface="Times New Roman" panose="02020603050405020304" pitchFamily="18" charset="0"/>
                </a:rPr>
                <a:t>int field2</a:t>
              </a:r>
              <a:br>
                <a:rPr lang="en-US" altLang="en-US" sz="1400">
                  <a:latin typeface="Courier New" panose="02070309020205020404" pitchFamily="49" charset="0"/>
                  <a:cs typeface="Times New Roman" panose="02020603050405020304" pitchFamily="18" charset="0"/>
                </a:rPr>
              </a:br>
              <a:r>
                <a:rPr lang="en-US" altLang="en-US" sz="1400">
                  <a:latin typeface="Courier New" panose="02070309020205020404" pitchFamily="49" charset="0"/>
                  <a:cs typeface="Times New Roman" panose="02020603050405020304" pitchFamily="18" charset="0"/>
                </a:rPr>
                <a:t>double field2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  <a:t>behavior:</a:t>
              </a:r>
              <a:b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latin typeface="Courier New" panose="02070309020205020404" pitchFamily="49" charset="0"/>
                  <a:cs typeface="Times New Roman" panose="02020603050405020304" pitchFamily="18" charset="0"/>
                </a:rPr>
                <a:t>public void method3()</a:t>
              </a:r>
              <a:br>
                <a:rPr lang="en-US" altLang="en-US" sz="1400">
                  <a:latin typeface="Courier New" panose="02070309020205020404" pitchFamily="49" charset="0"/>
                  <a:cs typeface="Times New Roman" panose="02020603050405020304" pitchFamily="18" charset="0"/>
                </a:rPr>
              </a:br>
              <a:r>
                <a:rPr lang="en-US" altLang="en-US" sz="1400">
                  <a:latin typeface="Courier New" panose="02070309020205020404" pitchFamily="49" charset="0"/>
                  <a:cs typeface="Times New Roman" panose="02020603050405020304" pitchFamily="18" charset="0"/>
                </a:rPr>
                <a:t>public int method4()</a:t>
              </a:r>
              <a:br>
                <a:rPr lang="en-US" altLang="en-US" sz="1400">
                  <a:latin typeface="Courier New" panose="02070309020205020404" pitchFamily="49" charset="0"/>
                  <a:cs typeface="Times New Roman" panose="02020603050405020304" pitchFamily="18" charset="0"/>
                </a:rPr>
              </a:br>
              <a:r>
                <a:rPr lang="en-US" altLang="en-US" sz="1400">
                  <a:latin typeface="Courier New" panose="02070309020205020404" pitchFamily="49" charset="0"/>
                  <a:cs typeface="Times New Roman" panose="02020603050405020304" pitchFamily="18" charset="0"/>
                </a:rPr>
                <a:t>public void method5()</a:t>
              </a:r>
            </a:p>
          </p:txBody>
        </p:sp>
        <p:sp>
          <p:nvSpPr>
            <p:cNvPr id="76808" name="Text Box 11">
              <a:extLst>
                <a:ext uri="{FF2B5EF4-FFF2-40B4-BE49-F238E27FC236}">
                  <a16:creationId xmlns:a16="http://schemas.microsoft.com/office/drawing/2014/main" id="{52AABE88-C940-4778-B06D-89EFE70DD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3039"/>
              <a:ext cx="1536" cy="10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 b="1" u="sng">
                  <a:latin typeface="Tahoma" panose="020B0604030504040204" pitchFamily="34" charset="0"/>
                  <a:cs typeface="Times New Roman" panose="02020603050405020304" pitchFamily="18" charset="0"/>
                </a:rPr>
                <a:t>object #2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  <a:t>state:</a:t>
              </a:r>
              <a:b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latin typeface="Courier New" panose="02070309020205020404" pitchFamily="49" charset="0"/>
                  <a:cs typeface="Times New Roman" panose="02020603050405020304" pitchFamily="18" charset="0"/>
                </a:rPr>
                <a:t>int field1</a:t>
              </a:r>
              <a:br>
                <a:rPr lang="en-US" altLang="en-US" sz="1400">
                  <a:latin typeface="Courier New" panose="02070309020205020404" pitchFamily="49" charset="0"/>
                  <a:cs typeface="Times New Roman" panose="02020603050405020304" pitchFamily="18" charset="0"/>
                </a:rPr>
              </a:br>
              <a:r>
                <a:rPr lang="en-US" altLang="en-US" sz="1400">
                  <a:latin typeface="Courier New" panose="02070309020205020404" pitchFamily="49" charset="0"/>
                  <a:cs typeface="Times New Roman" panose="02020603050405020304" pitchFamily="18" charset="0"/>
                </a:rPr>
                <a:t>double field2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  <a:t>behavior:</a:t>
              </a:r>
              <a:b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latin typeface="Courier New" panose="02070309020205020404" pitchFamily="49" charset="0"/>
                  <a:cs typeface="Times New Roman" panose="02020603050405020304" pitchFamily="18" charset="0"/>
                </a:rPr>
                <a:t>public void method3()</a:t>
              </a:r>
              <a:br>
                <a:rPr lang="en-US" altLang="en-US" sz="1400">
                  <a:latin typeface="Courier New" panose="02070309020205020404" pitchFamily="49" charset="0"/>
                  <a:cs typeface="Times New Roman" panose="02020603050405020304" pitchFamily="18" charset="0"/>
                </a:rPr>
              </a:br>
              <a:r>
                <a:rPr lang="en-US" altLang="en-US" sz="1400">
                  <a:latin typeface="Courier New" panose="02070309020205020404" pitchFamily="49" charset="0"/>
                  <a:cs typeface="Times New Roman" panose="02020603050405020304" pitchFamily="18" charset="0"/>
                </a:rPr>
                <a:t>public int method4()</a:t>
              </a:r>
              <a:br>
                <a:rPr lang="en-US" altLang="en-US" sz="1400">
                  <a:latin typeface="Courier New" panose="02070309020205020404" pitchFamily="49" charset="0"/>
                  <a:cs typeface="Times New Roman" panose="02020603050405020304" pitchFamily="18" charset="0"/>
                </a:rPr>
              </a:br>
              <a:r>
                <a:rPr lang="en-US" altLang="en-US" sz="1400">
                  <a:latin typeface="Courier New" panose="02070309020205020404" pitchFamily="49" charset="0"/>
                  <a:cs typeface="Times New Roman" panose="02020603050405020304" pitchFamily="18" charset="0"/>
                </a:rPr>
                <a:t>public void method5()</a:t>
              </a:r>
            </a:p>
          </p:txBody>
        </p:sp>
        <p:sp>
          <p:nvSpPr>
            <p:cNvPr id="76809" name="Text Box 12">
              <a:extLst>
                <a:ext uri="{FF2B5EF4-FFF2-40B4-BE49-F238E27FC236}">
                  <a16:creationId xmlns:a16="http://schemas.microsoft.com/office/drawing/2014/main" id="{CD0C954E-3A06-4963-9FAC-2CCB1A9132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039"/>
              <a:ext cx="1536" cy="10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 b="1" u="sng">
                  <a:latin typeface="Tahoma" panose="020B0604030504040204" pitchFamily="34" charset="0"/>
                  <a:cs typeface="Times New Roman" panose="02020603050405020304" pitchFamily="18" charset="0"/>
                </a:rPr>
                <a:t>object #3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  <a:t>state:</a:t>
              </a:r>
              <a:b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latin typeface="Courier New" panose="02070309020205020404" pitchFamily="49" charset="0"/>
                  <a:cs typeface="Times New Roman" panose="02020603050405020304" pitchFamily="18" charset="0"/>
                </a:rPr>
                <a:t>int field1</a:t>
              </a:r>
              <a:br>
                <a:rPr lang="en-US" altLang="en-US" sz="1400">
                  <a:latin typeface="Courier New" panose="02070309020205020404" pitchFamily="49" charset="0"/>
                  <a:cs typeface="Times New Roman" panose="02020603050405020304" pitchFamily="18" charset="0"/>
                </a:rPr>
              </a:br>
              <a:r>
                <a:rPr lang="en-US" altLang="en-US" sz="1400">
                  <a:latin typeface="Courier New" panose="02070309020205020404" pitchFamily="49" charset="0"/>
                  <a:cs typeface="Times New Roman" panose="02020603050405020304" pitchFamily="18" charset="0"/>
                </a:rPr>
                <a:t>double field2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  <a:t>behavior:</a:t>
              </a:r>
              <a:b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latin typeface="Courier New" panose="02070309020205020404" pitchFamily="49" charset="0"/>
                  <a:cs typeface="Times New Roman" panose="02020603050405020304" pitchFamily="18" charset="0"/>
                </a:rPr>
                <a:t>public void method3()</a:t>
              </a:r>
              <a:br>
                <a:rPr lang="en-US" altLang="en-US" sz="1400">
                  <a:latin typeface="Courier New" panose="02070309020205020404" pitchFamily="49" charset="0"/>
                  <a:cs typeface="Times New Roman" panose="02020603050405020304" pitchFamily="18" charset="0"/>
                </a:rPr>
              </a:br>
              <a:r>
                <a:rPr lang="en-US" altLang="en-US" sz="1400">
                  <a:latin typeface="Courier New" panose="02070309020205020404" pitchFamily="49" charset="0"/>
                  <a:cs typeface="Times New Roman" panose="02020603050405020304" pitchFamily="18" charset="0"/>
                </a:rPr>
                <a:t>public int method4()</a:t>
              </a:r>
              <a:br>
                <a:rPr lang="en-US" altLang="en-US" sz="1400">
                  <a:latin typeface="Courier New" panose="02070309020205020404" pitchFamily="49" charset="0"/>
                  <a:cs typeface="Times New Roman" panose="02020603050405020304" pitchFamily="18" charset="0"/>
                </a:rPr>
              </a:br>
              <a:r>
                <a:rPr lang="en-US" altLang="en-US" sz="1400">
                  <a:latin typeface="Courier New" panose="02070309020205020404" pitchFamily="49" charset="0"/>
                  <a:cs typeface="Times New Roman" panose="02020603050405020304" pitchFamily="18" charset="0"/>
                </a:rPr>
                <a:t>public void method5()</a:t>
              </a:r>
            </a:p>
          </p:txBody>
        </p:sp>
      </p:grp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CD15AF8F-BF4B-4B41-BD8B-3B521C1307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Static fields</a:t>
            </a: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1F94D370-C2F3-4B1E-A247-321553587A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private static </a:t>
            </a:r>
            <a:r>
              <a:rPr lang="en-US" altLang="en-US" b="1"/>
              <a:t>type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1"/>
              <a:t>name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  <a:endParaRPr lang="en-US" altLang="en-US" b="1" i="1"/>
          </a:p>
          <a:p>
            <a:pPr lvl="1" eaLnBrk="1" hangingPunct="1">
              <a:buFontTx/>
              <a:buNone/>
            </a:pPr>
            <a:r>
              <a:rPr lang="en-US" altLang="en-US"/>
              <a:t>	or,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private static </a:t>
            </a:r>
            <a:r>
              <a:rPr lang="en-US" altLang="en-US" b="1"/>
              <a:t>type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1"/>
              <a:t>name</a:t>
            </a:r>
            <a:r>
              <a:rPr lang="en-US" altLang="en-US">
                <a:latin typeface="Courier New" panose="02070309020205020404" pitchFamily="49" charset="0"/>
              </a:rPr>
              <a:t> = </a:t>
            </a:r>
            <a:r>
              <a:rPr lang="en-US" altLang="en-US" b="1"/>
              <a:t>value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/>
              <a:t>Example: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private static int theAnswer = 42;</a:t>
            </a:r>
            <a:endParaRPr lang="en-US" altLang="en-US" sz="900"/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 b="1"/>
              <a:t>static field</a:t>
            </a:r>
            <a:r>
              <a:rPr lang="en-US" altLang="en-US"/>
              <a:t>: Stored in the class instead of each object.</a:t>
            </a:r>
          </a:p>
          <a:p>
            <a:pPr lvl="1" eaLnBrk="1" hangingPunct="1"/>
            <a:r>
              <a:rPr lang="en-US" altLang="en-US"/>
              <a:t>A "shared" global field that all objects can access and modify.</a:t>
            </a:r>
          </a:p>
          <a:p>
            <a:pPr lvl="1" eaLnBrk="1" hangingPunct="1"/>
            <a:r>
              <a:rPr lang="en-US" altLang="en-US"/>
              <a:t>Like a class constant, except that its value can be changed.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25BE004-16C9-43A4-9A4F-41CA70C307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Blueprint analogy</a:t>
            </a: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EF11E414-F85C-47E8-85B7-C15048C5E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358900"/>
            <a:ext cx="4876800" cy="2190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en-US" sz="1400" b="1" u="sng">
                <a:latin typeface="Verdana" panose="020B0604030504040204" pitchFamily="34" charset="0"/>
                <a:cs typeface="Times New Roman" panose="02020603050405020304" pitchFamily="18" charset="0"/>
              </a:rPr>
              <a:t>iPod blueprint</a:t>
            </a:r>
          </a:p>
          <a:p>
            <a:pPr algn="l">
              <a:lnSpc>
                <a:spcPct val="90000"/>
              </a:lnSpc>
              <a:spcBef>
                <a:spcPts val="500"/>
              </a:spcBef>
              <a:buClr>
                <a:srgbClr val="800080"/>
              </a:buClr>
              <a:buSzPct val="55000"/>
            </a:pPr>
            <a:r>
              <a:rPr lang="en-US" altLang="en-US" sz="1400" b="1" u="sng">
                <a:latin typeface="Verdana" panose="020B0604030504040204" pitchFamily="34" charset="0"/>
                <a:cs typeface="Times New Roman" panose="02020603050405020304" pitchFamily="18" charset="0"/>
              </a:rPr>
              <a:t>state:</a:t>
            </a:r>
            <a:br>
              <a:rPr lang="en-US" altLang="en-US" sz="1400" b="1" u="sng"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1400" b="1">
                <a:latin typeface="Verdana" panose="020B0604030504040204" pitchFamily="34" charset="0"/>
                <a:cs typeface="Times New Roman" panose="02020603050405020304" pitchFamily="18" charset="0"/>
              </a:rPr>
              <a:t>  </a:t>
            </a:r>
            <a:r>
              <a:rPr lang="en-US" altLang="en-US" sz="1400">
                <a:latin typeface="Verdana" panose="020B0604030504040204" pitchFamily="34" charset="0"/>
                <a:cs typeface="Times New Roman" panose="02020603050405020304" pitchFamily="18" charset="0"/>
              </a:rPr>
              <a:t>current song</a:t>
            </a:r>
            <a:br>
              <a:rPr lang="en-US" altLang="en-US" sz="1400"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1400">
                <a:latin typeface="Verdana" panose="020B0604030504040204" pitchFamily="34" charset="0"/>
                <a:cs typeface="Times New Roman" panose="02020603050405020304" pitchFamily="18" charset="0"/>
              </a:rPr>
              <a:t>  volume</a:t>
            </a:r>
            <a:br>
              <a:rPr lang="en-US" altLang="en-US" sz="1400"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1400">
                <a:latin typeface="Verdana" panose="020B0604030504040204" pitchFamily="34" charset="0"/>
                <a:cs typeface="Times New Roman" panose="02020603050405020304" pitchFamily="18" charset="0"/>
              </a:rPr>
              <a:t>  battery life</a:t>
            </a:r>
          </a:p>
          <a:p>
            <a:pPr algn="l">
              <a:lnSpc>
                <a:spcPct val="90000"/>
              </a:lnSpc>
              <a:spcBef>
                <a:spcPts val="500"/>
              </a:spcBef>
              <a:buClr>
                <a:srgbClr val="800080"/>
              </a:buClr>
              <a:buSzPct val="55000"/>
            </a:pPr>
            <a:r>
              <a:rPr lang="en-US" altLang="en-US" sz="1400" b="1" u="sng">
                <a:latin typeface="Verdana" panose="020B0604030504040204" pitchFamily="34" charset="0"/>
                <a:cs typeface="Times New Roman" panose="02020603050405020304" pitchFamily="18" charset="0"/>
              </a:rPr>
              <a:t>behavior:</a:t>
            </a:r>
            <a:br>
              <a:rPr lang="en-US" altLang="en-US" sz="1400" b="1" u="sng"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1400" b="1">
                <a:latin typeface="Verdana" panose="020B0604030504040204" pitchFamily="34" charset="0"/>
                <a:cs typeface="Times New Roman" panose="02020603050405020304" pitchFamily="18" charset="0"/>
              </a:rPr>
              <a:t>  </a:t>
            </a:r>
            <a:r>
              <a:rPr lang="en-US" altLang="en-US" sz="1400">
                <a:latin typeface="Verdana" panose="020B0604030504040204" pitchFamily="34" charset="0"/>
                <a:cs typeface="Times New Roman" panose="02020603050405020304" pitchFamily="18" charset="0"/>
              </a:rPr>
              <a:t>power on/off</a:t>
            </a:r>
            <a:br>
              <a:rPr lang="en-US" altLang="en-US" sz="1400"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1400">
                <a:latin typeface="Verdana" panose="020B0604030504040204" pitchFamily="34" charset="0"/>
                <a:cs typeface="Times New Roman" panose="02020603050405020304" pitchFamily="18" charset="0"/>
              </a:rPr>
              <a:t>  change station/song</a:t>
            </a:r>
            <a:br>
              <a:rPr lang="en-US" altLang="en-US" sz="1400"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1400">
                <a:latin typeface="Verdana" panose="020B0604030504040204" pitchFamily="34" charset="0"/>
                <a:cs typeface="Times New Roman" panose="02020603050405020304" pitchFamily="18" charset="0"/>
              </a:rPr>
              <a:t>  change volume</a:t>
            </a:r>
            <a:br>
              <a:rPr lang="en-US" altLang="en-US" sz="1400"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1400">
                <a:latin typeface="Verdana" panose="020B0604030504040204" pitchFamily="34" charset="0"/>
                <a:cs typeface="Times New Roman" panose="02020603050405020304" pitchFamily="18" charset="0"/>
              </a:rPr>
              <a:t>  choose random song</a:t>
            </a:r>
          </a:p>
        </p:txBody>
      </p:sp>
      <p:grpSp>
        <p:nvGrpSpPr>
          <p:cNvPr id="10244" name="Group 4">
            <a:extLst>
              <a:ext uri="{FF2B5EF4-FFF2-40B4-BE49-F238E27FC236}">
                <a16:creationId xmlns:a16="http://schemas.microsoft.com/office/drawing/2014/main" id="{0D5A6FB0-1C98-444B-804A-7781876247E6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4387850"/>
            <a:ext cx="8077200" cy="2012950"/>
            <a:chOff x="192" y="2967"/>
            <a:chExt cx="5088" cy="1268"/>
          </a:xfrm>
        </p:grpSpPr>
        <p:sp>
          <p:nvSpPr>
            <p:cNvPr id="10255" name="Text Box 5">
              <a:extLst>
                <a:ext uri="{FF2B5EF4-FFF2-40B4-BE49-F238E27FC236}">
                  <a16:creationId xmlns:a16="http://schemas.microsoft.com/office/drawing/2014/main" id="{BC9E9548-3982-48D8-A1AA-F7924F4218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967"/>
              <a:ext cx="1344" cy="12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 b="1" u="sng">
                  <a:latin typeface="Tahoma" panose="020B0604030504040204" pitchFamily="34" charset="0"/>
                  <a:cs typeface="Times New Roman" panose="02020603050405020304" pitchFamily="18" charset="0"/>
                </a:rPr>
                <a:t>iPod #1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 b="1" u="sng">
                  <a:latin typeface="Tahoma" panose="020B0604030504040204" pitchFamily="34" charset="0"/>
                  <a:cs typeface="Times New Roman" panose="02020603050405020304" pitchFamily="18" charset="0"/>
                </a:rPr>
                <a:t>state:</a:t>
              </a:r>
              <a:br>
                <a:rPr lang="en-US" altLang="en-US" sz="1400" b="1" u="sng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  song = "</a:t>
              </a:r>
              <a:r>
                <a:rPr lang="en-US" altLang="en-US" sz="120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1,000,000 Miles</a:t>
              </a:r>
              <a:r>
                <a:rPr lang="en-US" altLang="en-US" sz="140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"</a:t>
              </a:r>
              <a:br>
                <a:rPr lang="en-US" altLang="en-US" sz="140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  volume = 17</a:t>
              </a:r>
              <a:br>
                <a:rPr lang="en-US" altLang="en-US" sz="140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  battery life = 2.5 hrs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 b="1" u="sng">
                  <a:latin typeface="Tahoma" panose="020B0604030504040204" pitchFamily="34" charset="0"/>
                  <a:cs typeface="Times New Roman" panose="02020603050405020304" pitchFamily="18" charset="0"/>
                </a:rPr>
                <a:t>behavior:</a:t>
              </a:r>
              <a:br>
                <a:rPr lang="en-US" altLang="en-US" sz="1400" b="1" u="sng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  <a:t>  power on/off</a:t>
              </a:r>
              <a:b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  <a:t>  change station/song</a:t>
              </a:r>
              <a:b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  <a:t>  change volume</a:t>
              </a:r>
              <a:b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  <a:t>  choose random song</a:t>
              </a:r>
            </a:p>
          </p:txBody>
        </p:sp>
        <p:sp>
          <p:nvSpPr>
            <p:cNvPr id="10256" name="Text Box 6">
              <a:extLst>
                <a:ext uri="{FF2B5EF4-FFF2-40B4-BE49-F238E27FC236}">
                  <a16:creationId xmlns:a16="http://schemas.microsoft.com/office/drawing/2014/main" id="{98A952DA-1ED4-4B08-B5B8-7E51F8C64D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967"/>
              <a:ext cx="1344" cy="12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 b="1" u="sng">
                  <a:latin typeface="Tahoma" panose="020B0604030504040204" pitchFamily="34" charset="0"/>
                  <a:cs typeface="Times New Roman" panose="02020603050405020304" pitchFamily="18" charset="0"/>
                </a:rPr>
                <a:t>iPod #2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 b="1" u="sng">
                  <a:latin typeface="Tahoma" panose="020B0604030504040204" pitchFamily="34" charset="0"/>
                  <a:cs typeface="Times New Roman" panose="02020603050405020304" pitchFamily="18" charset="0"/>
                </a:rPr>
                <a:t>state:</a:t>
              </a:r>
              <a:br>
                <a:rPr lang="en-US" altLang="en-US" sz="1400" b="1" u="sng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  song = "Letting You"</a:t>
              </a:r>
              <a:br>
                <a:rPr lang="en-US" altLang="en-US" sz="140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  volume = 9</a:t>
              </a:r>
              <a:br>
                <a:rPr lang="en-US" altLang="en-US" sz="140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  battery life = 3.41 hrs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 b="1" u="sng">
                  <a:latin typeface="Tahoma" panose="020B0604030504040204" pitchFamily="34" charset="0"/>
                  <a:cs typeface="Times New Roman" panose="02020603050405020304" pitchFamily="18" charset="0"/>
                </a:rPr>
                <a:t>behavior:</a:t>
              </a:r>
              <a:br>
                <a:rPr lang="en-US" altLang="en-US" sz="1400" b="1" u="sng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  <a:t>  power on/off</a:t>
              </a:r>
              <a:b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  <a:t>  change station/song</a:t>
              </a:r>
              <a:b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  <a:t>  change volume</a:t>
              </a:r>
              <a:b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  <a:t>  choose random song</a:t>
              </a:r>
            </a:p>
          </p:txBody>
        </p:sp>
        <p:sp>
          <p:nvSpPr>
            <p:cNvPr id="10257" name="Text Box 7">
              <a:extLst>
                <a:ext uri="{FF2B5EF4-FFF2-40B4-BE49-F238E27FC236}">
                  <a16:creationId xmlns:a16="http://schemas.microsoft.com/office/drawing/2014/main" id="{098972C1-1D3D-4683-B94E-8BD823CFE0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967"/>
              <a:ext cx="1344" cy="12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 b="1" u="sng">
                  <a:latin typeface="Tahoma" panose="020B0604030504040204" pitchFamily="34" charset="0"/>
                  <a:cs typeface="Times New Roman" panose="02020603050405020304" pitchFamily="18" charset="0"/>
                </a:rPr>
                <a:t>iPod #3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 b="1" u="sng">
                  <a:latin typeface="Tahoma" panose="020B0604030504040204" pitchFamily="34" charset="0"/>
                  <a:cs typeface="Times New Roman" panose="02020603050405020304" pitchFamily="18" charset="0"/>
                </a:rPr>
                <a:t>state:</a:t>
              </a:r>
              <a:br>
                <a:rPr lang="en-US" altLang="en-US" sz="1400" b="1" u="sng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  song = "Discipline"</a:t>
              </a:r>
              <a:br>
                <a:rPr lang="en-US" altLang="en-US" sz="140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  volume = 24</a:t>
              </a:r>
              <a:br>
                <a:rPr lang="en-US" altLang="en-US" sz="140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solidFill>
                    <a:srgbClr val="003399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  battery life = 1.8 hrs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 sz="1400" b="1" u="sng">
                  <a:latin typeface="Tahoma" panose="020B0604030504040204" pitchFamily="34" charset="0"/>
                  <a:cs typeface="Times New Roman" panose="02020603050405020304" pitchFamily="18" charset="0"/>
                </a:rPr>
                <a:t>behavior:</a:t>
              </a:r>
              <a:br>
                <a:rPr lang="en-US" altLang="en-US" sz="1400" b="1" u="sng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  <a:t>  power on/off</a:t>
              </a:r>
              <a:b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  <a:t>  change station/song</a:t>
              </a:r>
              <a:b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  <a:t>  change volume</a:t>
              </a:r>
              <a:b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</a:br>
              <a:r>
                <a:rPr lang="en-US" altLang="en-US" sz="1400">
                  <a:latin typeface="Tahoma" panose="020B0604030504040204" pitchFamily="34" charset="0"/>
                  <a:cs typeface="Times New Roman" panose="02020603050405020304" pitchFamily="18" charset="0"/>
                </a:rPr>
                <a:t>  choose random song</a:t>
              </a:r>
            </a:p>
          </p:txBody>
        </p:sp>
      </p:grpSp>
      <p:grpSp>
        <p:nvGrpSpPr>
          <p:cNvPr id="10245" name="Group 8">
            <a:extLst>
              <a:ext uri="{FF2B5EF4-FFF2-40B4-BE49-F238E27FC236}">
                <a16:creationId xmlns:a16="http://schemas.microsoft.com/office/drawing/2014/main" id="{3ED191F9-6085-4BDF-8922-AD6CCC1100D7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3563938"/>
            <a:ext cx="4419600" cy="823912"/>
            <a:chOff x="1440" y="2313"/>
            <a:chExt cx="2784" cy="519"/>
          </a:xfrm>
        </p:grpSpPr>
        <p:grpSp>
          <p:nvGrpSpPr>
            <p:cNvPr id="10250" name="Group 9">
              <a:extLst>
                <a:ext uri="{FF2B5EF4-FFF2-40B4-BE49-F238E27FC236}">
                  <a16:creationId xmlns:a16="http://schemas.microsoft.com/office/drawing/2014/main" id="{556DD085-16C1-42AC-AAAB-2CDD57ADFB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2313"/>
              <a:ext cx="2640" cy="519"/>
              <a:chOff x="1440" y="2304"/>
              <a:chExt cx="2640" cy="519"/>
            </a:xfrm>
          </p:grpSpPr>
          <p:sp>
            <p:nvSpPr>
              <p:cNvPr id="10252" name="Line 10">
                <a:extLst>
                  <a:ext uri="{FF2B5EF4-FFF2-40B4-BE49-F238E27FC236}">
                    <a16:creationId xmlns:a16="http://schemas.microsoft.com/office/drawing/2014/main" id="{5A5EFBFD-B663-4FA4-A802-4EAE6A43F9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40" y="2304"/>
                <a:ext cx="1152" cy="5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253" name="Line 11">
                <a:extLst>
                  <a:ext uri="{FF2B5EF4-FFF2-40B4-BE49-F238E27FC236}">
                    <a16:creationId xmlns:a16="http://schemas.microsoft.com/office/drawing/2014/main" id="{EBEF645B-C4CF-4B4E-BD04-88A5BE0285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2304"/>
                <a:ext cx="96" cy="5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254" name="Line 12">
                <a:extLst>
                  <a:ext uri="{FF2B5EF4-FFF2-40B4-BE49-F238E27FC236}">
                    <a16:creationId xmlns:a16="http://schemas.microsoft.com/office/drawing/2014/main" id="{B5EA3F42-4E99-4E7D-AE91-8F2AD71A23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2304"/>
                <a:ext cx="1488" cy="5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0251" name="Text Box 13">
              <a:extLst>
                <a:ext uri="{FF2B5EF4-FFF2-40B4-BE49-F238E27FC236}">
                  <a16:creationId xmlns:a16="http://schemas.microsoft.com/office/drawing/2014/main" id="{9C7F1D85-D9B6-4050-BF94-6730AD8CEB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0" y="2352"/>
              <a:ext cx="6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 i="1">
                  <a:latin typeface="Tahoma" panose="020B0604030504040204" pitchFamily="34" charset="0"/>
                  <a:cs typeface="Times New Roman" panose="02020603050405020304" pitchFamily="18" charset="0"/>
                </a:rPr>
                <a:t>creates</a:t>
              </a:r>
            </a:p>
          </p:txBody>
        </p:sp>
      </p:grpSp>
      <p:pic>
        <p:nvPicPr>
          <p:cNvPr id="10246" name="Picture 14" descr="blueprint">
            <a:extLst>
              <a:ext uri="{FF2B5EF4-FFF2-40B4-BE49-F238E27FC236}">
                <a16:creationId xmlns:a16="http://schemas.microsoft.com/office/drawing/2014/main" id="{6F470C9B-2D39-4834-A527-ACBF96403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492250"/>
            <a:ext cx="2209800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15" descr="video-ipod">
            <a:extLst>
              <a:ext uri="{FF2B5EF4-FFF2-40B4-BE49-F238E27FC236}">
                <a16:creationId xmlns:a16="http://schemas.microsoft.com/office/drawing/2014/main" id="{8E3A07DA-6506-4ABB-A292-66BB62296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6" t="5927" r="10791" b="3210"/>
          <a:stretch>
            <a:fillRect/>
          </a:stretch>
        </p:blipFill>
        <p:spPr bwMode="auto">
          <a:xfrm>
            <a:off x="3733800" y="5378450"/>
            <a:ext cx="62388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6" descr="video-ipod">
            <a:extLst>
              <a:ext uri="{FF2B5EF4-FFF2-40B4-BE49-F238E27FC236}">
                <a16:creationId xmlns:a16="http://schemas.microsoft.com/office/drawing/2014/main" id="{C02FD024-C709-444B-BA26-402B44273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6" t="5927" r="10791" b="3210"/>
          <a:stretch>
            <a:fillRect/>
          </a:stretch>
        </p:blipFill>
        <p:spPr bwMode="auto">
          <a:xfrm>
            <a:off x="6705600" y="5378450"/>
            <a:ext cx="62388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17" descr="video-ipod">
            <a:extLst>
              <a:ext uri="{FF2B5EF4-FFF2-40B4-BE49-F238E27FC236}">
                <a16:creationId xmlns:a16="http://schemas.microsoft.com/office/drawing/2014/main" id="{549FF7BC-CC84-4E6B-8FD4-AF713BB6B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6" t="5927" r="10791" b="3210"/>
          <a:stretch>
            <a:fillRect/>
          </a:stretch>
        </p:blipFill>
        <p:spPr bwMode="auto">
          <a:xfrm>
            <a:off x="9753600" y="5378450"/>
            <a:ext cx="62388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1604DE9B-3F20-487F-B07F-CC30C13FFA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Accessing static fields</a:t>
            </a:r>
          </a:p>
        </p:txBody>
      </p:sp>
      <p:sp>
        <p:nvSpPr>
          <p:cNvPr id="885763" name="Rectangle 3">
            <a:extLst>
              <a:ext uri="{FF2B5EF4-FFF2-40B4-BE49-F238E27FC236}">
                <a16:creationId xmlns:a16="http://schemas.microsoft.com/office/drawing/2014/main" id="{E09A0EF4-9FBE-47EF-B1AF-7BD8631F23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/>
              <a:t>From inside the class where the field was declared: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b="1"/>
              <a:t>fieldName</a:t>
            </a:r>
            <a:r>
              <a:rPr lang="en-US" altLang="en-US" b="1">
                <a:latin typeface="Courier New" panose="02070309020205020404" pitchFamily="49" charset="0"/>
              </a:rPr>
              <a:t>                        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// get the value</a:t>
            </a:r>
            <a:endParaRPr lang="en-US" altLang="en-US" b="1">
              <a:solidFill>
                <a:srgbClr val="008080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b="1"/>
              <a:t>fieldName</a:t>
            </a:r>
            <a:r>
              <a:rPr lang="en-US" altLang="en-US">
                <a:latin typeface="Courier New" panose="02070309020205020404" pitchFamily="49" charset="0"/>
              </a:rPr>
              <a:t> = </a:t>
            </a:r>
            <a:r>
              <a:rPr lang="en-US" altLang="en-US" b="1"/>
              <a:t>value</a:t>
            </a:r>
            <a:r>
              <a:rPr lang="en-US" altLang="en-US">
                <a:latin typeface="Courier New" panose="02070309020205020404" pitchFamily="49" charset="0"/>
              </a:rPr>
              <a:t>;               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// set the value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/>
          </a:p>
          <a:p>
            <a:pPr eaLnBrk="1" hangingPunct="1"/>
            <a:r>
              <a:rPr lang="en-US" altLang="en-US"/>
              <a:t>From another class (if the field is </a:t>
            </a:r>
            <a:r>
              <a:rPr lang="en-US" altLang="en-US">
                <a:latin typeface="Courier New" panose="02070309020205020404" pitchFamily="49" charset="0"/>
              </a:rPr>
              <a:t>public</a:t>
            </a:r>
            <a:r>
              <a:rPr lang="en-US" altLang="en-US"/>
              <a:t>):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b="1"/>
              <a:t>ClassName</a:t>
            </a:r>
            <a:r>
              <a:rPr lang="en-US" altLang="en-US">
                <a:latin typeface="Courier New" panose="02070309020205020404" pitchFamily="49" charset="0"/>
              </a:rPr>
              <a:t>.</a:t>
            </a:r>
            <a:r>
              <a:rPr lang="en-US" altLang="en-US" b="1"/>
              <a:t>fieldName</a:t>
            </a:r>
            <a:r>
              <a:rPr lang="en-US" altLang="en-US" b="1">
                <a:latin typeface="Courier New" panose="02070309020205020404" pitchFamily="49" charset="0"/>
              </a:rPr>
              <a:t>             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// get the value</a:t>
            </a:r>
            <a:endParaRPr lang="en-US" altLang="en-US" b="1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b="1"/>
              <a:t>ClassName</a:t>
            </a:r>
            <a:r>
              <a:rPr lang="en-US" altLang="en-US">
                <a:latin typeface="Courier New" panose="02070309020205020404" pitchFamily="49" charset="0"/>
              </a:rPr>
              <a:t>.</a:t>
            </a:r>
            <a:r>
              <a:rPr lang="en-US" altLang="en-US" b="1"/>
              <a:t>fieldName</a:t>
            </a:r>
            <a:r>
              <a:rPr lang="en-US" altLang="en-US">
                <a:latin typeface="Courier New" panose="02070309020205020404" pitchFamily="49" charset="0"/>
              </a:rPr>
              <a:t> = </a:t>
            </a:r>
            <a:r>
              <a:rPr lang="en-US" altLang="en-US" b="1"/>
              <a:t>value</a:t>
            </a:r>
            <a:r>
              <a:rPr lang="en-US" altLang="en-US">
                <a:latin typeface="Courier New" panose="02070309020205020404" pitchFamily="49" charset="0"/>
              </a:rPr>
              <a:t>;    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// set the value</a:t>
            </a:r>
            <a:endParaRPr lang="en-US" altLang="en-US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generally static fields are not </a:t>
            </a:r>
            <a:r>
              <a:rPr lang="en-US" altLang="en-US">
                <a:latin typeface="Courier New" panose="02070309020205020404" pitchFamily="49" charset="0"/>
              </a:rPr>
              <a:t>public</a:t>
            </a:r>
            <a:r>
              <a:rPr lang="en-US" altLang="en-US"/>
              <a:t> unless they are </a:t>
            </a:r>
            <a:r>
              <a:rPr lang="en-US" altLang="en-US">
                <a:latin typeface="Courier New" panose="02070309020205020404" pitchFamily="49" charset="0"/>
              </a:rPr>
              <a:t>final</a:t>
            </a:r>
            <a:r>
              <a:rPr lang="en-US" altLang="en-US"/>
              <a:t> </a:t>
            </a:r>
            <a:br>
              <a:rPr lang="en-US" altLang="en-US"/>
            </a:br>
            <a:endParaRPr lang="en-US" altLang="en-US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/>
          </a:p>
          <a:p>
            <a:pPr eaLnBrk="1" hangingPunct="1"/>
            <a:r>
              <a:rPr lang="en-US" altLang="en-US"/>
              <a:t>Exercise: Modify the </a:t>
            </a:r>
            <a:r>
              <a:rPr lang="en-US" altLang="en-US">
                <a:latin typeface="Courier New" panose="02070309020205020404" pitchFamily="49" charset="0"/>
              </a:rPr>
              <a:t>BankAccount</a:t>
            </a:r>
            <a:r>
              <a:rPr lang="en-US" altLang="en-US"/>
              <a:t> class shown previously so that each account is automatically given a unique ID.</a:t>
            </a:r>
          </a:p>
          <a:p>
            <a:pPr eaLnBrk="1" hangingPunct="1"/>
            <a:r>
              <a:rPr lang="en-US" altLang="en-US"/>
              <a:t>Exercise: Write the working version of </a:t>
            </a:r>
            <a:r>
              <a:rPr lang="en-US" altLang="en-US">
                <a:latin typeface="Courier New" panose="02070309020205020404" pitchFamily="49" charset="0"/>
              </a:rPr>
              <a:t>FratGuy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57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857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E42ED6D7-F947-4342-967B-E3DF53E33B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BankAccount</a:t>
            </a:r>
            <a:r>
              <a:rPr lang="en-US" altLang="en-US"/>
              <a:t> solution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182EF987-8044-42D8-B801-7FA7024C54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public class BankAccount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800" b="1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b="1">
                <a:solidFill>
                  <a:srgbClr val="008080"/>
                </a:solidFill>
                <a:latin typeface="Courier New" panose="02070309020205020404" pitchFamily="49" charset="0"/>
              </a:rPr>
              <a:t>    // static count of how many accounts are created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b="1">
                <a:solidFill>
                  <a:srgbClr val="008080"/>
                </a:solidFill>
                <a:latin typeface="Courier New" panose="02070309020205020404" pitchFamily="49" charset="0"/>
              </a:rPr>
              <a:t>    // (only one count shared for the whole class)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private static int objectCount = 0;</a:t>
            </a:r>
            <a:endParaRPr lang="en-US" altLang="en-US" sz="8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b="1">
                <a:solidFill>
                  <a:srgbClr val="008080"/>
                </a:solidFill>
                <a:latin typeface="Courier New" panose="02070309020205020404" pitchFamily="49" charset="0"/>
              </a:rPr>
              <a:t>    // fields (replicated for each object)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private String name;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private int id;</a:t>
            </a:r>
            <a:endParaRPr lang="en-US" altLang="en-US" sz="2000" b="1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200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public BankAccount()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  objectCount++;     </a:t>
            </a:r>
            <a:r>
              <a:rPr lang="en-US" altLang="en-US" sz="2000" b="1">
                <a:solidFill>
                  <a:srgbClr val="008080"/>
                </a:solidFill>
                <a:latin typeface="Courier New" panose="02070309020205020404" pitchFamily="49" charset="0"/>
              </a:rPr>
              <a:t>// advance the id, and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  id = objectCount;  </a:t>
            </a:r>
            <a:r>
              <a:rPr lang="en-US" altLang="en-US" sz="2000" b="1">
                <a:solidFill>
                  <a:srgbClr val="008080"/>
                </a:solidFill>
                <a:latin typeface="Courier New" panose="02070309020205020404" pitchFamily="49" charset="0"/>
              </a:rPr>
              <a:t>// give number to account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...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public int getID() {   </a:t>
            </a:r>
            <a:r>
              <a:rPr lang="en-US" altLang="en-US" sz="2000" b="1">
                <a:solidFill>
                  <a:srgbClr val="008080"/>
                </a:solidFill>
                <a:latin typeface="Courier New" panose="02070309020205020404" pitchFamily="49" charset="0"/>
              </a:rPr>
              <a:t>// return this account's id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return id;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168BD137-9F6B-40AA-87B8-8D09E27AF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Static methods</a:t>
            </a: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887811" name="Rectangle 3">
            <a:extLst>
              <a:ext uri="{FF2B5EF4-FFF2-40B4-BE49-F238E27FC236}">
                <a16:creationId xmlns:a16="http://schemas.microsoft.com/office/drawing/2014/main" id="{1A004536-CFDF-41B7-866D-A697708E4F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 eaLnBrk="1" hangingPunct="1">
              <a:buFontTx/>
              <a:buNone/>
            </a:pP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	// the same syntax you've already used for methods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public static </a:t>
            </a:r>
            <a:r>
              <a:rPr lang="en-US" altLang="en-US" b="1"/>
              <a:t>type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1"/>
              <a:t>name</a:t>
            </a:r>
            <a:r>
              <a:rPr lang="en-US" altLang="en-US">
                <a:latin typeface="Courier New" panose="02070309020205020404" pitchFamily="49" charset="0"/>
              </a:rPr>
              <a:t>(</a:t>
            </a:r>
            <a:r>
              <a:rPr lang="en-US" altLang="en-US" b="1"/>
              <a:t>parameters</a:t>
            </a:r>
            <a:r>
              <a:rPr lang="en-US" altLang="en-US"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  </a:t>
            </a:r>
            <a:r>
              <a:rPr lang="en-US" altLang="en-US" b="1"/>
              <a:t>statements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/>
          </a:p>
          <a:p>
            <a:pPr eaLnBrk="1" hangingPunct="1"/>
            <a:r>
              <a:rPr lang="en-US" altLang="en-US" b="1"/>
              <a:t>static method</a:t>
            </a:r>
            <a:r>
              <a:rPr lang="en-US" altLang="en-US"/>
              <a:t>: Stored in a class, not in an object.</a:t>
            </a:r>
          </a:p>
          <a:p>
            <a:pPr lvl="1" eaLnBrk="1" hangingPunct="1">
              <a:buFontTx/>
              <a:buNone/>
            </a:pPr>
            <a:endParaRPr lang="en-US" altLang="en-US" sz="900"/>
          </a:p>
          <a:p>
            <a:pPr lvl="1" eaLnBrk="1" hangingPunct="1"/>
            <a:r>
              <a:rPr lang="en-US" altLang="en-US"/>
              <a:t>Shared by all objects of the class, not replicated.</a:t>
            </a:r>
            <a:endParaRPr lang="en-US" altLang="en-US" sz="900"/>
          </a:p>
          <a:p>
            <a:pPr lvl="1" eaLnBrk="1" hangingPunct="1"/>
            <a:r>
              <a:rPr lang="en-US" altLang="en-US"/>
              <a:t>Does not have any </a:t>
            </a:r>
            <a:r>
              <a:rPr lang="en-US" altLang="en-US" i="1"/>
              <a:t>implicit parameter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this</a:t>
            </a:r>
            <a:r>
              <a:rPr lang="en-US" altLang="en-US"/>
              <a:t>;  </a:t>
            </a:r>
            <a:br>
              <a:rPr lang="en-US" altLang="en-US"/>
            </a:br>
            <a:r>
              <a:rPr lang="en-US" altLang="en-US"/>
              <a:t>therefore, cannot access any particular object's fields.</a:t>
            </a:r>
          </a:p>
          <a:p>
            <a:pPr lvl="1" eaLnBrk="1" hangingPunct="1">
              <a:buFontTx/>
              <a:buNone/>
            </a:pPr>
            <a:endParaRPr lang="en-US" altLang="en-US"/>
          </a:p>
          <a:p>
            <a:pPr lvl="1" eaLnBrk="1" hangingPunct="1">
              <a:buFontTx/>
              <a:buNone/>
            </a:pPr>
            <a:endParaRPr lang="en-US" altLang="en-US"/>
          </a:p>
          <a:p>
            <a:pPr eaLnBrk="1" hangingPunct="1"/>
            <a:r>
              <a:rPr lang="en-US" altLang="en-US"/>
              <a:t>Exercise: Make it so that clients can find out how many total </a:t>
            </a:r>
            <a:r>
              <a:rPr lang="en-US" altLang="en-US">
                <a:latin typeface="Courier New" panose="02070309020205020404" pitchFamily="49" charset="0"/>
              </a:rPr>
              <a:t>BankAccount</a:t>
            </a:r>
            <a:r>
              <a:rPr lang="en-US" altLang="en-US"/>
              <a:t> objects have ever been created.</a:t>
            </a:r>
            <a:endParaRPr lang="en-US" altLang="en-US" sz="9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7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D58B02B3-2B75-4F99-81AB-9BFFF28ADD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BankAccount</a:t>
            </a:r>
            <a:r>
              <a:rPr lang="en-US" altLang="en-US"/>
              <a:t> solution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EC496644-7DF6-4C1E-A8A2-6A4CCD880E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public class BankAccount {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endParaRPr lang="en-US" altLang="en-US" sz="700" b="1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    // static count of how many accounts are created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    // (only one count shared for the whole class)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private static int objectCount = 0;</a:t>
            </a:r>
            <a:endParaRPr lang="en-US" altLang="en-US" sz="7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60000"/>
              </a:lnSpc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    // clients can call this to find out # accounts created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public static int getNumAccounts() {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    return objectCount;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endParaRPr lang="en-US" altLang="en-US" b="1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    // fields (replicated for each object)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private String name;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private int id;</a:t>
            </a:r>
            <a:endParaRPr lang="en-US" altLang="en-US" b="1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60000"/>
              </a:lnSpc>
              <a:buFontTx/>
              <a:buNone/>
            </a:pPr>
            <a:endParaRPr lang="en-US" altLang="en-US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public BankAccount() {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    </a:t>
            </a:r>
            <a:r>
              <a:rPr lang="en-US" altLang="en-US">
                <a:latin typeface="Courier New" panose="02070309020205020404" pitchFamily="49" charset="0"/>
              </a:rPr>
              <a:t>objectCount++;</a:t>
            </a:r>
            <a:r>
              <a:rPr lang="en-US" altLang="en-US" b="1">
                <a:latin typeface="Courier New" panose="02070309020205020404" pitchFamily="49" charset="0"/>
              </a:rPr>
              <a:t>     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// advance the id, and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    </a:t>
            </a:r>
            <a:r>
              <a:rPr lang="en-US" altLang="en-US">
                <a:latin typeface="Courier New" panose="02070309020205020404" pitchFamily="49" charset="0"/>
              </a:rPr>
              <a:t>id = objectCount;</a:t>
            </a:r>
            <a:r>
              <a:rPr lang="en-US" altLang="en-US" b="1">
                <a:latin typeface="Courier New" panose="02070309020205020404" pitchFamily="49" charset="0"/>
              </a:rPr>
              <a:t>  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// give number to account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endParaRPr lang="en-US" altLang="en-US" sz="7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...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endParaRPr lang="en-US" altLang="en-US" sz="7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public int getID() {   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// return this account's id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    return id;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40F2D4F1-9288-4EB6-896E-C572A5E9A1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 of Java classes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D92D03A5-824F-4A6A-B000-9EE91E7A44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/>
              <a:t>A class is used for any of the following in a large program:</a:t>
            </a:r>
          </a:p>
          <a:p>
            <a:pPr lvl="1" eaLnBrk="1" hangingPunct="1">
              <a:buFontTx/>
              <a:buNone/>
            </a:pPr>
            <a:endParaRPr lang="en-US" altLang="en-US" sz="900"/>
          </a:p>
          <a:p>
            <a:pPr lvl="1" eaLnBrk="1" hangingPunct="1"/>
            <a:r>
              <a:rPr lang="en-US" altLang="en-US"/>
              <a:t>a </a:t>
            </a:r>
            <a:r>
              <a:rPr lang="en-US" altLang="en-US" i="1"/>
              <a:t>program</a:t>
            </a:r>
            <a:r>
              <a:rPr lang="en-US" altLang="en-US"/>
              <a:t> : Has a main and perhaps other static methods.</a:t>
            </a:r>
          </a:p>
          <a:p>
            <a:pPr lvl="2" eaLnBrk="1" hangingPunct="1"/>
            <a:r>
              <a:rPr lang="en-US" altLang="en-US"/>
              <a:t>example: </a:t>
            </a:r>
            <a:r>
              <a:rPr lang="en-US" altLang="en-US">
                <a:latin typeface="Courier New" panose="02070309020205020404" pitchFamily="49" charset="0"/>
              </a:rPr>
              <a:t>GuessingGame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Birthday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MadLibs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CritterMain</a:t>
            </a:r>
          </a:p>
          <a:p>
            <a:pPr lvl="2" eaLnBrk="1" hangingPunct="1"/>
            <a:r>
              <a:rPr lang="en-US" altLang="en-US"/>
              <a:t>does not usually declare any static fields (except </a:t>
            </a:r>
            <a:r>
              <a:rPr lang="en-US" altLang="en-US">
                <a:latin typeface="Courier New" panose="02070309020205020404" pitchFamily="49" charset="0"/>
              </a:rPr>
              <a:t>final</a:t>
            </a:r>
            <a:r>
              <a:rPr lang="en-US" altLang="en-US"/>
              <a:t>)</a:t>
            </a:r>
          </a:p>
          <a:p>
            <a:pPr lvl="2" eaLnBrk="1" hangingPunct="1"/>
            <a:endParaRPr lang="en-US" altLang="en-US"/>
          </a:p>
          <a:p>
            <a:pPr lvl="1" eaLnBrk="1" hangingPunct="1"/>
            <a:r>
              <a:rPr lang="en-US" altLang="en-US"/>
              <a:t>an </a:t>
            </a:r>
            <a:r>
              <a:rPr lang="en-US" altLang="en-US" i="1"/>
              <a:t>object class</a:t>
            </a:r>
            <a:r>
              <a:rPr lang="en-US" altLang="en-US"/>
              <a:t> : Defines a new type of objects.</a:t>
            </a:r>
          </a:p>
          <a:p>
            <a:pPr lvl="2" eaLnBrk="1" hangingPunct="1"/>
            <a:r>
              <a:rPr lang="en-US" altLang="en-US"/>
              <a:t>example: </a:t>
            </a:r>
            <a:r>
              <a:rPr lang="en-US" altLang="en-US">
                <a:latin typeface="Courier New" panose="02070309020205020404" pitchFamily="49" charset="0"/>
              </a:rPr>
              <a:t>Point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BankAccount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Date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Critter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FratGuy</a:t>
            </a:r>
          </a:p>
          <a:p>
            <a:pPr lvl="2" eaLnBrk="1" hangingPunct="1"/>
            <a:r>
              <a:rPr lang="en-US" altLang="en-US"/>
              <a:t>declares object fields, constructor(s), and methods</a:t>
            </a:r>
          </a:p>
          <a:p>
            <a:pPr lvl="2" eaLnBrk="1" hangingPunct="1"/>
            <a:r>
              <a:rPr lang="en-US" altLang="en-US"/>
              <a:t>might declare static fields or methods, but these are less of a focus</a:t>
            </a:r>
          </a:p>
          <a:p>
            <a:pPr lvl="2" eaLnBrk="1" hangingPunct="1"/>
            <a:r>
              <a:rPr lang="en-US" altLang="en-US"/>
              <a:t>should be encapsulated (all fields and static fields </a:t>
            </a:r>
            <a:r>
              <a:rPr lang="en-US" altLang="en-US">
                <a:latin typeface="Courier New" panose="02070309020205020404" pitchFamily="49" charset="0"/>
              </a:rPr>
              <a:t>private</a:t>
            </a:r>
            <a:r>
              <a:rPr lang="en-US" altLang="en-US"/>
              <a:t>)</a:t>
            </a:r>
          </a:p>
          <a:p>
            <a:pPr lvl="2" eaLnBrk="1" hangingPunct="1"/>
            <a:endParaRPr lang="en-US" altLang="en-US"/>
          </a:p>
          <a:p>
            <a:pPr lvl="1" eaLnBrk="1" hangingPunct="1"/>
            <a:r>
              <a:rPr lang="en-US" altLang="en-US"/>
              <a:t>a </a:t>
            </a:r>
            <a:r>
              <a:rPr lang="en-US" altLang="en-US" i="1"/>
              <a:t>module</a:t>
            </a:r>
            <a:r>
              <a:rPr lang="en-US" altLang="en-US"/>
              <a:t> : Utility code implemented as static methods.</a:t>
            </a:r>
          </a:p>
          <a:p>
            <a:pPr lvl="2" eaLnBrk="1" hangingPunct="1"/>
            <a:r>
              <a:rPr lang="en-US" altLang="en-US"/>
              <a:t>example: </a:t>
            </a:r>
            <a:r>
              <a:rPr lang="en-US" altLang="en-US">
                <a:latin typeface="Courier New" panose="02070309020205020404" pitchFamily="49" charset="0"/>
              </a:rPr>
              <a:t>Math</a:t>
            </a:r>
          </a:p>
          <a:p>
            <a:pPr lvl="2" eaLnBrk="1" hangingPunct="1"/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D8AA8B0-1974-4ABF-B688-5D6A6E5BB4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Abstraction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20968CA-CBD2-4625-8E46-8A4E0F7574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abstraction</a:t>
            </a:r>
            <a:r>
              <a:rPr lang="en-US" altLang="en-US"/>
              <a:t>: A distancing between ideas and details.</a:t>
            </a:r>
          </a:p>
          <a:p>
            <a:pPr lvl="1" eaLnBrk="1" hangingPunct="1"/>
            <a:r>
              <a:rPr lang="en-US" altLang="en-US"/>
              <a:t>We can use objects without knowing how they work.</a:t>
            </a:r>
          </a:p>
          <a:p>
            <a:pPr lvl="1" eaLnBrk="1" hangingPunct="1">
              <a:buFontTx/>
              <a:buNone/>
            </a:pPr>
            <a:endParaRPr lang="en-US" altLang="en-US" sz="900"/>
          </a:p>
          <a:p>
            <a:pPr eaLnBrk="1" hangingPunct="1"/>
            <a:r>
              <a:rPr lang="en-US" altLang="en-US"/>
              <a:t>abstraction in an iPod:</a:t>
            </a:r>
          </a:p>
          <a:p>
            <a:pPr lvl="1" eaLnBrk="1" hangingPunct="1"/>
            <a:r>
              <a:rPr lang="en-US" altLang="en-US"/>
              <a:t>You understand its external behavior (buttons, screen).</a:t>
            </a:r>
          </a:p>
          <a:p>
            <a:pPr lvl="1" eaLnBrk="1" hangingPunct="1"/>
            <a:r>
              <a:rPr lang="en-US" altLang="en-US"/>
              <a:t>You don't understand its inner details, and you don't need to.</a:t>
            </a:r>
          </a:p>
        </p:txBody>
      </p:sp>
      <p:grpSp>
        <p:nvGrpSpPr>
          <p:cNvPr id="11268" name="Group 4">
            <a:extLst>
              <a:ext uri="{FF2B5EF4-FFF2-40B4-BE49-F238E27FC236}">
                <a16:creationId xmlns:a16="http://schemas.microsoft.com/office/drawing/2014/main" id="{D3713B2A-B07E-495C-9772-1C0831DE695B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4648200"/>
            <a:ext cx="4114800" cy="1557338"/>
            <a:chOff x="2400" y="3003"/>
            <a:chExt cx="3360" cy="1317"/>
          </a:xfrm>
        </p:grpSpPr>
        <p:pic>
          <p:nvPicPr>
            <p:cNvPr id="11270" name="Picture 5" descr="boardb440">
              <a:extLst>
                <a:ext uri="{FF2B5EF4-FFF2-40B4-BE49-F238E27FC236}">
                  <a16:creationId xmlns:a16="http://schemas.microsoft.com/office/drawing/2014/main" id="{B1B7550D-BCF6-42D5-AC88-A492A92979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" y="3003"/>
              <a:ext cx="1680" cy="1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1" name="Picture 6" descr="r-4c_r-4b_improve-4">
              <a:extLst>
                <a:ext uri="{FF2B5EF4-FFF2-40B4-BE49-F238E27FC236}">
                  <a16:creationId xmlns:a16="http://schemas.microsoft.com/office/drawing/2014/main" id="{7548F517-6EC0-4E02-91D3-7AF0B16731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0" y="3009"/>
              <a:ext cx="1560" cy="1311"/>
            </a:xfrm>
            <a:prstGeom prst="rect">
              <a:avLst/>
            </a:prstGeom>
            <a:noFill/>
            <a:ln w="9525">
              <a:solidFill>
                <a:srgbClr val="A5002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272" name="Group 7">
              <a:extLst>
                <a:ext uri="{FF2B5EF4-FFF2-40B4-BE49-F238E27FC236}">
                  <a16:creationId xmlns:a16="http://schemas.microsoft.com/office/drawing/2014/main" id="{4193C586-496B-4468-BFC3-4E57C6394E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3024"/>
              <a:ext cx="3360" cy="1200"/>
              <a:chOff x="2400" y="3024"/>
              <a:chExt cx="3360" cy="1200"/>
            </a:xfrm>
          </p:grpSpPr>
          <p:sp>
            <p:nvSpPr>
              <p:cNvPr id="11273" name="Line 8">
                <a:extLst>
                  <a:ext uri="{FF2B5EF4-FFF2-40B4-BE49-F238E27FC236}">
                    <a16:creationId xmlns:a16="http://schemas.microsoft.com/office/drawing/2014/main" id="{494C4BCD-4E48-4DE4-ADD4-AA3E970E6B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3024"/>
                <a:ext cx="3312" cy="120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274" name="Line 9">
                <a:extLst>
                  <a:ext uri="{FF2B5EF4-FFF2-40B4-BE49-F238E27FC236}">
                    <a16:creationId xmlns:a16="http://schemas.microsoft.com/office/drawing/2014/main" id="{C4FED41E-C55A-4337-B464-5B5BD05A5B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00" y="3024"/>
                <a:ext cx="3360" cy="120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pic>
        <p:nvPicPr>
          <p:cNvPr id="11269" name="Picture 10" descr="video-ipod">
            <a:extLst>
              <a:ext uri="{FF2B5EF4-FFF2-40B4-BE49-F238E27FC236}">
                <a16:creationId xmlns:a16="http://schemas.microsoft.com/office/drawing/2014/main" id="{CA7FEDDB-C323-4A13-BE9D-386B8E4A9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6" t="5927" r="10791" b="3210"/>
          <a:stretch>
            <a:fillRect/>
          </a:stretch>
        </p:blipFill>
        <p:spPr bwMode="auto">
          <a:xfrm>
            <a:off x="2133600" y="4291148"/>
            <a:ext cx="1185454" cy="188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BBD6E3A-4F2E-4EAC-BC8B-AEAE37A63A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Our task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1E20F19-93F4-40EA-B2DE-5DFFABB8F7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the following slides, we will implement a </a:t>
            </a:r>
            <a:r>
              <a:rPr lang="en-US" altLang="en-US">
                <a:latin typeface="Courier New" panose="02070309020205020404" pitchFamily="49" charset="0"/>
              </a:rPr>
              <a:t>Point</a:t>
            </a:r>
            <a:r>
              <a:rPr lang="en-US" altLang="en-US"/>
              <a:t> class as a way of learning about defining classes.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We will define a type of objects named </a:t>
            </a:r>
            <a:r>
              <a:rPr lang="en-US" altLang="en-US">
                <a:latin typeface="Courier New" panose="02070309020205020404" pitchFamily="49" charset="0"/>
              </a:rPr>
              <a:t>Point</a:t>
            </a:r>
            <a:r>
              <a:rPr lang="en-US" altLang="en-US"/>
              <a:t>.</a:t>
            </a:r>
          </a:p>
          <a:p>
            <a:pPr lvl="1" eaLnBrk="1" hangingPunct="1"/>
            <a:r>
              <a:rPr lang="en-US" altLang="en-US"/>
              <a:t>Each </a:t>
            </a:r>
            <a:r>
              <a:rPr lang="en-US" altLang="en-US">
                <a:latin typeface="Courier New" panose="02070309020205020404" pitchFamily="49" charset="0"/>
              </a:rPr>
              <a:t>Point</a:t>
            </a:r>
            <a:r>
              <a:rPr lang="en-US" altLang="en-US"/>
              <a:t> object will contain x/y data called </a:t>
            </a:r>
            <a:r>
              <a:rPr lang="en-US" altLang="en-US" b="1"/>
              <a:t>fields</a:t>
            </a:r>
            <a:r>
              <a:rPr lang="en-US" altLang="en-US"/>
              <a:t>.</a:t>
            </a:r>
          </a:p>
          <a:p>
            <a:pPr lvl="1" eaLnBrk="1" hangingPunct="1"/>
            <a:r>
              <a:rPr lang="en-US" altLang="en-US"/>
              <a:t>Each </a:t>
            </a:r>
            <a:r>
              <a:rPr lang="en-US" altLang="en-US">
                <a:latin typeface="Courier New" panose="02070309020205020404" pitchFamily="49" charset="0"/>
              </a:rPr>
              <a:t>Point</a:t>
            </a:r>
            <a:r>
              <a:rPr lang="en-US" altLang="en-US"/>
              <a:t> object will contain behavior called </a:t>
            </a:r>
            <a:r>
              <a:rPr lang="en-US" altLang="en-US" b="1"/>
              <a:t>methods</a:t>
            </a:r>
            <a:r>
              <a:rPr lang="en-US" altLang="en-US"/>
              <a:t>.</a:t>
            </a:r>
          </a:p>
          <a:p>
            <a:pPr lvl="1" eaLnBrk="1" hangingPunct="1"/>
            <a:r>
              <a:rPr lang="en-US" altLang="en-US" b="1"/>
              <a:t>Client programs</a:t>
            </a:r>
            <a:r>
              <a:rPr lang="en-US" altLang="en-US"/>
              <a:t> will use the </a:t>
            </a:r>
            <a:r>
              <a:rPr lang="en-US" altLang="en-US">
                <a:latin typeface="Courier New" panose="02070309020205020404" pitchFamily="49" charset="0"/>
              </a:rPr>
              <a:t>Point</a:t>
            </a:r>
            <a:r>
              <a:rPr lang="en-US" altLang="en-US"/>
              <a:t> objects.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86F1559DC96C48BE6074013F53535D" ma:contentTypeVersion="9" ma:contentTypeDescription="Create a new document." ma:contentTypeScope="" ma:versionID="3a62888cdc6ef63e2f1913f947785612">
  <xsd:schema xmlns:xsd="http://www.w3.org/2001/XMLSchema" xmlns:xs="http://www.w3.org/2001/XMLSchema" xmlns:p="http://schemas.microsoft.com/office/2006/metadata/properties" xmlns:ns2="00b733fb-f6d0-48a6-b2c0-ded1e1b34390" targetNamespace="http://schemas.microsoft.com/office/2006/metadata/properties" ma:root="true" ma:fieldsID="7ca9a15dbdbefa6362205591fc251e81" ns2:_="">
    <xsd:import namespace="00b733fb-f6d0-48a6-b2c0-ded1e1b343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b733fb-f6d0-48a6-b2c0-ded1e1b343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FE1A58-CD5E-4A2F-A853-FCF4E1D00A4E}">
  <ds:schemaRefs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00b733fb-f6d0-48a6-b2c0-ded1e1b34390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B7B9F5B-5C49-4793-AD62-7925012348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b733fb-f6d0-48a6-b2c0-ded1e1b343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19520FB-4AEC-419A-9763-E54CE5018E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1991</TotalTime>
  <Words>7003</Words>
  <Application>Microsoft Macintosh PowerPoint</Application>
  <PresentationFormat>Widescreen</PresentationFormat>
  <Paragraphs>1209</Paragraphs>
  <Slides>74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3" baseType="lpstr">
      <vt:lpstr>Arial</vt:lpstr>
      <vt:lpstr>Calibri</vt:lpstr>
      <vt:lpstr>Calibri Light</vt:lpstr>
      <vt:lpstr>Courier New</vt:lpstr>
      <vt:lpstr>Tahoma</vt:lpstr>
      <vt:lpstr>Verdana</vt:lpstr>
      <vt:lpstr>Wingdings</vt:lpstr>
      <vt:lpstr>Office Theme</vt:lpstr>
      <vt:lpstr>Equation</vt:lpstr>
      <vt:lpstr>Building Java Programs Chapter 8</vt:lpstr>
      <vt:lpstr>A programming problem</vt:lpstr>
      <vt:lpstr>A bad solution</vt:lpstr>
      <vt:lpstr>Observations</vt:lpstr>
      <vt:lpstr>Clients of objects</vt:lpstr>
      <vt:lpstr>Classes and objects</vt:lpstr>
      <vt:lpstr>Blueprint analogy</vt:lpstr>
      <vt:lpstr>Abstraction</vt:lpstr>
      <vt:lpstr>Our task</vt:lpstr>
      <vt:lpstr>Point objects (desired)</vt:lpstr>
      <vt:lpstr>Point class as blueprint</vt:lpstr>
      <vt:lpstr>Object state: Fields</vt:lpstr>
      <vt:lpstr>Point class, version 1</vt:lpstr>
      <vt:lpstr>Fields</vt:lpstr>
      <vt:lpstr>Accessing fields</vt:lpstr>
      <vt:lpstr>A class and its client</vt:lpstr>
      <vt:lpstr>PointMain client example</vt:lpstr>
      <vt:lpstr>Arrays of objects</vt:lpstr>
      <vt:lpstr>Things you can do w/ null</vt:lpstr>
      <vt:lpstr>Null pointer exception</vt:lpstr>
      <vt:lpstr>Looking before you leap</vt:lpstr>
      <vt:lpstr>Two-phase initialization</vt:lpstr>
      <vt:lpstr>Bomb answer 1</vt:lpstr>
      <vt:lpstr>Bomb answer 2</vt:lpstr>
      <vt:lpstr>Object behavior: Methods</vt:lpstr>
      <vt:lpstr>Client code redundancy</vt:lpstr>
      <vt:lpstr>Eliminating redundancy, v1</vt:lpstr>
      <vt:lpstr>Problem with static method</vt:lpstr>
      <vt:lpstr>Instance methods</vt:lpstr>
      <vt:lpstr>Instance method example</vt:lpstr>
      <vt:lpstr>Point objects w/ method</vt:lpstr>
      <vt:lpstr>The implicit parameter</vt:lpstr>
      <vt:lpstr>Point class, version 2</vt:lpstr>
      <vt:lpstr>Kinds of methods</vt:lpstr>
      <vt:lpstr>Mutator method questions</vt:lpstr>
      <vt:lpstr>Mutator method answers</vt:lpstr>
      <vt:lpstr>Accessor method questions</vt:lpstr>
      <vt:lpstr>Accessor method answers</vt:lpstr>
      <vt:lpstr>Printing objects</vt:lpstr>
      <vt:lpstr>The toString method</vt:lpstr>
      <vt:lpstr>toString syntax</vt:lpstr>
      <vt:lpstr>Object initialization: constructors</vt:lpstr>
      <vt:lpstr>Initializing objects</vt:lpstr>
      <vt:lpstr>Constructors</vt:lpstr>
      <vt:lpstr>Constructor example</vt:lpstr>
      <vt:lpstr>Tracing a constructor call</vt:lpstr>
      <vt:lpstr>Client code, version 3</vt:lpstr>
      <vt:lpstr>Multiple constructors</vt:lpstr>
      <vt:lpstr>Common constructor bugs</vt:lpstr>
      <vt:lpstr>Encapsulation</vt:lpstr>
      <vt:lpstr>Encapsulation</vt:lpstr>
      <vt:lpstr>Private fields</vt:lpstr>
      <vt:lpstr>Accessing private state</vt:lpstr>
      <vt:lpstr>Point class, version 4</vt:lpstr>
      <vt:lpstr>Benefits of encapsulation</vt:lpstr>
      <vt:lpstr>The this keyword</vt:lpstr>
      <vt:lpstr>Variable shadowing</vt:lpstr>
      <vt:lpstr>Fixing shadowing</vt:lpstr>
      <vt:lpstr>Calling another constructor</vt:lpstr>
      <vt:lpstr>Static methods/fields</vt:lpstr>
      <vt:lpstr>Multi-class systems</vt:lpstr>
      <vt:lpstr>Redundant program 1</vt:lpstr>
      <vt:lpstr>Redundant program 2</vt:lpstr>
      <vt:lpstr>Classes as modules</vt:lpstr>
      <vt:lpstr>More about modules</vt:lpstr>
      <vt:lpstr>Using a module</vt:lpstr>
      <vt:lpstr>Modules in Java libraries</vt:lpstr>
      <vt:lpstr>Static members</vt:lpstr>
      <vt:lpstr>Static fields</vt:lpstr>
      <vt:lpstr>Accessing static fields</vt:lpstr>
      <vt:lpstr>BankAccount solution</vt:lpstr>
      <vt:lpstr>Static methods</vt:lpstr>
      <vt:lpstr>BankAccount solution</vt:lpstr>
      <vt:lpstr>Summary of Java classes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142 Python Slides</dc:title>
  <dc:creator>Marty Stepp</dc:creator>
  <cp:keywords>Python</cp:keywords>
  <dc:description>Slides used in the University of Washington's CSE 142 Python sessions.</dc:description>
  <cp:lastModifiedBy>Mu Ge</cp:lastModifiedBy>
  <cp:revision>149</cp:revision>
  <dcterms:created xsi:type="dcterms:W3CDTF">2008-06-28T20:57:21Z</dcterms:created>
  <dcterms:modified xsi:type="dcterms:W3CDTF">2021-02-16T16:53:00Z</dcterms:modified>
</cp:coreProperties>
</file>