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9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1" autoAdjust="0"/>
    <p:restoredTop sz="90820" autoAdjust="0"/>
  </p:normalViewPr>
  <p:slideViewPr>
    <p:cSldViewPr>
      <p:cViewPr varScale="1">
        <p:scale>
          <a:sx n="95" d="100"/>
          <a:sy n="95" d="100"/>
        </p:scale>
        <p:origin x="91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presProps" Target="pres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customXml" Target="../customXml/item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7A63001-9888-2F45-9F6E-3B7E680269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C6CD6FE-91C5-9341-A8D9-34A2B08947C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9905510-E44C-5E45-97A2-16C58E80A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59FEF34-7FDB-F042-9B2E-22CD38E278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D092F18-766C-164D-B425-B5610353E6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CD5E92D5-38C1-E641-828A-6E4EC63699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3E9518-AA31-1146-B050-4FECD5CF0F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66629C92-9CA2-B34D-B263-35DBC5874D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AEDDF6-665F-7F4C-B135-62D912FA1E32}" type="slidenum">
              <a:rPr lang="en-US" alt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70874757-0161-3F4E-A7F8-5782DA4E83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FDD53C1-D75A-8D46-AFEA-BE76168C4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It's annoying to flip back and forth between slides here.  I suggest putting the classes into a text editor so you can switch windows back and forth to fill in the table.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>
            <a:extLst>
              <a:ext uri="{FF2B5EF4-FFF2-40B4-BE49-F238E27FC236}">
                <a16:creationId xmlns:a16="http://schemas.microsoft.com/office/drawing/2014/main" id="{1D791055-12A4-BD4B-988F-A70661D2C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>
            <a:extLst>
              <a:ext uri="{FF2B5EF4-FFF2-40B4-BE49-F238E27FC236}">
                <a16:creationId xmlns:a16="http://schemas.microsoft.com/office/drawing/2014/main" id="{CA0CEE6B-B9DB-7444-9205-84427F1E8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9571" name="Slide Number Placeholder 3">
            <a:extLst>
              <a:ext uri="{FF2B5EF4-FFF2-40B4-BE49-F238E27FC236}">
                <a16:creationId xmlns:a16="http://schemas.microsoft.com/office/drawing/2014/main" id="{0C7FC451-A1B1-A74E-A76D-E59EE4791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6A3089-7482-DC41-876A-4E245563398D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>
            <a:extLst>
              <a:ext uri="{FF2B5EF4-FFF2-40B4-BE49-F238E27FC236}">
                <a16:creationId xmlns:a16="http://schemas.microsoft.com/office/drawing/2014/main" id="{487F1A41-2213-7C4E-8BFB-9FFEE7728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>
            <a:extLst>
              <a:ext uri="{FF2B5EF4-FFF2-40B4-BE49-F238E27FC236}">
                <a16:creationId xmlns:a16="http://schemas.microsoft.com/office/drawing/2014/main" id="{1A808992-4012-BC48-AAC8-6E2EB89F9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0595" name="Slide Number Placeholder 3">
            <a:extLst>
              <a:ext uri="{FF2B5EF4-FFF2-40B4-BE49-F238E27FC236}">
                <a16:creationId xmlns:a16="http://schemas.microsoft.com/office/drawing/2014/main" id="{AAB342EC-491B-FC4E-96DD-9A13478B6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826EAE-9BE0-C04F-AB91-45883628D598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>
            <a:extLst>
              <a:ext uri="{FF2B5EF4-FFF2-40B4-BE49-F238E27FC236}">
                <a16:creationId xmlns:a16="http://schemas.microsoft.com/office/drawing/2014/main" id="{512F47F5-4906-8148-A132-E6F90CEC2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>
            <a:extLst>
              <a:ext uri="{FF2B5EF4-FFF2-40B4-BE49-F238E27FC236}">
                <a16:creationId xmlns:a16="http://schemas.microsoft.com/office/drawing/2014/main" id="{10C6F519-BEB6-F048-8D2D-2517A91F9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1619" name="Slide Number Placeholder 3">
            <a:extLst>
              <a:ext uri="{FF2B5EF4-FFF2-40B4-BE49-F238E27FC236}">
                <a16:creationId xmlns:a16="http://schemas.microsoft.com/office/drawing/2014/main" id="{2336F039-CCFC-A54F-BD45-76E90B8B0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1ADA7B-AA72-A640-811E-0D88A3047C6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4EFD9C5-4327-8D4B-AF2E-44AF9099D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CDAD9A-555D-044B-A2E7-50C76D72D77B}" type="slidenum">
              <a:rPr lang="en-US" altLang="en-US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7AA763E9-2E8E-A944-9331-9EE458F9C6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7FF88F-D236-BA43-9090-EFCB916D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6A7D-3947-8F49-8904-4AD521D0F5CB}" type="datetimeFigureOut">
              <a:rPr lang="en-US"/>
              <a:pPr>
                <a:defRPr/>
              </a:pPr>
              <a:t>2/25/21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6D1FD5-4CC5-B44E-BEDA-B3E1CB8B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B5F625-B877-D34B-8180-BD597E11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E2E01-F916-8A48-98B1-4DBB0D7373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7412E-3930-8A42-85B8-364A1248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A33E-1C77-AC4B-8C39-CAD9CFEDB001}" type="datetimeFigureOut">
              <a:rPr lang="en-US"/>
              <a:pPr>
                <a:defRPr/>
              </a:pPr>
              <a:t>2/25/21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3186D-984F-004F-9708-B2A44D26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BD2A-FF73-7B47-9481-EDA18B5E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7F4A-D96A-5944-A3E4-EAF6067927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2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8C52F-17F8-3B43-90FC-2AD4D0F1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92FBC-78B3-3C47-90D3-54EB0E5CDE5A}" type="datetimeFigureOut">
              <a:rPr lang="en-US"/>
              <a:pPr>
                <a:defRPr/>
              </a:pPr>
              <a:t>2/25/21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692A-F3C2-F043-9250-25C53C3D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87B2-57AF-6449-B199-10FA2E2B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53CD9-2B4F-D24B-BEA4-56A9D45B6F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1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3DF3-D3EC-B14E-B872-EC1BAF14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23B2C-825A-5E45-84AD-A1D1A0DE802B}" type="datetimeFigureOut">
              <a:rPr lang="en-US"/>
              <a:pPr>
                <a:defRPr/>
              </a:pPr>
              <a:t>2/25/21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A2515-EC08-774B-8EA8-05331A3E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1DA1-87E2-344D-99B2-7E060E49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0430D-2EE3-8B4B-A756-5D3334F5A8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1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A2FD5-CFD5-C543-B233-BD4389B4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98DD8-16E2-7640-A6D7-078B4DDE22E2}" type="datetimeFigureOut">
              <a:rPr lang="en-US"/>
              <a:pPr>
                <a:defRPr/>
              </a:pPr>
              <a:t>2/25/21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478E8-0786-FB4F-BCED-2BAFC579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BCFC-377F-F642-9B82-4B0290EE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638FB-1DB5-7543-BB8D-2D0643B5AB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C3C62-F781-3B46-8DE6-C609754E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5A228-F94A-D34D-BB28-6F35AB1DEFE9}" type="datetimeFigureOut">
              <a:rPr lang="en-US"/>
              <a:pPr>
                <a:defRPr/>
              </a:pPr>
              <a:t>2/25/21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025C1-CD72-754D-9BE5-B30155CD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78AD8-33D7-3541-92D8-5DE08CC1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D0F39-EBCA-3645-B821-C03D786467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0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7345D-34D4-BE4F-B5C7-392E2522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E236E-6142-7B48-A484-F110573D6209}" type="datetimeFigureOut">
              <a:rPr lang="en-US"/>
              <a:pPr>
                <a:defRPr/>
              </a:pPr>
              <a:t>2/25/21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95663-926E-F745-9D40-37A1B927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20167-BBD1-BB48-B03A-F99CD040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EC94E-F12C-6A43-963C-3E055DDA72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1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522B0-29C9-4948-9A37-01DF6A9E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834A3-4A90-FA44-BF3E-E2439D93EB62}" type="datetimeFigureOut">
              <a:rPr lang="en-US"/>
              <a:pPr>
                <a:defRPr/>
              </a:pPr>
              <a:t>2/25/21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4B16F-CC44-2441-9BFA-0A45BA4B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66AC5-88A1-CF44-9737-6A58CEDA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D437E-8FC9-4B4D-BD2E-81B1346747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7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8A201-D946-1046-B703-4F26FEF6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E222-3635-5E43-BBD3-BE9C2AC25362}" type="datetimeFigureOut">
              <a:rPr lang="en-US"/>
              <a:pPr>
                <a:defRPr/>
              </a:pPr>
              <a:t>2/25/21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DBD0D-9FE6-2045-A8AF-15536143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57BC8-B30A-8D4A-B271-DBC264AD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B3EA9-0F0B-F149-963E-2BAA2E4E1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C580-BBCA-6242-8016-61C028E4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40C33-43A7-0E45-9443-38D05935D598}" type="datetimeFigureOut">
              <a:rPr lang="en-US"/>
              <a:pPr>
                <a:defRPr/>
              </a:pPr>
              <a:t>2/25/21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BB756-EC52-B047-A0B7-545DC42E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9C3D9-97B4-764E-8923-B95AA49D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17D2B-03C7-BC4B-882F-E605852D6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BC2E7-B42C-AD40-B389-F4A3CD4C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E5F41-F599-964F-AA5C-22D2CEBF2615}" type="datetimeFigureOut">
              <a:rPr lang="en-US"/>
              <a:pPr>
                <a:defRPr/>
              </a:pPr>
              <a:t>2/25/21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C22B8-4E59-4342-A9B8-C783FF9E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4457-DDD6-AB4F-9837-8009996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3DCF9-28F3-2C44-B338-AD0462BFD6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9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5130838-970B-1645-A357-E55D2A8ED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27622ED-9D3C-2E44-8032-5CDE3F40C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AC80E-0CFB-C346-BBA8-FD8F2841B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F3B1C3-37D3-6648-9E42-3720C86DE619}" type="datetimeFigureOut">
              <a:rPr lang="en-US"/>
              <a:pPr>
                <a:defRPr/>
              </a:pPr>
              <a:t>2/25/21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63FD-E449-A246-8176-8F62FE26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F3BE0-7413-C44C-9273-8A6904326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A16F1A1-47FD-C74F-A52B-C3B84AB79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00767623-67A1-A443-BBC2-E9012DDDA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2BF0224-49AE-0441-AE83-54E04921A6F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0972800" y="6356350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500"/>
              </a:spcBef>
              <a:spcAft>
                <a:spcPts val="0"/>
              </a:spcAft>
              <a:defRPr/>
            </a:pPr>
            <a:fld id="{15EE128A-24D5-EB4F-ACF8-DECF54288447}" type="slidenum">
              <a:rPr lang="en-US" altLang="en-US" sz="1200" smtClean="0">
                <a:solidFill>
                  <a:srgbClr val="424242"/>
                </a:solidFill>
                <a:latin typeface="Verdana" panose="020B0604030504040204" pitchFamily="34" charset="0"/>
              </a:rPr>
              <a:pPr eaLnBrk="1" fontAlgn="auto" hangingPunct="1">
                <a:spcBef>
                  <a:spcPts val="5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5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5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5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FF0C3A1F-108B-314B-8BD7-2D65F9256D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Building Java Programs</a:t>
            </a:r>
            <a:br>
              <a:rPr lang="en-US" altLang="en-US"/>
            </a:br>
            <a:r>
              <a:rPr lang="en-US" altLang="en-US"/>
              <a:t>Chapter 9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964DFD12-C2DF-C647-9553-5E36D35819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/>
              <a:t>Inheritance and Interfaces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A8A26547-2BB0-F948-A93C-B5B06C69F5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Inheritance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BE45B719-8762-B64B-8D04-772C06F9838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752600"/>
            <a:ext cx="10515600" cy="4351338"/>
          </a:xfrm>
        </p:spPr>
        <p:txBody>
          <a:bodyPr/>
          <a:lstStyle/>
          <a:p>
            <a:pPr marL="273050" indent="-273050"/>
            <a:r>
              <a:rPr lang="en-US" altLang="en-US" b="1"/>
              <a:t>inheritance</a:t>
            </a:r>
            <a:r>
              <a:rPr lang="en-US" altLang="en-US"/>
              <a:t>: A way to form new classes based on existing classes, taking on their attributes/behavior.</a:t>
            </a:r>
          </a:p>
          <a:p>
            <a:pPr marL="639763" lvl="1" indent="-246063"/>
            <a:r>
              <a:rPr lang="en-US" altLang="en-US"/>
              <a:t>a way to group related classes</a:t>
            </a:r>
          </a:p>
          <a:p>
            <a:pPr marL="639763" lvl="1" indent="-246063"/>
            <a:r>
              <a:rPr lang="en-US" altLang="en-US"/>
              <a:t>a way to share code between two or more classes</a:t>
            </a:r>
          </a:p>
          <a:p>
            <a:pPr marL="639763" lvl="1" indent="-246063"/>
            <a:endParaRPr lang="en-US" altLang="en-US"/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One class can </a:t>
            </a:r>
            <a:r>
              <a:rPr lang="en-US" altLang="en-US" i="1"/>
              <a:t>extend </a:t>
            </a:r>
            <a:r>
              <a:rPr lang="en-US" altLang="en-US"/>
              <a:t>another, absorbing its data/behavior.</a:t>
            </a:r>
          </a:p>
          <a:p>
            <a:pPr marL="639763" lvl="1" indent="-246063"/>
            <a:r>
              <a:rPr lang="en-US" altLang="en-US" b="1"/>
              <a:t>superclass</a:t>
            </a:r>
            <a:r>
              <a:rPr lang="en-US" altLang="en-US"/>
              <a:t>: The parent class that is being extended.</a:t>
            </a:r>
          </a:p>
          <a:p>
            <a:pPr marL="639763" lvl="1" indent="-246063"/>
            <a:r>
              <a:rPr lang="en-US" altLang="en-US" b="1"/>
              <a:t>subclass</a:t>
            </a:r>
            <a:r>
              <a:rPr lang="en-US" altLang="en-US"/>
              <a:t>: The child class that extends the superclass and inherits its behavior.</a:t>
            </a:r>
          </a:p>
          <a:p>
            <a:pPr lvl="2" indent="-246063"/>
            <a:r>
              <a:rPr lang="en-US" altLang="en-US"/>
              <a:t>Subclass gets a copy of every field and method from superclass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2BAA0D05-0923-AB44-A0B9-9A5C9EAFB1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Inheritance syntax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5CB39A5-A688-7049-929F-870B8F678D0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92500" lnSpcReduction="10000"/>
          </a:bodyPr>
          <a:lstStyle/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public class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extends </a:t>
            </a:r>
            <a:r>
              <a:rPr lang="en-US" altLang="en-US" b="1" dirty="0"/>
              <a:t>superclass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Example: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public class Secretary 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extends Employee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    ...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2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600" dirty="0"/>
          </a:p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dirty="0"/>
              <a:t>By extending </a:t>
            </a:r>
            <a:r>
              <a:rPr lang="en-US" altLang="en-US" dirty="0">
                <a:latin typeface="Courier New" panose="02070309020205020404" pitchFamily="49" charset="0"/>
              </a:rPr>
              <a:t>Employee</a:t>
            </a:r>
            <a:r>
              <a:rPr lang="en-US" altLang="en-US" dirty="0"/>
              <a:t>, each </a:t>
            </a:r>
            <a:r>
              <a:rPr lang="en-US" altLang="en-US" dirty="0">
                <a:latin typeface="Courier New" panose="02070309020205020404" pitchFamily="49" charset="0"/>
              </a:rPr>
              <a:t>Secretary</a:t>
            </a:r>
            <a:r>
              <a:rPr lang="en-US" altLang="en-US" dirty="0"/>
              <a:t> object now: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receives a </a:t>
            </a:r>
            <a:r>
              <a:rPr lang="en-US" altLang="en-US" dirty="0" err="1">
                <a:latin typeface="Courier New" panose="02070309020205020404" pitchFamily="49" charset="0"/>
              </a:rPr>
              <a:t>getHours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getSalary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getVacationDays</a:t>
            </a:r>
            <a:r>
              <a:rPr lang="en-US" altLang="en-US" dirty="0"/>
              <a:t>, and </a:t>
            </a:r>
            <a:r>
              <a:rPr lang="en-US" altLang="en-US" dirty="0" err="1">
                <a:latin typeface="Courier New" panose="02070309020205020404" pitchFamily="49" charset="0"/>
              </a:rPr>
              <a:t>getVacationForm</a:t>
            </a:r>
            <a:r>
              <a:rPr lang="en-US" altLang="en-US" dirty="0"/>
              <a:t> method automatically</a:t>
            </a:r>
            <a:br>
              <a:rPr lang="en-US" altLang="en-US" dirty="0"/>
            </a:br>
            <a:endParaRPr lang="en-US" altLang="en-US" sz="900" dirty="0"/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can be treated as an </a:t>
            </a:r>
            <a:r>
              <a:rPr lang="en-US" altLang="en-US" dirty="0">
                <a:latin typeface="Courier New" panose="02070309020205020404" pitchFamily="49" charset="0"/>
              </a:rPr>
              <a:t>Employee</a:t>
            </a:r>
            <a:r>
              <a:rPr lang="en-US" altLang="en-US" dirty="0"/>
              <a:t> by client code (seen later)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47884003-4CBC-6C47-A98D-F5327FF29A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Improved </a:t>
            </a:r>
            <a:r>
              <a:rPr lang="en-US" altLang="en-US">
                <a:latin typeface="Courier New" panose="02070309020205020404" pitchFamily="49" charset="0"/>
              </a:rPr>
              <a:t>Secretary</a:t>
            </a:r>
            <a:r>
              <a:rPr lang="en-US" altLang="en-US"/>
              <a:t> code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6B1FC7C4-517E-3E47-B4A0-0A785742D86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8800"/>
            <a:ext cx="10515600" cy="4351338"/>
          </a:xfrm>
        </p:spPr>
        <p:txBody>
          <a:bodyPr/>
          <a:lstStyle/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secretaries.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Secretary </a:t>
            </a:r>
            <a:r>
              <a:rPr lang="en-US" altLang="en-US" sz="1600" b="1">
                <a:solidFill>
                  <a:srgbClr val="003399"/>
                </a:solidFill>
                <a:latin typeface="Courier New" panose="02070309020205020404" pitchFamily="49" charset="0"/>
              </a:rPr>
              <a:t>extends Employee</a:t>
            </a:r>
            <a:r>
              <a:rPr lang="en-US" altLang="en-US" sz="1600">
                <a:latin typeface="Courier New" panose="02070309020205020404" pitchFamily="49" charset="0"/>
              </a:rPr>
              <a:t> {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void takeDictation(String text) {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System.out.println("Taking dictation of text: " + text);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/>
              <a:t>Now we only write the parts unique to each type.</a:t>
            </a:r>
          </a:p>
          <a:p>
            <a:pPr marL="639763" lvl="1" indent="-246063"/>
            <a:r>
              <a:rPr lang="en-US" altLang="en-US">
                <a:latin typeface="Courier New" panose="02070309020205020404" pitchFamily="49" charset="0"/>
              </a:rPr>
              <a:t>Secretary</a:t>
            </a:r>
            <a:r>
              <a:rPr lang="en-US" altLang="en-US"/>
              <a:t> inherits </a:t>
            </a:r>
            <a:r>
              <a:rPr lang="en-US" altLang="en-US">
                <a:latin typeface="Courier New" panose="02070309020205020404" pitchFamily="49" charset="0"/>
              </a:rPr>
              <a:t>getHours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getSalary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getVacationDays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getVacationForm</a:t>
            </a:r>
            <a:r>
              <a:rPr lang="en-US" altLang="en-US"/>
              <a:t> methods from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.</a:t>
            </a:r>
          </a:p>
          <a:p>
            <a:pPr marL="639763" lvl="1" indent="-246063"/>
            <a:r>
              <a:rPr lang="en-US" altLang="en-US">
                <a:latin typeface="Courier New" panose="02070309020205020404" pitchFamily="49" charset="0"/>
              </a:rPr>
              <a:t>Secretary</a:t>
            </a:r>
            <a:r>
              <a:rPr lang="en-US" altLang="en-US"/>
              <a:t> adds the </a:t>
            </a:r>
            <a:r>
              <a:rPr lang="en-US" altLang="en-US">
                <a:latin typeface="Courier New" panose="02070309020205020404" pitchFamily="49" charset="0"/>
              </a:rPr>
              <a:t>takeDictation</a:t>
            </a:r>
            <a:r>
              <a:rPr lang="en-US" altLang="en-US"/>
              <a:t> method.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F8F433DB-6724-094D-89C7-2CEF4F6422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Implementing </a:t>
            </a:r>
            <a:r>
              <a:rPr lang="en-US" altLang="en-US">
                <a:latin typeface="Courier New" panose="02070309020205020404" pitchFamily="49" charset="0"/>
              </a:rPr>
              <a:t>Lawyer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1F1920EA-5B5C-C647-BE3B-9C35B9FFCF4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981200"/>
            <a:ext cx="10515600" cy="4351338"/>
          </a:xfrm>
        </p:spPr>
        <p:txBody>
          <a:bodyPr/>
          <a:lstStyle/>
          <a:p>
            <a:pPr marL="273050" indent="-273050"/>
            <a:r>
              <a:rPr lang="en-US" altLang="en-US"/>
              <a:t>Consider the following lawyer regulations:</a:t>
            </a:r>
          </a:p>
          <a:p>
            <a:pPr marL="639763" lvl="1" indent="-246063"/>
            <a:r>
              <a:rPr lang="en-US" altLang="en-US"/>
              <a:t>Lawyers who get an extra week of paid vacation (a total of 3).</a:t>
            </a:r>
          </a:p>
          <a:p>
            <a:pPr marL="639763" lvl="1" indent="-246063"/>
            <a:r>
              <a:rPr lang="en-US" altLang="en-US"/>
              <a:t>Lawyers use a pink form when applying for vacation leave.</a:t>
            </a:r>
          </a:p>
          <a:p>
            <a:pPr marL="639763" lvl="1" indent="-246063"/>
            <a:r>
              <a:rPr lang="en-US" altLang="en-US"/>
              <a:t>Lawyers have some unique behavior: they know how to sue.</a:t>
            </a:r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Problem: We want lawyers to inherit </a:t>
            </a:r>
            <a:r>
              <a:rPr lang="en-US" altLang="en-US" i="1"/>
              <a:t>most </a:t>
            </a:r>
            <a:r>
              <a:rPr lang="en-US" altLang="en-US"/>
              <a:t>behavior from employee, but we want to replace parts with new behavior.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0FC58177-1FC8-2B45-B676-3EB8A85090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Overriding methods</a:t>
            </a:r>
          </a:p>
        </p:txBody>
      </p:sp>
      <p:sp>
        <p:nvSpPr>
          <p:cNvPr id="906243" name="Rectangle 3">
            <a:extLst>
              <a:ext uri="{FF2B5EF4-FFF2-40B4-BE49-F238E27FC236}">
                <a16:creationId xmlns:a16="http://schemas.microsoft.com/office/drawing/2014/main" id="{3A779E09-9FEB-9747-B4E8-979EEAF6337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90600" y="2033588"/>
            <a:ext cx="10515600" cy="4351337"/>
          </a:xfrm>
        </p:spPr>
        <p:txBody>
          <a:bodyPr rtlCol="0">
            <a:normAutofit fontScale="92500" lnSpcReduction="10000"/>
          </a:bodyPr>
          <a:lstStyle/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b="1" dirty="0"/>
              <a:t>override</a:t>
            </a:r>
            <a:r>
              <a:rPr lang="en-US" altLang="en-US" dirty="0"/>
              <a:t>: To write a new version of a method in a subclass that replaces the superclass's version.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No special syntax required to override a superclass method.</a:t>
            </a:r>
            <a:br>
              <a:rPr lang="en-US" altLang="en-US" dirty="0"/>
            </a:br>
            <a:r>
              <a:rPr lang="en-US" altLang="en-US" dirty="0"/>
              <a:t>Just write a new version of it in the subclass.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endParaRPr lang="en-US" altLang="en-US" dirty="0"/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	public class Lawyer extends Employee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	    // overrides </a:t>
            </a:r>
            <a:r>
              <a:rPr lang="en-US" altLang="en-US" sz="18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getVacationForm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method in Employee class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	    public String </a:t>
            </a:r>
            <a:r>
              <a:rPr lang="en-US" altLang="en-US" sz="1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getVacationForm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()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	        return "pink";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	    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	    ...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Exercise: Complete the </a:t>
            </a:r>
            <a:r>
              <a:rPr lang="en-US" altLang="en-US" dirty="0">
                <a:latin typeface="Courier New" panose="02070309020205020404" pitchFamily="49" charset="0"/>
              </a:rPr>
              <a:t>Lawyer</a:t>
            </a:r>
            <a:r>
              <a:rPr lang="en-US" altLang="en-US" dirty="0"/>
              <a:t> class.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 dirty="0"/>
              <a:t>(3 weeks vacation, pink vacation form, can sue)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6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6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5C039933-32FB-AC45-99E4-836911D9EF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>
                <a:latin typeface="Courier New" panose="02070309020205020404" pitchFamily="49" charset="0"/>
              </a:rPr>
              <a:t>Lawyer</a:t>
            </a:r>
            <a:r>
              <a:rPr lang="en-US" altLang="en-US"/>
              <a:t> class</a:t>
            </a:r>
          </a:p>
        </p:txBody>
      </p:sp>
      <p:sp>
        <p:nvSpPr>
          <p:cNvPr id="907267" name="Rectangle 3">
            <a:extLst>
              <a:ext uri="{FF2B5EF4-FFF2-40B4-BE49-F238E27FC236}">
                <a16:creationId xmlns:a16="http://schemas.microsoft.com/office/drawing/2014/main" id="{3BB2DF05-8B45-8243-8EB0-04C92ED74AE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92500" lnSpcReduction="10000"/>
          </a:bodyPr>
          <a:lstStyle/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lawyers.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class Lawyer extends Employee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overrides </a:t>
            </a:r>
            <a:r>
              <a:rPr lang="en-US" altLang="en-US" sz="16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getVacationForm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from Employee class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getVacationForm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"pink";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overrides </a:t>
            </a:r>
            <a:r>
              <a:rPr lang="en-US" altLang="en-US" sz="16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getVacationDays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from Employee class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int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getVacationDays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15;      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3 weeks vacation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void sue()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("I'll see you in court!");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Exercise: Complete the </a:t>
            </a:r>
            <a:r>
              <a:rPr lang="en-US" altLang="en-US" dirty="0">
                <a:latin typeface="Courier New" panose="02070309020205020404" pitchFamily="49" charset="0"/>
              </a:rPr>
              <a:t>Marketer</a:t>
            </a:r>
            <a:r>
              <a:rPr lang="en-US" altLang="en-US" dirty="0"/>
              <a:t> class.  Marketers make $10,000 extra ($50,000 total) and know how to advertise.</a:t>
            </a: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3D111C8D-A6F6-CA48-8E30-9C29913D21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>
                <a:latin typeface="Courier New" panose="02070309020205020404" pitchFamily="49" charset="0"/>
              </a:rPr>
              <a:t>Marketer</a:t>
            </a:r>
            <a:r>
              <a:rPr lang="en-US" altLang="en-US"/>
              <a:t> class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2589F0E1-A494-E54A-8E16-D1371047D58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66800" y="1828800"/>
            <a:ext cx="10515600" cy="4351338"/>
          </a:xfrm>
        </p:spPr>
        <p:txBody>
          <a:bodyPr/>
          <a:lstStyle/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marketers.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Marketer extends Employee {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void advertise() {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System.out.println("Act now while supplies last!");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double getSalary() {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return 50000.0;      </a:t>
            </a: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$50,000.00 / year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E036289F-C5E4-4A46-93AC-56E5E0CC5F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Levels of inheritance</a:t>
            </a:r>
          </a:p>
        </p:txBody>
      </p:sp>
      <p:sp>
        <p:nvSpPr>
          <p:cNvPr id="909315" name="Rectangle 3">
            <a:extLst>
              <a:ext uri="{FF2B5EF4-FFF2-40B4-BE49-F238E27FC236}">
                <a16:creationId xmlns:a16="http://schemas.microsoft.com/office/drawing/2014/main" id="{6DC8B085-B0B5-3F4A-A957-66712D69FBA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8800"/>
            <a:ext cx="10515600" cy="4351338"/>
          </a:xfrm>
        </p:spPr>
        <p:txBody>
          <a:bodyPr/>
          <a:lstStyle/>
          <a:p>
            <a:pPr marL="273050" indent="-273050"/>
            <a:r>
              <a:rPr lang="en-US" altLang="en-US"/>
              <a:t>Multiple levels of inheritance in a hierarchy are allowed.</a:t>
            </a:r>
          </a:p>
          <a:p>
            <a:pPr marL="639763" lvl="1" indent="-246063"/>
            <a:r>
              <a:rPr lang="en-US" altLang="en-US"/>
              <a:t>Example: A legal secretary is the same as a regular secretary but makes more money ($45,000) and can file legal briefs.</a:t>
            </a:r>
          </a:p>
          <a:p>
            <a:pPr marL="639763" lvl="1" indent="-246063">
              <a:buFont typeface="Arial" panose="020B0604020202020204" pitchFamily="34" charset="0"/>
              <a:buNone/>
            </a:pPr>
            <a:endParaRPr lang="en-US" altLang="en-US"/>
          </a:p>
          <a:p>
            <a:pPr marL="639763" lvl="1" indent="-246063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public class LegalSecretary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Secretary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639763" lvl="1" indent="-246063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    ...</a:t>
            </a:r>
          </a:p>
          <a:p>
            <a:pPr marL="639763" lvl="1" indent="-246063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39763" lvl="1" indent="-246063"/>
            <a:endParaRPr lang="en-US" altLang="en-US"/>
          </a:p>
          <a:p>
            <a:pPr marL="639763" lvl="1" indent="-246063"/>
            <a:r>
              <a:rPr lang="en-US" altLang="en-US"/>
              <a:t>Exercise: Complete the </a:t>
            </a:r>
            <a:r>
              <a:rPr lang="en-US" altLang="en-US">
                <a:latin typeface="Courier New" panose="02070309020205020404" pitchFamily="49" charset="0"/>
              </a:rPr>
              <a:t>LegalSecretary</a:t>
            </a:r>
            <a:r>
              <a:rPr lang="en-US" altLang="en-US"/>
              <a:t> class.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4D25282-4B5A-6342-86B1-4A4E8ABAE9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>
                <a:latin typeface="Courier New" panose="02070309020205020404" pitchFamily="49" charset="0"/>
              </a:rPr>
              <a:t>LegalSecretary</a:t>
            </a:r>
            <a:r>
              <a:rPr lang="en-US" altLang="en-US"/>
              <a:t> class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ADCAE020-F376-5F44-A17F-14E6E7E6F64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8800"/>
            <a:ext cx="10515600" cy="4351338"/>
          </a:xfrm>
        </p:spPr>
        <p:txBody>
          <a:bodyPr/>
          <a:lstStyle/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legal secretaries.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LegalSecretary extends Secretary {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void fileLegalBriefs() {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System.out.println("I could file all day!");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double getSalary() {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return 45000.0;      </a:t>
            </a: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$45,000.00 / year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 marL="273050" indent="-27305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49FC3239-E212-D043-96BC-08A4107353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524000"/>
            <a:ext cx="9144000" cy="2387600"/>
          </a:xfrm>
        </p:spPr>
        <p:txBody>
          <a:bodyPr/>
          <a:lstStyle/>
          <a:p>
            <a:r>
              <a:rPr lang="en-US" altLang="en-US"/>
              <a:t>Interacting with the superclass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C385D37E-6CC1-0F4E-8C32-9876FA5BB5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The software crisis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D10A2E1-3039-9E4B-BC0E-5C8E6439590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92500" lnSpcReduction="10000"/>
          </a:bodyPr>
          <a:lstStyle/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b="1"/>
              <a:t>software engineering</a:t>
            </a:r>
            <a:r>
              <a:rPr lang="en-US" altLang="en-US"/>
              <a:t>: The practice of developing, designing, documenting, testing large computer programs.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/>
          </a:p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/>
              <a:t>Large-scale projects face many issues: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/>
              <a:t>getting many programmers to work together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/>
              <a:t>getting code finished on time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/>
              <a:t>avoiding redundant code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/>
              <a:t>finding and fixing bugs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/>
              <a:t>maintaining, improving, and reusing existing code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/>
          </a:p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b="1"/>
              <a:t>code reuse</a:t>
            </a:r>
            <a:r>
              <a:rPr lang="en-US" altLang="en-US"/>
              <a:t>: The practice of writing program code once and using it in many contexts.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1E99F51-FA0B-8240-A593-30BF9C7B6D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 sz="3600"/>
              <a:t>Changes to common behavior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5731E92C-11BA-104A-9C3B-2B0058940D3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8800"/>
            <a:ext cx="10515600" cy="4351338"/>
          </a:xfrm>
        </p:spPr>
        <p:txBody>
          <a:bodyPr/>
          <a:lstStyle/>
          <a:p>
            <a:pPr marL="273050" indent="-273050"/>
            <a:r>
              <a:rPr lang="en-US" altLang="en-US"/>
              <a:t>Let's return to our previous company/employee example.</a:t>
            </a:r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Imagine a company-wide change affecting all employees.</a:t>
            </a:r>
          </a:p>
          <a:p>
            <a:pPr marL="639763" lvl="1" indent="-246063">
              <a:buFont typeface="Arial" panose="020B0604020202020204" pitchFamily="34" charset="0"/>
              <a:buNone/>
            </a:pPr>
            <a:endParaRPr lang="en-US" altLang="en-US"/>
          </a:p>
          <a:p>
            <a:pPr marL="639763" lvl="1" indent="-246063">
              <a:buFont typeface="Arial" panose="020B0604020202020204" pitchFamily="34" charset="0"/>
              <a:buNone/>
            </a:pPr>
            <a:r>
              <a:rPr lang="en-US" altLang="en-US"/>
              <a:t>Example: Everyone is given a $10,000 raise due to inflation.</a:t>
            </a:r>
          </a:p>
          <a:p>
            <a:pPr marL="639763" lvl="1" indent="-246063"/>
            <a:r>
              <a:rPr lang="en-US" altLang="en-US"/>
              <a:t>The base employee salary is now $50,000.</a:t>
            </a:r>
          </a:p>
          <a:p>
            <a:pPr marL="639763" lvl="1" indent="-246063"/>
            <a:r>
              <a:rPr lang="en-US" altLang="en-US"/>
              <a:t>Legal secretaries now make $55,000.</a:t>
            </a:r>
          </a:p>
          <a:p>
            <a:pPr marL="639763" lvl="1" indent="-246063"/>
            <a:r>
              <a:rPr lang="en-US" altLang="en-US"/>
              <a:t>Marketers now make $60,000.</a:t>
            </a:r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We must modify our code to reflect this policy change.</a:t>
            </a:r>
            <a:endParaRPr lang="en-US" altLang="en-US" sz="90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1532613-C4AA-0D45-8290-2B46E45D0B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Modifying the superclass</a:t>
            </a:r>
          </a:p>
        </p:txBody>
      </p:sp>
      <p:sp>
        <p:nvSpPr>
          <p:cNvPr id="1431555" name="Rectangle 3">
            <a:extLst>
              <a:ext uri="{FF2B5EF4-FFF2-40B4-BE49-F238E27FC236}">
                <a16:creationId xmlns:a16="http://schemas.microsoft.com/office/drawing/2014/main" id="{7AD6383D-F97C-8349-B1CF-40D40F10D4C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905000"/>
            <a:ext cx="10515600" cy="4351338"/>
          </a:xfrm>
        </p:spPr>
        <p:txBody>
          <a:bodyPr rtlCol="0">
            <a:normAutofit fontScale="92500" lnSpcReduction="20000"/>
          </a:bodyPr>
          <a:lstStyle/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employees (20-page manual).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public class Employee {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int </a:t>
            </a:r>
            <a:r>
              <a:rPr lang="en-US" altLang="en-US" sz="1800" dirty="0" err="1">
                <a:latin typeface="Courier New" panose="02070309020205020404" pitchFamily="49" charset="0"/>
              </a:rPr>
              <a:t>getHours</a:t>
            </a:r>
            <a:r>
              <a:rPr lang="en-US" altLang="en-US" sz="1800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return 40;      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works 40 hours / week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18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800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        return 50000.0; 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$50,000.00 / year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...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Are we finished?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Employee</a:t>
            </a:r>
            <a:r>
              <a:rPr lang="en-US" altLang="en-US" dirty="0"/>
              <a:t> subclasses are still incorrect.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They have overridden </a:t>
            </a:r>
            <a:r>
              <a:rPr lang="en-US" altLang="en-US" dirty="0" err="1">
                <a:latin typeface="Courier New" panose="02070309020205020404" pitchFamily="49" charset="0"/>
              </a:rPr>
              <a:t>getSalary</a:t>
            </a:r>
            <a:r>
              <a:rPr lang="en-US" altLang="en-US" dirty="0"/>
              <a:t> to return other values.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1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1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20A485A-03A7-3E41-9025-8052CA2DF3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An unsatisfactory solution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1320726-B8F9-584C-8F2C-4EB96390E2E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90600" y="1752600"/>
            <a:ext cx="10515600" cy="4351338"/>
          </a:xfrm>
        </p:spPr>
        <p:txBody>
          <a:bodyPr rtlCol="0">
            <a:normAutofit fontScale="92500" lnSpcReduction="10000"/>
          </a:bodyPr>
          <a:lstStyle/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latin typeface="Courier New" panose="02070309020205020404" pitchFamily="49" charset="0"/>
              </a:rPr>
              <a:t>LegalSecretary</a:t>
            </a:r>
            <a:r>
              <a:rPr lang="en-US" altLang="en-US" sz="1800" dirty="0">
                <a:latin typeface="Courier New" panose="02070309020205020404" pitchFamily="49" charset="0"/>
              </a:rPr>
              <a:t> extends Secretary {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18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800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        return 55000.0;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...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public class Marketer extends Employee {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18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800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        return 60000.0;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...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Problem: The subclasses' salaries are based on the Employee salary, but the </a:t>
            </a:r>
            <a:r>
              <a:rPr lang="en-US" altLang="en-US" dirty="0" err="1">
                <a:latin typeface="Courier New" panose="02070309020205020404" pitchFamily="49" charset="0"/>
              </a:rPr>
              <a:t>getSalary</a:t>
            </a:r>
            <a:r>
              <a:rPr lang="en-US" altLang="en-US" dirty="0"/>
              <a:t> code does not reflect this.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95C2AB5-948E-5B4D-8181-4A3CC28369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Calling overridden methods</a:t>
            </a:r>
          </a:p>
        </p:txBody>
      </p:sp>
      <p:sp>
        <p:nvSpPr>
          <p:cNvPr id="915459" name="Rectangle 3">
            <a:extLst>
              <a:ext uri="{FF2B5EF4-FFF2-40B4-BE49-F238E27FC236}">
                <a16:creationId xmlns:a16="http://schemas.microsoft.com/office/drawing/2014/main" id="{824660F2-38FA-7B47-A998-80F5D298BDA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92500" lnSpcReduction="10000"/>
          </a:bodyPr>
          <a:lstStyle/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dirty="0"/>
              <a:t>Subclasses can call overridden methods with </a:t>
            </a:r>
            <a:r>
              <a:rPr lang="en-US" altLang="en-US" dirty="0">
                <a:latin typeface="Courier New" panose="02070309020205020404" pitchFamily="49" charset="0"/>
              </a:rPr>
              <a:t>super</a:t>
            </a:r>
            <a:endParaRPr lang="en-US" altLang="en-US" dirty="0"/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super.</a:t>
            </a:r>
            <a:r>
              <a:rPr lang="en-US" altLang="en-US" b="1" dirty="0" err="1"/>
              <a:t>method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/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Example: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public class </a:t>
            </a:r>
            <a:r>
              <a:rPr lang="en-US" altLang="en-US" sz="2000" dirty="0" err="1">
                <a:latin typeface="Courier New" panose="02070309020205020404" pitchFamily="49" charset="0"/>
              </a:rPr>
              <a:t>LegalSecretary</a:t>
            </a:r>
            <a:r>
              <a:rPr lang="en-US" altLang="en-US" sz="2000" dirty="0">
                <a:latin typeface="Courier New" panose="02070309020205020404" pitchFamily="49" charset="0"/>
              </a:rPr>
              <a:t> extends Secretary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    public 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2000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        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baseSalary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super.getSalary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        return </a:t>
            </a:r>
            <a:r>
              <a:rPr lang="en-US" altLang="en-US" sz="2000" dirty="0" err="1">
                <a:latin typeface="Courier New" panose="02070309020205020404" pitchFamily="49" charset="0"/>
              </a:rPr>
              <a:t>baseSalary</a:t>
            </a:r>
            <a:r>
              <a:rPr lang="en-US" altLang="en-US" sz="2000" dirty="0">
                <a:latin typeface="Courier New" panose="02070309020205020404" pitchFamily="49" charset="0"/>
              </a:rPr>
              <a:t> + 5000.0;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    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    ...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defRPr/>
            </a:pPr>
            <a:endParaRPr lang="en-US" altLang="en-US" sz="900" dirty="0"/>
          </a:p>
          <a:p>
            <a:pPr marL="639763" lvl="1" indent="-246063" fontAlgn="auto">
              <a:spcAft>
                <a:spcPts val="0"/>
              </a:spcAft>
              <a:defRPr/>
            </a:pPr>
            <a:endParaRPr lang="en-US" altLang="en-US" dirty="0"/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Exercise: Modify </a:t>
            </a:r>
            <a:r>
              <a:rPr lang="en-US" altLang="en-US" dirty="0">
                <a:latin typeface="Courier New" panose="02070309020205020404" pitchFamily="49" charset="0"/>
              </a:rPr>
              <a:t>Lawyer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Marketer</a:t>
            </a:r>
            <a:r>
              <a:rPr lang="en-US" altLang="en-US" dirty="0"/>
              <a:t> to use </a:t>
            </a:r>
            <a:r>
              <a:rPr lang="en-US" altLang="en-US" dirty="0">
                <a:latin typeface="Courier New" panose="02070309020205020404" pitchFamily="49" charset="0"/>
              </a:rPr>
              <a:t>super</a:t>
            </a:r>
            <a:r>
              <a:rPr lang="en-US" altLang="en-US" dirty="0"/>
              <a:t>.</a:t>
            </a: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5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88032C6-B8E9-984B-BD3E-046F3700C0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Improved subclasses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BE89BD9-70E0-1F44-8F7E-2B8629DC5E4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66800" y="1828800"/>
            <a:ext cx="10515600" cy="4351338"/>
          </a:xfrm>
        </p:spPr>
        <p:txBody>
          <a:bodyPr rtlCol="0">
            <a:normAutofit fontScale="92500" lnSpcReduction="10000"/>
          </a:bodyPr>
          <a:lstStyle/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class Lawyer extends Employee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getVacationForm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"pink";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int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getVacationDays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    return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super.getVacationDays</a:t>
            </a:r>
            <a:r>
              <a:rPr lang="en-US" altLang="en-US" sz="1600" b="1" dirty="0">
                <a:latin typeface="Courier New" panose="02070309020205020404" pitchFamily="49" charset="0"/>
              </a:rPr>
              <a:t>() + 5;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void sue()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("I'll see you in court!");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class Marketer extends Employee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void advertise()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("Act now while supplies last!");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    return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super.getSalary</a:t>
            </a:r>
            <a:r>
              <a:rPr lang="en-US" altLang="en-US" sz="1600" b="1" dirty="0">
                <a:latin typeface="Courier New" panose="02070309020205020404" pitchFamily="49" charset="0"/>
              </a:rPr>
              <a:t>() + 10000.0;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8B7D6D65-287A-BE40-BB22-EB0C550695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286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Inheritance and constructors</a:t>
            </a:r>
          </a:p>
        </p:txBody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06C2FF94-4726-704D-80C6-D5B186E69DD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lnSpcReduction="10000"/>
          </a:bodyPr>
          <a:lstStyle/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/>
              <a:t>Imagine that we want to give employees more vacation days the longer they've been with the company.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/>
              <a:t>For each year worked, we'll award 2 additional vacation days.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endParaRPr lang="en-US" altLang="en-US"/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/>
              <a:t>When an Employee object is constructed, we'll pass in the number of years the person has been with the company.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endParaRPr lang="en-US" altLang="en-US"/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/>
              <a:t>This will require us to modify our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 class and add some new state and behavior.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endParaRPr lang="en-US" altLang="en-US"/>
          </a:p>
          <a:p>
            <a:pPr marL="639763" lvl="1" indent="-246063" fontAlgn="auto">
              <a:spcAft>
                <a:spcPts val="0"/>
              </a:spcAft>
              <a:defRPr/>
            </a:pPr>
            <a:endParaRPr lang="en-US" altLang="en-US"/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/>
              <a:t>Exercise: Make necessary modifications to the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 class.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1AD813BB-AC65-2E49-86CD-7EC2625E25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10972800" cy="1143000"/>
          </a:xfrm>
        </p:spPr>
        <p:txBody>
          <a:bodyPr lIns="0" rIns="0" bIns="0" anchor="b"/>
          <a:lstStyle/>
          <a:p>
            <a:r>
              <a:rPr lang="en-US" altLang="en-US" dirty="0"/>
              <a:t>Modified </a:t>
            </a:r>
            <a:r>
              <a:rPr lang="en-US" altLang="en-US" dirty="0">
                <a:latin typeface="Courier New" panose="02070309020205020404" pitchFamily="49" charset="0"/>
              </a:rPr>
              <a:t>Employee</a:t>
            </a:r>
            <a:r>
              <a:rPr lang="en-US" altLang="en-US" dirty="0"/>
              <a:t> class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2F10942-626F-4747-AC1B-6700E45E249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143000"/>
            <a:ext cx="10515600" cy="5715000"/>
          </a:xfrm>
        </p:spPr>
        <p:txBody>
          <a:bodyPr rtlCol="0">
            <a:normAutofit fontScale="85000" lnSpcReduction="20000"/>
          </a:bodyPr>
          <a:lstStyle/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class Employee {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private int years;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Employee(int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initialYears</a:t>
            </a:r>
            <a:r>
              <a:rPr lang="en-US" altLang="en-US" sz="1600" b="1" dirty="0">
                <a:latin typeface="Courier New" panose="02070309020205020404" pitchFamily="49" charset="0"/>
              </a:rPr>
              <a:t>) {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    years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initialYears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int </a:t>
            </a:r>
            <a:r>
              <a:rPr lang="en-US" altLang="en-US" sz="1600" dirty="0" err="1">
                <a:latin typeface="Courier New" panose="02070309020205020404" pitchFamily="49" charset="0"/>
              </a:rPr>
              <a:t>getHours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40;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50000.0;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800" dirty="0">
                <a:latin typeface="Courier New" panose="02070309020205020404" pitchFamily="49" charset="0"/>
              </a:rPr>
              <a:t>    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int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getVacationDays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    return 10 + 2 * years;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getVacationForm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"yellow";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D548D625-B1BE-CA44-9C9D-5EA452579C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Problem with constructors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93EC021-65FD-C147-9CB3-3DBD7E64260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lnSpcReduction="10000"/>
          </a:bodyPr>
          <a:lstStyle/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dirty="0"/>
              <a:t>Now that we've added the constructor to the </a:t>
            </a:r>
            <a:r>
              <a:rPr lang="en-US" altLang="en-US" dirty="0">
                <a:latin typeface="Courier New" panose="02070309020205020404" pitchFamily="49" charset="0"/>
              </a:rPr>
              <a:t>Employee</a:t>
            </a:r>
            <a:r>
              <a:rPr lang="en-US" altLang="en-US" dirty="0"/>
              <a:t> class, our subclasses do not compile.  The error: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Lawyer.java:2: cannot find symbol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symbol  : constructor Employee()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location: class Employee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public class Lawyer extends Employee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       ^</a:t>
            </a:r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The short explanation: Once we write a constructor (that requires parameters) in the superclass, we must now write constructors for our employee subclasses as well.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endParaRPr lang="en-US" altLang="en-US" dirty="0"/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The long explanation: (next slide)</a:t>
            </a:r>
            <a:endParaRPr lang="en-US" altLang="en-US" sz="9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2282494E-AE28-5E43-8DFB-827AA8B6D2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The detailed explanation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4EB43B2-3EB8-354A-A675-CA62FFCECF7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lnSpcReduction="10000"/>
          </a:bodyPr>
          <a:lstStyle/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dirty="0"/>
              <a:t>Constructors are not inherited.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Subclasses don't inherit the </a:t>
            </a:r>
            <a:r>
              <a:rPr lang="en-US" altLang="en-US" dirty="0">
                <a:latin typeface="Courier New" panose="02070309020205020404" pitchFamily="49" charset="0"/>
              </a:rPr>
              <a:t>Employee(int)</a:t>
            </a:r>
            <a:r>
              <a:rPr lang="en-US" altLang="en-US" dirty="0"/>
              <a:t> constructor.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endParaRPr lang="en-US" altLang="en-US" sz="900" dirty="0"/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Subclasses receive a default constructor that contains:</a:t>
            </a:r>
          </a:p>
          <a:p>
            <a:pPr lvl="2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2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public Lawyer() {</a:t>
            </a:r>
          </a:p>
          <a:p>
            <a:pPr lvl="2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>
                <a:latin typeface="Courier New" panose="02070309020205020404" pitchFamily="49" charset="0"/>
              </a:rPr>
              <a:t>super();</a:t>
            </a:r>
            <a:r>
              <a:rPr lang="en-US" altLang="en-US" dirty="0">
                <a:latin typeface="Courier New" panose="02070309020205020404" pitchFamily="49" charset="0"/>
              </a:rPr>
              <a:t>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calls Employee() constructor</a:t>
            </a:r>
          </a:p>
          <a:p>
            <a:pPr lvl="2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2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2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dirty="0"/>
              <a:t>But our </a:t>
            </a:r>
            <a:r>
              <a:rPr lang="en-US" altLang="en-US" dirty="0">
                <a:latin typeface="Courier New" panose="02070309020205020404" pitchFamily="49" charset="0"/>
              </a:rPr>
              <a:t>Employee(int)</a:t>
            </a:r>
            <a:r>
              <a:rPr lang="en-US" altLang="en-US" dirty="0"/>
              <a:t> replaces the default </a:t>
            </a:r>
            <a:r>
              <a:rPr lang="en-US" altLang="en-US" dirty="0">
                <a:latin typeface="Courier New" panose="02070309020205020404" pitchFamily="49" charset="0"/>
              </a:rPr>
              <a:t>Employee()</a:t>
            </a:r>
            <a:r>
              <a:rPr lang="en-US" altLang="en-US" dirty="0"/>
              <a:t>.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The subclasses' default constructors are now trying to call a non-existent default </a:t>
            </a:r>
            <a:r>
              <a:rPr lang="en-US" altLang="en-US" dirty="0">
                <a:latin typeface="Courier New" panose="02070309020205020404" pitchFamily="49" charset="0"/>
              </a:rPr>
              <a:t>Employee</a:t>
            </a:r>
            <a:r>
              <a:rPr lang="en-US" altLang="en-US" dirty="0"/>
              <a:t> constructor.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BE5F1FAB-7933-214F-8593-7294F8A926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0972800" cy="1143000"/>
          </a:xfrm>
        </p:spPr>
        <p:txBody>
          <a:bodyPr lIns="0" rIns="0" bIns="0" anchor="b"/>
          <a:lstStyle/>
          <a:p>
            <a:r>
              <a:rPr lang="en-US" altLang="en-US" sz="4000"/>
              <a:t>Calling superclass constructor</a:t>
            </a:r>
          </a:p>
        </p:txBody>
      </p:sp>
      <p:sp>
        <p:nvSpPr>
          <p:cNvPr id="921603" name="Rectangle 3">
            <a:extLst>
              <a:ext uri="{FF2B5EF4-FFF2-40B4-BE49-F238E27FC236}">
                <a16:creationId xmlns:a16="http://schemas.microsoft.com/office/drawing/2014/main" id="{EF1857A8-6478-E74D-A0DE-118E6C8831F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92500" lnSpcReduction="10000"/>
          </a:bodyPr>
          <a:lstStyle/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super(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/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Example: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public class Lawyer extends Employee {</a:t>
            </a:r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    public Lawyer(int years) {</a:t>
            </a:r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	        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super(years);</a:t>
            </a: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calls Employee constructor</a:t>
            </a:r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    }</a:t>
            </a:r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    ...</a:t>
            </a:r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/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super</a:t>
            </a:r>
            <a:r>
              <a:rPr lang="en-US" altLang="en-US" dirty="0"/>
              <a:t> call must be the first statement in the constructor.</a:t>
            </a:r>
            <a:endParaRPr lang="en-US" altLang="en-US" sz="900" dirty="0"/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dirty="0"/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dirty="0"/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Exercise: Make a similar modification to the </a:t>
            </a:r>
            <a:r>
              <a:rPr lang="en-US" altLang="en-US" dirty="0">
                <a:latin typeface="Courier New" panose="02070309020205020404" pitchFamily="49" charset="0"/>
              </a:rPr>
              <a:t>Marketer</a:t>
            </a:r>
            <a:r>
              <a:rPr lang="en-US" altLang="en-US" dirty="0"/>
              <a:t> class.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408D5B9E-EB7B-A44E-BFA5-0911C1253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Law firm employee analogy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D1F7EF7E-4406-AC4A-8CE7-5F16A06AD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40375"/>
            <a:ext cx="10515600" cy="4351338"/>
          </a:xfrm>
        </p:spPr>
        <p:txBody>
          <a:bodyPr/>
          <a:lstStyle/>
          <a:p>
            <a:r>
              <a:rPr lang="en-US" altLang="en-US" dirty="0"/>
              <a:t>common rules: hours, vacation, benefits, regulations ...</a:t>
            </a:r>
          </a:p>
          <a:p>
            <a:pPr lvl="1"/>
            <a:r>
              <a:rPr lang="en-US" altLang="en-US" dirty="0"/>
              <a:t>all employees attend a common orientation to learn general company rules</a:t>
            </a:r>
          </a:p>
          <a:p>
            <a:pPr lvl="1"/>
            <a:r>
              <a:rPr lang="en-US" altLang="en-US" dirty="0"/>
              <a:t>each employee receives a 20-page manual of common rules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each subdivision also has specific rules:</a:t>
            </a:r>
          </a:p>
          <a:p>
            <a:pPr lvl="1"/>
            <a:r>
              <a:rPr lang="en-US" altLang="en-US" dirty="0"/>
              <a:t>employee receives a smaller (1-3 page) manual of these rules</a:t>
            </a:r>
          </a:p>
          <a:p>
            <a:pPr lvl="1"/>
            <a:r>
              <a:rPr lang="en-US" altLang="en-US" dirty="0"/>
              <a:t>smaller manual adds some new rules and also changes some rules from the large manual</a:t>
            </a:r>
          </a:p>
        </p:txBody>
      </p:sp>
      <p:pic>
        <p:nvPicPr>
          <p:cNvPr id="6147" name="Picture 4" descr="employee_manuals">
            <a:extLst>
              <a:ext uri="{FF2B5EF4-FFF2-40B4-BE49-F238E27FC236}">
                <a16:creationId xmlns:a16="http://schemas.microsoft.com/office/drawing/2014/main" id="{616AA22F-5F25-1F4A-89CE-0F184A96F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95800"/>
            <a:ext cx="3776662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7E19EB9-8078-044B-9FE3-A0096DF360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29988"/>
            <a:ext cx="10972800" cy="1143000"/>
          </a:xfrm>
        </p:spPr>
        <p:txBody>
          <a:bodyPr lIns="0" rIns="0" bIns="0" anchor="b"/>
          <a:lstStyle/>
          <a:p>
            <a:r>
              <a:rPr lang="en-US" altLang="en-US" dirty="0"/>
              <a:t>Modified </a:t>
            </a:r>
            <a:r>
              <a:rPr lang="en-US" altLang="en-US" dirty="0">
                <a:latin typeface="Courier New" panose="02070309020205020404" pitchFamily="49" charset="0"/>
              </a:rPr>
              <a:t>Marketer</a:t>
            </a:r>
            <a:r>
              <a:rPr lang="en-US" altLang="en-US" dirty="0"/>
              <a:t> class</a:t>
            </a:r>
          </a:p>
        </p:txBody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B9948FEC-03BC-FB40-9D94-E60A7728726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47800"/>
            <a:ext cx="10515600" cy="5280212"/>
          </a:xfrm>
        </p:spPr>
        <p:txBody>
          <a:bodyPr rtlCol="0">
            <a:normAutofit fontScale="92500" lnSpcReduction="10000"/>
          </a:bodyPr>
          <a:lstStyle/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marketers.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class Marketer extends Employee {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public Marketer(int years) {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    super(years);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6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void advertise() {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("Act now while supplies last!");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</a:t>
            </a:r>
            <a:r>
              <a:rPr lang="en-US" altLang="en-US" sz="1600" dirty="0" err="1">
                <a:latin typeface="Courier New" panose="02070309020205020404" pitchFamily="49" charset="0"/>
              </a:rPr>
              <a:t>super.getSalary</a:t>
            </a:r>
            <a:r>
              <a:rPr lang="en-US" altLang="en-US" sz="1600" dirty="0">
                <a:latin typeface="Courier New" panose="02070309020205020404" pitchFamily="49" charset="0"/>
              </a:rPr>
              <a:t>() + 10000.0;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/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Exercise: Modify the </a:t>
            </a:r>
            <a:r>
              <a:rPr lang="en-US" altLang="en-US" dirty="0">
                <a:latin typeface="Courier New" panose="02070309020205020404" pitchFamily="49" charset="0"/>
              </a:rPr>
              <a:t>Secretary</a:t>
            </a:r>
            <a:r>
              <a:rPr lang="en-US" altLang="en-US" dirty="0"/>
              <a:t> subclass.</a:t>
            </a:r>
          </a:p>
          <a:p>
            <a:pPr lvl="2" indent="-246063" fontAlgn="auto">
              <a:spcAft>
                <a:spcPts val="0"/>
              </a:spcAft>
              <a:defRPr/>
            </a:pPr>
            <a:r>
              <a:rPr lang="en-US" altLang="en-US" sz="2400" dirty="0"/>
              <a:t>Secretaries' years of employment are not tracked.</a:t>
            </a:r>
          </a:p>
          <a:p>
            <a:pPr lvl="2" indent="-246063" fontAlgn="auto">
              <a:spcAft>
                <a:spcPts val="0"/>
              </a:spcAft>
              <a:defRPr/>
            </a:pPr>
            <a:r>
              <a:rPr lang="en-US" altLang="en-US" sz="2400" dirty="0"/>
              <a:t>They do not earn extra vacation for years worked.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B14D3EC-DB47-5F4B-A907-022FB05135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Modified </a:t>
            </a:r>
            <a:r>
              <a:rPr lang="en-US" altLang="en-US">
                <a:latin typeface="Courier New" panose="02070309020205020404" pitchFamily="49" charset="0"/>
              </a:rPr>
              <a:t>Secretary</a:t>
            </a:r>
            <a:r>
              <a:rPr lang="en-US" altLang="en-US"/>
              <a:t> class</a:t>
            </a:r>
          </a:p>
        </p:txBody>
      </p:sp>
      <p:sp>
        <p:nvSpPr>
          <p:cNvPr id="923651" name="Rectangle 3">
            <a:extLst>
              <a:ext uri="{FF2B5EF4-FFF2-40B4-BE49-F238E27FC236}">
                <a16:creationId xmlns:a16="http://schemas.microsoft.com/office/drawing/2014/main" id="{8B404959-3F59-074D-9BAC-E26B9ABC64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43000" y="1828800"/>
            <a:ext cx="10515600" cy="4351338"/>
          </a:xfrm>
        </p:spPr>
        <p:txBody>
          <a:bodyPr rtlCol="0">
            <a:normAutofit fontScale="92500" lnSpcReduction="10000"/>
          </a:bodyPr>
          <a:lstStyle/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secretaries.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class Secretary extends Employee {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public Secretary() {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    super(0);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takeDictation</a:t>
            </a:r>
            <a:r>
              <a:rPr lang="en-US" altLang="en-US" sz="1600" dirty="0">
                <a:latin typeface="Courier New" panose="02070309020205020404" pitchFamily="49" charset="0"/>
              </a:rPr>
              <a:t>(String text) {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("Taking dictation of text: " + text);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dirty="0"/>
              <a:t>Since </a:t>
            </a:r>
            <a:r>
              <a:rPr lang="en-US" altLang="en-US" dirty="0">
                <a:latin typeface="Courier New" panose="02070309020205020404" pitchFamily="49" charset="0"/>
              </a:rPr>
              <a:t>Secretary</a:t>
            </a:r>
            <a:r>
              <a:rPr lang="en-US" altLang="en-US" dirty="0"/>
              <a:t> doesn't require any parameters to its constructor, </a:t>
            </a:r>
            <a:r>
              <a:rPr lang="en-US" altLang="en-US" dirty="0" err="1">
                <a:latin typeface="Courier New" panose="02070309020205020404" pitchFamily="49" charset="0"/>
              </a:rPr>
              <a:t>LegalSecretary</a:t>
            </a:r>
            <a:r>
              <a:rPr lang="en-US" altLang="en-US" dirty="0"/>
              <a:t> compiles without a constructor.</a:t>
            </a:r>
          </a:p>
          <a:p>
            <a:pPr lvl="2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dirty="0"/>
              <a:t>Its default constructor calls the </a:t>
            </a:r>
            <a:r>
              <a:rPr lang="en-US" altLang="en-US" dirty="0">
                <a:latin typeface="Courier New" panose="02070309020205020404" pitchFamily="49" charset="0"/>
              </a:rPr>
              <a:t>Secretary()</a:t>
            </a:r>
            <a:r>
              <a:rPr lang="en-US" altLang="en-US" dirty="0"/>
              <a:t> constructor.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CD6D81C1-67B5-F944-AA7F-9CE4D3B054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Inheritance and fields</a:t>
            </a:r>
          </a:p>
        </p:txBody>
      </p:sp>
      <p:sp>
        <p:nvSpPr>
          <p:cNvPr id="1444867" name="Rectangle 3">
            <a:extLst>
              <a:ext uri="{FF2B5EF4-FFF2-40B4-BE49-F238E27FC236}">
                <a16:creationId xmlns:a16="http://schemas.microsoft.com/office/drawing/2014/main" id="{65918313-EC0F-B64D-A45B-3024BCBCE8C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85000" lnSpcReduction="20000"/>
          </a:bodyPr>
          <a:lstStyle/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dirty="0"/>
              <a:t>Try to give lawyers $5000 for each year at the company:</a:t>
            </a:r>
            <a:endParaRPr lang="en-US" altLang="en-US" sz="900" dirty="0"/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public class Lawyer extends Employee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...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getSalary</a:t>
            </a:r>
            <a:r>
              <a:rPr lang="en-US" altLang="en-US" sz="2000" b="1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return </a:t>
            </a:r>
            <a:r>
              <a:rPr lang="en-US" alt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super.getSalary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() + 5000 * years;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...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dirty="0"/>
              <a:t>Does not work; the error is the following: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Lawyer.java:7: years has private access in Employee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        return </a:t>
            </a:r>
            <a:r>
              <a:rPr lang="en-US" altLang="en-US" sz="2000" dirty="0" err="1">
                <a:solidFill>
                  <a:srgbClr val="800000"/>
                </a:solidFill>
                <a:latin typeface="Courier New" panose="02070309020205020404" pitchFamily="49" charset="0"/>
              </a:rPr>
              <a:t>super.getSalary</a:t>
            </a: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() + 5000 * years;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                                          ^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dirty="0"/>
              <a:t>Private fields cannot be directly accessed from subclasses.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One reason: So that subclassing can't break encapsulation.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How can we get around this limitation?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4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4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4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4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4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4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4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4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44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44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4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44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86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590EAF1C-B3E1-0844-8694-DBDDB64FF5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10972800" cy="1143000"/>
          </a:xfrm>
        </p:spPr>
        <p:txBody>
          <a:bodyPr lIns="0" rIns="0" bIns="0" anchor="b"/>
          <a:lstStyle/>
          <a:p>
            <a:r>
              <a:rPr lang="en-US" altLang="en-US" dirty="0"/>
              <a:t>Improved </a:t>
            </a:r>
            <a:r>
              <a:rPr lang="en-US" altLang="en-US" dirty="0">
                <a:latin typeface="Courier New" panose="02070309020205020404" pitchFamily="49" charset="0"/>
              </a:rPr>
              <a:t>Employee</a:t>
            </a:r>
            <a:r>
              <a:rPr lang="en-US" altLang="en-US" dirty="0"/>
              <a:t> code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962DF83-922E-814C-AE4D-D4331EDF6CB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295400"/>
            <a:ext cx="10515600" cy="5410200"/>
          </a:xfrm>
        </p:spPr>
        <p:txBody>
          <a:bodyPr rtlCol="0">
            <a:normAutofit fontScale="85000" lnSpcReduction="20000"/>
          </a:bodyPr>
          <a:lstStyle/>
          <a:p>
            <a:pPr marL="273050" indent="-2730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Add an accessor for any field needed by the subclass.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class Employee {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private int years;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Employee(int </a:t>
            </a:r>
            <a:r>
              <a:rPr lang="en-US" altLang="en-US" sz="1600" dirty="0" err="1">
                <a:latin typeface="Courier New" panose="02070309020205020404" pitchFamily="49" charset="0"/>
              </a:rPr>
              <a:t>initialYears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years = </a:t>
            </a:r>
            <a:r>
              <a:rPr lang="en-US" altLang="en-US" sz="1600" dirty="0" err="1">
                <a:latin typeface="Courier New" panose="02070309020205020404" pitchFamily="49" charset="0"/>
              </a:rPr>
              <a:t>initialYears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public int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getYears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    return years;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...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class Lawyer extends Employee {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Lawyer(int years) {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super(years);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</a:t>
            </a:r>
            <a:r>
              <a:rPr lang="en-US" altLang="en-US" sz="1600" dirty="0" err="1">
                <a:latin typeface="Courier New" panose="02070309020205020404" pitchFamily="49" charset="0"/>
              </a:rPr>
              <a:t>super.getSalary</a:t>
            </a:r>
            <a:r>
              <a:rPr lang="en-US" altLang="en-US" sz="1600" dirty="0">
                <a:latin typeface="Courier New" panose="02070309020205020404" pitchFamily="49" charset="0"/>
              </a:rPr>
              <a:t>() + 5000 *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getYears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...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endParaRPr lang="en-US" altLang="en-US" sz="1800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05BB2869-80AA-9145-9DA1-1F8958B78C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Revisiting </a:t>
            </a:r>
            <a:r>
              <a:rPr lang="en-US" altLang="en-US">
                <a:latin typeface="Courier New" panose="02070309020205020404" pitchFamily="49" charset="0"/>
              </a:rPr>
              <a:t>Secretary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989CC42E-C612-AE49-923C-1F760FF0EC8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2049463"/>
            <a:ext cx="10515600" cy="4351337"/>
          </a:xfrm>
        </p:spPr>
        <p:txBody>
          <a:bodyPr/>
          <a:lstStyle/>
          <a:p>
            <a:pPr marL="273050" indent="-273050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Secretary</a:t>
            </a:r>
            <a:r>
              <a:rPr lang="en-US" altLang="en-US"/>
              <a:t> class currently has a poor solution.</a:t>
            </a:r>
          </a:p>
          <a:p>
            <a:pPr marL="639763" lvl="1" indent="-246063"/>
            <a:r>
              <a:rPr lang="en-US" altLang="en-US"/>
              <a:t>We set all Secretaries to 0 years because they do not get a vacation bonus for their service.</a:t>
            </a:r>
          </a:p>
          <a:p>
            <a:pPr marL="639763" lvl="1" indent="-246063"/>
            <a:r>
              <a:rPr lang="en-US" altLang="en-US"/>
              <a:t>If we call </a:t>
            </a:r>
            <a:r>
              <a:rPr lang="en-US" altLang="en-US">
                <a:latin typeface="Courier New" panose="02070309020205020404" pitchFamily="49" charset="0"/>
              </a:rPr>
              <a:t>getYears</a:t>
            </a:r>
            <a:r>
              <a:rPr lang="en-US" altLang="en-US"/>
              <a:t> on a </a:t>
            </a:r>
            <a:r>
              <a:rPr lang="en-US" altLang="en-US">
                <a:latin typeface="Courier New" panose="02070309020205020404" pitchFamily="49" charset="0"/>
              </a:rPr>
              <a:t>Secretary</a:t>
            </a:r>
            <a:r>
              <a:rPr lang="en-US" altLang="en-US"/>
              <a:t> object, we'll always get 0.</a:t>
            </a:r>
          </a:p>
          <a:p>
            <a:pPr marL="639763" lvl="1" indent="-246063"/>
            <a:r>
              <a:rPr lang="en-US" altLang="en-US"/>
              <a:t>This isn't a good solution; what if we wanted to give some other reward to </a:t>
            </a:r>
            <a:r>
              <a:rPr lang="en-US" altLang="en-US" i="1"/>
              <a:t>all</a:t>
            </a:r>
            <a:r>
              <a:rPr lang="en-US" altLang="en-US"/>
              <a:t> employees based on years of service?</a:t>
            </a:r>
          </a:p>
          <a:p>
            <a:pPr marL="639763" lvl="1" indent="-246063"/>
            <a:endParaRPr lang="en-US" altLang="en-US"/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Redesign our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 class to allow for a better solution.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313FE7F-2211-C14A-89CB-E00795EA09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Improved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 code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682EF19-D8F4-C34C-A267-2AD61ADF5C2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5800" y="1905000"/>
            <a:ext cx="10515600" cy="4351338"/>
          </a:xfrm>
        </p:spPr>
        <p:txBody>
          <a:bodyPr rtlCol="0">
            <a:normAutofit fontScale="85000" lnSpcReduction="20000"/>
          </a:bodyPr>
          <a:lstStyle/>
          <a:p>
            <a:pPr marL="288925" indent="-288925" fontAlgn="auto">
              <a:spcAft>
                <a:spcPts val="0"/>
              </a:spcAft>
              <a:defRPr/>
            </a:pPr>
            <a:r>
              <a:rPr lang="en-US" altLang="en-US" dirty="0"/>
              <a:t>Let's separate the standard 10 vacation days from those that are awarded based on seniority.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public class Employee {</a:t>
            </a: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private int years;</a:t>
            </a: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Employee(int </a:t>
            </a:r>
            <a:r>
              <a:rPr lang="en-US" altLang="en-US" sz="1800" dirty="0" err="1">
                <a:latin typeface="Courier New" panose="02070309020205020404" pitchFamily="49" charset="0"/>
              </a:rPr>
              <a:t>initialYears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years = </a:t>
            </a:r>
            <a:r>
              <a:rPr lang="en-US" altLang="en-US" sz="1800" dirty="0" err="1">
                <a:latin typeface="Courier New" panose="02070309020205020404" pitchFamily="49" charset="0"/>
              </a:rPr>
              <a:t>initialYears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int </a:t>
            </a:r>
            <a:r>
              <a:rPr lang="en-US" altLang="en-US" sz="1800" dirty="0" err="1">
                <a:latin typeface="Courier New" panose="02070309020205020404" pitchFamily="49" charset="0"/>
              </a:rPr>
              <a:t>getVacationDays</a:t>
            </a:r>
            <a:r>
              <a:rPr lang="en-US" altLang="en-US" sz="1800" dirty="0">
                <a:latin typeface="Courier New" panose="02070309020205020404" pitchFamily="49" charset="0"/>
              </a:rPr>
              <a:t>() {</a:t>
            </a: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return 10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getSeniorityBonus</a:t>
            </a:r>
            <a:r>
              <a:rPr lang="en-US" altLang="en-US" sz="1800" b="1" dirty="0">
                <a:latin typeface="Courier New" panose="02070309020205020404" pitchFamily="49" charset="0"/>
              </a:rPr>
              <a:t>()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vacation days given for each year in the company</a:t>
            </a: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    public int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getSeniorityBonus</a:t>
            </a:r>
            <a:r>
              <a:rPr lang="en-US" altLang="en-US" sz="1800" b="1" dirty="0">
                <a:latin typeface="Courier New" panose="02070309020205020404" pitchFamily="49" charset="0"/>
              </a:rPr>
              <a:t>() {</a:t>
            </a: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        return 2 * years;</a:t>
            </a: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    }</a:t>
            </a: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...</a:t>
            </a: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742950" lvl="1" indent="-2857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pPr marL="742950" lvl="1" indent="-285750" fontAlgn="auto">
              <a:spcAft>
                <a:spcPts val="0"/>
              </a:spcAft>
              <a:defRPr/>
            </a:pPr>
            <a:r>
              <a:rPr lang="en-US" altLang="en-US" dirty="0"/>
              <a:t>How does this help us improve the </a:t>
            </a:r>
            <a:r>
              <a:rPr lang="en-US" altLang="en-US" dirty="0">
                <a:latin typeface="Courier New" panose="02070309020205020404" pitchFamily="49" charset="0"/>
              </a:rPr>
              <a:t>Secretary</a:t>
            </a:r>
            <a:r>
              <a:rPr lang="en-US" altLang="en-US" dirty="0"/>
              <a:t>?</a:t>
            </a:r>
          </a:p>
          <a:p>
            <a:pPr marL="288925" indent="-288925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5D53A635-5DCF-4147-B099-23DF1BA4E2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Improved </a:t>
            </a:r>
            <a:r>
              <a:rPr lang="en-US" altLang="en-US">
                <a:latin typeface="Courier New" panose="02070309020205020404" pitchFamily="49" charset="0"/>
              </a:rPr>
              <a:t>Secretary</a:t>
            </a:r>
            <a:r>
              <a:rPr lang="en-US" altLang="en-US"/>
              <a:t> code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B7B4C53-6417-334E-AB4D-01326A307AF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9600" y="2133600"/>
            <a:ext cx="10515600" cy="4351338"/>
          </a:xfrm>
        </p:spPr>
        <p:txBody>
          <a:bodyPr rtlCol="0">
            <a:normAutofit fontScale="85000" lnSpcReduction="20000"/>
          </a:bodyPr>
          <a:lstStyle/>
          <a:p>
            <a:pPr marL="288925" indent="-288925" fontAlgn="auto">
              <a:spcAft>
                <a:spcPts val="0"/>
              </a:spcAf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Secretary</a:t>
            </a:r>
            <a:r>
              <a:rPr lang="en-US" altLang="en-US" dirty="0"/>
              <a:t> can selectively override </a:t>
            </a:r>
            <a:r>
              <a:rPr lang="en-US" altLang="en-US" dirty="0" err="1">
                <a:latin typeface="Courier New" panose="02070309020205020404" pitchFamily="49" charset="0"/>
              </a:rPr>
              <a:t>getSeniorityBonus</a:t>
            </a:r>
            <a:r>
              <a:rPr lang="en-US" altLang="en-US" dirty="0"/>
              <a:t>; when </a:t>
            </a:r>
            <a:r>
              <a:rPr lang="en-US" altLang="en-US" dirty="0" err="1">
                <a:latin typeface="Courier New" panose="02070309020205020404" pitchFamily="49" charset="0"/>
              </a:rPr>
              <a:t>getVacationDays</a:t>
            </a:r>
            <a:r>
              <a:rPr lang="en-US" altLang="en-US" dirty="0"/>
              <a:t> runs, it will use the new version.</a:t>
            </a:r>
          </a:p>
          <a:p>
            <a:pPr marL="744538" lvl="1" indent="-285750" fontAlgn="auto">
              <a:spcAft>
                <a:spcPts val="0"/>
              </a:spcAft>
              <a:defRPr/>
            </a:pPr>
            <a:r>
              <a:rPr lang="en-US" altLang="en-US" dirty="0"/>
              <a:t>Choosing a method at runtime is called </a:t>
            </a:r>
            <a:r>
              <a:rPr lang="en-US" altLang="en-US" i="1" dirty="0"/>
              <a:t>dynamic binding</a:t>
            </a:r>
            <a:r>
              <a:rPr lang="en-US" altLang="en-US" dirty="0"/>
              <a:t>.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marL="744538" lvl="1" indent="-2857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744538" lvl="1" indent="-2857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744538" lvl="1" indent="-2857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class Secretary extends Employee {</a:t>
            </a:r>
          </a:p>
          <a:p>
            <a:pPr marL="744538" lvl="1" indent="-2857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Secretary(int years) {</a:t>
            </a:r>
          </a:p>
          <a:p>
            <a:pPr marL="744538" lvl="1" indent="-2857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super(years);</a:t>
            </a:r>
          </a:p>
          <a:p>
            <a:pPr marL="744538" lvl="1" indent="-2857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744538" lvl="1" indent="-2857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744538" lvl="1" indent="-2857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Secretaries don't get a bonus for their years of service.</a:t>
            </a:r>
          </a:p>
          <a:p>
            <a:pPr marL="744538" lvl="1" indent="-2857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int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getSeniorityBonus</a:t>
            </a:r>
            <a:r>
              <a:rPr lang="en-US" altLang="en-US" sz="1600" b="1" dirty="0">
                <a:latin typeface="Courier New" panose="02070309020205020404" pitchFamily="49" charset="0"/>
              </a:rPr>
              <a:t>() {</a:t>
            </a:r>
          </a:p>
          <a:p>
            <a:pPr marL="744538" lvl="1" indent="-2857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    return 0;</a:t>
            </a:r>
          </a:p>
          <a:p>
            <a:pPr marL="744538" lvl="1" indent="-2857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 marL="744538" lvl="1" indent="-2857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744538" lvl="1" indent="-2857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takeDictation</a:t>
            </a:r>
            <a:r>
              <a:rPr lang="en-US" altLang="en-US" sz="1600" dirty="0">
                <a:latin typeface="Courier New" panose="02070309020205020404" pitchFamily="49" charset="0"/>
              </a:rPr>
              <a:t>(String text) {</a:t>
            </a:r>
          </a:p>
          <a:p>
            <a:pPr marL="744538" lvl="1" indent="-2857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("Taking dictation of text: " + text);</a:t>
            </a:r>
          </a:p>
          <a:p>
            <a:pPr marL="744538" lvl="1" indent="-2857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744538" lvl="1" indent="-28575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38C0E938-5655-4741-8C9C-E4B75E9367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95288"/>
            <a:ext cx="10972800" cy="1143000"/>
          </a:xfrm>
        </p:spPr>
        <p:txBody>
          <a:bodyPr/>
          <a:lstStyle/>
          <a:p>
            <a:r>
              <a:rPr lang="en-US" altLang="en-US"/>
              <a:t>Class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7C3812E-54CE-DA43-A087-3372499160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10515600" cy="435133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All types of objects have a superclass named </a:t>
            </a:r>
            <a:r>
              <a:rPr lang="en-US" altLang="en-US" dirty="0">
                <a:latin typeface="Courier New" panose="02070309020205020404" pitchFamily="49" charset="0"/>
              </a:rPr>
              <a:t>Object</a:t>
            </a:r>
            <a:r>
              <a:rPr lang="en-US" altLang="en-US" dirty="0"/>
              <a:t>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/>
              <a:t>Every class implicitly extends </a:t>
            </a:r>
            <a:r>
              <a:rPr lang="en-US" altLang="en-US" dirty="0">
                <a:latin typeface="Courier New" panose="02070309020205020404" pitchFamily="49" charset="0"/>
              </a:rPr>
              <a:t>Object</a:t>
            </a:r>
            <a:endParaRPr lang="en-US" altLang="en-US" dirty="0"/>
          </a:p>
          <a:p>
            <a:pPr lvl="1" fontAlgn="auto">
              <a:spcAft>
                <a:spcPts val="0"/>
              </a:spcAft>
              <a:defRPr/>
            </a:pPr>
            <a:endParaRPr lang="en-US" alt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Object</a:t>
            </a:r>
            <a:r>
              <a:rPr lang="en-US" altLang="en-US" dirty="0"/>
              <a:t> class defines several methods: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public String </a:t>
            </a:r>
            <a:r>
              <a:rPr lang="en-US" altLang="en-US" dirty="0" err="1">
                <a:latin typeface="Courier New" panose="02070309020205020404" pitchFamily="49" charset="0"/>
              </a:rPr>
              <a:t>toString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/>
              <a:t>Returns a text representation of the object,</a:t>
            </a:r>
            <a:br>
              <a:rPr lang="en-US" altLang="en-US" dirty="0"/>
            </a:br>
            <a:r>
              <a:rPr lang="en-US" altLang="en-US" dirty="0"/>
              <a:t>often so that it can be printed.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public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>
                <a:latin typeface="Courier New" panose="02070309020205020404" pitchFamily="49" charset="0"/>
              </a:rPr>
              <a:t> equals(Object other)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/>
              <a:t>Compare the object to any other for equality.</a:t>
            </a:r>
            <a:br>
              <a:rPr lang="en-US" altLang="en-US" dirty="0"/>
            </a:br>
            <a:r>
              <a:rPr lang="en-US" altLang="en-US" dirty="0"/>
              <a:t>Returns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if the objects have equal state.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D5A75585-C515-204E-8C4E-4FA785DD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1795463"/>
            <a:ext cx="1390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8B8CD61F-682B-C54A-840B-D90972F71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 variables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DF8DEDF-56FB-9645-879C-BD78AEBF7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You can store any object in a variable of type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.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Object o1 = new Point(5, -3);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Object o2 = "hello there";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Object o3 = new Scanner(System.in);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200">
              <a:latin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 variable only knows how to do general things.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String s = o1.toString(); 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ok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int len = o2.length();     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// error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String line = o3.nextLine();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// error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20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You can write methods that accept an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 parameter.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public void checkForNull(</a:t>
            </a:r>
            <a:r>
              <a:rPr lang="en-US" altLang="en-US" b="1">
                <a:latin typeface="Courier New" panose="02070309020205020404" pitchFamily="49" charset="0"/>
              </a:rPr>
              <a:t>Object o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    if (o == null) {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        throw new IllegalArgumentException();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4FDA573B-1066-AD4C-91F6-ADC23408B1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66713"/>
            <a:ext cx="10972800" cy="1143000"/>
          </a:xfrm>
        </p:spPr>
        <p:txBody>
          <a:bodyPr/>
          <a:lstStyle/>
          <a:p>
            <a:r>
              <a:rPr lang="en-US" altLang="en-US"/>
              <a:t>Recall: comparing objects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3CB961C3-AAED-F846-9305-AFBE287397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9575"/>
            <a:ext cx="10515600" cy="4351338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==</a:t>
            </a:r>
            <a:r>
              <a:rPr lang="en-US" altLang="en-US"/>
              <a:t> operator does not work well with objects.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==</a:t>
            </a:r>
            <a:r>
              <a:rPr lang="en-US" altLang="en-US"/>
              <a:t> compares references to objects, not their state.</a:t>
            </a:r>
          </a:p>
          <a:p>
            <a:pPr lvl="1">
              <a:buFontTx/>
              <a:buNone/>
            </a:pPr>
            <a:r>
              <a:rPr lang="en-US" altLang="en-US"/>
              <a:t>	It only produces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when you compare an object to itself.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Point p1 = new Point(5, 3);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Point p2 = new Point(5, 3);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if (</a:t>
            </a:r>
            <a:r>
              <a:rPr lang="en-US" altLang="en-US" b="1">
                <a:latin typeface="Courier New" panose="02070309020205020404" pitchFamily="49" charset="0"/>
              </a:rPr>
              <a:t>p1 == p2</a:t>
            </a:r>
            <a:r>
              <a:rPr lang="en-US" altLang="en-US">
                <a:latin typeface="Courier New" panose="02070309020205020404" pitchFamily="49" charset="0"/>
              </a:rPr>
              <a:t>) {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System.out.println("equal");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  <a:endParaRPr lang="en-US" altLang="en-US" sz="900">
              <a:latin typeface="Courier New" panose="02070309020205020404" pitchFamily="49" charset="0"/>
            </a:endParaRPr>
          </a:p>
        </p:txBody>
      </p:sp>
      <p:sp>
        <p:nvSpPr>
          <p:cNvPr id="43011" name="Text Box 4">
            <a:extLst>
              <a:ext uri="{FF2B5EF4-FFF2-40B4-BE49-F238E27FC236}">
                <a16:creationId xmlns:a16="http://schemas.microsoft.com/office/drawing/2014/main" id="{76F0EF36-E051-344F-89CD-26091161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4495800"/>
            <a:ext cx="24384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...</a:t>
            </a:r>
          </a:p>
        </p:txBody>
      </p:sp>
      <p:graphicFrame>
        <p:nvGraphicFramePr>
          <p:cNvPr id="407557" name="Group 5">
            <a:extLst>
              <a:ext uri="{FF2B5EF4-FFF2-40B4-BE49-F238E27FC236}">
                <a16:creationId xmlns:a16="http://schemas.microsoft.com/office/drawing/2014/main" id="{4D62C82D-F2CC-B844-89C6-8822F924A277}"/>
              </a:ext>
            </a:extLst>
          </p:cNvPr>
          <p:cNvGraphicFramePr>
            <a:graphicFrameLocks noGrp="1"/>
          </p:cNvGraphicFramePr>
          <p:nvPr/>
        </p:nvGraphicFramePr>
        <p:xfrm>
          <a:off x="9232900" y="4665663"/>
          <a:ext cx="2197100" cy="39687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y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7575" name="Group 23">
            <a:extLst>
              <a:ext uri="{FF2B5EF4-FFF2-40B4-BE49-F238E27FC236}">
                <a16:creationId xmlns:a16="http://schemas.microsoft.com/office/drawing/2014/main" id="{7A35923F-BA58-594C-9F35-6F0941F5FC3C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4800600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032" name="Line 33">
            <a:extLst>
              <a:ext uri="{FF2B5EF4-FFF2-40B4-BE49-F238E27FC236}">
                <a16:creationId xmlns:a16="http://schemas.microsoft.com/office/drawing/2014/main" id="{1872793F-7ACB-2D41-8448-F7AD2026C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1054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7586" name="Group 34">
            <a:extLst>
              <a:ext uri="{FF2B5EF4-FFF2-40B4-BE49-F238E27FC236}">
                <a16:creationId xmlns:a16="http://schemas.microsoft.com/office/drawing/2014/main" id="{905CFB94-56AE-E04B-96CA-AFD20877D8D3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5692775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040" name="Line 44">
            <a:extLst>
              <a:ext uri="{FF2B5EF4-FFF2-40B4-BE49-F238E27FC236}">
                <a16:creationId xmlns:a16="http://schemas.microsoft.com/office/drawing/2014/main" id="{1CCA01DE-139D-1E4C-848F-5AECAE27A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9975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1" name="Text Box 45">
            <a:extLst>
              <a:ext uri="{FF2B5EF4-FFF2-40B4-BE49-F238E27FC236}">
                <a16:creationId xmlns:a16="http://schemas.microsoft.com/office/drawing/2014/main" id="{2E29ECC2-BB9F-A24D-9C0B-321D643EB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5600700"/>
            <a:ext cx="24384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...</a:t>
            </a:r>
          </a:p>
        </p:txBody>
      </p:sp>
      <p:graphicFrame>
        <p:nvGraphicFramePr>
          <p:cNvPr id="407598" name="Group 46">
            <a:extLst>
              <a:ext uri="{FF2B5EF4-FFF2-40B4-BE49-F238E27FC236}">
                <a16:creationId xmlns:a16="http://schemas.microsoft.com/office/drawing/2014/main" id="{0F07A873-5085-B548-86DA-C285BE7B0965}"/>
              </a:ext>
            </a:extLst>
          </p:cNvPr>
          <p:cNvGraphicFramePr>
            <a:graphicFrameLocks noGrp="1"/>
          </p:cNvGraphicFramePr>
          <p:nvPr/>
        </p:nvGraphicFramePr>
        <p:xfrm>
          <a:off x="9232900" y="5770563"/>
          <a:ext cx="2197100" cy="39687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y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C707D80-6531-FF4B-959A-C5ED76D690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Separating behavior</a:t>
            </a:r>
          </a:p>
        </p:txBody>
      </p:sp>
      <p:sp>
        <p:nvSpPr>
          <p:cNvPr id="1413123" name="Rectangle 3">
            <a:extLst>
              <a:ext uri="{FF2B5EF4-FFF2-40B4-BE49-F238E27FC236}">
                <a16:creationId xmlns:a16="http://schemas.microsoft.com/office/drawing/2014/main" id="{CC38380E-8079-7640-9586-D674E2876D2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90600" y="1828800"/>
            <a:ext cx="10515600" cy="4351338"/>
          </a:xfrm>
        </p:spPr>
        <p:txBody>
          <a:bodyPr/>
          <a:lstStyle/>
          <a:p>
            <a:pPr marL="273050" indent="-273050"/>
            <a:r>
              <a:rPr lang="en-US" altLang="en-US"/>
              <a:t>Why not just have a 22 page Lawyer manual, a 21-page Secretary manual, a 23-page Marketer manual, etc.?</a:t>
            </a:r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Some advantages of the separate manuals:</a:t>
            </a:r>
          </a:p>
          <a:p>
            <a:pPr marL="639763" lvl="1" indent="-246063"/>
            <a:r>
              <a:rPr lang="en-US" altLang="en-US"/>
              <a:t>maintenance: Only one update if a common rule changes.</a:t>
            </a:r>
          </a:p>
          <a:p>
            <a:pPr marL="639763" lvl="1" indent="-246063"/>
            <a:r>
              <a:rPr lang="en-US" altLang="en-US"/>
              <a:t>locality: Quick discovery of all rules specific to lawyers.</a:t>
            </a:r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Some key ideas from this example:</a:t>
            </a:r>
          </a:p>
          <a:p>
            <a:pPr marL="639763" lvl="1" indent="-246063"/>
            <a:r>
              <a:rPr lang="en-US" altLang="en-US"/>
              <a:t>General rules are useful (the 20-page manual).</a:t>
            </a:r>
          </a:p>
          <a:p>
            <a:pPr marL="639763" lvl="1" indent="-246063"/>
            <a:r>
              <a:rPr lang="en-US" altLang="en-US"/>
              <a:t>Specific rules that may override general ones are also useful.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1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1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1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1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2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D5E18553-57B7-224B-B2AF-F92820D75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method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89427DE-2D58-414A-8D43-29423DDD6D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method compares the state of objects.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if (</a:t>
            </a:r>
            <a:r>
              <a:rPr lang="en-US" altLang="en-US" b="1">
                <a:latin typeface="Courier New" panose="02070309020205020404" pitchFamily="49" charset="0"/>
              </a:rPr>
              <a:t>str1.equals(str2)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  <a:endParaRPr lang="en-US" altLang="en-US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    System.out.println("the strings are equal");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/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/>
              <a:t>But if you write a class, its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method behaves like </a:t>
            </a:r>
            <a:r>
              <a:rPr lang="en-US" altLang="en-US">
                <a:latin typeface="Courier New" panose="02070309020205020404" pitchFamily="49" charset="0"/>
              </a:rPr>
              <a:t>==</a:t>
            </a:r>
            <a:endParaRPr lang="en-US" altLang="en-US"/>
          </a:p>
          <a:p>
            <a:pPr lvl="1" fontAlgn="auto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if (</a:t>
            </a:r>
            <a:r>
              <a:rPr lang="en-US" altLang="en-US" b="1">
                <a:latin typeface="Courier New" panose="02070309020205020404" pitchFamily="49" charset="0"/>
              </a:rPr>
              <a:t>p1.equals(p2)</a:t>
            </a:r>
            <a:r>
              <a:rPr lang="en-US" altLang="en-US">
                <a:latin typeface="Courier New" panose="02070309020205020404" pitchFamily="49" charset="0"/>
              </a:rPr>
              <a:t>) {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false :-(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    System.out.println("equal");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>
              <a:latin typeface="Courier New" panose="02070309020205020404" pitchFamily="49" charset="0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/>
              <a:t>This is the behavior we inherit from class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.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/>
              <a:t>Java doesn't understand how to compare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s by default.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E2F18FB7-7961-8842-B513-3F7E1CB80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Flawed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method</a:t>
            </a:r>
          </a:p>
        </p:txBody>
      </p:sp>
      <p:sp>
        <p:nvSpPr>
          <p:cNvPr id="933891" name="Rectangle 3">
            <a:extLst>
              <a:ext uri="{FF2B5EF4-FFF2-40B4-BE49-F238E27FC236}">
                <a16:creationId xmlns:a16="http://schemas.microsoft.com/office/drawing/2014/main" id="{4FE879DE-7A65-0049-8767-BBE41FCB2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/>
              <a:t>We can change this behavior by writing an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method.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/>
              <a:t>Ours will </a:t>
            </a:r>
            <a:r>
              <a:rPr lang="en-US" altLang="en-US" i="1"/>
              <a:t>override</a:t>
            </a:r>
            <a:r>
              <a:rPr lang="en-US" altLang="en-US"/>
              <a:t> the default behavior from class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.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/>
              <a:t>The method should compare the state of the two objects and return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if they have the same x/y position.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en-US"/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A flawed implementation: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public boolean equals(Point other) 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    if (x == other.x &amp;&amp; y == other.y) 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        return true;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    } else 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        return false;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    }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}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3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3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BB7F72E5-343C-0A45-A38B-0BFB11BD9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Flaws in our method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682D5BA-E814-2C4B-9C3A-2E2103E40E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The body can be shortened to the following: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sz="900" b="1">
                <a:solidFill>
                  <a:srgbClr val="008080"/>
                </a:solidFill>
                <a:latin typeface="Courier New" panose="02070309020205020404" pitchFamily="49" charset="0"/>
              </a:rPr>
              <a:t>	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	// boolean zen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return x == other.x &amp;&amp; y == other.y;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>
              <a:latin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It should be legal to compare a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to any object</a:t>
            </a:r>
            <a:br>
              <a:rPr lang="en-US" altLang="en-US"/>
            </a:br>
            <a:r>
              <a:rPr lang="en-US" altLang="en-US"/>
              <a:t>(not just other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s):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	// this should be allowed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Point p = new Point(7, 2);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if (</a:t>
            </a:r>
            <a:r>
              <a:rPr lang="en-US" altLang="en-US" b="1">
                <a:latin typeface="Courier New" panose="02070309020205020404" pitchFamily="49" charset="0"/>
              </a:rPr>
              <a:t>p.equals("hello")</a:t>
            </a:r>
            <a:r>
              <a:rPr lang="en-US" altLang="en-US">
                <a:latin typeface="Courier New" panose="02070309020205020404" pitchFamily="49" charset="0"/>
              </a:rPr>
              <a:t>) {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false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    ...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>
              <a:latin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should always return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 if a non-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is passed.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3EB542D-15FC-754D-A70E-10A70EB00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772D7FAD-9A90-6A48-B626-8870BF6499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boolean equals(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Object </a:t>
            </a:r>
            <a:r>
              <a:rPr lang="en-US" altLang="en-US" b="1">
                <a:solidFill>
                  <a:srgbClr val="003399"/>
                </a:solidFill>
              </a:rPr>
              <a:t>name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statement(s) that return a boolean value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  <a:endParaRPr lang="en-US" altLang="en-US" sz="900"/>
          </a:p>
          <a:p>
            <a:pPr lvl="1"/>
            <a:endParaRPr lang="en-US" altLang="en-US"/>
          </a:p>
          <a:p>
            <a:pPr lvl="1">
              <a:lnSpc>
                <a:spcPct val="110000"/>
              </a:lnSpc>
            </a:pPr>
            <a:r>
              <a:rPr lang="en-US" altLang="en-US"/>
              <a:t>The parameter to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must be of type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 is a general type that can match any object.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Having an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 parameter means </a:t>
            </a:r>
            <a:r>
              <a:rPr lang="en-US" altLang="en-US" i="1"/>
              <a:t>any</a:t>
            </a:r>
            <a:r>
              <a:rPr lang="en-US" altLang="en-US"/>
              <a:t> object can be passed.</a:t>
            </a:r>
          </a:p>
          <a:p>
            <a:pPr lvl="2">
              <a:lnSpc>
                <a:spcPct val="110000"/>
              </a:lnSpc>
            </a:pPr>
            <a:r>
              <a:rPr lang="en-US" altLang="en-US"/>
              <a:t>If we don't know what type it is, how can we compare it?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595AC184-4A97-134F-B1CB-9AFEB1A2D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flawed version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7FFFFFF-F2B4-E74C-B6E9-83853FC9DB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/>
              <a:t>Another flawed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implementation: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public boolean equals(Object o) {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    return x == o.x &amp;&amp; y == o.y;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}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900">
              <a:solidFill>
                <a:srgbClr val="800000"/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/>
              <a:t>It does not compile: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Point.java:36: cannot find symbol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symbol  : variable x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location: class java.lang.Object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return x == </a:t>
            </a:r>
            <a:r>
              <a:rPr lang="en-US" altLang="en-US">
                <a:solidFill>
                  <a:srgbClr val="A50021"/>
                </a:solidFill>
                <a:latin typeface="Courier New" panose="02070309020205020404" pitchFamily="49" charset="0"/>
              </a:rPr>
              <a:t>o.x</a:t>
            </a:r>
            <a:r>
              <a:rPr lang="en-US" altLang="en-US">
                <a:latin typeface="Courier New" panose="02070309020205020404" pitchFamily="49" charset="0"/>
              </a:rPr>
              <a:t> &amp;&amp; y == </a:t>
            </a:r>
            <a:r>
              <a:rPr lang="en-US" altLang="en-US">
                <a:solidFill>
                  <a:srgbClr val="A50021"/>
                </a:solidFill>
                <a:latin typeface="Courier New" panose="02070309020205020404" pitchFamily="49" charset="0"/>
              </a:rPr>
              <a:t>o.y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             ^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lvl="1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/>
              <a:t>The compiler is saying,</a:t>
            </a:r>
            <a:br>
              <a:rPr lang="en-US" altLang="en-US"/>
            </a:br>
            <a:r>
              <a:rPr lang="en-US" altLang="en-US"/>
              <a:t>"</a:t>
            </a:r>
            <a:r>
              <a:rPr lang="en-US" altLang="en-US">
                <a:latin typeface="Courier New" panose="02070309020205020404" pitchFamily="49" charset="0"/>
              </a:rPr>
              <a:t>o</a:t>
            </a:r>
            <a:r>
              <a:rPr lang="en-US" altLang="en-US"/>
              <a:t> could be any object. Not every object has an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field."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49C8D421-6091-3349-88E4-54752CCB6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Type-casting objects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FB0B186-BB1B-AD46-9277-58AF1C930C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Solution: </a:t>
            </a:r>
            <a:r>
              <a:rPr lang="en-US" altLang="en-US" i="1"/>
              <a:t>Type-cast</a:t>
            </a:r>
            <a:r>
              <a:rPr lang="en-US" altLang="en-US"/>
              <a:t>  the object parameter to a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.</a:t>
            </a:r>
            <a:endParaRPr lang="en-US" altLang="en-US" sz="120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public boolean equals(Object o) 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	    Point other = (Point) o;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    return x == other.x &amp;&amp; y == other.y;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  <a:endParaRPr lang="en-US" altLang="en-US"/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/>
              <a:t>Casting objects is different than casting primitives.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/>
              <a:t>Really casting an </a:t>
            </a:r>
            <a:r>
              <a:rPr lang="en-US" altLang="en-US">
                <a:latin typeface="Courier New" panose="02070309020205020404" pitchFamily="49" charset="0"/>
              </a:rPr>
              <a:t>Object</a:t>
            </a:r>
            <a:r>
              <a:rPr lang="en-US" altLang="en-US"/>
              <a:t> reference into a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reference.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/>
              <a:t>Doesn't actually change the object that was passed.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/>
              <a:t>Tells the compiler to </a:t>
            </a:r>
            <a:r>
              <a:rPr lang="en-US" altLang="en-US" i="1"/>
              <a:t>assume </a:t>
            </a:r>
            <a:r>
              <a:rPr lang="en-US" altLang="en-US"/>
              <a:t>that </a:t>
            </a:r>
            <a:r>
              <a:rPr lang="en-US" altLang="en-US">
                <a:latin typeface="Courier New" panose="02070309020205020404" pitchFamily="49" charset="0"/>
              </a:rPr>
              <a:t>o</a:t>
            </a:r>
            <a:r>
              <a:rPr lang="en-US" altLang="en-US"/>
              <a:t> refers to a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object.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76F0D12D-69CB-354A-B858-6E3B06FCB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Casting objects diagram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3736D6D2-AE72-A247-BBC2-CA16980D5D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08906"/>
            <a:ext cx="10515600" cy="4351338"/>
          </a:xfrm>
        </p:spPr>
        <p:txBody>
          <a:bodyPr/>
          <a:lstStyle/>
          <a:p>
            <a:r>
              <a:rPr lang="en-US" altLang="en-US" dirty="0"/>
              <a:t>Client code: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Point p1 = new Point(5, 3);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Point p2 = new Point(5, 3);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b="1" dirty="0">
                <a:latin typeface="Courier New" panose="02070309020205020404" pitchFamily="49" charset="0"/>
              </a:rPr>
              <a:t>p1.equals(p2)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("equal");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3E9C6A52-CD39-E74B-84A8-3EEC918DF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52800"/>
            <a:ext cx="6172200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143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1746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3325" indent="-1730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97025" indent="-2206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54225" indent="-220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511425" indent="-220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68625" indent="-220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425825" indent="-220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/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public boolean equals(Object o) {</a:t>
            </a:r>
          </a:p>
          <a:p>
            <a:pPr lvl="1" eaLnBrk="1" hangingPunct="1"/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Point other = (Point) o;</a:t>
            </a:r>
          </a:p>
          <a:p>
            <a:pPr lvl="1" eaLnBrk="1" hangingPunct="1"/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return x == other.x &amp;&amp; y == other.y;</a:t>
            </a:r>
          </a:p>
          <a:p>
            <a:pPr lvl="1" eaLnBrk="1" hangingPunct="1"/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939013" name="Group 5">
            <a:extLst>
              <a:ext uri="{FF2B5EF4-FFF2-40B4-BE49-F238E27FC236}">
                <a16:creationId xmlns:a16="http://schemas.microsoft.com/office/drawing/2014/main" id="{C9241DDB-7279-B74C-82EF-DA2375B59D26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3505200"/>
          <a:ext cx="2654300" cy="39687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y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9031" name="Group 23">
            <a:extLst>
              <a:ext uri="{FF2B5EF4-FFF2-40B4-BE49-F238E27FC236}">
                <a16:creationId xmlns:a16="http://schemas.microsoft.com/office/drawing/2014/main" id="{D7CF74C5-F397-0240-87B8-286116D492BF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648200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00" name="Line 33">
            <a:extLst>
              <a:ext uri="{FF2B5EF4-FFF2-40B4-BE49-F238E27FC236}">
                <a16:creationId xmlns:a16="http://schemas.microsoft.com/office/drawing/2014/main" id="{D0883624-C55F-7B4A-99E4-E2BAA0F85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768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39042" name="Group 34">
            <a:extLst>
              <a:ext uri="{FF2B5EF4-FFF2-40B4-BE49-F238E27FC236}">
                <a16:creationId xmlns:a16="http://schemas.microsoft.com/office/drawing/2014/main" id="{0DA4B2DA-58E8-EF4B-88B1-98F14A9C5448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5540375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08" name="Line 44">
            <a:extLst>
              <a:ext uri="{FF2B5EF4-FFF2-40B4-BE49-F238E27FC236}">
                <a16:creationId xmlns:a16="http://schemas.microsoft.com/office/drawing/2014/main" id="{E1F01353-ECAA-954A-A0CD-9B901E9F7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8451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9" name="Text Box 45">
            <a:extLst>
              <a:ext uri="{FF2B5EF4-FFF2-40B4-BE49-F238E27FC236}">
                <a16:creationId xmlns:a16="http://schemas.microsoft.com/office/drawing/2014/main" id="{987E447B-921C-9847-BDCF-4BB9570C5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448300"/>
            <a:ext cx="24384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...</a:t>
            </a:r>
          </a:p>
        </p:txBody>
      </p:sp>
      <p:graphicFrame>
        <p:nvGraphicFramePr>
          <p:cNvPr id="939054" name="Group 46">
            <a:extLst>
              <a:ext uri="{FF2B5EF4-FFF2-40B4-BE49-F238E27FC236}">
                <a16:creationId xmlns:a16="http://schemas.microsoft.com/office/drawing/2014/main" id="{44BEC6E3-12A7-E741-8DC2-72BFC69A4F3C}"/>
              </a:ext>
            </a:extLst>
          </p:cNvPr>
          <p:cNvGraphicFramePr>
            <a:graphicFrameLocks noGrp="1"/>
          </p:cNvGraphicFramePr>
          <p:nvPr/>
        </p:nvGraphicFramePr>
        <p:xfrm>
          <a:off x="4279900" y="5618163"/>
          <a:ext cx="2197100" cy="39687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y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9072" name="Group 64">
            <a:extLst>
              <a:ext uri="{FF2B5EF4-FFF2-40B4-BE49-F238E27FC236}">
                <a16:creationId xmlns:a16="http://schemas.microsoft.com/office/drawing/2014/main" id="{CBEA698C-62E0-D548-8061-75FCA1D7CDF8}"/>
              </a:ext>
            </a:extLst>
          </p:cNvPr>
          <p:cNvGraphicFramePr>
            <a:graphicFrameLocks noGrp="1"/>
          </p:cNvGraphicFramePr>
          <p:nvPr/>
        </p:nvGraphicFramePr>
        <p:xfrm>
          <a:off x="9220200" y="3429000"/>
          <a:ext cx="1022350" cy="39687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9082" name="Group 74">
            <a:extLst>
              <a:ext uri="{FF2B5EF4-FFF2-40B4-BE49-F238E27FC236}">
                <a16:creationId xmlns:a16="http://schemas.microsoft.com/office/drawing/2014/main" id="{31A14BC3-DCC3-F74E-A5CF-EA0D89FB087A}"/>
              </a:ext>
            </a:extLst>
          </p:cNvPr>
          <p:cNvGraphicFramePr>
            <a:graphicFrameLocks noGrp="1"/>
          </p:cNvGraphicFramePr>
          <p:nvPr/>
        </p:nvGraphicFramePr>
        <p:xfrm>
          <a:off x="8610600" y="3886200"/>
          <a:ext cx="1631950" cy="396875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other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DE4F6650-9B02-E543-A823-75CE3287E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different types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89E4E33-7BC8-D340-98CF-83E3300E98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Point p = new Point(7, 2);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if (</a:t>
            </a:r>
            <a:r>
              <a:rPr lang="en-US" altLang="en-US" b="1">
                <a:latin typeface="Courier New" panose="02070309020205020404" pitchFamily="49" charset="0"/>
              </a:rPr>
              <a:t>p.equals("hello")</a:t>
            </a:r>
            <a:r>
              <a:rPr lang="en-US" altLang="en-US">
                <a:latin typeface="Courier New" panose="02070309020205020404" pitchFamily="49" charset="0"/>
              </a:rPr>
              <a:t>) {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should be false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    ...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/>
              <a:t>Currently our method crashes on the above code: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Exception in thread "main"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java.lang.ClassCastException: java.lang.String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        at Point.equals(Point.java:25)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        at PointMain.main(PointMain.java:25)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/>
              <a:t>The culprit is the line with the type-cast: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public boolean equals(Object o) 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A50021"/>
                </a:solidFill>
                <a:latin typeface="Courier New" panose="02070309020205020404" pitchFamily="49" charset="0"/>
              </a:rPr>
              <a:t>	    Point other = (Point) o;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625FAB5D-98FD-8E4E-832A-C2466C7FD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instanceof</a:t>
            </a:r>
            <a:r>
              <a:rPr lang="en-US" altLang="en-US"/>
              <a:t> keyword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229F6F77-9529-A945-9B4A-0C202304C2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None/>
              <a:tabLst>
                <a:tab pos="5486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if (</a:t>
            </a: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 instanceof </a:t>
            </a:r>
            <a:r>
              <a:rPr lang="en-US" altLang="en-US" b="1"/>
              <a:t>type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marL="742950" lvl="1" indent="-285750">
              <a:buFont typeface="Arial" panose="020B0604020202020204" pitchFamily="34" charset="0"/>
              <a:buNone/>
              <a:tabLst>
                <a:tab pos="5486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statement(s)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None/>
              <a:tabLst>
                <a:tab pos="5486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marL="742950" lvl="1" indent="-285750">
              <a:buFont typeface="Arial" panose="020B0604020202020204" pitchFamily="34" charset="0"/>
              <a:buNone/>
              <a:tabLst>
                <a:tab pos="5486400" algn="l"/>
              </a:tabLst>
            </a:pPr>
            <a:endParaRPr lang="en-US" altLang="en-US" i="1">
              <a:latin typeface="Courier New" panose="02070309020205020404" pitchFamily="49" charset="0"/>
            </a:endParaRPr>
          </a:p>
          <a:p>
            <a:pPr marL="342900" indent="-342900">
              <a:tabLst>
                <a:tab pos="5486400" algn="l"/>
              </a:tabLst>
            </a:pPr>
            <a:r>
              <a:rPr lang="en-US" altLang="en-US"/>
              <a:t>Asks if a variable refers</a:t>
            </a:r>
            <a:br>
              <a:rPr lang="en-US" altLang="en-US"/>
            </a:br>
            <a:r>
              <a:rPr lang="en-US" altLang="en-US"/>
              <a:t>to an object of a given type.</a:t>
            </a:r>
          </a:p>
          <a:p>
            <a:pPr marL="742950" lvl="1" indent="-285750">
              <a:tabLst>
                <a:tab pos="5486400" algn="l"/>
              </a:tabLst>
            </a:pPr>
            <a:r>
              <a:rPr lang="en-US" altLang="en-US"/>
              <a:t>Used as a </a:t>
            </a:r>
            <a:r>
              <a:rPr lang="en-US" altLang="en-US">
                <a:latin typeface="Courier New" panose="02070309020205020404" pitchFamily="49" charset="0"/>
              </a:rPr>
              <a:t>boolean</a:t>
            </a:r>
            <a:r>
              <a:rPr lang="en-US" altLang="en-US"/>
              <a:t> test.</a:t>
            </a:r>
          </a:p>
          <a:p>
            <a:pPr marL="742950" lvl="1" indent="-285750">
              <a:tabLst>
                <a:tab pos="5486400" algn="l"/>
              </a:tabLst>
            </a:pPr>
            <a:endParaRPr lang="en-US" altLang="en-US" sz="900"/>
          </a:p>
          <a:p>
            <a:pPr marL="742950" lvl="1" indent="-285750">
              <a:tabLst>
                <a:tab pos="5486400" algn="l"/>
              </a:tabLst>
            </a:pPr>
            <a:endParaRPr lang="en-US" altLang="en-US" sz="900"/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None/>
              <a:tabLst>
                <a:tab pos="5486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String s = "hello";</a:t>
            </a:r>
          </a:p>
          <a:p>
            <a:pPr marL="742950" lvl="1" indent="-285750">
              <a:lnSpc>
                <a:spcPct val="80000"/>
              </a:lnSpc>
              <a:buFont typeface="Arial" panose="020B0604020202020204" pitchFamily="34" charset="0"/>
              <a:buNone/>
              <a:tabLst>
                <a:tab pos="5486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Point p = new Point();</a:t>
            </a:r>
          </a:p>
        </p:txBody>
      </p:sp>
      <p:graphicFrame>
        <p:nvGraphicFramePr>
          <p:cNvPr id="941060" name="Group 4">
            <a:extLst>
              <a:ext uri="{FF2B5EF4-FFF2-40B4-BE49-F238E27FC236}">
                <a16:creationId xmlns:a16="http://schemas.microsoft.com/office/drawing/2014/main" id="{EC4F9FA3-3CFE-004C-96AB-20765BD58BCB}"/>
              </a:ext>
            </a:extLst>
          </p:cNvPr>
          <p:cNvGraphicFramePr>
            <a:graphicFrameLocks noGrp="1"/>
          </p:cNvGraphicFramePr>
          <p:nvPr/>
        </p:nvGraphicFramePr>
        <p:xfrm>
          <a:off x="6389688" y="3084513"/>
          <a:ext cx="4202112" cy="3322638"/>
        </p:xfrm>
        <a:graphic>
          <a:graphicData uri="http://schemas.openxmlformats.org/drawingml/2006/table">
            <a:tbl>
              <a:tblPr/>
              <a:tblGrid>
                <a:gridCol w="318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7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expression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result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 instanceof Point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 instanceof String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 instanceof Point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 instanceof String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 instanceof Object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 instanceof Object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null instanceof String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null instanceof Object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4A8AD06B-8652-0B4D-9717-A34B1C910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method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0450021-7350-5B4B-A16A-B2883BA002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>
              <a:latin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Returns whether o refers to a Point object with 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the same (x, y) coordinates as this Point.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public boolean equals(Object o) 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>
                <a:latin typeface="Courier New" panose="02070309020205020404" pitchFamily="49" charset="0"/>
              </a:rPr>
              <a:t>    if (o instanceof Point) 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        // o is a Point; cast and compare it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        Point other = </a:t>
            </a:r>
            <a:r>
              <a:rPr lang="en-US" altLang="en-US" b="1">
                <a:latin typeface="Courier New" panose="02070309020205020404" pitchFamily="49" charset="0"/>
              </a:rPr>
              <a:t>(Point)</a:t>
            </a:r>
            <a:r>
              <a:rPr lang="en-US" altLang="en-US">
                <a:latin typeface="Courier New" panose="02070309020205020404" pitchFamily="49" charset="0"/>
              </a:rPr>
              <a:t> o;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        return x == other.x &amp;&amp; y == other.y;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>
                <a:latin typeface="Courier New" panose="02070309020205020404" pitchFamily="49" charset="0"/>
              </a:rPr>
              <a:t>    } else 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        // o is not a Point; cannot be equal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>
                <a:latin typeface="Courier New" panose="02070309020205020404" pitchFamily="49" charset="0"/>
              </a:rPr>
              <a:t>        return false;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b="1">
                <a:latin typeface="Courier New" panose="02070309020205020404" pitchFamily="49" charset="0"/>
              </a:rPr>
              <a:t>    }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6B2D9C42-4BCB-B143-B0F9-5E8C1EF218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1225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 sz="3600"/>
              <a:t>Is-a relationships, hierarchies</a:t>
            </a:r>
          </a:p>
        </p:txBody>
      </p:sp>
      <p:sp>
        <p:nvSpPr>
          <p:cNvPr id="8194" name="Rectangle 4">
            <a:extLst>
              <a:ext uri="{FF2B5EF4-FFF2-40B4-BE49-F238E27FC236}">
                <a16:creationId xmlns:a16="http://schemas.microsoft.com/office/drawing/2014/main" id="{77E5B7C1-D64E-5A4C-851C-A7B2E2B790D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1225" y="1828800"/>
            <a:ext cx="10515600" cy="4351338"/>
          </a:xfrm>
        </p:spPr>
        <p:txBody>
          <a:bodyPr/>
          <a:lstStyle/>
          <a:p>
            <a:pPr marL="273050" indent="-273050"/>
            <a:r>
              <a:rPr lang="en-US" altLang="en-US" b="1" dirty="0"/>
              <a:t>is-a relationship</a:t>
            </a:r>
            <a:r>
              <a:rPr lang="en-US" altLang="en-US" dirty="0"/>
              <a:t>: A hierarchical connection where one category can be treated as a specialized version of another.</a:t>
            </a:r>
          </a:p>
          <a:p>
            <a:pPr marL="639763" lvl="1" indent="-246063"/>
            <a:r>
              <a:rPr lang="en-US" altLang="en-US" dirty="0"/>
              <a:t>every marketer </a:t>
            </a:r>
            <a:r>
              <a:rPr lang="en-US" altLang="en-US" i="1" dirty="0"/>
              <a:t>is an</a:t>
            </a:r>
            <a:r>
              <a:rPr lang="en-US" altLang="en-US" dirty="0"/>
              <a:t> employee</a:t>
            </a:r>
          </a:p>
          <a:p>
            <a:pPr marL="639763" lvl="1" indent="-246063"/>
            <a:r>
              <a:rPr lang="en-US" altLang="en-US" dirty="0"/>
              <a:t>every legal secretary </a:t>
            </a:r>
            <a:r>
              <a:rPr lang="en-US" altLang="en-US" i="1" dirty="0"/>
              <a:t>is a</a:t>
            </a:r>
            <a:r>
              <a:rPr lang="en-US" altLang="en-US" dirty="0"/>
              <a:t> secretary</a:t>
            </a:r>
          </a:p>
          <a:p>
            <a:pPr marL="639763" lvl="1" indent="-246063"/>
            <a:endParaRPr lang="en-US" altLang="en-US" dirty="0"/>
          </a:p>
          <a:p>
            <a:pPr marL="273050" indent="-273050"/>
            <a:r>
              <a:rPr lang="en-US" altLang="en-US" b="1" dirty="0"/>
              <a:t>inheritance hierarchy</a:t>
            </a:r>
            <a:r>
              <a:rPr lang="en-US" altLang="en-US" dirty="0"/>
              <a:t>: A set of classes connected by is-a relationships that can share common code.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88BEB755-C5F0-2C4D-9563-8EB127CA7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b="45383"/>
          <a:stretch>
            <a:fillRect/>
          </a:stretch>
        </p:blipFill>
        <p:spPr bwMode="auto">
          <a:xfrm>
            <a:off x="7458075" y="4352925"/>
            <a:ext cx="384492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B9940B74-8AEA-DD47-9F5A-FE565AD600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C144875A-FD2C-BD49-B009-F7E242F61E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D28EB158-5021-AE47-9C08-345C12ECCE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Polymorphism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F01CA40B-4CE3-8F4A-A89C-124AF4D537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10515600" cy="4351338"/>
          </a:xfrm>
        </p:spPr>
        <p:txBody>
          <a:bodyPr/>
          <a:lstStyle/>
          <a:p>
            <a:pPr marL="273050" indent="-273050">
              <a:lnSpc>
                <a:spcPct val="120000"/>
              </a:lnSpc>
            </a:pPr>
            <a:r>
              <a:rPr lang="en-US" altLang="en-US" b="1"/>
              <a:t>polymorphism</a:t>
            </a:r>
            <a:r>
              <a:rPr lang="en-US" altLang="en-US"/>
              <a:t>: Ability for the same code to be used with different types of objects and behave differently with each.</a:t>
            </a:r>
          </a:p>
          <a:p>
            <a:pPr marL="639763" lvl="1" indent="-246063">
              <a:buFont typeface="Arial" panose="020B0604020202020204" pitchFamily="34" charset="0"/>
              <a:buNone/>
            </a:pPr>
            <a:endParaRPr lang="en-US" altLang="en-US"/>
          </a:p>
          <a:p>
            <a:pPr marL="639763" lvl="1" indent="-246063"/>
            <a:r>
              <a:rPr lang="en-US" altLang="en-US">
                <a:latin typeface="Courier New" panose="02070309020205020404" pitchFamily="49" charset="0"/>
              </a:rPr>
              <a:t>System.out.println</a:t>
            </a:r>
            <a:r>
              <a:rPr lang="en-US" altLang="en-US"/>
              <a:t> can print any type of object.</a:t>
            </a:r>
          </a:p>
          <a:p>
            <a:pPr lvl="2"/>
            <a:r>
              <a:rPr lang="en-US" altLang="en-US"/>
              <a:t>Each one displays in its own way on the console.</a:t>
            </a:r>
          </a:p>
          <a:p>
            <a:pPr lvl="2"/>
            <a:endParaRPr lang="en-US" altLang="en-US"/>
          </a:p>
          <a:p>
            <a:pPr marL="639763" lvl="1" indent="-246063"/>
            <a:r>
              <a:rPr lang="en-US" altLang="en-US">
                <a:latin typeface="Courier New" panose="02070309020205020404" pitchFamily="49" charset="0"/>
              </a:rPr>
              <a:t>CritterMain</a:t>
            </a:r>
            <a:r>
              <a:rPr lang="en-US" altLang="en-US"/>
              <a:t> can interact with any type of critter.</a:t>
            </a:r>
          </a:p>
          <a:p>
            <a:pPr lvl="2"/>
            <a:r>
              <a:rPr lang="en-US" altLang="en-US"/>
              <a:t>Each one moves, fights, etc. in its own way.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53C0188D-8E35-ED42-903A-0995E79F4D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Coding with polymorphism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3EA1794-ED36-D540-8CEE-D5F0087D51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lnSpcReduction="10000"/>
          </a:bodyPr>
          <a:lstStyle/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sz="2300" dirty="0"/>
              <a:t>A variable of type </a:t>
            </a:r>
            <a:r>
              <a:rPr lang="en-US" altLang="en-US" sz="2300" i="1" dirty="0"/>
              <a:t>T</a:t>
            </a:r>
            <a:r>
              <a:rPr lang="en-US" altLang="en-US" sz="2300" dirty="0"/>
              <a:t> can hold an object of any subclass of </a:t>
            </a:r>
            <a:r>
              <a:rPr lang="en-US" altLang="en-US" sz="2300" i="1" dirty="0"/>
              <a:t>T</a:t>
            </a:r>
            <a:r>
              <a:rPr lang="en-US" altLang="en-US" sz="2300" dirty="0"/>
              <a:t>.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100" dirty="0">
              <a:latin typeface="Courier New" panose="02070309020205020404" pitchFamily="49" charset="0"/>
            </a:endParaRP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</a:rPr>
              <a:t>Employee ed</a:t>
            </a:r>
            <a:r>
              <a:rPr lang="en-US" altLang="en-US" sz="2000" dirty="0">
                <a:latin typeface="Courier New" panose="02070309020205020404" pitchFamily="49" charset="0"/>
              </a:rPr>
              <a:t> = new Lawyer();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You can call any methods from the </a:t>
            </a:r>
            <a:r>
              <a:rPr lang="en-US" altLang="en-US" dirty="0">
                <a:latin typeface="Courier New" panose="02070309020205020404" pitchFamily="49" charset="0"/>
              </a:rPr>
              <a:t>Employee</a:t>
            </a:r>
            <a:r>
              <a:rPr lang="en-US" altLang="en-US" dirty="0"/>
              <a:t> class on </a:t>
            </a:r>
            <a:r>
              <a:rPr lang="en-US" altLang="en-US" dirty="0">
                <a:latin typeface="Courier New" panose="02070309020205020404" pitchFamily="49" charset="0"/>
              </a:rPr>
              <a:t>ed</a:t>
            </a:r>
            <a:r>
              <a:rPr lang="en-US" altLang="en-US" dirty="0"/>
              <a:t>.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endParaRPr lang="en-US" altLang="en-US" dirty="0"/>
          </a:p>
          <a:p>
            <a:pPr marL="639763" lvl="1" indent="-246063" fontAlgn="auto">
              <a:spcAft>
                <a:spcPts val="0"/>
              </a:spcAft>
              <a:defRPr/>
            </a:pPr>
            <a:endParaRPr lang="en-US" altLang="en-US" dirty="0"/>
          </a:p>
          <a:p>
            <a:pPr marL="639763" lvl="1" indent="-246063" fontAlgn="auto">
              <a:lnSpc>
                <a:spcPct val="130000"/>
              </a:lnSpc>
              <a:spcAft>
                <a:spcPts val="0"/>
              </a:spcAft>
              <a:defRPr/>
            </a:pPr>
            <a:endParaRPr lang="en-US" altLang="en-US" dirty="0">
              <a:solidFill>
                <a:srgbClr val="808080"/>
              </a:solidFill>
            </a:endParaRPr>
          </a:p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dirty="0"/>
              <a:t>When a method is called on </a:t>
            </a:r>
            <a:r>
              <a:rPr lang="en-US" altLang="en-US" dirty="0">
                <a:latin typeface="Courier New" panose="02070309020205020404" pitchFamily="49" charset="0"/>
              </a:rPr>
              <a:t>ed</a:t>
            </a:r>
            <a:r>
              <a:rPr lang="en-US" altLang="en-US" dirty="0"/>
              <a:t>, it behaves as a </a:t>
            </a:r>
            <a:r>
              <a:rPr lang="en-US" altLang="en-US" dirty="0">
                <a:latin typeface="Courier New" panose="02070309020205020404" pitchFamily="49" charset="0"/>
              </a:rPr>
              <a:t>Lawyer</a:t>
            </a:r>
            <a:r>
              <a:rPr lang="en-US" altLang="en-US" dirty="0"/>
              <a:t>.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ed.getSalary</a:t>
            </a:r>
            <a:r>
              <a:rPr lang="en-US" altLang="en-US" sz="1800" b="1" dirty="0">
                <a:latin typeface="Courier New" panose="02070309020205020404" pitchFamily="49" charset="0"/>
              </a:rPr>
              <a:t>()</a:t>
            </a:r>
            <a:r>
              <a:rPr lang="en-US" altLang="en-US" sz="1800" dirty="0">
                <a:latin typeface="Courier New" panose="02070309020205020404" pitchFamily="49" charset="0"/>
              </a:rPr>
              <a:t>);    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50000.0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ed.getVacationForm</a:t>
            </a:r>
            <a:r>
              <a:rPr lang="en-US" altLang="en-US" sz="1800" b="1" dirty="0">
                <a:latin typeface="Courier New" panose="02070309020205020404" pitchFamily="49" charset="0"/>
              </a:rPr>
              <a:t>()</a:t>
            </a:r>
            <a:r>
              <a:rPr lang="en-US" altLang="en-US" sz="1800" dirty="0">
                <a:latin typeface="Courier New" panose="02070309020205020404" pitchFamily="49" charset="0"/>
              </a:rPr>
              <a:t>);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pink</a:t>
            </a:r>
            <a:endParaRPr lang="en-US" altLang="en-US" sz="2000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96D66412-9B54-E94D-AADC-CBA4958386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0972800" cy="1143000"/>
          </a:xfrm>
        </p:spPr>
        <p:txBody>
          <a:bodyPr lIns="0" rIns="0" bIns="0" anchor="b"/>
          <a:lstStyle/>
          <a:p>
            <a:r>
              <a:rPr lang="en-US" altLang="en-US" sz="4200"/>
              <a:t>Polymorphism and parameters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5CF9EA6-2840-C54E-8B43-4666CAEB2A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92500" lnSpcReduction="20000"/>
          </a:bodyPr>
          <a:lstStyle/>
          <a:p>
            <a:pPr marL="273050" indent="-273050" fontAlgn="auto">
              <a:spcAft>
                <a:spcPts val="0"/>
              </a:spcAft>
              <a:tabLst>
                <a:tab pos="3657600" algn="l"/>
              </a:tabLst>
              <a:defRPr/>
            </a:pPr>
            <a:r>
              <a:rPr lang="en-US" altLang="en-US" dirty="0"/>
              <a:t>You can pass any subtype of a parameter's type.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latin typeface="Courier New" panose="02070309020205020404" pitchFamily="49" charset="0"/>
              </a:rPr>
              <a:t>EmployeeMain</a:t>
            </a:r>
            <a:r>
              <a:rPr lang="en-US" altLang="en-US" sz="1600" dirty="0">
                <a:latin typeface="Courier New" panose="02070309020205020404" pitchFamily="49" charset="0"/>
              </a:rPr>
              <a:t>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600" dirty="0" err="1">
                <a:latin typeface="Courier New" panose="02070309020205020404" pitchFamily="49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Lawyer </a:t>
            </a:r>
            <a:r>
              <a:rPr lang="en-US" altLang="en-US" sz="1600" dirty="0" err="1">
                <a:latin typeface="Courier New" panose="02070309020205020404" pitchFamily="49" charset="0"/>
              </a:rPr>
              <a:t>lisa</a:t>
            </a:r>
            <a:r>
              <a:rPr lang="en-US" altLang="en-US" sz="1600" dirty="0">
                <a:latin typeface="Courier New" panose="02070309020205020404" pitchFamily="49" charset="0"/>
              </a:rPr>
              <a:t> = new Lawyer();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Secretary </a:t>
            </a:r>
            <a:r>
              <a:rPr lang="en-US" altLang="en-US" sz="1600" dirty="0" err="1">
                <a:latin typeface="Courier New" panose="02070309020205020404" pitchFamily="49" charset="0"/>
              </a:rPr>
              <a:t>steve</a:t>
            </a:r>
            <a:r>
              <a:rPr lang="en-US" altLang="en-US" sz="1600" dirty="0">
                <a:latin typeface="Courier New" panose="02070309020205020404" pitchFamily="49" charset="0"/>
              </a:rPr>
              <a:t> = new Secretary();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printInfo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lisa</a:t>
            </a:r>
            <a:r>
              <a:rPr lang="en-US" altLang="en-US" sz="1600" b="1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printInfo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steve</a:t>
            </a:r>
            <a:r>
              <a:rPr lang="en-US" altLang="en-US" sz="1600" b="1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8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printInfo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latin typeface="Courier New" panose="02070309020205020404" pitchFamily="49" charset="0"/>
              </a:rPr>
              <a:t>Employee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empl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("salary: " + </a:t>
            </a:r>
            <a:r>
              <a:rPr lang="en-US" altLang="en-US" sz="1600" dirty="0" err="1">
                <a:latin typeface="Courier New" panose="02070309020205020404" pitchFamily="49" charset="0"/>
              </a:rPr>
              <a:t>empl.getSalary</a:t>
            </a:r>
            <a:r>
              <a:rPr lang="en-US" altLang="en-US" sz="1600" dirty="0">
                <a:latin typeface="Courier New" panose="02070309020205020404" pitchFamily="49" charset="0"/>
              </a:rPr>
              <a:t>());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</a:t>
            </a:r>
            <a:r>
              <a:rPr lang="en-US" altLang="en-US" sz="1600" dirty="0" err="1">
                <a:latin typeface="Courier New" panose="02070309020205020404" pitchFamily="49" charset="0"/>
              </a:rPr>
              <a:t>v.days</a:t>
            </a:r>
            <a:r>
              <a:rPr lang="en-US" altLang="en-US" sz="1600" dirty="0">
                <a:latin typeface="Courier New" panose="02070309020205020404" pitchFamily="49" charset="0"/>
              </a:rPr>
              <a:t>: " + </a:t>
            </a:r>
            <a:r>
              <a:rPr lang="en-US" altLang="en-US" sz="1600" dirty="0" err="1">
                <a:latin typeface="Courier New" panose="02070309020205020404" pitchFamily="49" charset="0"/>
              </a:rPr>
              <a:t>empl.getVacationDays</a:t>
            </a:r>
            <a:r>
              <a:rPr lang="en-US" altLang="en-US" sz="1600" dirty="0">
                <a:latin typeface="Courier New" panose="02070309020205020404" pitchFamily="49" charset="0"/>
              </a:rPr>
              <a:t>());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</a:t>
            </a:r>
            <a:r>
              <a:rPr lang="en-US" altLang="en-US" sz="1600" dirty="0" err="1">
                <a:latin typeface="Courier New" panose="02070309020205020404" pitchFamily="49" charset="0"/>
              </a:rPr>
              <a:t>v.form</a:t>
            </a:r>
            <a:r>
              <a:rPr lang="en-US" altLang="en-US" sz="1600" dirty="0">
                <a:latin typeface="Courier New" panose="02070309020205020404" pitchFamily="49" charset="0"/>
              </a:rPr>
              <a:t>: " + </a:t>
            </a:r>
            <a:r>
              <a:rPr lang="en-US" altLang="en-US" sz="1600" dirty="0" err="1">
                <a:latin typeface="Courier New" panose="02070309020205020404" pitchFamily="49" charset="0"/>
              </a:rPr>
              <a:t>empl.getVacationForm</a:t>
            </a:r>
            <a:r>
              <a:rPr lang="en-US" altLang="en-US" sz="1600" dirty="0">
                <a:latin typeface="Courier New" panose="02070309020205020404" pitchFamily="49" charset="0"/>
              </a:rPr>
              <a:t>());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800" dirty="0"/>
              <a:t>OUTPUT: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salary: 50000.0	salary: 50000.0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800" dirty="0" err="1">
                <a:latin typeface="Courier New" panose="02070309020205020404" pitchFamily="49" charset="0"/>
              </a:rPr>
              <a:t>v.days</a:t>
            </a:r>
            <a:r>
              <a:rPr lang="en-US" altLang="en-US" sz="1800" dirty="0">
                <a:latin typeface="Courier New" panose="02070309020205020404" pitchFamily="49" charset="0"/>
              </a:rPr>
              <a:t>: 15	</a:t>
            </a:r>
            <a:r>
              <a:rPr lang="en-US" altLang="en-US" sz="1800" dirty="0" err="1">
                <a:latin typeface="Courier New" panose="02070309020205020404" pitchFamily="49" charset="0"/>
              </a:rPr>
              <a:t>v.days</a:t>
            </a:r>
            <a:r>
              <a:rPr lang="en-US" altLang="en-US" sz="1800" dirty="0">
                <a:latin typeface="Courier New" panose="02070309020205020404" pitchFamily="49" charset="0"/>
              </a:rPr>
              <a:t>: 10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3657600" algn="l"/>
              </a:tabLst>
              <a:defRPr/>
            </a:pPr>
            <a:r>
              <a:rPr lang="en-US" altLang="en-US" sz="1800" dirty="0" err="1">
                <a:latin typeface="Courier New" panose="02070309020205020404" pitchFamily="49" charset="0"/>
              </a:rPr>
              <a:t>v.form</a:t>
            </a:r>
            <a:r>
              <a:rPr lang="en-US" altLang="en-US" sz="1800" dirty="0">
                <a:latin typeface="Courier New" panose="02070309020205020404" pitchFamily="49" charset="0"/>
              </a:rPr>
              <a:t>: pink	</a:t>
            </a:r>
            <a:r>
              <a:rPr lang="en-US" altLang="en-US" sz="1800" dirty="0" err="1">
                <a:latin typeface="Courier New" panose="02070309020205020404" pitchFamily="49" charset="0"/>
              </a:rPr>
              <a:t>v.form</a:t>
            </a:r>
            <a:r>
              <a:rPr lang="en-US" altLang="en-US" sz="1800" dirty="0">
                <a:latin typeface="Courier New" panose="02070309020205020404" pitchFamily="49" charset="0"/>
              </a:rPr>
              <a:t>: yellow</a:t>
            </a:r>
          </a:p>
        </p:txBody>
      </p:sp>
      <p:sp>
        <p:nvSpPr>
          <p:cNvPr id="2" name="Line 4">
            <a:extLst>
              <a:ext uri="{FF2B5EF4-FFF2-40B4-BE49-F238E27FC236}">
                <a16:creationId xmlns:a16="http://schemas.microsoft.com/office/drawing/2014/main" id="{4C088F36-3226-6C4C-91D1-0DB625AAC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971800"/>
            <a:ext cx="2379663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48" name="Line 5">
            <a:extLst>
              <a:ext uri="{FF2B5EF4-FFF2-40B4-BE49-F238E27FC236}">
                <a16:creationId xmlns:a16="http://schemas.microsoft.com/office/drawing/2014/main" id="{38D59E71-ABEA-624C-9CE1-E809C237A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00400"/>
            <a:ext cx="2157413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9F4EB1E2-2316-1645-B9C5-B201C16C06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Polymorphism and arrays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DF8A498-D82D-B14A-AF51-4812ADA4B7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92500" lnSpcReduction="20000"/>
          </a:bodyPr>
          <a:lstStyle/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sz="2200" dirty="0"/>
              <a:t>Arrays of superclass types can store any subtype as elements.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class EmployeeMain2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600" dirty="0" err="1">
                <a:latin typeface="Courier New" panose="02070309020205020404" pitchFamily="49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    Employee[] e = { new Lawyer(),   new Secretary(), 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      new Marketer(), new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LegalSecretary</a:t>
            </a:r>
            <a:r>
              <a:rPr lang="en-US" altLang="en-US" sz="1600" b="1" dirty="0">
                <a:latin typeface="Courier New" panose="02070309020205020404" pitchFamily="49" charset="0"/>
              </a:rPr>
              <a:t>() };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for (int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= 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&lt; </a:t>
            </a:r>
            <a:r>
              <a:rPr lang="en-US" altLang="en-US" sz="1600" dirty="0" err="1">
                <a:latin typeface="Courier New" panose="02070309020205020404" pitchFamily="49" charset="0"/>
              </a:rPr>
              <a:t>e.length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("salary: " + </a:t>
            </a:r>
            <a:r>
              <a:rPr lang="en-US" altLang="en-US" sz="1600" b="1" dirty="0">
                <a:latin typeface="Courier New" panose="02070309020205020404" pitchFamily="49" charset="0"/>
              </a:rPr>
              <a:t>e[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].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600" b="1" dirty="0">
                <a:latin typeface="Courier New" panose="02070309020205020404" pitchFamily="49" charset="0"/>
              </a:rPr>
              <a:t>()</a:t>
            </a:r>
            <a:r>
              <a:rPr lang="en-US" altLang="en-US" sz="16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</a:t>
            </a:r>
            <a:r>
              <a:rPr lang="en-US" altLang="en-US" sz="1600" dirty="0" err="1">
                <a:latin typeface="Courier New" panose="02070309020205020404" pitchFamily="49" charset="0"/>
              </a:rPr>
              <a:t>v.days</a:t>
            </a:r>
            <a:r>
              <a:rPr lang="en-US" altLang="en-US" sz="1600" dirty="0">
                <a:latin typeface="Courier New" panose="02070309020205020404" pitchFamily="49" charset="0"/>
              </a:rPr>
              <a:t>: " + </a:t>
            </a:r>
            <a:r>
              <a:rPr lang="en-US" altLang="en-US" sz="1600" b="1" dirty="0">
                <a:latin typeface="Courier New" panose="02070309020205020404" pitchFamily="49" charset="0"/>
              </a:rPr>
              <a:t>e[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].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getVacationDays</a:t>
            </a:r>
            <a:r>
              <a:rPr lang="en-US" altLang="en-US" sz="1600" b="1" dirty="0">
                <a:latin typeface="Courier New" panose="02070309020205020404" pitchFamily="49" charset="0"/>
              </a:rPr>
              <a:t>()</a:t>
            </a:r>
            <a:r>
              <a:rPr lang="en-US" altLang="en-US" sz="16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}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/>
              <a:t>Output:</a:t>
            </a:r>
          </a:p>
          <a:p>
            <a:pPr marL="639763" lvl="1" indent="-246063" fontAlgn="auto">
              <a:lnSpc>
                <a:spcPct val="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salary: 50000.0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 err="1">
                <a:latin typeface="Courier New" panose="02070309020205020404" pitchFamily="49" charset="0"/>
              </a:rPr>
              <a:t>v.days</a:t>
            </a:r>
            <a:r>
              <a:rPr lang="en-US" altLang="en-US" sz="1800" dirty="0">
                <a:latin typeface="Courier New" panose="02070309020205020404" pitchFamily="49" charset="0"/>
              </a:rPr>
              <a:t>: 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15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salary: 50000.0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 err="1">
                <a:latin typeface="Courier New" panose="02070309020205020404" pitchFamily="49" charset="0"/>
              </a:rPr>
              <a:t>v.days</a:t>
            </a:r>
            <a:r>
              <a:rPr lang="en-US" altLang="en-US" sz="1800" dirty="0">
                <a:latin typeface="Courier New" panose="02070309020205020404" pitchFamily="49" charset="0"/>
              </a:rPr>
              <a:t>: 10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salary: 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60000.0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 err="1">
                <a:latin typeface="Courier New" panose="02070309020205020404" pitchFamily="49" charset="0"/>
              </a:rPr>
              <a:t>v.days</a:t>
            </a:r>
            <a:r>
              <a:rPr lang="en-US" altLang="en-US" sz="1800" dirty="0">
                <a:latin typeface="Courier New" panose="02070309020205020404" pitchFamily="49" charset="0"/>
              </a:rPr>
              <a:t>: 10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salary: 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55000.0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 err="1">
                <a:latin typeface="Courier New" panose="02070309020205020404" pitchFamily="49" charset="0"/>
              </a:rPr>
              <a:t>v.days</a:t>
            </a:r>
            <a:r>
              <a:rPr lang="en-US" altLang="en-US" sz="1800" dirty="0">
                <a:latin typeface="Courier New" panose="02070309020205020404" pitchFamily="49" charset="0"/>
              </a:rPr>
              <a:t>: 10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A66D3194-5405-0042-9DF0-ED8ECBB3E5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44525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Polymorphism problems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55C4887D-F856-4C4C-88FB-88A15DA141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133600"/>
            <a:ext cx="10515600" cy="4351338"/>
          </a:xfrm>
        </p:spPr>
        <p:txBody>
          <a:bodyPr/>
          <a:lstStyle/>
          <a:p>
            <a:pPr marL="273050" indent="-273050"/>
            <a:r>
              <a:rPr lang="en-US" altLang="en-US"/>
              <a:t>4-5 classes with inheritance relationships are shown.</a:t>
            </a:r>
          </a:p>
          <a:p>
            <a:pPr marL="639763" lvl="1" indent="-246063"/>
            <a:endParaRPr lang="en-US" altLang="en-US" sz="2000"/>
          </a:p>
          <a:p>
            <a:pPr marL="273050" indent="-273050"/>
            <a:r>
              <a:rPr lang="en-US" altLang="en-US"/>
              <a:t>A client program calls methods on objects of each class.</a:t>
            </a:r>
          </a:p>
          <a:p>
            <a:pPr marL="639763" lvl="1" indent="-246063"/>
            <a:endParaRPr lang="en-US" altLang="en-US" sz="2000"/>
          </a:p>
          <a:p>
            <a:pPr marL="273050" indent="-273050"/>
            <a:r>
              <a:rPr lang="en-US" altLang="en-US"/>
              <a:t>You must read the code and determine the client's output.</a:t>
            </a:r>
          </a:p>
          <a:p>
            <a:pPr marL="639763" lvl="1" indent="-246063"/>
            <a:endParaRPr lang="en-US" altLang="en-US"/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We always put such a question on our final exams!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9442F870-9630-2245-845B-F79EDA7DE9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A polymorphism problem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474ABC6-53E2-D349-BE2A-DD8CB415B9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81200"/>
            <a:ext cx="10515600" cy="4351338"/>
          </a:xfrm>
        </p:spPr>
        <p:txBody>
          <a:bodyPr rtlCol="0">
            <a:normAutofit fontScale="92500" lnSpcReduction="20000"/>
          </a:bodyPr>
          <a:lstStyle/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sz="2200" dirty="0"/>
              <a:t>Suppose that the following four classes have been declared: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public class Foo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public void method1()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("foo 1");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public void method2()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("foo 2");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public String </a:t>
            </a:r>
            <a:r>
              <a:rPr lang="en-US" altLang="en-US" sz="2000" dirty="0" err="1">
                <a:latin typeface="Courier New" panose="02070309020205020404" pitchFamily="49" charset="0"/>
              </a:rPr>
              <a:t>toString</a:t>
            </a:r>
            <a:r>
              <a:rPr lang="en-US" altLang="en-US" sz="2000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   return "foo";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public class Bar extends Foo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public void method2()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("bar 2");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C8F4B9B6-3B98-5943-A8EC-DEC5102548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A polymorphism problem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962D017-8946-BB48-98E7-A4E610372D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85000" lnSpcReduction="20000"/>
          </a:bodyPr>
          <a:lstStyle/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public class Baz extends Foo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void method1()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</a:t>
            </a:r>
            <a:r>
              <a:rPr lang="en-US" altLang="en-US" sz="1800" dirty="0" err="1">
                <a:latin typeface="Courier New" panose="02070309020205020404" pitchFamily="49" charset="0"/>
              </a:rPr>
              <a:t>baz</a:t>
            </a:r>
            <a:r>
              <a:rPr lang="en-US" altLang="en-US" sz="1800" dirty="0">
                <a:latin typeface="Courier New" panose="02070309020205020404" pitchFamily="49" charset="0"/>
              </a:rPr>
              <a:t> 1");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String </a:t>
            </a:r>
            <a:r>
              <a:rPr lang="en-US" altLang="en-US" sz="1800" dirty="0" err="1">
                <a:latin typeface="Courier New" panose="02070309020205020404" pitchFamily="49" charset="0"/>
              </a:rPr>
              <a:t>toString</a:t>
            </a:r>
            <a:r>
              <a:rPr lang="en-US" altLang="en-US" sz="1800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return "</a:t>
            </a:r>
            <a:r>
              <a:rPr lang="en-US" altLang="en-US" sz="1800" dirty="0" err="1">
                <a:latin typeface="Courier New" panose="02070309020205020404" pitchFamily="49" charset="0"/>
              </a:rPr>
              <a:t>baz</a:t>
            </a:r>
            <a:r>
              <a:rPr lang="en-US" altLang="en-US" sz="1800" dirty="0">
                <a:latin typeface="Courier New" panose="02070309020205020404" pitchFamily="49" charset="0"/>
              </a:rPr>
              <a:t>";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public class Mumble extends Baz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void method2()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("mumble 2");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273050" indent="-273050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en-US" altLang="en-US" dirty="0"/>
              <a:t>What would be the output of the following client code?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Foo[] pity = {new Baz(), new Bar(), new Mumble(), new Foo()};</a:t>
            </a:r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for (int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0;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 </a:t>
            </a:r>
            <a:r>
              <a:rPr lang="en-US" altLang="en-US" sz="1800" dirty="0" err="1">
                <a:latin typeface="Courier New" panose="02070309020205020404" pitchFamily="49" charset="0"/>
              </a:rPr>
              <a:t>pity.length</a:t>
            </a:r>
            <a:r>
              <a:rPr lang="en-US" altLang="en-US" sz="1800" dirty="0">
                <a:latin typeface="Courier New" panose="02070309020205020404" pitchFamily="49" charset="0"/>
              </a:rPr>
              <a:t>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latin typeface="Courier New" panose="02070309020205020404" pitchFamily="49" charset="0"/>
              </a:rPr>
              <a:t>pity[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]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    pity[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].method1();</a:t>
            </a:r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    pity[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].method2();</a:t>
            </a:r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">
            <a:extLst>
              <a:ext uri="{FF2B5EF4-FFF2-40B4-BE49-F238E27FC236}">
                <a16:creationId xmlns:a16="http://schemas.microsoft.com/office/drawing/2014/main" id="{C07BA054-23AC-4F43-8183-CDA1D93C59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1752600"/>
            <a:ext cx="4121150" cy="4351338"/>
          </a:xfrm>
        </p:spPr>
        <p:txBody>
          <a:bodyPr/>
          <a:lstStyle/>
          <a:p>
            <a:pPr marL="273050" indent="-273050"/>
            <a:r>
              <a:rPr lang="en-US" altLang="en-US"/>
              <a:t>Add classes from top (superclass) to bottom (subclass).</a:t>
            </a:r>
          </a:p>
          <a:p>
            <a:pPr marL="639763" lvl="1" indent="-246063"/>
            <a:endParaRPr lang="en-US" altLang="en-US" sz="900"/>
          </a:p>
          <a:p>
            <a:pPr marL="273050" indent="-273050"/>
            <a:r>
              <a:rPr lang="en-US" altLang="en-US"/>
              <a:t>Include all inherited methods.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DECDDF85-8391-9A4C-916E-BB0C3C0C27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1850" y="98425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Diagramming the classes</a:t>
            </a:r>
          </a:p>
        </p:txBody>
      </p:sp>
      <p:pic>
        <p:nvPicPr>
          <p:cNvPr id="1458180" name="Picture 4">
            <a:extLst>
              <a:ext uri="{FF2B5EF4-FFF2-40B4-BE49-F238E27FC236}">
                <a16:creationId xmlns:a16="http://schemas.microsoft.com/office/drawing/2014/main" id="{D2CE0277-945E-6A41-A1D1-5DC92430C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544638"/>
            <a:ext cx="1592263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8181" name="Picture 5">
            <a:extLst>
              <a:ext uri="{FF2B5EF4-FFF2-40B4-BE49-F238E27FC236}">
                <a16:creationId xmlns:a16="http://schemas.microsoft.com/office/drawing/2014/main" id="{105B0816-4E20-A74F-A13B-7A31E518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1544638"/>
            <a:ext cx="2147888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8182" name="Picture 6">
            <a:extLst>
              <a:ext uri="{FF2B5EF4-FFF2-40B4-BE49-F238E27FC236}">
                <a16:creationId xmlns:a16="http://schemas.microsoft.com/office/drawing/2014/main" id="{D007B66C-67CE-374E-AF4D-4526ECB10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105275"/>
            <a:ext cx="3103562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8183" name="Picture 7">
            <a:extLst>
              <a:ext uri="{FF2B5EF4-FFF2-40B4-BE49-F238E27FC236}">
                <a16:creationId xmlns:a16="http://schemas.microsoft.com/office/drawing/2014/main" id="{F9BCE34D-0B6E-3940-8ECC-B320E4212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25" y="3968750"/>
            <a:ext cx="3317875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5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5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3215EC8C-98A7-CB41-8A5D-43897AF915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Finding output with tables</a:t>
            </a:r>
          </a:p>
        </p:txBody>
      </p:sp>
      <p:graphicFrame>
        <p:nvGraphicFramePr>
          <p:cNvPr id="1459204" name="Group 4">
            <a:extLst>
              <a:ext uri="{FF2B5EF4-FFF2-40B4-BE49-F238E27FC236}">
                <a16:creationId xmlns:a16="http://schemas.microsoft.com/office/drawing/2014/main" id="{D241A03A-154A-E148-AF89-586D4A2FC35A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1752600"/>
          <a:ext cx="7620000" cy="29670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Mumble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59236" name="Group 36">
            <a:extLst>
              <a:ext uri="{FF2B5EF4-FFF2-40B4-BE49-F238E27FC236}">
                <a16:creationId xmlns:a16="http://schemas.microsoft.com/office/drawing/2014/main" id="{EB63228B-41E9-2B46-9243-26607850DDA3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1757363"/>
          <a:ext cx="7620000" cy="2967037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Mumble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baz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mumble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59268" name="Group 68">
            <a:extLst>
              <a:ext uri="{FF2B5EF4-FFF2-40B4-BE49-F238E27FC236}">
                <a16:creationId xmlns:a16="http://schemas.microsoft.com/office/drawing/2014/main" id="{594EB910-F7BF-1F4F-B439-2917B66253BB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1752600"/>
          <a:ext cx="7620000" cy="29670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Mumble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baz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baz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mumble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baz</a:t>
                      </a:r>
                      <a:endParaRPr kumimoji="0" lang="en-US" alt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9A865C03-D900-6949-B0B2-C79BF45B80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Employee regulations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42AB78C-E8DC-7F4F-BFCB-7D725008C00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92500"/>
          </a:bodyPr>
          <a:lstStyle/>
          <a:p>
            <a:pPr marL="273050" indent="-27305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2000" dirty="0"/>
              <a:t>Consider the following employee regulations:</a:t>
            </a:r>
          </a:p>
          <a:p>
            <a:pPr marL="639763" lvl="1" indent="-246063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1800" dirty="0"/>
              <a:t>Employees work 40 hours / week.</a:t>
            </a:r>
          </a:p>
          <a:p>
            <a:pPr marL="639763" lvl="1" indent="-246063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1800" dirty="0"/>
              <a:t>Employees make $40,000 per year, except legal secretaries who make $5,000 extra per year ($45,000 total), and marketers who make $10,000 extra per year ($50,000 total).</a:t>
            </a:r>
          </a:p>
          <a:p>
            <a:pPr marL="639763" lvl="1" indent="-246063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1800" dirty="0"/>
              <a:t>Employees have 2 weeks of paid vacation leave per year, except lawyers who get an extra week (a total of 3).</a:t>
            </a:r>
          </a:p>
          <a:p>
            <a:pPr marL="639763" lvl="1" indent="-246063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1800" dirty="0"/>
              <a:t>Employees should use a yellow form to apply for leave, except for lawyers who use a pink form.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/>
          </a:p>
          <a:p>
            <a:pPr marL="273050" indent="-27305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2000" dirty="0"/>
              <a:t>Each type of employee has some unique behavior:</a:t>
            </a:r>
          </a:p>
          <a:p>
            <a:pPr marL="639763" lvl="1" indent="-246063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1800" dirty="0"/>
              <a:t>Lawyers know how to sue.</a:t>
            </a:r>
          </a:p>
          <a:p>
            <a:pPr marL="639763" lvl="1" indent="-246063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1800" dirty="0"/>
              <a:t>Marketers know how to advertise.</a:t>
            </a:r>
          </a:p>
          <a:p>
            <a:pPr marL="639763" lvl="1" indent="-246063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1800" dirty="0"/>
              <a:t>Secretaries know how to take dictation.</a:t>
            </a:r>
          </a:p>
          <a:p>
            <a:pPr marL="639763" lvl="1" indent="-246063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en-US" sz="1800" dirty="0"/>
              <a:t>Legal secretaries know how to prepare legal documents.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EFC083A6-4E44-A041-A7F0-EE8E43D75B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Polymorphism answer</a:t>
            </a:r>
          </a:p>
        </p:txBody>
      </p:sp>
      <p:sp>
        <p:nvSpPr>
          <p:cNvPr id="1460227" name="Rectangle 3">
            <a:extLst>
              <a:ext uri="{FF2B5EF4-FFF2-40B4-BE49-F238E27FC236}">
                <a16:creationId xmlns:a16="http://schemas.microsoft.com/office/drawing/2014/main" id="{5C5834B3-1F16-4A4B-BCA3-522D2EC8EE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828800"/>
            <a:ext cx="10515600" cy="4351338"/>
          </a:xfrm>
        </p:spPr>
        <p:txBody>
          <a:bodyPr rtlCol="0">
            <a:normAutofit fontScale="77500" lnSpcReduction="20000"/>
          </a:bodyPr>
          <a:lstStyle/>
          <a:p>
            <a:pPr marL="273050" indent="-273050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Foo[] pity = {new Baz(), new Bar(), new Mumble(), new Foo()};</a:t>
            </a:r>
          </a:p>
          <a:p>
            <a:pPr marL="273050" indent="-273050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for (int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0;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 </a:t>
            </a:r>
            <a:r>
              <a:rPr lang="en-US" altLang="en-US" sz="1800" dirty="0" err="1">
                <a:latin typeface="Courier New" panose="02070309020205020404" pitchFamily="49" charset="0"/>
              </a:rPr>
              <a:t>pity.length</a:t>
            </a:r>
            <a:r>
              <a:rPr lang="en-US" altLang="en-US" sz="1800" dirty="0">
                <a:latin typeface="Courier New" panose="02070309020205020404" pitchFamily="49" charset="0"/>
              </a:rPr>
              <a:t>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++) {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(pity[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]);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pity[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].method1();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pity[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].method2();</a:t>
            </a:r>
          </a:p>
          <a:p>
            <a:pPr marL="273050" indent="-273050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marL="273050" indent="-273050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273050" indent="-273050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en-US" altLang="en-US" dirty="0"/>
              <a:t>Output: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baz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baz</a:t>
            </a:r>
            <a:r>
              <a:rPr lang="en-US" altLang="en-US" sz="2000" dirty="0">
                <a:latin typeface="Courier New" panose="02070309020205020404" pitchFamily="49" charset="0"/>
              </a:rPr>
              <a:t> 1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foo 2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foo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foo 1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bar 2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baz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baz</a:t>
            </a:r>
            <a:r>
              <a:rPr lang="en-US" altLang="en-US" sz="2000" dirty="0">
                <a:latin typeface="Courier New" panose="02070309020205020404" pitchFamily="49" charset="0"/>
              </a:rPr>
              <a:t> 1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mumble 2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foo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foo 1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foo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22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814C3F4F-2018-7943-A223-3349A8B6CB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Another problem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94BB009-C894-084B-A321-E8965858DF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92500" lnSpcReduction="20000"/>
          </a:bodyPr>
          <a:lstStyle/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dirty="0"/>
              <a:t>The order of the classes is jumbled up.</a:t>
            </a:r>
          </a:p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dirty="0"/>
              <a:t>The methods sometimes call other methods (tricky!).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public class Lamb extends Ham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void b()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("Lamb b   ");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public class Ham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void a()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("Ham a   ");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        b();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void b()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("Ham b   ");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String </a:t>
            </a:r>
            <a:r>
              <a:rPr lang="en-US" altLang="en-US" sz="1800" dirty="0" err="1">
                <a:latin typeface="Courier New" panose="02070309020205020404" pitchFamily="49" charset="0"/>
              </a:rPr>
              <a:t>toString</a:t>
            </a:r>
            <a:r>
              <a:rPr lang="en-US" altLang="en-US" sz="1800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return "Ham";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776A76BD-2A7D-BD43-B105-628BF89D46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Another problem 2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EF02C81-FB2A-AA42-9674-41D9A6E9B4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85000" lnSpcReduction="20000"/>
          </a:bodyPr>
          <a:lstStyle/>
          <a:p>
            <a:pPr marL="639763" lvl="1" indent="-246063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public class Spam extends Yam {</a:t>
            </a:r>
          </a:p>
          <a:p>
            <a:pPr marL="639763" lvl="1" indent="-246063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void b() {</a:t>
            </a:r>
          </a:p>
          <a:p>
            <a:pPr marL="639763" lvl="1" indent="-246063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("Spam b   ");</a:t>
            </a:r>
          </a:p>
          <a:p>
            <a:pPr marL="639763" lvl="1" indent="-246063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public class Yam extends Lamb {</a:t>
            </a:r>
          </a:p>
          <a:p>
            <a:pPr marL="639763" lvl="1" indent="-246063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void a() {</a:t>
            </a:r>
          </a:p>
          <a:p>
            <a:pPr marL="639763" lvl="1" indent="-246063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("Yam a   ");</a:t>
            </a:r>
          </a:p>
          <a:p>
            <a:pPr marL="639763" lvl="1" indent="-246063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super.a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String </a:t>
            </a:r>
            <a:r>
              <a:rPr lang="en-US" altLang="en-US" sz="1800" dirty="0" err="1">
                <a:latin typeface="Courier New" panose="02070309020205020404" pitchFamily="49" charset="0"/>
              </a:rPr>
              <a:t>toString</a:t>
            </a:r>
            <a:r>
              <a:rPr lang="en-US" altLang="en-US" sz="1800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return "Yam";</a:t>
            </a:r>
          </a:p>
          <a:p>
            <a:pPr marL="639763" lvl="1" indent="-246063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273050" indent="-273050"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en-US" altLang="en-US" dirty="0"/>
              <a:t>What would be the output of the following client code?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Ham[] food = {new Lamb(), new Ham(), new Spam(), new Yam()};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for (int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0;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 </a:t>
            </a:r>
            <a:r>
              <a:rPr lang="en-US" altLang="en-US" sz="1800" dirty="0" err="1">
                <a:latin typeface="Courier New" panose="02070309020205020404" pitchFamily="49" charset="0"/>
              </a:rPr>
              <a:t>food.length</a:t>
            </a:r>
            <a:r>
              <a:rPr lang="en-US" altLang="en-US" sz="1800" dirty="0">
                <a:latin typeface="Courier New" panose="02070309020205020404" pitchFamily="49" charset="0"/>
              </a:rPr>
              <a:t>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latin typeface="Courier New" panose="02070309020205020404" pitchFamily="49" charset="0"/>
              </a:rPr>
              <a:t>food[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]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    food[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].a();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();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to end the line of output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    food[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</a:rPr>
              <a:t>].b();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();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to end the line of output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ED9D296-7288-814D-B858-8DA07CE9BD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Class diagram</a:t>
            </a:r>
          </a:p>
        </p:txBody>
      </p:sp>
      <p:pic>
        <p:nvPicPr>
          <p:cNvPr id="68610" name="Picture 9" descr="HamLambYamSpam_noanswers">
            <a:extLst>
              <a:ext uri="{FF2B5EF4-FFF2-40B4-BE49-F238E27FC236}">
                <a16:creationId xmlns:a16="http://schemas.microsoft.com/office/drawing/2014/main" id="{42CC9A92-4F4C-9545-A672-1D4B3DB59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95400"/>
            <a:ext cx="120491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6DC89192-23FE-9C44-AE6F-242BDF504B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Polymorphism at work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49E47D2-F221-DC41-A1A8-B037196547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92500" lnSpcReduction="20000"/>
          </a:bodyPr>
          <a:lstStyle/>
          <a:p>
            <a:pPr marL="273050" indent="-27305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Lamb</a:t>
            </a:r>
            <a:r>
              <a:rPr lang="en-US" altLang="en-US" dirty="0"/>
              <a:t> inherits </a:t>
            </a:r>
            <a:r>
              <a:rPr lang="en-US" altLang="en-US" dirty="0">
                <a:latin typeface="Courier New" panose="02070309020205020404" pitchFamily="49" charset="0"/>
              </a:rPr>
              <a:t>Ham</a:t>
            </a:r>
            <a:r>
              <a:rPr lang="en-US" altLang="en-US" dirty="0"/>
              <a:t>'s </a:t>
            </a:r>
            <a:r>
              <a:rPr lang="en-US" altLang="en-US" dirty="0">
                <a:latin typeface="Courier New" panose="02070309020205020404" pitchFamily="49" charset="0"/>
              </a:rPr>
              <a:t>a</a:t>
            </a:r>
            <a:r>
              <a:rPr lang="en-US" altLang="en-US" dirty="0"/>
              <a:t>.  </a:t>
            </a:r>
            <a:r>
              <a:rPr lang="en-US" altLang="en-US" dirty="0">
                <a:latin typeface="Courier New" panose="02070309020205020404" pitchFamily="49" charset="0"/>
              </a:rPr>
              <a:t>a</a:t>
            </a:r>
            <a:r>
              <a:rPr lang="en-US" altLang="en-US" dirty="0"/>
              <a:t> calls </a:t>
            </a:r>
            <a:r>
              <a:rPr lang="en-US" altLang="en-US" dirty="0">
                <a:latin typeface="Courier New" panose="02070309020205020404" pitchFamily="49" charset="0"/>
              </a:rPr>
              <a:t>b</a:t>
            </a:r>
            <a:r>
              <a:rPr lang="en-US" altLang="en-US" dirty="0"/>
              <a:t>.  But </a:t>
            </a:r>
            <a:r>
              <a:rPr lang="en-US" altLang="en-US" dirty="0">
                <a:latin typeface="Courier New" panose="02070309020205020404" pitchFamily="49" charset="0"/>
              </a:rPr>
              <a:t>Lamb</a:t>
            </a:r>
            <a:r>
              <a:rPr lang="en-US" altLang="en-US" dirty="0"/>
              <a:t> overrides </a:t>
            </a:r>
            <a:r>
              <a:rPr lang="en-US" altLang="en-US" dirty="0">
                <a:latin typeface="Courier New" panose="02070309020205020404" pitchFamily="49" charset="0"/>
              </a:rPr>
              <a:t>b</a:t>
            </a:r>
            <a:r>
              <a:rPr lang="en-US" altLang="en-US" dirty="0"/>
              <a:t>...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public class Ham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void a()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("Ham a   ");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        b();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void b()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("Ham b   ");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public String </a:t>
            </a:r>
            <a:r>
              <a:rPr lang="en-US" altLang="en-US" sz="1800" dirty="0" err="1">
                <a:latin typeface="Courier New" panose="02070309020205020404" pitchFamily="49" charset="0"/>
              </a:rPr>
              <a:t>toString</a:t>
            </a:r>
            <a:r>
              <a:rPr lang="en-US" altLang="en-US" sz="1800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    return "Ham";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public class Lamb extends Ham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    public void b() {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b="1" dirty="0">
                <a:latin typeface="Courier New" panose="02070309020205020404" pitchFamily="49" charset="0"/>
              </a:rPr>
              <a:t>("Lamb b   ");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Lamb</a:t>
            </a:r>
            <a:r>
              <a:rPr lang="en-US" altLang="en-US" dirty="0"/>
              <a:t>'s output from </a:t>
            </a:r>
            <a:r>
              <a:rPr lang="en-US" altLang="en-US" dirty="0">
                <a:latin typeface="Courier New" panose="02070309020205020404" pitchFamily="49" charset="0"/>
              </a:rPr>
              <a:t>a</a:t>
            </a:r>
            <a:r>
              <a:rPr lang="en-US" altLang="en-US" dirty="0"/>
              <a:t>:</a:t>
            </a:r>
          </a:p>
          <a:p>
            <a:pPr marL="639763" lvl="1" indent="-246063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Ham a   </a:t>
            </a:r>
            <a:r>
              <a:rPr lang="en-US" altLang="en-US" b="1" dirty="0">
                <a:latin typeface="Courier New" panose="02070309020205020404" pitchFamily="49" charset="0"/>
              </a:rPr>
              <a:t>Lamb b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D894CC81-B6A6-814D-BBFF-0DCBE9D1A6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The table</a:t>
            </a:r>
          </a:p>
        </p:txBody>
      </p:sp>
      <p:graphicFrame>
        <p:nvGraphicFramePr>
          <p:cNvPr id="959491" name="Group 3">
            <a:extLst>
              <a:ext uri="{FF2B5EF4-FFF2-40B4-BE49-F238E27FC236}">
                <a16:creationId xmlns:a16="http://schemas.microsoft.com/office/drawing/2014/main" id="{E21A8119-2C83-AF4E-858B-4007F21144BB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600200"/>
          <a:ext cx="8915400" cy="4724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2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59523" name="Group 35">
            <a:extLst>
              <a:ext uri="{FF2B5EF4-FFF2-40B4-BE49-F238E27FC236}">
                <a16:creationId xmlns:a16="http://schemas.microsoft.com/office/drawing/2014/main" id="{2446738B-6D43-F54B-BE15-0CFBE3E1E9AD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600200"/>
          <a:ext cx="8915400" cy="4724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Lamb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Spam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2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59555" name="Group 67">
            <a:extLst>
              <a:ext uri="{FF2B5EF4-FFF2-40B4-BE49-F238E27FC236}">
                <a16:creationId xmlns:a16="http://schemas.microsoft.com/office/drawing/2014/main" id="{0500C7FD-9B3C-0344-A8BD-BA9772DB4908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600200"/>
          <a:ext cx="8915400" cy="4724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Lamb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Lamb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Lamb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Spam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2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Ham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F3DAE0A2-83D4-0049-9229-44F9F5A6DC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The answer</a:t>
            </a:r>
          </a:p>
        </p:txBody>
      </p:sp>
      <p:sp>
        <p:nvSpPr>
          <p:cNvPr id="960515" name="Rectangle 3">
            <a:extLst>
              <a:ext uri="{FF2B5EF4-FFF2-40B4-BE49-F238E27FC236}">
                <a16:creationId xmlns:a16="http://schemas.microsoft.com/office/drawing/2014/main" id="{BBBE8A29-7CA4-CF47-A6E4-7177D052A3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752600"/>
            <a:ext cx="10515600" cy="4351338"/>
          </a:xfrm>
        </p:spPr>
        <p:txBody>
          <a:bodyPr rtlCol="0">
            <a:normAutofit fontScale="77500" lnSpcReduction="20000"/>
          </a:bodyPr>
          <a:lstStyle/>
          <a:p>
            <a:pPr marL="273050" indent="-273050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Ham[] food = {new Lamb(), new Ham(), new Spam(), new Yam()};</a:t>
            </a:r>
          </a:p>
          <a:p>
            <a:pPr marL="273050" indent="-273050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for (int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0;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 </a:t>
            </a:r>
            <a:r>
              <a:rPr lang="en-US" altLang="en-US" sz="1800" dirty="0" err="1">
                <a:latin typeface="Courier New" panose="02070309020205020404" pitchFamily="49" charset="0"/>
              </a:rPr>
              <a:t>food.length</a:t>
            </a:r>
            <a:r>
              <a:rPr lang="en-US" altLang="en-US" sz="1800" dirty="0">
                <a:latin typeface="Courier New" panose="02070309020205020404" pitchFamily="49" charset="0"/>
              </a:rPr>
              <a:t>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++) {</a:t>
            </a:r>
          </a:p>
          <a:p>
            <a:pPr marL="273050" indent="-273050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(food[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]);</a:t>
            </a:r>
          </a:p>
          <a:p>
            <a:pPr marL="273050" indent="-273050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food[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].a();</a:t>
            </a:r>
          </a:p>
          <a:p>
            <a:pPr marL="273050" indent="-273050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food[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].b();</a:t>
            </a:r>
          </a:p>
          <a:p>
            <a:pPr marL="273050" indent="-273050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marL="273050" indent="-273050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700" dirty="0">
              <a:latin typeface="Courier New" panose="02070309020205020404" pitchFamily="49" charset="0"/>
            </a:endParaRPr>
          </a:p>
          <a:p>
            <a:pPr marL="273050" indent="-27305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/>
              <a:t>Output: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Ham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Ham a   Lamb b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Lamb b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Ham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Ham a   Ham b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Ham b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Yam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Yam a   Ham a   Spam b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Spam b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Yam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Yam a   Ham a   Lamb b</a:t>
            </a:r>
          </a:p>
          <a:p>
            <a:pPr marL="639763" lvl="1" indent="-246063" fontAlgn="auto">
              <a:lnSpc>
                <a:spcPct val="6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Lamb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0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0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0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0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605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605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605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05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05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605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6051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4F9EF74D-E14C-FF43-9DA7-14EB57D9E9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Casting references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F66BCB6-89A5-EE4E-B19B-195FE0741A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92500" lnSpcReduction="10000"/>
          </a:bodyPr>
          <a:lstStyle/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sz="2300" dirty="0"/>
              <a:t>A variable can only call that type's methods, not a subtype's.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100" dirty="0">
              <a:latin typeface="Courier New" panose="02070309020205020404" pitchFamily="49" charset="0"/>
            </a:endParaRP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</a:rPr>
              <a:t>Employee ed</a:t>
            </a:r>
            <a:r>
              <a:rPr lang="en-US" altLang="en-US" sz="2000" dirty="0">
                <a:latin typeface="Courier New" panose="02070309020205020404" pitchFamily="49" charset="0"/>
              </a:rPr>
              <a:t> = new Lawyer();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int hours = </a:t>
            </a:r>
            <a:r>
              <a:rPr lang="en-US" altLang="en-US" sz="2000" dirty="0" err="1">
                <a:latin typeface="Courier New" panose="02070309020205020404" pitchFamily="49" charset="0"/>
              </a:rPr>
              <a:t>ed.getHours</a:t>
            </a:r>
            <a:r>
              <a:rPr lang="en-US" altLang="en-US" sz="2000" dirty="0">
                <a:latin typeface="Courier New" panose="02070309020205020404" pitchFamily="49" charset="0"/>
              </a:rPr>
              <a:t>();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ok; it's in Employee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ed.sue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();</a:t>
            </a:r>
            <a:r>
              <a:rPr lang="en-US" altLang="en-US" sz="2000" dirty="0">
                <a:latin typeface="Courier New" panose="02070309020205020404" pitchFamily="49" charset="0"/>
              </a:rPr>
              <a:t>         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compiler error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en-US" dirty="0"/>
              <a:t>The compiler's reasoning is, variable </a:t>
            </a:r>
            <a:r>
              <a:rPr lang="en-US" altLang="en-US" dirty="0">
                <a:latin typeface="Courier New" panose="02070309020205020404" pitchFamily="49" charset="0"/>
              </a:rPr>
              <a:t>ed</a:t>
            </a:r>
            <a:r>
              <a:rPr lang="en-US" altLang="en-US" dirty="0"/>
              <a:t> could store any kind of employee, and not all kinds know how to </a:t>
            </a:r>
            <a:r>
              <a:rPr lang="en-US" altLang="en-US" dirty="0">
                <a:latin typeface="Courier New" panose="02070309020205020404" pitchFamily="49" charset="0"/>
              </a:rPr>
              <a:t>sue</a:t>
            </a:r>
            <a:r>
              <a:rPr lang="en-US" altLang="en-US" dirty="0"/>
              <a:t> .</a:t>
            </a:r>
          </a:p>
          <a:p>
            <a:pPr marL="639763" lvl="1" indent="-246063" fontAlgn="auto">
              <a:lnSpc>
                <a:spcPct val="130000"/>
              </a:lnSpc>
              <a:spcAft>
                <a:spcPts val="0"/>
              </a:spcAft>
              <a:defRPr/>
            </a:pPr>
            <a:endParaRPr lang="en-US" altLang="en-US" dirty="0"/>
          </a:p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dirty="0"/>
              <a:t>To use </a:t>
            </a:r>
            <a:r>
              <a:rPr lang="en-US" altLang="en-US" dirty="0">
                <a:latin typeface="Courier New" panose="02070309020205020404" pitchFamily="49" charset="0"/>
              </a:rPr>
              <a:t>Lawyer</a:t>
            </a:r>
            <a:r>
              <a:rPr lang="en-US" altLang="en-US" dirty="0"/>
              <a:t> methods on </a:t>
            </a:r>
            <a:r>
              <a:rPr lang="en-US" altLang="en-US" dirty="0">
                <a:latin typeface="Courier New" panose="02070309020205020404" pitchFamily="49" charset="0"/>
              </a:rPr>
              <a:t>ed</a:t>
            </a:r>
            <a:r>
              <a:rPr lang="en-US" altLang="en-US" dirty="0"/>
              <a:t>, we can type-cast it.</a:t>
            </a:r>
          </a:p>
          <a:p>
            <a:pPr marL="639763" lvl="1" indent="-246063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/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Lawyer </a:t>
            </a:r>
            <a:r>
              <a:rPr lang="en-US" altLang="en-US" sz="2000" dirty="0" err="1">
                <a:latin typeface="Courier New" panose="02070309020205020404" pitchFamily="49" charset="0"/>
              </a:rPr>
              <a:t>theRealEd</a:t>
            </a:r>
            <a:r>
              <a:rPr lang="en-US" altLang="en-US" sz="2000" dirty="0">
                <a:latin typeface="Courier New" panose="02070309020205020404" pitchFamily="49" charset="0"/>
              </a:rPr>
              <a:t> = (Lawyer) ed;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theRealEd.sue</a:t>
            </a:r>
            <a:r>
              <a:rPr lang="en-US" altLang="en-US" sz="2000" dirty="0">
                <a:latin typeface="Courier New" panose="02070309020205020404" pitchFamily="49" charset="0"/>
              </a:rPr>
              <a:t>();        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ok</a:t>
            </a: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((Lawyer) ed)</a:t>
            </a:r>
            <a:r>
              <a:rPr lang="en-US" altLang="en-US" sz="2000" dirty="0">
                <a:latin typeface="Courier New" panose="02070309020205020404" pitchFamily="49" charset="0"/>
              </a:rPr>
              <a:t>.sue();    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shorter version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8C3E58FA-5FE7-1744-A840-BC0AE5E06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casting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0F863CF-57D6-EE48-B088-ADE496D2AA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300"/>
              <a:t>The code crashes if you cast an object too far down the tree.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100">
              <a:latin typeface="Courier New" panose="02070309020205020404" pitchFamily="49" charset="0"/>
            </a:endParaRP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	Employee eric = </a:t>
            </a:r>
            <a:r>
              <a:rPr lang="en-US" altLang="en-US" sz="1800" b="1">
                <a:latin typeface="Courier New" panose="02070309020205020404" pitchFamily="49" charset="0"/>
              </a:rPr>
              <a:t>new Secretary()</a:t>
            </a:r>
            <a:r>
              <a:rPr lang="en-US" altLang="en-US" sz="1800">
                <a:latin typeface="Courier New" panose="02070309020205020404" pitchFamily="49" charset="0"/>
              </a:rPr>
              <a:t>;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	((Secretary) eric).takeDictation("hi"); 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ok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((LegalSecretary) eric).fileLegalBriefs();</a:t>
            </a:r>
            <a:r>
              <a:rPr lang="en-US" altLang="en-US" sz="1800"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exception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800" b="1">
                <a:solidFill>
                  <a:srgbClr val="008080"/>
                </a:solidFill>
                <a:latin typeface="Courier New" panose="02070309020205020404" pitchFamily="49" charset="0"/>
              </a:rPr>
              <a:t>	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	//	 (Secretary object doesn't know how to file briefs)</a:t>
            </a:r>
            <a:endParaRPr lang="en-US" altLang="en-US" sz="2000"/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000"/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You can cast only up and down the tree, not sideways.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 sz="900"/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	Lawyer linda = new Lawyer();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((Secretary) linda).takeDictation("hi");</a:t>
            </a:r>
            <a:r>
              <a:rPr lang="en-US" altLang="en-US" sz="1800"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error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800">
              <a:latin typeface="Courier New" panose="02070309020205020404" pitchFamily="49" charset="0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en-US"/>
              <a:t>Casting doesn't actually change the object's behavior.</a:t>
            </a:r>
            <a:br>
              <a:rPr lang="en-US" altLang="en-US"/>
            </a:br>
            <a:r>
              <a:rPr lang="en-US" altLang="en-US"/>
              <a:t>It just gets the code to compile/run.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 sz="900"/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latin typeface="Courier New" panose="02070309020205020404" pitchFamily="49" charset="0"/>
              </a:rPr>
              <a:t>((Employee) linda)</a:t>
            </a:r>
            <a:r>
              <a:rPr lang="en-US" altLang="en-US" sz="1800">
                <a:latin typeface="Courier New" panose="02070309020205020404" pitchFamily="49" charset="0"/>
              </a:rPr>
              <a:t>.getVacationForm() 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pink (Lawyer's)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5C294489-A5EF-9B45-A104-9734D25207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0972800" cy="1143000"/>
          </a:xfrm>
        </p:spPr>
        <p:txBody>
          <a:bodyPr/>
          <a:lstStyle/>
          <a:p>
            <a:r>
              <a:rPr lang="en-US" altLang="en-US"/>
              <a:t>Another exercise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BF63AE8-331C-164D-A864-BFEEAE8098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cs typeface="Tahoma" panose="020B0604030504040204" pitchFamily="34" charset="0"/>
              </a:rPr>
              <a:t>Assume that the following classes have been declared: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class Snow {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method2() {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("Snow 2");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method3() {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("Snow 3");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class Rain extends Snow {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method1() {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("Rain 1");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method2() {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("Rain 2");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37816E49-30BA-454C-854F-599ACB35DF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 class</a:t>
            </a:r>
          </a:p>
        </p:txBody>
      </p:sp>
      <p:sp>
        <p:nvSpPr>
          <p:cNvPr id="1416195" name="Rectangle 3">
            <a:extLst>
              <a:ext uri="{FF2B5EF4-FFF2-40B4-BE49-F238E27FC236}">
                <a16:creationId xmlns:a16="http://schemas.microsoft.com/office/drawing/2014/main" id="{7501D530-5019-5848-B514-AD23DCA0075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90600" y="1828800"/>
            <a:ext cx="10515600" cy="4351338"/>
          </a:xfrm>
        </p:spPr>
        <p:txBody>
          <a:bodyPr rtlCol="0">
            <a:normAutofit fontScale="92500" lnSpcReduction="10000"/>
          </a:bodyPr>
          <a:lstStyle/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employees in general (20-page manual).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class Employee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int </a:t>
            </a:r>
            <a:r>
              <a:rPr lang="en-US" altLang="en-US" sz="1600" dirty="0" err="1">
                <a:latin typeface="Courier New" panose="02070309020205020404" pitchFamily="49" charset="0"/>
              </a:rPr>
              <a:t>getHours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40;      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works 40 hours / week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40000.0; 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$40,000.00 / year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int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getVacationDays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10;      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2 weeks' paid vacation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getVacationForm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"yellow";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use the yellow form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639763" lvl="1" indent="-246063" fontAlgn="auto">
              <a:spcAft>
                <a:spcPts val="0"/>
              </a:spcAft>
              <a:defRPr/>
            </a:pPr>
            <a:r>
              <a:rPr lang="en-US" altLang="en-US" dirty="0"/>
              <a:t>Exercise: Implement class </a:t>
            </a:r>
            <a:r>
              <a:rPr lang="en-US" altLang="en-US" dirty="0">
                <a:latin typeface="Courier New" panose="02070309020205020404" pitchFamily="49" charset="0"/>
              </a:rPr>
              <a:t>Secretary</a:t>
            </a:r>
            <a:r>
              <a:rPr lang="en-US" altLang="en-US" dirty="0"/>
              <a:t>, based on the previous employee regulations.  (Secretaries can take dictation.)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61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CF5A8691-DF62-E04D-A212-B75BF64187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0972800" cy="1143000"/>
          </a:xfrm>
        </p:spPr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CD74F287-5E3C-4D48-B0F1-32E1DCBAA9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9125" y="1828800"/>
            <a:ext cx="10515600" cy="4351338"/>
          </a:xfrm>
        </p:spPr>
        <p:txBody>
          <a:bodyPr rtlCol="0">
            <a:normAutofit fontScale="92500" lnSpcReduction="20000"/>
          </a:bodyPr>
          <a:lstStyle/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class Sleet extends Snow {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method2() {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("Sleet 2");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super.method2();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method3();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method3() {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("Sleet 3");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class Fog extends Sleet {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method1() {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("Fog 1");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public void method3() {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("Fog 3");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4F7244C7-78F9-2541-96C0-61BD36B048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84E4392-AF7A-9C48-8701-FAF30A26F3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lnSpcReduction="10000"/>
          </a:bodyPr>
          <a:lstStyle/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cs typeface="Tahoma" panose="020B0604030504040204" pitchFamily="34" charset="0"/>
              </a:rPr>
              <a:t>What happens when the following examples are executed?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altLang="en-US" sz="2000" dirty="0">
              <a:cs typeface="Tahoma" panose="020B0604030504040204" pitchFamily="34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en-US" altLang="en-US" sz="2000" dirty="0">
              <a:cs typeface="Tahoma" panose="020B0604030504040204" pitchFamily="34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n-US" sz="2000" dirty="0">
                <a:cs typeface="Tahoma" panose="020B0604030504040204" pitchFamily="34" charset="0"/>
              </a:rPr>
              <a:t>Example 1: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Snow var1 = new Sleet();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var1.method2();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n-US" sz="2000" dirty="0">
                <a:cs typeface="Tahoma" panose="020B0604030504040204" pitchFamily="34" charset="0"/>
              </a:rPr>
              <a:t>Example 2: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Snow var2 = new Rain();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var2.method1();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en-US" sz="2000" dirty="0">
                <a:cs typeface="Tahoma" panose="020B0604030504040204" pitchFamily="34" charset="0"/>
              </a:rPr>
              <a:t>Example 3: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Snow var3 = new Rain();</a:t>
            </a:r>
          </a:p>
          <a:p>
            <a:pPr lvl="1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((Sleet) var3).method3();</a:t>
            </a: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46683AC9-966A-2247-9304-DF7A4AF82D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92100"/>
            <a:ext cx="10972800" cy="1143000"/>
          </a:xfrm>
        </p:spPr>
        <p:txBody>
          <a:bodyPr/>
          <a:lstStyle/>
          <a:p>
            <a:r>
              <a:rPr lang="en-US" altLang="en-US"/>
              <a:t>Technique 1: diagram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6CBCE862-968D-894A-BA43-AB10E35C53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10515600" cy="4351338"/>
          </a:xfrm>
        </p:spPr>
        <p:txBody>
          <a:bodyPr/>
          <a:lstStyle/>
          <a:p>
            <a:r>
              <a:rPr lang="en-US" altLang="en-US"/>
              <a:t>Diagram the classes from top (superclass) to bottom.</a:t>
            </a:r>
          </a:p>
        </p:txBody>
      </p:sp>
      <p:pic>
        <p:nvPicPr>
          <p:cNvPr id="77827" name="Picture 13" descr="Diagram&#10;&#10;Description automatically generated">
            <a:extLst>
              <a:ext uri="{FF2B5EF4-FFF2-40B4-BE49-F238E27FC236}">
                <a16:creationId xmlns:a16="http://schemas.microsoft.com/office/drawing/2014/main" id="{11D1BC67-3A67-ED44-A105-4FAEE58EB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4368800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66FBCA4B-450A-674B-9984-E48E999153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n-US" altLang="en-US"/>
              <a:t>Technique 2: table</a:t>
            </a:r>
          </a:p>
        </p:txBody>
      </p:sp>
      <p:graphicFrame>
        <p:nvGraphicFramePr>
          <p:cNvPr id="967683" name="Group 3">
            <a:extLst>
              <a:ext uri="{FF2B5EF4-FFF2-40B4-BE49-F238E27FC236}">
                <a16:creationId xmlns:a16="http://schemas.microsoft.com/office/drawing/2014/main" id="{72E30CA7-A428-B244-8DAF-9CBE6A36DD44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0"/>
          <a:ext cx="8915400" cy="37798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Snow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Rain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Sleet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Fog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85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85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85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method3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7715" name="TextBox 9">
            <a:extLst>
              <a:ext uri="{FF2B5EF4-FFF2-40B4-BE49-F238E27FC236}">
                <a16:creationId xmlns:a16="http://schemas.microsoft.com/office/drawing/2014/main" id="{FA6EBACC-56BF-F24D-B989-FF8E59CEC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0" y="5530850"/>
            <a:ext cx="3103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873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7931725" indent="-374745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873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873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873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873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873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873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873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873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ahoma" panose="020B060403050404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Italic</a:t>
            </a:r>
            <a:r>
              <a:rPr lang="en-US" altLang="en-US" sz="1800">
                <a:latin typeface="Tahoma" panose="020B060403050404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- inherited behavior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Bold</a:t>
            </a:r>
            <a:r>
              <a:rPr lang="en-US" altLang="en-US" sz="1800">
                <a:latin typeface="Tahoma" panose="020B060403050404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- dynamic method call</a:t>
            </a:r>
          </a:p>
        </p:txBody>
      </p:sp>
      <p:graphicFrame>
        <p:nvGraphicFramePr>
          <p:cNvPr id="967716" name="Group 36">
            <a:extLst>
              <a:ext uri="{FF2B5EF4-FFF2-40B4-BE49-F238E27FC236}">
                <a16:creationId xmlns:a16="http://schemas.microsoft.com/office/drawing/2014/main" id="{6D69714C-53EC-7747-89FE-30FFCAB752D5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0"/>
          <a:ext cx="8915400" cy="37798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Snow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Rain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Sleet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Fog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6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Rain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Fog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6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Snow 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Rain 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Sleet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Snow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method3()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Sleet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Snow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method3()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6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method3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Snow 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Snow 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Sleet 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Fog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4851" name="Straight Connector 4">
            <a:extLst>
              <a:ext uri="{FF2B5EF4-FFF2-40B4-BE49-F238E27FC236}">
                <a16:creationId xmlns:a16="http://schemas.microsoft.com/office/drawing/2014/main" id="{F6597688-F5BA-EA47-953F-B2DDEF3FE20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48000" y="19812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2" name="Straight Connector 6">
            <a:extLst>
              <a:ext uri="{FF2B5EF4-FFF2-40B4-BE49-F238E27FC236}">
                <a16:creationId xmlns:a16="http://schemas.microsoft.com/office/drawing/2014/main" id="{20E6FC27-EF82-DF47-A6FF-A2827382B0E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58000" y="1981200"/>
            <a:ext cx="1828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7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453CC9D5-5BF0-7F4E-93EF-904FBC3CD6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65138"/>
            <a:ext cx="10972800" cy="1143000"/>
          </a:xfrm>
        </p:spPr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9DA0B34A-A4F1-1144-B0DC-A33CE94DD9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16113"/>
            <a:ext cx="10515600" cy="4351337"/>
          </a:xfrm>
        </p:spPr>
        <p:txBody>
          <a:bodyPr/>
          <a:lstStyle/>
          <a:p>
            <a:r>
              <a:rPr lang="en-US" altLang="en-US"/>
              <a:t>Example:</a:t>
            </a:r>
          </a:p>
          <a:p>
            <a:pPr>
              <a:buFontTx/>
              <a:buNone/>
            </a:pPr>
            <a:endParaRPr lang="en-US" alt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var1 = new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var1.method2();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Output:</a:t>
            </a:r>
          </a:p>
          <a:p>
            <a:endParaRPr lang="en-US" alt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Sleet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Snow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Sleet 3</a:t>
            </a:r>
            <a:endParaRPr lang="en-US" altLang="en-US"/>
          </a:p>
        </p:txBody>
      </p:sp>
      <p:pic>
        <p:nvPicPr>
          <p:cNvPr id="79875" name="Picture 13" descr="Diagram&#10;&#10;Description automatically generated">
            <a:extLst>
              <a:ext uri="{FF2B5EF4-FFF2-40B4-BE49-F238E27FC236}">
                <a16:creationId xmlns:a16="http://schemas.microsoft.com/office/drawing/2014/main" id="{FE26ADB7-83FC-CD4D-A19E-6F79066A1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84338"/>
            <a:ext cx="47752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00ABA6F4-BC75-8F40-9A54-129CF330E6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10972800" cy="1143000"/>
          </a:xfrm>
        </p:spPr>
        <p:txBody>
          <a:bodyPr/>
          <a:lstStyle/>
          <a:p>
            <a:r>
              <a:rPr lang="en-US" altLang="en-US"/>
              <a:t>Example 2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0DDD91DF-5A18-B146-A029-C8CBC1DFE2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Example: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en-US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var2 = new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var2.method1();</a:t>
            </a:r>
            <a:endParaRPr lang="en-US" altLang="en-US" dirty="0"/>
          </a:p>
          <a:p>
            <a:pPr fontAlgn="auto">
              <a:spcAft>
                <a:spcPts val="0"/>
              </a:spcAft>
              <a:defRPr/>
            </a:pPr>
            <a:endParaRPr lang="en-US" alt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Output: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en-US" dirty="0">
              <a:cs typeface="Tahoma" panose="020B0604030504040204" pitchFamily="34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	None!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	There is an error,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	because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en-US" altLang="en-US" sz="2000" dirty="0">
                <a:cs typeface="Courier New" panose="02070309020205020404" pitchFamily="49" charset="0"/>
              </a:rPr>
              <a:t> does not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	have 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method1</a:t>
            </a:r>
            <a:r>
              <a:rPr lang="en-US" altLang="en-US" sz="2000" dirty="0">
                <a:cs typeface="Courier New" panose="02070309020205020404" pitchFamily="49" charset="0"/>
              </a:rPr>
              <a:t>.</a:t>
            </a:r>
            <a:endParaRPr lang="en-US" altLang="en-US" dirty="0"/>
          </a:p>
        </p:txBody>
      </p:sp>
      <p:pic>
        <p:nvPicPr>
          <p:cNvPr id="2" name="Picture 13" descr="Diagram&#10;&#10;Description automatically generated">
            <a:extLst>
              <a:ext uri="{FF2B5EF4-FFF2-40B4-BE49-F238E27FC236}">
                <a16:creationId xmlns:a16="http://schemas.microsoft.com/office/drawing/2014/main" id="{D0A24E33-AD88-2942-AC0B-1E9A9E834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57325"/>
            <a:ext cx="47498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414E0FFF-2A03-0844-87AC-880327EC22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41325"/>
            <a:ext cx="10972800" cy="1143000"/>
          </a:xfrm>
        </p:spPr>
        <p:txBody>
          <a:bodyPr/>
          <a:lstStyle/>
          <a:p>
            <a:r>
              <a:rPr lang="en-US" altLang="en-US"/>
              <a:t>Example 3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1A8A5AB-D931-3B4E-9081-F4EFF97A17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2500" y="1841500"/>
            <a:ext cx="10515600" cy="435133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Example: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en-US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Snow var3 = new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((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var3).method2();</a:t>
            </a:r>
            <a:endParaRPr lang="en-US" altLang="en-US" dirty="0"/>
          </a:p>
          <a:p>
            <a:pPr fontAlgn="auto">
              <a:spcAft>
                <a:spcPts val="0"/>
              </a:spcAft>
              <a:defRPr/>
            </a:pPr>
            <a:endParaRPr lang="en-US" alt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Output: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/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	None!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	There is an error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	because 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Rain</a:t>
            </a:r>
            <a:r>
              <a:rPr lang="en-US" altLang="en-US" sz="2000" dirty="0">
                <a:cs typeface="Courier New" panose="02070309020205020404" pitchFamily="49" charset="0"/>
              </a:rPr>
              <a:t> is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	not 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Sleet</a:t>
            </a:r>
            <a:r>
              <a:rPr lang="en-US" altLang="en-US" sz="2000" dirty="0">
                <a:cs typeface="Courier New" panose="02070309020205020404" pitchFamily="49" charset="0"/>
              </a:rPr>
              <a:t>.</a:t>
            </a:r>
            <a:endParaRPr lang="en-US" altLang="en-US" dirty="0"/>
          </a:p>
        </p:txBody>
      </p:sp>
      <p:pic>
        <p:nvPicPr>
          <p:cNvPr id="2" name="Picture 13" descr="Diagram&#10;&#10;Description automatically generated">
            <a:extLst>
              <a:ext uri="{FF2B5EF4-FFF2-40B4-BE49-F238E27FC236}">
                <a16:creationId xmlns:a16="http://schemas.microsoft.com/office/drawing/2014/main" id="{44E0F760-80BE-F541-A25C-D07B64621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5" y="1570038"/>
            <a:ext cx="51435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1B3124FC-B266-064C-8D76-0E58B77A24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Interfaces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CA2F9F00-0389-8E4A-A963-891EE1CFF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Relatedness of types</a:t>
            </a: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87C85424-736D-5248-90FC-B529B828DA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>
              <a:buFont typeface="Arial" panose="020B0604020202020204" pitchFamily="34" charset="0"/>
              <a:buNone/>
              <a:tabLst>
                <a:tab pos="2170113" algn="l"/>
              </a:tabLst>
            </a:pPr>
            <a:r>
              <a:rPr lang="en-US" altLang="en-US"/>
              <a:t>Write a set of </a:t>
            </a:r>
            <a:r>
              <a:rPr lang="en-US" altLang="en-US">
                <a:latin typeface="Courier New" panose="02070309020205020404" pitchFamily="49" charset="0"/>
              </a:rPr>
              <a:t>Circle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Rectangle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Triangle</a:t>
            </a:r>
            <a:r>
              <a:rPr lang="en-US" altLang="en-US"/>
              <a:t> classes.</a:t>
            </a:r>
          </a:p>
          <a:p>
            <a:pPr marL="742950" lvl="1" indent="-285750">
              <a:tabLst>
                <a:tab pos="2170113" algn="l"/>
              </a:tabLst>
            </a:pPr>
            <a:endParaRPr lang="en-US" altLang="en-US"/>
          </a:p>
          <a:p>
            <a:pPr marL="742950" lvl="1" indent="-285750">
              <a:tabLst>
                <a:tab pos="2170113" algn="l"/>
              </a:tabLst>
            </a:pPr>
            <a:endParaRPr lang="en-US" altLang="en-US"/>
          </a:p>
          <a:p>
            <a:pPr marL="342900" indent="-342900">
              <a:tabLst>
                <a:tab pos="2170113" algn="l"/>
              </a:tabLst>
            </a:pPr>
            <a:r>
              <a:rPr lang="en-US" altLang="en-US"/>
              <a:t>Certain operations that are common to all shapes.</a:t>
            </a:r>
          </a:p>
          <a:p>
            <a:pPr marL="742950" lvl="1" indent="-285750">
              <a:buFont typeface="Arial" panose="020B0604020202020204" pitchFamily="34" charset="0"/>
              <a:buNone/>
              <a:tabLst>
                <a:tab pos="2170113" algn="l"/>
              </a:tabLst>
            </a:pPr>
            <a:r>
              <a:rPr lang="en-US" altLang="en-US"/>
              <a:t>	perimeter	- distance around the outside of the shape</a:t>
            </a:r>
          </a:p>
          <a:p>
            <a:pPr marL="742950" lvl="1" indent="-285750">
              <a:buFont typeface="Arial" panose="020B0604020202020204" pitchFamily="34" charset="0"/>
              <a:buNone/>
              <a:tabLst>
                <a:tab pos="2170113" algn="l"/>
              </a:tabLst>
            </a:pPr>
            <a:r>
              <a:rPr lang="en-US" altLang="en-US"/>
              <a:t>	area	- amount of 2D space occupied by the shape</a:t>
            </a:r>
          </a:p>
          <a:p>
            <a:pPr marL="342900" indent="-342900">
              <a:tabLst>
                <a:tab pos="2170113" algn="l"/>
              </a:tabLst>
            </a:pPr>
            <a:endParaRPr lang="en-US" altLang="en-US"/>
          </a:p>
          <a:p>
            <a:pPr marL="342900" indent="-342900">
              <a:tabLst>
                <a:tab pos="2170113" algn="l"/>
              </a:tabLst>
            </a:pPr>
            <a:r>
              <a:rPr lang="en-US" altLang="en-US"/>
              <a:t>Every shape has them but computes them differently.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8E417BC8-22A3-CB4D-BB5C-5D3CAE2E3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Shape area, perimeter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D8AD7A0-C16B-9A43-ADB5-F332978703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Rectangle (as defined by width </a:t>
            </a:r>
            <a:r>
              <a:rPr lang="en-US" altLang="en-US" i="1"/>
              <a:t>w</a:t>
            </a:r>
            <a:r>
              <a:rPr lang="en-US" altLang="en-US"/>
              <a:t> and height </a:t>
            </a:r>
            <a:r>
              <a:rPr lang="en-US" altLang="en-US" i="1"/>
              <a:t>h</a:t>
            </a:r>
            <a:r>
              <a:rPr lang="en-US" altLang="en-US"/>
              <a:t>):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/>
              <a:t>	area		= </a:t>
            </a:r>
            <a:r>
              <a:rPr lang="en-US" altLang="en-US" i="1"/>
              <a:t>w h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/>
              <a:t>	perimeter	= 2</a:t>
            </a:r>
            <a:r>
              <a:rPr lang="en-US" altLang="en-US" i="1"/>
              <a:t>w</a:t>
            </a:r>
            <a:r>
              <a:rPr lang="en-US" altLang="en-US"/>
              <a:t> + 2</a:t>
            </a:r>
            <a:r>
              <a:rPr lang="en-US" altLang="en-US" i="1"/>
              <a:t>h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Circle (as defined by radius </a:t>
            </a:r>
            <a:r>
              <a:rPr lang="en-US" altLang="en-US" i="1"/>
              <a:t>r</a:t>
            </a:r>
            <a:r>
              <a:rPr lang="en-US" altLang="en-US"/>
              <a:t>):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/>
              <a:t>	area		= </a:t>
            </a:r>
            <a:r>
              <a:rPr lang="en-US" altLang="en-US">
                <a:sym typeface="Symbol" pitchFamily="2" charset="2"/>
              </a:rPr>
              <a:t></a:t>
            </a:r>
            <a:r>
              <a:rPr lang="en-US" altLang="en-US"/>
              <a:t> </a:t>
            </a:r>
            <a:r>
              <a:rPr lang="en-US" altLang="en-US" i="1"/>
              <a:t>r</a:t>
            </a:r>
            <a:r>
              <a:rPr lang="en-US" altLang="en-US" baseline="30000"/>
              <a:t>2</a:t>
            </a:r>
            <a:endParaRPr lang="en-US" altLang="en-US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/>
              <a:t>	perimeter	= 2 </a:t>
            </a:r>
            <a:r>
              <a:rPr lang="en-US" altLang="en-US">
                <a:sym typeface="Symbol" pitchFamily="2" charset="2"/>
              </a:rPr>
              <a:t></a:t>
            </a:r>
            <a:r>
              <a:rPr lang="en-US" altLang="en-US"/>
              <a:t> </a:t>
            </a:r>
            <a:r>
              <a:rPr lang="en-US" altLang="en-US" i="1"/>
              <a:t>r</a:t>
            </a:r>
            <a:endParaRPr lang="en-US" altLang="en-US" i="1" baseline="-25000"/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Triangle (as defined by side lengths </a:t>
            </a:r>
            <a:r>
              <a:rPr lang="en-US" altLang="en-US" i="1"/>
              <a:t>a</a:t>
            </a:r>
            <a:r>
              <a:rPr lang="en-US" altLang="en-US"/>
              <a:t>, </a:t>
            </a:r>
            <a:r>
              <a:rPr lang="en-US" altLang="en-US" i="1"/>
              <a:t>b</a:t>
            </a:r>
            <a:r>
              <a:rPr lang="en-US" altLang="en-US"/>
              <a:t>, and </a:t>
            </a:r>
            <a:r>
              <a:rPr lang="en-US" altLang="en-US" i="1"/>
              <a:t>c</a:t>
            </a:r>
            <a:r>
              <a:rPr lang="en-US" altLang="en-US"/>
              <a:t>)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/>
              <a:t>	area		= √(</a:t>
            </a:r>
            <a:r>
              <a:rPr lang="en-US" altLang="en-US" i="1"/>
              <a:t>s</a:t>
            </a:r>
            <a:r>
              <a:rPr lang="en-US" altLang="en-US"/>
              <a:t> (</a:t>
            </a:r>
            <a:r>
              <a:rPr lang="en-US" altLang="en-US" i="1"/>
              <a:t>s</a:t>
            </a:r>
            <a:r>
              <a:rPr lang="en-US" altLang="en-US"/>
              <a:t> - </a:t>
            </a:r>
            <a:r>
              <a:rPr lang="en-US" altLang="en-US" i="1"/>
              <a:t>a</a:t>
            </a:r>
            <a:r>
              <a:rPr lang="en-US" altLang="en-US"/>
              <a:t>) (</a:t>
            </a:r>
            <a:r>
              <a:rPr lang="en-US" altLang="en-US" i="1"/>
              <a:t>s</a:t>
            </a:r>
            <a:r>
              <a:rPr lang="en-US" altLang="en-US"/>
              <a:t> - </a:t>
            </a:r>
            <a:r>
              <a:rPr lang="en-US" altLang="en-US" i="1"/>
              <a:t>b</a:t>
            </a:r>
            <a:r>
              <a:rPr lang="en-US" altLang="en-US"/>
              <a:t>) (</a:t>
            </a:r>
            <a:r>
              <a:rPr lang="en-US" altLang="en-US" i="1"/>
              <a:t>s</a:t>
            </a:r>
            <a:r>
              <a:rPr lang="en-US" altLang="en-US"/>
              <a:t> - </a:t>
            </a:r>
            <a:r>
              <a:rPr lang="en-US" altLang="en-US" i="1"/>
              <a:t>c</a:t>
            </a:r>
            <a:r>
              <a:rPr lang="en-US" altLang="en-US"/>
              <a:t>))</a:t>
            </a:r>
            <a:endParaRPr lang="en-US" altLang="en-US" i="1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/>
              <a:t>				   where </a:t>
            </a:r>
            <a:r>
              <a:rPr lang="en-US" altLang="en-US" i="1"/>
              <a:t>s</a:t>
            </a:r>
            <a:r>
              <a:rPr lang="en-US" altLang="en-US"/>
              <a:t> = ½ (</a:t>
            </a:r>
            <a:r>
              <a:rPr lang="en-US" altLang="en-US" i="1"/>
              <a:t>a</a:t>
            </a:r>
            <a:r>
              <a:rPr lang="en-US" altLang="en-US"/>
              <a:t> + </a:t>
            </a:r>
            <a:r>
              <a:rPr lang="en-US" altLang="en-US" i="1"/>
              <a:t>b</a:t>
            </a:r>
            <a:r>
              <a:rPr lang="en-US" altLang="en-US"/>
              <a:t> + </a:t>
            </a:r>
            <a:r>
              <a:rPr lang="en-US" altLang="en-US" i="1"/>
              <a:t>c</a:t>
            </a:r>
            <a:r>
              <a:rPr lang="en-US" altLang="en-US"/>
              <a:t>)</a:t>
            </a:r>
            <a:r>
              <a:rPr lang="en-US" altLang="en-US" i="1"/>
              <a:t> </a:t>
            </a:r>
            <a:endParaRPr lang="en-US" altLang="en-US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/>
              <a:t>	perimeter	= </a:t>
            </a:r>
            <a:r>
              <a:rPr lang="en-US" altLang="en-US" i="1"/>
              <a:t>a</a:t>
            </a:r>
            <a:r>
              <a:rPr lang="en-US" altLang="en-US"/>
              <a:t> + </a:t>
            </a:r>
            <a:r>
              <a:rPr lang="en-US" altLang="en-US" i="1"/>
              <a:t>b</a:t>
            </a:r>
            <a:r>
              <a:rPr lang="en-US" altLang="en-US"/>
              <a:t> + </a:t>
            </a:r>
            <a:r>
              <a:rPr lang="en-US" altLang="en-US" i="1"/>
              <a:t>c 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1E84D93-6898-824F-BA3D-45257091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1981200"/>
            <a:ext cx="15240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6020" name="Oval 5">
            <a:extLst>
              <a:ext uri="{FF2B5EF4-FFF2-40B4-BE49-F238E27FC236}">
                <a16:creationId xmlns:a16="http://schemas.microsoft.com/office/drawing/2014/main" id="{9F97F5DD-DE2C-CA4E-BEDD-76584C374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352800"/>
            <a:ext cx="1143000" cy="1143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86021" name="Group 6">
            <a:extLst>
              <a:ext uri="{FF2B5EF4-FFF2-40B4-BE49-F238E27FC236}">
                <a16:creationId xmlns:a16="http://schemas.microsoft.com/office/drawing/2014/main" id="{C986E00C-7E17-3F40-A8C9-EF55782FB66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105400"/>
            <a:ext cx="2209800" cy="1219200"/>
            <a:chOff x="4128" y="3072"/>
            <a:chExt cx="1392" cy="768"/>
          </a:xfrm>
        </p:grpSpPr>
        <p:sp>
          <p:nvSpPr>
            <p:cNvPr id="86022" name="Line 7">
              <a:extLst>
                <a:ext uri="{FF2B5EF4-FFF2-40B4-BE49-F238E27FC236}">
                  <a16:creationId xmlns:a16="http://schemas.microsoft.com/office/drawing/2014/main" id="{73EDB21C-72B2-7349-85CC-885E4BB3C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3072"/>
              <a:ext cx="768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023" name="Line 8">
              <a:extLst>
                <a:ext uri="{FF2B5EF4-FFF2-40B4-BE49-F238E27FC236}">
                  <a16:creationId xmlns:a16="http://schemas.microsoft.com/office/drawing/2014/main" id="{86B2E185-ADD6-8344-8ADC-6CA324CD4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3408"/>
              <a:ext cx="13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024" name="Line 9">
              <a:extLst>
                <a:ext uri="{FF2B5EF4-FFF2-40B4-BE49-F238E27FC236}">
                  <a16:creationId xmlns:a16="http://schemas.microsoft.com/office/drawing/2014/main" id="{8AA31633-AB5E-984E-9549-6CCC8873B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3072"/>
              <a:ext cx="62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86B90E82-AED0-F143-9267-FE94D6098E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Redundant </a:t>
            </a:r>
            <a:r>
              <a:rPr lang="en-US" altLang="en-US">
                <a:latin typeface="Courier New" panose="02070309020205020404" pitchFamily="49" charset="0"/>
              </a:rPr>
              <a:t>Secretary</a:t>
            </a:r>
            <a:r>
              <a:rPr lang="en-US" altLang="en-US"/>
              <a:t> class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64AD776-7775-4F4F-BFC4-3D8B589FEE1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92500" lnSpcReduction="10000"/>
          </a:bodyPr>
          <a:lstStyle/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 redundant class to represent secretaries.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class Secretary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int </a:t>
            </a:r>
            <a:r>
              <a:rPr lang="en-US" altLang="en-US" sz="1600" dirty="0" err="1">
                <a:latin typeface="Courier New" panose="02070309020205020404" pitchFamily="49" charset="0"/>
              </a:rPr>
              <a:t>getHours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40;      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works 40 hours / week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double </a:t>
            </a:r>
            <a:r>
              <a:rPr lang="en-US" altLang="en-US" sz="1600" dirty="0" err="1">
                <a:latin typeface="Courier New" panose="02070309020205020404" pitchFamily="49" charset="0"/>
              </a:rPr>
              <a:t>getSalary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40000.0; 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$40,000.00 / year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int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getVacationDays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10;      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2 weeks' paid vacation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getVacationForm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return "yellow";    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use the yellow form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public void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takeDictation</a:t>
            </a:r>
            <a:r>
              <a:rPr lang="en-US" altLang="en-US" sz="1600" b="1" dirty="0">
                <a:latin typeface="Courier New" panose="02070309020205020404" pitchFamily="49" charset="0"/>
              </a:rPr>
              <a:t>(String text) {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</a:rPr>
              <a:t>("Taking dictation of text: " + text);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FF01A63F-7A97-454F-8D2E-0BDF89527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behavior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F396A4CF-9C03-F045-B020-79DF522850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Write shape classes with methods </a:t>
            </a:r>
            <a:r>
              <a:rPr lang="en-US" altLang="en-US">
                <a:latin typeface="Courier New" panose="02070309020205020404" pitchFamily="49" charset="0"/>
              </a:rPr>
              <a:t>perimeter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area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r>
              <a:rPr lang="en-US" altLang="en-US"/>
              <a:t>We'd like to be able to write client code that treats different kinds of shape objects in the same way, such as:</a:t>
            </a:r>
          </a:p>
          <a:p>
            <a:pPr lvl="1"/>
            <a:r>
              <a:rPr lang="en-US" altLang="en-US"/>
              <a:t>Write a method that prints any shape's area and perimeter.</a:t>
            </a:r>
          </a:p>
          <a:p>
            <a:pPr lvl="1"/>
            <a:r>
              <a:rPr lang="en-US" altLang="en-US"/>
              <a:t>Create an array of shapes that could hold a mixture of the various shape objects.</a:t>
            </a:r>
          </a:p>
          <a:p>
            <a:pPr lvl="1"/>
            <a:r>
              <a:rPr lang="en-US" altLang="en-US"/>
              <a:t>Write a method that could return a rectangle, a circle, a triangle, or any other shape we've written.</a:t>
            </a:r>
          </a:p>
          <a:p>
            <a:pPr lvl="1"/>
            <a:r>
              <a:rPr lang="en-US" altLang="en-US"/>
              <a:t>Make a </a:t>
            </a:r>
            <a:r>
              <a:rPr lang="en-US" altLang="en-US">
                <a:latin typeface="Courier New" panose="02070309020205020404" pitchFamily="49" charset="0"/>
              </a:rPr>
              <a:t>DrawingPanel</a:t>
            </a:r>
            <a:r>
              <a:rPr lang="en-US" altLang="en-US"/>
              <a:t> display many shapes on screen.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1189E2B5-D773-8144-BACD-CE45F71A6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Interfaces</a:t>
            </a:r>
          </a:p>
        </p:txBody>
      </p:sp>
      <p:sp>
        <p:nvSpPr>
          <p:cNvPr id="975875" name="Rectangle 3">
            <a:extLst>
              <a:ext uri="{FF2B5EF4-FFF2-40B4-BE49-F238E27FC236}">
                <a16:creationId xmlns:a16="http://schemas.microsoft.com/office/drawing/2014/main" id="{F212190E-2300-9948-95C4-4486D0D19B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/>
              <a:t>interface</a:t>
            </a:r>
            <a:r>
              <a:rPr lang="en-US" altLang="en-US"/>
              <a:t>: A list of methods that a class can implement.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 sz="900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/>
              <a:t>Inheritance gives you an is-a relationship and code-sharing.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Lawyer</a:t>
            </a:r>
            <a:r>
              <a:rPr lang="en-US" altLang="en-US"/>
              <a:t> object can be treated as an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, and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Lawyer</a:t>
            </a:r>
            <a:r>
              <a:rPr lang="en-US" altLang="en-US"/>
              <a:t> inherits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's code.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/>
              <a:t>Interfaces give you an is-a relationship </a:t>
            </a:r>
            <a:r>
              <a:rPr lang="en-US" altLang="en-US" i="1"/>
              <a:t>without </a:t>
            </a:r>
            <a:r>
              <a:rPr lang="en-US" altLang="en-US"/>
              <a:t>code sharing.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Rectangle</a:t>
            </a:r>
            <a:r>
              <a:rPr lang="en-US" altLang="en-US"/>
              <a:t> object can be treated as a </a:t>
            </a:r>
            <a:r>
              <a:rPr lang="en-US" altLang="en-US">
                <a:latin typeface="Courier New" panose="02070309020205020404" pitchFamily="49" charset="0"/>
              </a:rPr>
              <a:t>Shape</a:t>
            </a:r>
            <a:r>
              <a:rPr lang="en-US" altLang="en-US"/>
              <a:t>.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/>
              <a:t>Analogous to the idea of roles or certifications:</a:t>
            </a:r>
          </a:p>
          <a:p>
            <a:pPr lvl="2" fontAlgn="auto">
              <a:spcAft>
                <a:spcPts val="0"/>
              </a:spcAft>
              <a:defRPr/>
            </a:pPr>
            <a:endParaRPr lang="en-US" altLang="en-US" sz="900"/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/>
              <a:t>"I'm certified as a CPA accountant.  That means I know how</a:t>
            </a:r>
            <a:br>
              <a:rPr lang="en-US" altLang="en-US"/>
            </a:br>
            <a:r>
              <a:rPr lang="en-US" altLang="en-US"/>
              <a:t>to compute taxes, perform audits, and do consulting."</a:t>
            </a:r>
          </a:p>
          <a:p>
            <a:pPr lvl="2" fontAlgn="auto">
              <a:spcAft>
                <a:spcPts val="0"/>
              </a:spcAft>
              <a:defRPr/>
            </a:pPr>
            <a:endParaRPr lang="en-US" altLang="en-US" sz="900"/>
          </a:p>
          <a:p>
            <a:pPr lvl="2" fontAlgn="auto">
              <a:spcAft>
                <a:spcPts val="0"/>
              </a:spcAft>
              <a:defRPr/>
            </a:pPr>
            <a:r>
              <a:rPr lang="en-US" altLang="en-US"/>
              <a:t>"I'm certified as a Shape.  That means I know how</a:t>
            </a:r>
            <a:br>
              <a:rPr lang="en-US" altLang="en-US"/>
            </a:br>
            <a:r>
              <a:rPr lang="en-US" altLang="en-US"/>
              <a:t>to compute my area and perimeter."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5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5315320C-90EE-254E-A210-6846F5DEC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an interface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CDF2A213-90DF-0442-A839-6BD713A042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public interface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 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    public </a:t>
            </a:r>
            <a:r>
              <a:rPr lang="en-US" altLang="en-US" sz="2000" b="1"/>
              <a:t>type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/>
              <a:t>name</a:t>
            </a:r>
            <a:r>
              <a:rPr lang="en-US" altLang="en-US" sz="2000">
                <a:latin typeface="Courier New" panose="02070309020205020404" pitchFamily="49" charset="0"/>
              </a:rPr>
              <a:t>(</a:t>
            </a:r>
            <a:r>
              <a:rPr lang="en-US" altLang="en-US" sz="2000" b="1"/>
              <a:t>type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/>
              <a:t>name</a:t>
            </a:r>
            <a:r>
              <a:rPr lang="en-US" altLang="en-US" sz="2000">
                <a:latin typeface="Courier New" panose="02070309020205020404" pitchFamily="49" charset="0"/>
              </a:rPr>
              <a:t>, ..., </a:t>
            </a:r>
            <a:r>
              <a:rPr lang="en-US" altLang="en-US" sz="2000" b="1"/>
              <a:t>type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/>
              <a:t>name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    public </a:t>
            </a:r>
            <a:r>
              <a:rPr lang="en-US" altLang="en-US" sz="2000" b="1"/>
              <a:t>type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/>
              <a:t>name</a:t>
            </a:r>
            <a:r>
              <a:rPr lang="en-US" altLang="en-US" sz="2000">
                <a:latin typeface="Courier New" panose="02070309020205020404" pitchFamily="49" charset="0"/>
              </a:rPr>
              <a:t>(</a:t>
            </a:r>
            <a:r>
              <a:rPr lang="en-US" altLang="en-US" sz="2000" b="1"/>
              <a:t>type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/>
              <a:t>name</a:t>
            </a:r>
            <a:r>
              <a:rPr lang="en-US" altLang="en-US" sz="2000">
                <a:latin typeface="Courier New" panose="02070309020205020404" pitchFamily="49" charset="0"/>
              </a:rPr>
              <a:t>, ..., </a:t>
            </a:r>
            <a:r>
              <a:rPr lang="en-US" altLang="en-US" sz="2000" b="1"/>
              <a:t>type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/>
              <a:t>name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/>
              <a:t>...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 sz="2000"/>
              <a:t>Example: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000">
              <a:latin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public interface Vehicle 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    public double speed();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    public void setDirection(int direction);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000">
              <a:latin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000">
              <a:latin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en-US" sz="2200" b="1"/>
              <a:t>abstract method</a:t>
            </a:r>
            <a:r>
              <a:rPr lang="en-US" altLang="en-US" sz="2200"/>
              <a:t>: A header without an implementation.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000"/>
              <a:t>The actual body is not specified, to allow/force different classes to implement the behavior in its own way.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1924FC2F-8B87-8D4D-B972-3EB552E84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Shape interface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D6F4683D-E095-834E-B397-6B56B321D3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interface Shape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public double area();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public double perimeter();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/>
            <a:endParaRPr lang="en-US" altLang="en-US"/>
          </a:p>
          <a:p>
            <a:pPr lvl="1"/>
            <a:r>
              <a:rPr lang="en-US" altLang="en-US"/>
              <a:t>This interface describes the features common to all shapes.</a:t>
            </a:r>
            <a:br>
              <a:rPr lang="en-US" altLang="en-US"/>
            </a:br>
            <a:r>
              <a:rPr lang="en-US" altLang="en-US"/>
              <a:t>(Every shape has an area and perimeter.)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17032D21-081E-1F4A-9867-238A758C8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an interface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2433100-747F-3B49-96FF-33A668B85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public class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 implements </a:t>
            </a:r>
            <a:r>
              <a:rPr lang="en-US" altLang="en-US" b="1"/>
              <a:t>interface</a:t>
            </a:r>
            <a:r>
              <a:rPr lang="en-US" altLang="en-US">
                <a:latin typeface="Courier New" panose="02070309020205020404" pitchFamily="49" charset="0"/>
              </a:rPr>
              <a:t> 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    ...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 sz="1000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/>
              <a:t>Example: 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public class Bicycle </a:t>
            </a:r>
            <a:r>
              <a:rPr lang="en-US" altLang="en-US" b="1">
                <a:latin typeface="Courier New" panose="02070309020205020404" pitchFamily="49" charset="0"/>
              </a:rPr>
              <a:t>implements Vehicle</a:t>
            </a:r>
            <a:r>
              <a:rPr lang="en-US" altLang="en-US">
                <a:latin typeface="Courier New" panose="02070309020205020404" pitchFamily="49" charset="0"/>
              </a:rPr>
              <a:t> 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    ...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  <a:endParaRPr lang="en-US" altLang="en-US" sz="1000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/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A class can declare that it </a:t>
            </a:r>
            <a:r>
              <a:rPr lang="en-US" altLang="en-US" i="1"/>
              <a:t>implements</a:t>
            </a:r>
            <a:r>
              <a:rPr lang="en-US" altLang="en-US"/>
              <a:t> an interface.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/>
              <a:t>This means the class must contain each of the abstract methods in that interface.  (Otherwise, it will not compile.)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/>
              <a:t>	(What must be true about the </a:t>
            </a:r>
            <a:r>
              <a:rPr lang="en-US" altLang="en-US">
                <a:latin typeface="Courier New" panose="02070309020205020404" pitchFamily="49" charset="0"/>
              </a:rPr>
              <a:t>Bicycle</a:t>
            </a:r>
            <a:r>
              <a:rPr lang="en-US" altLang="en-US"/>
              <a:t> class for it to compile?)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46157A14-EA67-FF44-8833-678888BA4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 requirements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FE182552-3571-0844-958C-12DAAD1D1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If a class claims to be a </a:t>
            </a:r>
            <a:r>
              <a:rPr lang="en-US" altLang="en-US">
                <a:latin typeface="Courier New" panose="02070309020205020404" pitchFamily="49" charset="0"/>
              </a:rPr>
              <a:t>Shape</a:t>
            </a:r>
            <a:r>
              <a:rPr lang="en-US" altLang="en-US"/>
              <a:t> but doesn't implement the </a:t>
            </a:r>
            <a:r>
              <a:rPr lang="en-US" altLang="en-US">
                <a:latin typeface="Courier New" panose="02070309020205020404" pitchFamily="49" charset="0"/>
              </a:rPr>
              <a:t>area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perimeter</a:t>
            </a:r>
            <a:r>
              <a:rPr lang="en-US" altLang="en-US"/>
              <a:t> methods, it will not compile.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/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/>
              <a:t>Example: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public class Banana 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</a:rPr>
              <a:t>implements Shape</a:t>
            </a:r>
            <a:r>
              <a:rPr lang="en-US" altLang="en-US">
                <a:latin typeface="Courier New" panose="02070309020205020404" pitchFamily="49" charset="0"/>
              </a:rPr>
              <a:t> {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    ...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/>
              <a:t>The compiler error message: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Banana.java:1: Banana is not abstract and does not override abstract method area() in Shape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public class Banana implements Shape {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             ^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0F01A890-9DF3-814B-8C00-265439BFA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Complete Circle class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B8EB284-C585-4D41-B0D8-B343B1E66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Represents circles.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public class Circle implements Shape {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private double radius;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Constructs a new circle with the given radius.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public Circle(double radius) {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this.radius = radius;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Returns the area of this circle.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public double area() {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return Math.PI * radius * radius;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Returns the perimeter of this circle.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public double perimeter() {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return 2.0 * Math.PI * radius;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8054D166-F73B-034C-8D61-4A96479C2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Complete Rectangle class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00C60077-058D-DA48-ADC9-F8595EC2E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Represents rectangles.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public class Rectangle implements Shape {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private double width;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private double height;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Constructs a new rectangle with the given dimensions.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public Rectangle(double width, double height) {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this.width = width;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this.height = height;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800">
              <a:latin typeface="Courier New" panose="02070309020205020404" pitchFamily="49" charset="0"/>
            </a:endParaRP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Returns the area of this rectangle.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public double area() {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return width * height;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Returns the perimeter of this rectangle.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public double perimeter() {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return 2.0 * (width + height);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D94040C0-FA1C-8D4A-A107-96BC355D7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Complete Triangle class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7FE4819-E9A4-B842-9B27-5077073BC3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Represents triangles.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public class Triangle implements Shape {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private double a;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private double b;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private double c;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Constructs a new Triangle given side lengths.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public Triangle(double a, double b, double c) {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this.a = a;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this.b = b;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this.c = c;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Returns this triangle's area using Heron's formula.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public double area() {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double s = (a + b + c) / 2.0;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return Math.sqrt(s * (s - a) * (s - b) * (s - c));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1800">
              <a:latin typeface="Courier New" panose="02070309020205020404" pitchFamily="49" charset="0"/>
            </a:endParaRP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Returns the perimeter of this triangle.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public double perimeter() {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    return a + b + c;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E129E484-053D-1645-BFA0-96A68E030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Interfaces + polymorphism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8D7C418-A64D-CD40-8647-6F1D537318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Interfaces don't benefit the class so much as the </a:t>
            </a:r>
            <a:r>
              <a:rPr lang="en-US" altLang="en-US" i="1"/>
              <a:t>client.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/>
              <a:t>Interface's is-a relationship lets the client use polymorphism.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 sz="900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altLang="en-US" sz="900"/>
          </a:p>
          <a:p>
            <a:pPr lvl="1"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	public static void printInfo(</a:t>
            </a:r>
            <a:r>
              <a:rPr lang="en-US" altLang="en-US" sz="2000" b="1">
                <a:latin typeface="Courier New" panose="02070309020205020404" pitchFamily="49" charset="0"/>
              </a:rPr>
              <a:t>Shape s</a:t>
            </a:r>
            <a:r>
              <a:rPr lang="en-US" altLang="en-US" sz="2000">
                <a:latin typeface="Courier New" panose="02070309020205020404" pitchFamily="49" charset="0"/>
              </a:rPr>
              <a:t>) {</a:t>
            </a:r>
          </a:p>
          <a:p>
            <a:pPr lvl="1"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	    System.out.println("The shape: " + s);</a:t>
            </a:r>
          </a:p>
          <a:p>
            <a:pPr lvl="1"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	    System.out.println("area : " + s.area());</a:t>
            </a:r>
          </a:p>
          <a:p>
            <a:pPr lvl="1"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	    System.out.println("perim: " + s.perimeter());</a:t>
            </a:r>
          </a:p>
          <a:p>
            <a:pPr lvl="1" fontAlgn="auto">
              <a:lnSpc>
                <a:spcPct val="6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/>
              <a:t>Any object that implements the interface may be passed.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900"/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Circle circ = new Circle(12.0);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	Rectangle rect = new Rectangle(4, 7);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	Triangle tri = new Triangle(5, 12, 13);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b="1">
                <a:latin typeface="Courier New" panose="02070309020205020404" pitchFamily="49" charset="0"/>
              </a:rPr>
              <a:t>	printInfo(circ);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b="1">
                <a:latin typeface="Courier New" panose="02070309020205020404" pitchFamily="49" charset="0"/>
              </a:rPr>
              <a:t>	printInfo(tri);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b="1">
                <a:latin typeface="Courier New" panose="02070309020205020404" pitchFamily="49" charset="0"/>
              </a:rPr>
              <a:t>	printInfo(rect);</a:t>
            </a: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 fontAlgn="auto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sz="2000" b="1">
                <a:latin typeface="Courier New" panose="02070309020205020404" pitchFamily="49" charset="0"/>
              </a:rPr>
              <a:t>	Shape[] shapes = {tri, circ, rect};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AEFA3E8F-3FF1-5D43-A1C5-F6500129EC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0972800" cy="1143000"/>
          </a:xfrm>
        </p:spPr>
        <p:txBody>
          <a:bodyPr lIns="0" rIns="0" bIns="0" anchor="b"/>
          <a:lstStyle/>
          <a:p>
            <a:r>
              <a:rPr lang="en-US" altLang="en-US"/>
              <a:t>Desire for code-sharing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FC3A918-3CAB-8E43-B8EC-B342158BAE6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8800"/>
            <a:ext cx="10515600" cy="4351338"/>
          </a:xfrm>
        </p:spPr>
        <p:txBody>
          <a:bodyPr rtlCol="0">
            <a:normAutofit fontScale="92500" lnSpcReduction="10000"/>
          </a:bodyPr>
          <a:lstStyle/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takeDictation</a:t>
            </a:r>
            <a:r>
              <a:rPr lang="en-US" altLang="en-US" dirty="0"/>
              <a:t> is the only unique behavior in </a:t>
            </a:r>
            <a:r>
              <a:rPr lang="en-US" altLang="en-US" dirty="0">
                <a:latin typeface="Courier New" panose="02070309020205020404" pitchFamily="49" charset="0"/>
              </a:rPr>
              <a:t>Secretary</a:t>
            </a:r>
            <a:r>
              <a:rPr lang="en-US" altLang="en-US" dirty="0"/>
              <a:t>.</a:t>
            </a:r>
          </a:p>
          <a:p>
            <a:pPr marL="639763" lvl="1" indent="-246063" fontAlgn="auto">
              <a:spcAft>
                <a:spcPts val="0"/>
              </a:spcAft>
              <a:defRPr/>
            </a:pPr>
            <a:endParaRPr lang="en-US" altLang="en-US" dirty="0"/>
          </a:p>
          <a:p>
            <a:pPr marL="639763" lvl="1" indent="-246063" fontAlgn="auto">
              <a:spcAft>
                <a:spcPts val="0"/>
              </a:spcAft>
              <a:defRPr/>
            </a:pPr>
            <a:endParaRPr lang="en-US" altLang="en-US" dirty="0"/>
          </a:p>
          <a:p>
            <a:pPr marL="273050" indent="-273050" fontAlgn="auto">
              <a:spcAft>
                <a:spcPts val="0"/>
              </a:spcAft>
              <a:defRPr/>
            </a:pPr>
            <a:r>
              <a:rPr lang="en-US" altLang="en-US" dirty="0"/>
              <a:t>We'd like to be able to say:</a:t>
            </a:r>
          </a:p>
          <a:p>
            <a:pPr marL="273050" indent="-273050" fontAlgn="auto">
              <a:lnSpc>
                <a:spcPct val="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273050" indent="-27305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A class to represent secretaries.</a:t>
            </a:r>
          </a:p>
          <a:p>
            <a:pPr marL="273050" indent="-27305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public class Secretary {</a:t>
            </a:r>
          </a:p>
          <a:p>
            <a:pPr marL="273050" indent="-27305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i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/>
              <a:t>copy all the contents from the Employee class;</a:t>
            </a:r>
          </a:p>
          <a:p>
            <a:pPr marL="273050" indent="-27305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273050" indent="-27305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takeDictation</a:t>
            </a:r>
            <a:r>
              <a:rPr lang="en-US" altLang="en-US" sz="1600" dirty="0">
                <a:latin typeface="Courier New" panose="02070309020205020404" pitchFamily="49" charset="0"/>
              </a:rPr>
              <a:t>(String text) {</a:t>
            </a:r>
          </a:p>
          <a:p>
            <a:pPr marL="273050" indent="-27305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("Taking dictation of text: " + text);</a:t>
            </a:r>
          </a:p>
          <a:p>
            <a:pPr marL="273050" indent="-27305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273050" indent="-27305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273050" indent="-27305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FD2CEF1F-4D22-484A-B871-207F920BC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 diagram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35BF1D5-CC55-4A41-9954-17BD416566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en-US" altLang="en-US"/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lvl="1" fontAlgn="auto">
              <a:spcAft>
                <a:spcPts val="0"/>
              </a:spcAft>
              <a:defRPr/>
            </a:pPr>
            <a:endParaRPr lang="en-US" altLang="en-US"/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Arrow goes up from class to interface(s) it implements.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/>
              <a:t>There is a supertype-subtype relationship here;</a:t>
            </a:r>
            <a:br>
              <a:rPr lang="en-US" altLang="en-US"/>
            </a:br>
            <a:r>
              <a:rPr lang="en-US" altLang="en-US"/>
              <a:t>e.g., all Circles are Shapes, but not all Shapes are Circles.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/>
              <a:t>This kind of picture is also called a </a:t>
            </a:r>
            <a:r>
              <a:rPr lang="en-US" altLang="en-US" i="1"/>
              <a:t>UML class diagram</a:t>
            </a:r>
            <a:r>
              <a:rPr lang="en-US" altLang="en-US"/>
              <a:t>.</a:t>
            </a:r>
          </a:p>
        </p:txBody>
      </p:sp>
      <p:pic>
        <p:nvPicPr>
          <p:cNvPr id="2" name="Picture 4" descr="shapes">
            <a:extLst>
              <a:ext uri="{FF2B5EF4-FFF2-40B4-BE49-F238E27FC236}">
                <a16:creationId xmlns:a16="http://schemas.microsoft.com/office/drawing/2014/main" id="{C6F69C32-6204-4345-8B60-638A1611B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524000"/>
            <a:ext cx="5184775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6F1559DC96C48BE6074013F53535D" ma:contentTypeVersion="9" ma:contentTypeDescription="Create a new document." ma:contentTypeScope="" ma:versionID="3a62888cdc6ef63e2f1913f947785612">
  <xsd:schema xmlns:xsd="http://www.w3.org/2001/XMLSchema" xmlns:xs="http://www.w3.org/2001/XMLSchema" xmlns:p="http://schemas.microsoft.com/office/2006/metadata/properties" xmlns:ns2="00b733fb-f6d0-48a6-b2c0-ded1e1b34390" targetNamespace="http://schemas.microsoft.com/office/2006/metadata/properties" ma:root="true" ma:fieldsID="7ca9a15dbdbefa6362205591fc251e81" ns2:_="">
    <xsd:import namespace="00b733fb-f6d0-48a6-b2c0-ded1e1b343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733fb-f6d0-48a6-b2c0-ded1e1b343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7F2160-E846-4763-B5D3-191B1C75A5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6F71B9-ACDC-4A1F-B510-EAC1548F90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b733fb-f6d0-48a6-b2c0-ded1e1b343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</TotalTime>
  <Words>7420</Words>
  <Application>Microsoft Macintosh PowerPoint</Application>
  <PresentationFormat>Widescreen</PresentationFormat>
  <Paragraphs>1475</Paragraphs>
  <Slides>90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9" baseType="lpstr">
      <vt:lpstr>Andale Mono</vt:lpstr>
      <vt:lpstr>Arial</vt:lpstr>
      <vt:lpstr>Calibri</vt:lpstr>
      <vt:lpstr>Calibri Light</vt:lpstr>
      <vt:lpstr>Courier New</vt:lpstr>
      <vt:lpstr>Tahoma</vt:lpstr>
      <vt:lpstr>Verdana</vt:lpstr>
      <vt:lpstr>Wingdings</vt:lpstr>
      <vt:lpstr>Office Theme</vt:lpstr>
      <vt:lpstr>Building Java Programs Chapter 9</vt:lpstr>
      <vt:lpstr>The software crisis</vt:lpstr>
      <vt:lpstr>Law firm employee analogy</vt:lpstr>
      <vt:lpstr>Separating behavior</vt:lpstr>
      <vt:lpstr>Is-a relationships, hierarchies</vt:lpstr>
      <vt:lpstr>Employee regulations</vt:lpstr>
      <vt:lpstr>An Employee class</vt:lpstr>
      <vt:lpstr>Redundant Secretary class</vt:lpstr>
      <vt:lpstr>Desire for code-sharing</vt:lpstr>
      <vt:lpstr>Inheritance</vt:lpstr>
      <vt:lpstr>Inheritance syntax</vt:lpstr>
      <vt:lpstr>Improved Secretary code</vt:lpstr>
      <vt:lpstr>Implementing Lawyer</vt:lpstr>
      <vt:lpstr>Overriding methods</vt:lpstr>
      <vt:lpstr>Lawyer class</vt:lpstr>
      <vt:lpstr>Marketer class</vt:lpstr>
      <vt:lpstr>Levels of inheritance</vt:lpstr>
      <vt:lpstr>LegalSecretary class</vt:lpstr>
      <vt:lpstr>Interacting with the superclass</vt:lpstr>
      <vt:lpstr>Changes to common behavior</vt:lpstr>
      <vt:lpstr>Modifying the superclass</vt:lpstr>
      <vt:lpstr>An unsatisfactory solution</vt:lpstr>
      <vt:lpstr>Calling overridden methods</vt:lpstr>
      <vt:lpstr>Improved subclasses</vt:lpstr>
      <vt:lpstr>Inheritance and constructors</vt:lpstr>
      <vt:lpstr>Modified Employee class</vt:lpstr>
      <vt:lpstr>Problem with constructors</vt:lpstr>
      <vt:lpstr>The detailed explanation</vt:lpstr>
      <vt:lpstr>Calling superclass constructor</vt:lpstr>
      <vt:lpstr>Modified Marketer class</vt:lpstr>
      <vt:lpstr>Modified Secretary class</vt:lpstr>
      <vt:lpstr>Inheritance and fields</vt:lpstr>
      <vt:lpstr>Improved Employee code</vt:lpstr>
      <vt:lpstr>Revisiting Secretary</vt:lpstr>
      <vt:lpstr>Improved Employee code</vt:lpstr>
      <vt:lpstr>Improved Secretary code</vt:lpstr>
      <vt:lpstr>Class Object</vt:lpstr>
      <vt:lpstr>Object variables</vt:lpstr>
      <vt:lpstr>Recall: comparing objects</vt:lpstr>
      <vt:lpstr>The equals method</vt:lpstr>
      <vt:lpstr>Flawed equals method</vt:lpstr>
      <vt:lpstr>Flaws in our method</vt:lpstr>
      <vt:lpstr>equals and Object</vt:lpstr>
      <vt:lpstr>Another flawed version</vt:lpstr>
      <vt:lpstr>Type-casting objects</vt:lpstr>
      <vt:lpstr>Casting objects diagram</vt:lpstr>
      <vt:lpstr>Comparing different types</vt:lpstr>
      <vt:lpstr>The instanceof keyword</vt:lpstr>
      <vt:lpstr>Final equals method</vt:lpstr>
      <vt:lpstr>Polymorphism</vt:lpstr>
      <vt:lpstr>Polymorphism</vt:lpstr>
      <vt:lpstr>Coding with polymorphism</vt:lpstr>
      <vt:lpstr>Polymorphism and parameters</vt:lpstr>
      <vt:lpstr>Polymorphism and arrays</vt:lpstr>
      <vt:lpstr>Polymorphism problems</vt:lpstr>
      <vt:lpstr>A polymorphism problem</vt:lpstr>
      <vt:lpstr>A polymorphism problem</vt:lpstr>
      <vt:lpstr>Diagramming the classes</vt:lpstr>
      <vt:lpstr>Finding output with tables</vt:lpstr>
      <vt:lpstr>Polymorphism answer</vt:lpstr>
      <vt:lpstr>Another problem</vt:lpstr>
      <vt:lpstr>Another problem 2</vt:lpstr>
      <vt:lpstr>Class diagram</vt:lpstr>
      <vt:lpstr>Polymorphism at work</vt:lpstr>
      <vt:lpstr>The table</vt:lpstr>
      <vt:lpstr>The answer</vt:lpstr>
      <vt:lpstr>Casting references</vt:lpstr>
      <vt:lpstr>More about casting</vt:lpstr>
      <vt:lpstr>Another exercise</vt:lpstr>
      <vt:lpstr>Exercise</vt:lpstr>
      <vt:lpstr>Exercise</vt:lpstr>
      <vt:lpstr>Technique 1: diagram</vt:lpstr>
      <vt:lpstr>Technique 2: table</vt:lpstr>
      <vt:lpstr>Example 1</vt:lpstr>
      <vt:lpstr>Example 2</vt:lpstr>
      <vt:lpstr>Example 3</vt:lpstr>
      <vt:lpstr>Interfaces</vt:lpstr>
      <vt:lpstr>Relatedness of types</vt:lpstr>
      <vt:lpstr>Shape area, perimeter</vt:lpstr>
      <vt:lpstr>Common behavior</vt:lpstr>
      <vt:lpstr>Interfaces</vt:lpstr>
      <vt:lpstr>Declaring an interface</vt:lpstr>
      <vt:lpstr>Shape interface</vt:lpstr>
      <vt:lpstr>Implementing an interface</vt:lpstr>
      <vt:lpstr>Interface requirements</vt:lpstr>
      <vt:lpstr>Complete Circle class</vt:lpstr>
      <vt:lpstr>Complete Rectangle class</vt:lpstr>
      <vt:lpstr>Complete Triangle class</vt:lpstr>
      <vt:lpstr>Interfaces + polymorphism</vt:lpstr>
      <vt:lpstr>Interface diagram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Mu Ge</cp:lastModifiedBy>
  <cp:revision>137</cp:revision>
  <dcterms:created xsi:type="dcterms:W3CDTF">2008-06-28T20:57:21Z</dcterms:created>
  <dcterms:modified xsi:type="dcterms:W3CDTF">2021-02-25T17:08:39Z</dcterms:modified>
</cp:coreProperties>
</file>