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57" r:id="rId3"/>
    <p:sldId id="259" r:id="rId4"/>
    <p:sldId id="260" r:id="rId5"/>
    <p:sldId id="308" r:id="rId6"/>
    <p:sldId id="309" r:id="rId7"/>
    <p:sldId id="297" r:id="rId8"/>
    <p:sldId id="298" r:id="rId9"/>
    <p:sldId id="299" r:id="rId10"/>
    <p:sldId id="300" r:id="rId11"/>
    <p:sldId id="302" r:id="rId12"/>
    <p:sldId id="304" r:id="rId13"/>
    <p:sldId id="303" r:id="rId14"/>
    <p:sldId id="281" r:id="rId15"/>
    <p:sldId id="295" r:id="rId16"/>
  </p:sldIdLst>
  <p:sldSz cx="9144000" cy="5143500" type="screen16x9"/>
  <p:notesSz cx="6858000" cy="9144000"/>
  <p:embeddedFontLst>
    <p:embeddedFont>
      <p:font typeface="Bahnschrift" panose="020B0502040204020203" pitchFamily="34" charset="0"/>
      <p:regular r:id="rId18"/>
      <p:bold r:id="rId19"/>
    </p:embeddedFont>
    <p:embeddedFont>
      <p:font typeface="Bahnschrift SemiLight SemiConde" panose="020B0502040204020203" pitchFamily="34" charset="0"/>
      <p:regular r:id="rId20"/>
    </p:embeddedFont>
    <p:embeddedFont>
      <p:font typeface="Barlow" panose="00000500000000000000" pitchFamily="2" charset="0"/>
      <p:regular r:id="rId21"/>
      <p:bold r:id="rId22"/>
      <p:italic r:id="rId23"/>
      <p:boldItalic r:id="rId24"/>
    </p:embeddedFont>
    <p:embeddedFont>
      <p:font typeface="Barlow Light" panose="00000400000000000000" pitchFamily="2" charset="0"/>
      <p:regular r:id="rId25"/>
      <p:bold r:id="rId26"/>
      <p:italic r:id="rId27"/>
      <p:boldItalic r:id="rId28"/>
    </p:embeddedFont>
    <p:embeddedFont>
      <p:font typeface="Calibri" panose="020F0502020204030204" pitchFamily="34" charset="0"/>
      <p:regular r:id="rId29"/>
      <p:bold r:id="rId30"/>
      <p:italic r:id="rId31"/>
      <p:boldItalic r:id="rId32"/>
    </p:embeddedFont>
    <p:embeddedFont>
      <p:font typeface="Georgia" panose="02040502050405020303" pitchFamily="18" charset="0"/>
      <p:regular r:id="rId33"/>
      <p:bold r:id="rId34"/>
      <p:italic r:id="rId35"/>
      <p:boldItalic r:id="rId36"/>
    </p:embeddedFont>
    <p:embeddedFont>
      <p:font typeface="Georgia Pro Cond" panose="02040506050405020303" pitchFamily="18" charset="0"/>
      <p:regular r:id="rId37"/>
      <p:bold r:id="rId38"/>
      <p:italic r:id="rId39"/>
      <p:boldItalic r:id="rId40"/>
    </p:embeddedFont>
    <p:embeddedFont>
      <p:font typeface="Miriam Libre" panose="00000500000000000000" pitchFamily="2" charset="-79"/>
      <p:regular r:id="rId41"/>
      <p:bold r:id="rId42"/>
    </p:embeddedFont>
    <p:embeddedFont>
      <p:font typeface="Montserrat" panose="00000500000000000000" pitchFamily="2" charset="0"/>
      <p:regular r:id="rId43"/>
      <p:bold r:id="rId44"/>
      <p:italic r:id="rId45"/>
      <p:boldItalic r:id="rId46"/>
    </p:embeddedFont>
    <p:embeddedFont>
      <p:font typeface="Palatino Linotype" panose="02040502050505030304" pitchFamily="18"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0C2DDC-E987-4F40-ACB6-29FC4BE88419}">
  <a:tblStyle styleId="{750C2DDC-E987-4F40-ACB6-29FC4BE8841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E45B74-9AB7-4948-A250-B4BB322C8D4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70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font" Target="fonts/font25.fntdata"/><Relationship Id="rId47" Type="http://schemas.openxmlformats.org/officeDocument/2006/relationships/font" Target="fonts/font30.fntdata"/><Relationship Id="rId50" Type="http://schemas.openxmlformats.org/officeDocument/2006/relationships/font" Target="fonts/font3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2.fntdata"/><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font" Target="fonts/font28.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font" Target="fonts/font27.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font" Target="fonts/font26.fntdata"/><Relationship Id="rId48" Type="http://schemas.openxmlformats.org/officeDocument/2006/relationships/font" Target="fonts/font31.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openxmlformats.org/officeDocument/2006/relationships/font" Target="fonts/font29.fntdata"/><Relationship Id="rId20" Type="http://schemas.openxmlformats.org/officeDocument/2006/relationships/font" Target="fonts/font3.fntdata"/><Relationship Id="rId41" Type="http://schemas.openxmlformats.org/officeDocument/2006/relationships/font" Target="fonts/font24.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49" Type="http://schemas.openxmlformats.org/officeDocument/2006/relationships/font" Target="fonts/font3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3672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8638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8329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2669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dcac64e18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dcac64e18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0"/>
        <p:cNvGrpSpPr/>
        <p:nvPr/>
      </p:nvGrpSpPr>
      <p:grpSpPr>
        <a:xfrm>
          <a:off x="0" y="0"/>
          <a:ext cx="0" cy="0"/>
          <a:chOff x="0" y="0"/>
          <a:chExt cx="0" cy="0"/>
        </a:xfrm>
      </p:grpSpPr>
      <p:sp>
        <p:nvSpPr>
          <p:cNvPr id="1821" name="Google Shape;1821;g6fcd8ad78a_18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2" name="Google Shape;1822;g6fcd8ad78a_18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9223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6091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1059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4525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3561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6" name="TextBox 5">
            <a:extLst>
              <a:ext uri="{FF2B5EF4-FFF2-40B4-BE49-F238E27FC236}">
                <a16:creationId xmlns:a16="http://schemas.microsoft.com/office/drawing/2014/main" id="{96CAD2F2-B4DD-41BC-898E-8CE8CF3B9395}"/>
              </a:ext>
            </a:extLst>
          </p:cNvPr>
          <p:cNvSpPr txBox="1"/>
          <p:nvPr/>
        </p:nvSpPr>
        <p:spPr>
          <a:xfrm>
            <a:off x="1417555" y="2039864"/>
            <a:ext cx="6308890" cy="861774"/>
          </a:xfrm>
          <a:prstGeom prst="rect">
            <a:avLst/>
          </a:prstGeom>
          <a:noFill/>
        </p:spPr>
        <p:txBody>
          <a:bodyPr wrap="square">
            <a:spAutoFit/>
          </a:bodyPr>
          <a:lstStyle/>
          <a:p>
            <a:r>
              <a:rPr lang="en-US" sz="5000" b="1">
                <a:latin typeface="Bahnschrift SemiLight SemiConde" panose="020B0502040204020203" pitchFamily="34" charset="0"/>
              </a:rPr>
              <a:t>Giới thiệu dự án Android</a:t>
            </a:r>
            <a:endParaRPr lang="en-US" sz="5000"/>
          </a:p>
        </p:txBody>
      </p:sp>
      <p:grpSp>
        <p:nvGrpSpPr>
          <p:cNvPr id="7" name="Group 6">
            <a:extLst>
              <a:ext uri="{FF2B5EF4-FFF2-40B4-BE49-F238E27FC236}">
                <a16:creationId xmlns:a16="http://schemas.microsoft.com/office/drawing/2014/main" id="{9E452692-3CB5-42D8-94FD-0E10EE64BD92}"/>
              </a:ext>
            </a:extLst>
          </p:cNvPr>
          <p:cNvGrpSpPr/>
          <p:nvPr/>
        </p:nvGrpSpPr>
        <p:grpSpPr>
          <a:xfrm>
            <a:off x="1000950" y="3289527"/>
            <a:ext cx="6648600" cy="572100"/>
            <a:chOff x="1000950" y="3289527"/>
            <a:chExt cx="6648600" cy="572100"/>
          </a:xfrm>
        </p:grpSpPr>
        <p:sp>
          <p:nvSpPr>
            <p:cNvPr id="8" name="Google Shape;674;p15">
              <a:extLst>
                <a:ext uri="{FF2B5EF4-FFF2-40B4-BE49-F238E27FC236}">
                  <a16:creationId xmlns:a16="http://schemas.microsoft.com/office/drawing/2014/main" id="{D0DAB89C-0144-4DB4-8C16-0095FBEBDC6E}"/>
                </a:ext>
              </a:extLst>
            </p:cNvPr>
            <p:cNvSpPr/>
            <p:nvPr/>
          </p:nvSpPr>
          <p:spPr>
            <a:xfrm>
              <a:off x="1000950" y="3289527"/>
              <a:ext cx="6648600" cy="5721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extBox 8">
              <a:extLst>
                <a:ext uri="{FF2B5EF4-FFF2-40B4-BE49-F238E27FC236}">
                  <a16:creationId xmlns:a16="http://schemas.microsoft.com/office/drawing/2014/main" id="{F28047A7-E550-4995-A62E-FDD454C4F74C}"/>
                </a:ext>
              </a:extLst>
            </p:cNvPr>
            <p:cNvSpPr txBox="1"/>
            <p:nvPr/>
          </p:nvSpPr>
          <p:spPr>
            <a:xfrm>
              <a:off x="2110098" y="3375522"/>
              <a:ext cx="4430304" cy="400110"/>
            </a:xfrm>
            <a:prstGeom prst="rect">
              <a:avLst/>
            </a:prstGeom>
            <a:noFill/>
          </p:spPr>
          <p:txBody>
            <a:bodyPr wrap="square" rtlCol="0">
              <a:spAutoFit/>
            </a:bodyPr>
            <a:lstStyle/>
            <a:p>
              <a:pPr algn="ctr"/>
              <a:r>
                <a:rPr lang="en-US" sz="2000" b="1" dirty="0">
                  <a:latin typeface="Palatino Linotype" panose="02040502050505030304" pitchFamily="18" charset="0"/>
                </a:rPr>
                <a:t>Lập trình </a:t>
              </a:r>
              <a:r>
                <a:rPr lang="en-US" sz="2000" b="1">
                  <a:latin typeface="Palatino Linotype" panose="02040502050505030304" pitchFamily="18" charset="0"/>
                </a:rPr>
                <a:t>game Ai Là Triệu Phú</a:t>
              </a:r>
              <a:endParaRPr lang="en-US" sz="2000" b="1" dirty="0">
                <a:latin typeface="Palatino Linotype" panose="0204050205050503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3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511038" y="573024"/>
            <a:ext cx="4060962" cy="6408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419" sz="3000" b="1">
                <a:latin typeface="Bahnschrift" panose="020B0502040204020203" pitchFamily="34" charset="0"/>
              </a:rPr>
              <a:t>Thiết kế - xử lý code</a:t>
            </a:r>
            <a:endParaRPr sz="3000"/>
          </a:p>
        </p:txBody>
      </p:sp>
      <p:sp>
        <p:nvSpPr>
          <p:cNvPr id="8" name="TextBox 7">
            <a:extLst>
              <a:ext uri="{FF2B5EF4-FFF2-40B4-BE49-F238E27FC236}">
                <a16:creationId xmlns:a16="http://schemas.microsoft.com/office/drawing/2014/main" id="{0CBC7571-29FC-40EB-926A-FF4DEFDA6117}"/>
              </a:ext>
            </a:extLst>
          </p:cNvPr>
          <p:cNvSpPr txBox="1"/>
          <p:nvPr/>
        </p:nvSpPr>
        <p:spPr>
          <a:xfrm>
            <a:off x="2295610" y="3987155"/>
            <a:ext cx="5067840" cy="738664"/>
          </a:xfrm>
          <a:prstGeom prst="rect">
            <a:avLst/>
          </a:prstGeom>
          <a:noFill/>
        </p:spPr>
        <p:txBody>
          <a:bodyPr wrap="square" rtlCol="0">
            <a:spAutoFit/>
          </a:bodyPr>
          <a:lstStyle/>
          <a:p>
            <a:r>
              <a:rPr lang="en-US">
                <a:latin typeface="Barlow Light" panose="00000400000000000000" pitchFamily="2" charset="0"/>
                <a:ea typeface="Tahoma" panose="020B0604030504040204" pitchFamily="34" charset="0"/>
                <a:cs typeface="Tahoma" panose="020B0604030504040204" pitchFamily="34" charset="0"/>
              </a:rPr>
              <a:t>Sau đó hàm loadCauHoi sẽ thực hiện việc set dữ liệu lên các Label và nút trong giao diện, biến i ở đây là một biến random và được gán bằng với hàm checkTrung bên trên</a:t>
            </a:r>
          </a:p>
        </p:txBody>
      </p:sp>
      <p:pic>
        <p:nvPicPr>
          <p:cNvPr id="4" name="Picture 3">
            <a:extLst>
              <a:ext uri="{FF2B5EF4-FFF2-40B4-BE49-F238E27FC236}">
                <a16:creationId xmlns:a16="http://schemas.microsoft.com/office/drawing/2014/main" id="{3C63A85E-4280-4513-8C8C-DE571DFF4695}"/>
              </a:ext>
            </a:extLst>
          </p:cNvPr>
          <p:cNvPicPr>
            <a:picLocks noChangeAspect="1"/>
          </p:cNvPicPr>
          <p:nvPr/>
        </p:nvPicPr>
        <p:blipFill>
          <a:blip r:embed="rId3"/>
          <a:stretch>
            <a:fillRect/>
          </a:stretch>
        </p:blipFill>
        <p:spPr>
          <a:xfrm>
            <a:off x="1464634" y="1265329"/>
            <a:ext cx="6214731" cy="2714029"/>
          </a:xfrm>
          <a:prstGeom prst="rect">
            <a:avLst/>
          </a:prstGeom>
        </p:spPr>
      </p:pic>
    </p:spTree>
    <p:extLst>
      <p:ext uri="{BB962C8B-B14F-4D97-AF65-F5344CB8AC3E}">
        <p14:creationId xmlns:p14="http://schemas.microsoft.com/office/powerpoint/2010/main" val="554112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511038" y="573024"/>
            <a:ext cx="4060962" cy="6408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419" sz="3000" b="1">
                <a:latin typeface="Bahnschrift" panose="020B0502040204020203" pitchFamily="34" charset="0"/>
              </a:rPr>
              <a:t>Thiết kế - xử lý code</a:t>
            </a:r>
            <a:endParaRPr sz="3000"/>
          </a:p>
        </p:txBody>
      </p:sp>
      <p:sp>
        <p:nvSpPr>
          <p:cNvPr id="8" name="TextBox 7">
            <a:extLst>
              <a:ext uri="{FF2B5EF4-FFF2-40B4-BE49-F238E27FC236}">
                <a16:creationId xmlns:a16="http://schemas.microsoft.com/office/drawing/2014/main" id="{0CBC7571-29FC-40EB-926A-FF4DEFDA6117}"/>
              </a:ext>
            </a:extLst>
          </p:cNvPr>
          <p:cNvSpPr txBox="1"/>
          <p:nvPr/>
        </p:nvSpPr>
        <p:spPr>
          <a:xfrm>
            <a:off x="4885724" y="2132970"/>
            <a:ext cx="2276390" cy="2031325"/>
          </a:xfrm>
          <a:prstGeom prst="rect">
            <a:avLst/>
          </a:prstGeom>
          <a:noFill/>
        </p:spPr>
        <p:txBody>
          <a:bodyPr wrap="square" rtlCol="0">
            <a:spAutoFit/>
          </a:bodyPr>
          <a:lstStyle/>
          <a:p>
            <a:r>
              <a:rPr lang="en-US">
                <a:latin typeface="Barlow Light" panose="00000400000000000000" pitchFamily="2" charset="0"/>
                <a:ea typeface="Tahoma" panose="020B0604030504040204" pitchFamily="34" charset="0"/>
                <a:cs typeface="Tahoma" panose="020B0604030504040204" pitchFamily="34" charset="0"/>
              </a:rPr>
              <a:t>Hàm nextQuestion sẽ gọi lại hàm loadCauHoi khi người chơi trả lời đúng và sẽ load câu hỏi dựa theo mức độ câu hỏi hiện tại (từ câu 1-5 sẽ là mức độ dễ, từ câu 6-10 sẽ là mức độ trung bình, từ câu 11-15 sẽ là mức độ khó.</a:t>
            </a:r>
          </a:p>
        </p:txBody>
      </p:sp>
      <p:pic>
        <p:nvPicPr>
          <p:cNvPr id="3" name="Picture 2">
            <a:extLst>
              <a:ext uri="{FF2B5EF4-FFF2-40B4-BE49-F238E27FC236}">
                <a16:creationId xmlns:a16="http://schemas.microsoft.com/office/drawing/2014/main" id="{BC170347-07EF-4B97-842F-F8EAEF5D2D7C}"/>
              </a:ext>
            </a:extLst>
          </p:cNvPr>
          <p:cNvPicPr>
            <a:picLocks noChangeAspect="1"/>
          </p:cNvPicPr>
          <p:nvPr/>
        </p:nvPicPr>
        <p:blipFill>
          <a:blip r:embed="rId3"/>
          <a:stretch>
            <a:fillRect/>
          </a:stretch>
        </p:blipFill>
        <p:spPr>
          <a:xfrm>
            <a:off x="1563894" y="1132448"/>
            <a:ext cx="3321830" cy="3586221"/>
          </a:xfrm>
          <a:prstGeom prst="rect">
            <a:avLst/>
          </a:prstGeom>
        </p:spPr>
      </p:pic>
    </p:spTree>
    <p:extLst>
      <p:ext uri="{BB962C8B-B14F-4D97-AF65-F5344CB8AC3E}">
        <p14:creationId xmlns:p14="http://schemas.microsoft.com/office/powerpoint/2010/main" val="4051519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511038" y="573024"/>
            <a:ext cx="4060962" cy="6408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419" sz="3000" b="1">
                <a:latin typeface="Bahnschrift" panose="020B0502040204020203" pitchFamily="34" charset="0"/>
              </a:rPr>
              <a:t>Thiết kế - xử lý code</a:t>
            </a:r>
            <a:endParaRPr sz="3000"/>
          </a:p>
        </p:txBody>
      </p:sp>
      <p:sp>
        <p:nvSpPr>
          <p:cNvPr id="8" name="TextBox 7">
            <a:extLst>
              <a:ext uri="{FF2B5EF4-FFF2-40B4-BE49-F238E27FC236}">
                <a16:creationId xmlns:a16="http://schemas.microsoft.com/office/drawing/2014/main" id="{0CBC7571-29FC-40EB-926A-FF4DEFDA6117}"/>
              </a:ext>
            </a:extLst>
          </p:cNvPr>
          <p:cNvSpPr txBox="1"/>
          <p:nvPr/>
        </p:nvSpPr>
        <p:spPr>
          <a:xfrm>
            <a:off x="4714793" y="1982992"/>
            <a:ext cx="2734050" cy="1600438"/>
          </a:xfrm>
          <a:prstGeom prst="rect">
            <a:avLst/>
          </a:prstGeom>
          <a:noFill/>
        </p:spPr>
        <p:txBody>
          <a:bodyPr wrap="square" rtlCol="0">
            <a:spAutoFit/>
          </a:bodyPr>
          <a:lstStyle/>
          <a:p>
            <a:r>
              <a:rPr lang="en-US">
                <a:latin typeface="Barlow Light" panose="00000400000000000000" pitchFamily="2" charset="0"/>
                <a:ea typeface="Tahoma" panose="020B0604030504040204" pitchFamily="34" charset="0"/>
                <a:cs typeface="Tahoma" panose="020B0604030504040204" pitchFamily="34" charset="0"/>
              </a:rPr>
              <a:t>Hàm correctAnswer sẽ thực hiện việc thay đổi màu nút người chơi đã chọn sang màu xanh để biểu thị đáp án đúng và đồng thời phát ra âm thanh của MC, sau đó hàm run bên trong sẽ gán số điểm hiện tại của người chơi vào tvScore</a:t>
            </a:r>
          </a:p>
        </p:txBody>
      </p:sp>
      <p:pic>
        <p:nvPicPr>
          <p:cNvPr id="11" name="Picture 10">
            <a:extLst>
              <a:ext uri="{FF2B5EF4-FFF2-40B4-BE49-F238E27FC236}">
                <a16:creationId xmlns:a16="http://schemas.microsoft.com/office/drawing/2014/main" id="{199020EE-FBD8-433C-91D1-10DFCDE084B0}"/>
              </a:ext>
            </a:extLst>
          </p:cNvPr>
          <p:cNvPicPr>
            <a:picLocks noChangeAspect="1"/>
          </p:cNvPicPr>
          <p:nvPr/>
        </p:nvPicPr>
        <p:blipFill>
          <a:blip r:embed="rId3"/>
          <a:stretch>
            <a:fillRect/>
          </a:stretch>
        </p:blipFill>
        <p:spPr>
          <a:xfrm>
            <a:off x="1127293" y="1267913"/>
            <a:ext cx="3444707" cy="3305113"/>
          </a:xfrm>
          <a:prstGeom prst="rect">
            <a:avLst/>
          </a:prstGeom>
        </p:spPr>
      </p:pic>
    </p:spTree>
    <p:extLst>
      <p:ext uri="{BB962C8B-B14F-4D97-AF65-F5344CB8AC3E}">
        <p14:creationId xmlns:p14="http://schemas.microsoft.com/office/powerpoint/2010/main" val="1139145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511038" y="573024"/>
            <a:ext cx="4060962" cy="6408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419" sz="3000" b="1">
                <a:latin typeface="Bahnschrift" panose="020B0502040204020203" pitchFamily="34" charset="0"/>
              </a:rPr>
              <a:t>Thiết kế - xử lý code</a:t>
            </a:r>
            <a:endParaRPr sz="3000"/>
          </a:p>
        </p:txBody>
      </p:sp>
      <p:sp>
        <p:nvSpPr>
          <p:cNvPr id="8" name="TextBox 7">
            <a:extLst>
              <a:ext uri="{FF2B5EF4-FFF2-40B4-BE49-F238E27FC236}">
                <a16:creationId xmlns:a16="http://schemas.microsoft.com/office/drawing/2014/main" id="{0CBC7571-29FC-40EB-926A-FF4DEFDA6117}"/>
              </a:ext>
            </a:extLst>
          </p:cNvPr>
          <p:cNvSpPr txBox="1"/>
          <p:nvPr/>
        </p:nvSpPr>
        <p:spPr>
          <a:xfrm>
            <a:off x="5148775" y="1997613"/>
            <a:ext cx="3173923" cy="1815882"/>
          </a:xfrm>
          <a:prstGeom prst="rect">
            <a:avLst/>
          </a:prstGeom>
          <a:noFill/>
        </p:spPr>
        <p:txBody>
          <a:bodyPr wrap="square" rtlCol="0">
            <a:spAutoFit/>
          </a:bodyPr>
          <a:lstStyle/>
          <a:p>
            <a:r>
              <a:rPr lang="en-US">
                <a:latin typeface="Barlow Light" panose="00000400000000000000" pitchFamily="2" charset="0"/>
                <a:ea typeface="Tahoma" panose="020B0604030504040204" pitchFamily="34" charset="0"/>
                <a:cs typeface="Tahoma" panose="020B0604030504040204" pitchFamily="34" charset="0"/>
              </a:rPr>
              <a:t>Hàm gameOver và hàm showDiaLogLose sẽ xử lý việc người chơi chọn vào đáp án sai, khi người chơi chọn sai thì đáp án người chơi đã chọn sẽ chuyển sang màu đỏ để biểu thị cho việc chọn sai và sau đó sẽ hiển thị 1 dialog để đưa người chơi tới giao diện kết thúc </a:t>
            </a:r>
          </a:p>
        </p:txBody>
      </p:sp>
      <p:pic>
        <p:nvPicPr>
          <p:cNvPr id="3" name="Picture 2">
            <a:extLst>
              <a:ext uri="{FF2B5EF4-FFF2-40B4-BE49-F238E27FC236}">
                <a16:creationId xmlns:a16="http://schemas.microsoft.com/office/drawing/2014/main" id="{28B978DE-B2C2-47F5-AA13-D1B30A189616}"/>
              </a:ext>
            </a:extLst>
          </p:cNvPr>
          <p:cNvPicPr>
            <a:picLocks noChangeAspect="1"/>
          </p:cNvPicPr>
          <p:nvPr/>
        </p:nvPicPr>
        <p:blipFill>
          <a:blip r:embed="rId3"/>
          <a:stretch>
            <a:fillRect/>
          </a:stretch>
        </p:blipFill>
        <p:spPr>
          <a:xfrm>
            <a:off x="988463" y="1213846"/>
            <a:ext cx="4045507" cy="3476478"/>
          </a:xfrm>
          <a:prstGeom prst="rect">
            <a:avLst/>
          </a:prstGeom>
        </p:spPr>
      </p:pic>
    </p:spTree>
    <p:extLst>
      <p:ext uri="{BB962C8B-B14F-4D97-AF65-F5344CB8AC3E}">
        <p14:creationId xmlns:p14="http://schemas.microsoft.com/office/powerpoint/2010/main" val="3425636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11" name="Google Shape;268;p17">
            <a:extLst>
              <a:ext uri="{FF2B5EF4-FFF2-40B4-BE49-F238E27FC236}">
                <a16:creationId xmlns:a16="http://schemas.microsoft.com/office/drawing/2014/main" id="{CBF5097D-FD12-4B4A-91D5-F6AE87E377C9}"/>
              </a:ext>
            </a:extLst>
          </p:cNvPr>
          <p:cNvSpPr txBox="1">
            <a:spLocks noGrp="1"/>
          </p:cNvSpPr>
          <p:nvPr>
            <p:ph type="ctrTitle"/>
          </p:nvPr>
        </p:nvSpPr>
        <p:spPr>
          <a:xfrm>
            <a:off x="511037" y="573024"/>
            <a:ext cx="5052735" cy="6408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419" sz="3000" b="1">
                <a:latin typeface="Bahnschrift" panose="020B0502040204020203" pitchFamily="34" charset="0"/>
              </a:rPr>
              <a:t>Thiết kế - giao diện kết thúc</a:t>
            </a:r>
            <a:endParaRPr sz="3000"/>
          </a:p>
        </p:txBody>
      </p:sp>
      <p:sp>
        <p:nvSpPr>
          <p:cNvPr id="12" name="TextBox 11">
            <a:extLst>
              <a:ext uri="{FF2B5EF4-FFF2-40B4-BE49-F238E27FC236}">
                <a16:creationId xmlns:a16="http://schemas.microsoft.com/office/drawing/2014/main" id="{937476D1-7D06-4504-BAD9-608E3F9C3C0A}"/>
              </a:ext>
            </a:extLst>
          </p:cNvPr>
          <p:cNvSpPr txBox="1"/>
          <p:nvPr/>
        </p:nvSpPr>
        <p:spPr>
          <a:xfrm>
            <a:off x="4934757" y="1800523"/>
            <a:ext cx="2204596" cy="2031325"/>
          </a:xfrm>
          <a:prstGeom prst="rect">
            <a:avLst/>
          </a:prstGeom>
          <a:noFill/>
        </p:spPr>
        <p:txBody>
          <a:bodyPr wrap="square" rtlCol="0">
            <a:spAutoFit/>
          </a:bodyPr>
          <a:lstStyle/>
          <a:p>
            <a:r>
              <a:rPr lang="en-US">
                <a:latin typeface="Barlow Light" panose="00000400000000000000" pitchFamily="2" charset="0"/>
                <a:ea typeface="Tahoma" panose="020B0604030504040204" pitchFamily="34" charset="0"/>
                <a:cs typeface="Tahoma" panose="020B0604030504040204" pitchFamily="34" charset="0"/>
              </a:rPr>
              <a:t>Giao diện kết thúc sẽ công bố số điểm người chơi đạt được và đưa ra 2 lựa chọn, nếu người chơi bấm nút chơi lại thì sẽ chuyển sang giao diện game hoặc nếu bấm vào nút trang chủ thì sẽ chuyển sang giao diện bắt đầu.</a:t>
            </a:r>
          </a:p>
        </p:txBody>
      </p:sp>
      <p:grpSp>
        <p:nvGrpSpPr>
          <p:cNvPr id="7" name="Group 6">
            <a:extLst>
              <a:ext uri="{FF2B5EF4-FFF2-40B4-BE49-F238E27FC236}">
                <a16:creationId xmlns:a16="http://schemas.microsoft.com/office/drawing/2014/main" id="{53300C96-4427-44B8-A75E-D881944DD441}"/>
              </a:ext>
            </a:extLst>
          </p:cNvPr>
          <p:cNvGrpSpPr/>
          <p:nvPr/>
        </p:nvGrpSpPr>
        <p:grpSpPr>
          <a:xfrm>
            <a:off x="2677595" y="1213846"/>
            <a:ext cx="1894405" cy="3386038"/>
            <a:chOff x="6404339" y="1322364"/>
            <a:chExt cx="1894405" cy="3386038"/>
          </a:xfrm>
        </p:grpSpPr>
        <p:sp>
          <p:nvSpPr>
            <p:cNvPr id="13" name="TextBox 12">
              <a:extLst>
                <a:ext uri="{FF2B5EF4-FFF2-40B4-BE49-F238E27FC236}">
                  <a16:creationId xmlns:a16="http://schemas.microsoft.com/office/drawing/2014/main" id="{BACA01A8-A13B-41CF-BD4A-AF19055A2FB6}"/>
                </a:ext>
              </a:extLst>
            </p:cNvPr>
            <p:cNvSpPr txBox="1"/>
            <p:nvPr/>
          </p:nvSpPr>
          <p:spPr>
            <a:xfrm>
              <a:off x="6537726" y="4400625"/>
              <a:ext cx="1627632" cy="307777"/>
            </a:xfrm>
            <a:prstGeom prst="rect">
              <a:avLst/>
            </a:prstGeom>
            <a:noFill/>
          </p:spPr>
          <p:txBody>
            <a:bodyPr wrap="square" rtlCol="0">
              <a:spAutoFit/>
            </a:bodyPr>
            <a:lstStyle/>
            <a:p>
              <a:r>
                <a:rPr lang="en-US">
                  <a:latin typeface="Barlow Light" panose="00000400000000000000" pitchFamily="2" charset="0"/>
                  <a:ea typeface="Tahoma" panose="020B0604030504040204" pitchFamily="34" charset="0"/>
                  <a:cs typeface="Tahoma" panose="020B0604030504040204" pitchFamily="34" charset="0"/>
                </a:rPr>
                <a:t>Giao diện kết thúc</a:t>
              </a:r>
            </a:p>
          </p:txBody>
        </p:sp>
        <p:pic>
          <p:nvPicPr>
            <p:cNvPr id="14" name="Picture 13">
              <a:extLst>
                <a:ext uri="{FF2B5EF4-FFF2-40B4-BE49-F238E27FC236}">
                  <a16:creationId xmlns:a16="http://schemas.microsoft.com/office/drawing/2014/main" id="{6D2FB3C1-8A88-4301-8B2D-D65FC786E351}"/>
                </a:ext>
              </a:extLst>
            </p:cNvPr>
            <p:cNvPicPr>
              <a:picLocks noChangeAspect="1"/>
            </p:cNvPicPr>
            <p:nvPr/>
          </p:nvPicPr>
          <p:blipFill>
            <a:blip r:embed="rId3"/>
            <a:stretch>
              <a:fillRect/>
            </a:stretch>
          </p:blipFill>
          <p:spPr>
            <a:xfrm>
              <a:off x="6404339" y="1322364"/>
              <a:ext cx="1894405" cy="3078261"/>
            </a:xfrm>
            <a:prstGeom prst="rect">
              <a:avLst/>
            </a:prstGeom>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823"/>
        <p:cNvGrpSpPr/>
        <p:nvPr/>
      </p:nvGrpSpPr>
      <p:grpSpPr>
        <a:xfrm>
          <a:off x="0" y="0"/>
          <a:ext cx="0" cy="0"/>
          <a:chOff x="0" y="0"/>
          <a:chExt cx="0" cy="0"/>
        </a:xfrm>
      </p:grpSpPr>
      <p:sp>
        <p:nvSpPr>
          <p:cNvPr id="1825" name="Google Shape;1825;p52"/>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5400" b="1">
                <a:solidFill>
                  <a:srgbClr val="434343"/>
                </a:solidFill>
                <a:latin typeface="Montserrat"/>
                <a:ea typeface="Montserrat"/>
                <a:cs typeface="Montserrat"/>
                <a:sym typeface="Montserrat"/>
              </a:rPr>
              <a:t>End!</a:t>
            </a:r>
            <a:endParaRPr sz="5400" b="1">
              <a:solidFill>
                <a:srgbClr val="434343"/>
              </a:solidFill>
              <a:latin typeface="Montserrat"/>
              <a:ea typeface="Montserrat"/>
              <a:cs typeface="Montserrat"/>
              <a:sym typeface="Montserrat"/>
            </a:endParaRPr>
          </a:p>
        </p:txBody>
      </p:sp>
      <p:sp>
        <p:nvSpPr>
          <p:cNvPr id="1839" name="Google Shape;1839;p5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7" name="Google Shape;689;p17">
            <a:extLst>
              <a:ext uri="{FF2B5EF4-FFF2-40B4-BE49-F238E27FC236}">
                <a16:creationId xmlns:a16="http://schemas.microsoft.com/office/drawing/2014/main" id="{323F4B07-F0C3-4ECB-B88B-B20BD6073E9B}"/>
              </a:ext>
            </a:extLst>
          </p:cNvPr>
          <p:cNvSpPr txBox="1">
            <a:spLocks noGrp="1"/>
          </p:cNvSpPr>
          <p:nvPr>
            <p:ph type="title"/>
          </p:nvPr>
        </p:nvSpPr>
        <p:spPr>
          <a:xfrm>
            <a:off x="0" y="717818"/>
            <a:ext cx="6111141" cy="52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419" sz="4500" b="1" dirty="0">
                <a:latin typeface="Bahnschrift" panose="020B0502040204020203" pitchFamily="34" charset="0"/>
              </a:rPr>
              <a:t>Nội dung báo cáo</a:t>
            </a:r>
            <a:endParaRPr sz="4500" b="1" dirty="0">
              <a:latin typeface="Bahnschrift" panose="020B0502040204020203" pitchFamily="34" charset="0"/>
            </a:endParaRPr>
          </a:p>
        </p:txBody>
      </p:sp>
      <p:grpSp>
        <p:nvGrpSpPr>
          <p:cNvPr id="3" name="Group 2">
            <a:extLst>
              <a:ext uri="{FF2B5EF4-FFF2-40B4-BE49-F238E27FC236}">
                <a16:creationId xmlns:a16="http://schemas.microsoft.com/office/drawing/2014/main" id="{91BAF312-94C6-419F-9778-50EE5061F18F}"/>
              </a:ext>
            </a:extLst>
          </p:cNvPr>
          <p:cNvGrpSpPr/>
          <p:nvPr/>
        </p:nvGrpSpPr>
        <p:grpSpPr>
          <a:xfrm>
            <a:off x="766688" y="1851481"/>
            <a:ext cx="4804118" cy="2017135"/>
            <a:chOff x="-1" y="2041395"/>
            <a:chExt cx="4394012" cy="1787959"/>
          </a:xfrm>
        </p:grpSpPr>
        <p:sp>
          <p:nvSpPr>
            <p:cNvPr id="104" name="Freeform 5">
              <a:extLst>
                <a:ext uri="{FF2B5EF4-FFF2-40B4-BE49-F238E27FC236}">
                  <a16:creationId xmlns:a16="http://schemas.microsoft.com/office/drawing/2014/main" id="{E8BB00E4-FB96-4C37-9712-88443B3F486F}"/>
                </a:ext>
              </a:extLst>
            </p:cNvPr>
            <p:cNvSpPr>
              <a:spLocks noEditPoints="1"/>
            </p:cNvSpPr>
            <p:nvPr/>
          </p:nvSpPr>
          <p:spPr bwMode="auto">
            <a:xfrm>
              <a:off x="48069" y="2041395"/>
              <a:ext cx="895349" cy="1049307"/>
            </a:xfrm>
            <a:custGeom>
              <a:avLst/>
              <a:gdLst>
                <a:gd name="T0" fmla="*/ 1275 w 2552"/>
                <a:gd name="T1" fmla="*/ 0 h 2941"/>
                <a:gd name="T2" fmla="*/ 0 w 2552"/>
                <a:gd name="T3" fmla="*/ 734 h 2941"/>
                <a:gd name="T4" fmla="*/ 0 w 2552"/>
                <a:gd name="T5" fmla="*/ 2210 h 2941"/>
                <a:gd name="T6" fmla="*/ 1275 w 2552"/>
                <a:gd name="T7" fmla="*/ 2941 h 2941"/>
                <a:gd name="T8" fmla="*/ 2552 w 2552"/>
                <a:gd name="T9" fmla="*/ 2210 h 2941"/>
                <a:gd name="T10" fmla="*/ 2552 w 2552"/>
                <a:gd name="T11" fmla="*/ 734 h 2941"/>
                <a:gd name="T12" fmla="*/ 1275 w 2552"/>
                <a:gd name="T13" fmla="*/ 0 h 2941"/>
                <a:gd name="T14" fmla="*/ 2391 w 2552"/>
                <a:gd name="T15" fmla="*/ 2117 h 2941"/>
                <a:gd name="T16" fmla="*/ 1275 w 2552"/>
                <a:gd name="T17" fmla="*/ 2757 h 2941"/>
                <a:gd name="T18" fmla="*/ 161 w 2552"/>
                <a:gd name="T19" fmla="*/ 2117 h 2941"/>
                <a:gd name="T20" fmla="*/ 161 w 2552"/>
                <a:gd name="T21" fmla="*/ 827 h 2941"/>
                <a:gd name="T22" fmla="*/ 1275 w 2552"/>
                <a:gd name="T23" fmla="*/ 187 h 2941"/>
                <a:gd name="T24" fmla="*/ 2391 w 2552"/>
                <a:gd name="T25" fmla="*/ 827 h 2941"/>
                <a:gd name="T26" fmla="*/ 2391 w 2552"/>
                <a:gd name="T27" fmla="*/ 2117 h 2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52" h="2941">
                  <a:moveTo>
                    <a:pt x="1275" y="0"/>
                  </a:moveTo>
                  <a:lnTo>
                    <a:pt x="0" y="734"/>
                  </a:lnTo>
                  <a:lnTo>
                    <a:pt x="0" y="2210"/>
                  </a:lnTo>
                  <a:lnTo>
                    <a:pt x="1275" y="2941"/>
                  </a:lnTo>
                  <a:lnTo>
                    <a:pt x="2552" y="2210"/>
                  </a:lnTo>
                  <a:lnTo>
                    <a:pt x="2552" y="734"/>
                  </a:lnTo>
                  <a:lnTo>
                    <a:pt x="1275" y="0"/>
                  </a:lnTo>
                  <a:close/>
                  <a:moveTo>
                    <a:pt x="2391" y="2117"/>
                  </a:moveTo>
                  <a:lnTo>
                    <a:pt x="1275" y="2757"/>
                  </a:lnTo>
                  <a:lnTo>
                    <a:pt x="161" y="2117"/>
                  </a:lnTo>
                  <a:lnTo>
                    <a:pt x="161" y="827"/>
                  </a:lnTo>
                  <a:lnTo>
                    <a:pt x="1275" y="187"/>
                  </a:lnTo>
                  <a:lnTo>
                    <a:pt x="2391" y="827"/>
                  </a:lnTo>
                  <a:lnTo>
                    <a:pt x="2391" y="2117"/>
                  </a:lnTo>
                  <a:close/>
                </a:path>
              </a:pathLst>
            </a:custGeom>
            <a:solidFill>
              <a:schemeClr val="bg2"/>
            </a:solidFill>
            <a:ln w="15875"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50"/>
            </a:p>
          </p:txBody>
        </p:sp>
        <p:sp>
          <p:nvSpPr>
            <p:cNvPr id="105" name="Freeform 5">
              <a:extLst>
                <a:ext uri="{FF2B5EF4-FFF2-40B4-BE49-F238E27FC236}">
                  <a16:creationId xmlns:a16="http://schemas.microsoft.com/office/drawing/2014/main" id="{347FA400-466A-431E-A093-FBFA02333275}"/>
                </a:ext>
              </a:extLst>
            </p:cNvPr>
            <p:cNvSpPr>
              <a:spLocks noEditPoints="1"/>
            </p:cNvSpPr>
            <p:nvPr/>
          </p:nvSpPr>
          <p:spPr bwMode="auto">
            <a:xfrm>
              <a:off x="1760469" y="2041395"/>
              <a:ext cx="895349" cy="1049307"/>
            </a:xfrm>
            <a:custGeom>
              <a:avLst/>
              <a:gdLst>
                <a:gd name="T0" fmla="*/ 1275 w 2552"/>
                <a:gd name="T1" fmla="*/ 0 h 2941"/>
                <a:gd name="T2" fmla="*/ 0 w 2552"/>
                <a:gd name="T3" fmla="*/ 734 h 2941"/>
                <a:gd name="T4" fmla="*/ 0 w 2552"/>
                <a:gd name="T5" fmla="*/ 2210 h 2941"/>
                <a:gd name="T6" fmla="*/ 1275 w 2552"/>
                <a:gd name="T7" fmla="*/ 2941 h 2941"/>
                <a:gd name="T8" fmla="*/ 2552 w 2552"/>
                <a:gd name="T9" fmla="*/ 2210 h 2941"/>
                <a:gd name="T10" fmla="*/ 2552 w 2552"/>
                <a:gd name="T11" fmla="*/ 734 h 2941"/>
                <a:gd name="T12" fmla="*/ 1275 w 2552"/>
                <a:gd name="T13" fmla="*/ 0 h 2941"/>
                <a:gd name="T14" fmla="*/ 2391 w 2552"/>
                <a:gd name="T15" fmla="*/ 2117 h 2941"/>
                <a:gd name="T16" fmla="*/ 1275 w 2552"/>
                <a:gd name="T17" fmla="*/ 2757 h 2941"/>
                <a:gd name="T18" fmla="*/ 161 w 2552"/>
                <a:gd name="T19" fmla="*/ 2117 h 2941"/>
                <a:gd name="T20" fmla="*/ 161 w 2552"/>
                <a:gd name="T21" fmla="*/ 827 h 2941"/>
                <a:gd name="T22" fmla="*/ 1275 w 2552"/>
                <a:gd name="T23" fmla="*/ 187 h 2941"/>
                <a:gd name="T24" fmla="*/ 2391 w 2552"/>
                <a:gd name="T25" fmla="*/ 827 h 2941"/>
                <a:gd name="T26" fmla="*/ 2391 w 2552"/>
                <a:gd name="T27" fmla="*/ 2117 h 2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52" h="2941">
                  <a:moveTo>
                    <a:pt x="1275" y="0"/>
                  </a:moveTo>
                  <a:lnTo>
                    <a:pt x="0" y="734"/>
                  </a:lnTo>
                  <a:lnTo>
                    <a:pt x="0" y="2210"/>
                  </a:lnTo>
                  <a:lnTo>
                    <a:pt x="1275" y="2941"/>
                  </a:lnTo>
                  <a:lnTo>
                    <a:pt x="2552" y="2210"/>
                  </a:lnTo>
                  <a:lnTo>
                    <a:pt x="2552" y="734"/>
                  </a:lnTo>
                  <a:lnTo>
                    <a:pt x="1275" y="0"/>
                  </a:lnTo>
                  <a:close/>
                  <a:moveTo>
                    <a:pt x="2391" y="2117"/>
                  </a:moveTo>
                  <a:lnTo>
                    <a:pt x="1275" y="2757"/>
                  </a:lnTo>
                  <a:lnTo>
                    <a:pt x="161" y="2117"/>
                  </a:lnTo>
                  <a:lnTo>
                    <a:pt x="161" y="827"/>
                  </a:lnTo>
                  <a:lnTo>
                    <a:pt x="1275" y="187"/>
                  </a:lnTo>
                  <a:lnTo>
                    <a:pt x="2391" y="827"/>
                  </a:lnTo>
                  <a:lnTo>
                    <a:pt x="2391" y="2117"/>
                  </a:lnTo>
                  <a:close/>
                </a:path>
              </a:pathLst>
            </a:custGeom>
            <a:solidFill>
              <a:schemeClr val="bg2"/>
            </a:solidFill>
            <a:ln w="15875"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50"/>
            </a:p>
          </p:txBody>
        </p:sp>
        <p:sp>
          <p:nvSpPr>
            <p:cNvPr id="106" name="Freeform 5">
              <a:extLst>
                <a:ext uri="{FF2B5EF4-FFF2-40B4-BE49-F238E27FC236}">
                  <a16:creationId xmlns:a16="http://schemas.microsoft.com/office/drawing/2014/main" id="{6B6EA1DA-23F3-4E7F-8D81-16C2DC02134C}"/>
                </a:ext>
              </a:extLst>
            </p:cNvPr>
            <p:cNvSpPr>
              <a:spLocks noEditPoints="1"/>
            </p:cNvSpPr>
            <p:nvPr/>
          </p:nvSpPr>
          <p:spPr bwMode="auto">
            <a:xfrm>
              <a:off x="3472869" y="2041395"/>
              <a:ext cx="895349" cy="1049307"/>
            </a:xfrm>
            <a:custGeom>
              <a:avLst/>
              <a:gdLst>
                <a:gd name="T0" fmla="*/ 1275 w 2552"/>
                <a:gd name="T1" fmla="*/ 0 h 2941"/>
                <a:gd name="T2" fmla="*/ 0 w 2552"/>
                <a:gd name="T3" fmla="*/ 734 h 2941"/>
                <a:gd name="T4" fmla="*/ 0 w 2552"/>
                <a:gd name="T5" fmla="*/ 2210 h 2941"/>
                <a:gd name="T6" fmla="*/ 1275 w 2552"/>
                <a:gd name="T7" fmla="*/ 2941 h 2941"/>
                <a:gd name="T8" fmla="*/ 2552 w 2552"/>
                <a:gd name="T9" fmla="*/ 2210 h 2941"/>
                <a:gd name="T10" fmla="*/ 2552 w 2552"/>
                <a:gd name="T11" fmla="*/ 734 h 2941"/>
                <a:gd name="T12" fmla="*/ 1275 w 2552"/>
                <a:gd name="T13" fmla="*/ 0 h 2941"/>
                <a:gd name="T14" fmla="*/ 2391 w 2552"/>
                <a:gd name="T15" fmla="*/ 2117 h 2941"/>
                <a:gd name="T16" fmla="*/ 1275 w 2552"/>
                <a:gd name="T17" fmla="*/ 2757 h 2941"/>
                <a:gd name="T18" fmla="*/ 161 w 2552"/>
                <a:gd name="T19" fmla="*/ 2117 h 2941"/>
                <a:gd name="T20" fmla="*/ 161 w 2552"/>
                <a:gd name="T21" fmla="*/ 827 h 2941"/>
                <a:gd name="T22" fmla="*/ 1275 w 2552"/>
                <a:gd name="T23" fmla="*/ 187 h 2941"/>
                <a:gd name="T24" fmla="*/ 2391 w 2552"/>
                <a:gd name="T25" fmla="*/ 827 h 2941"/>
                <a:gd name="T26" fmla="*/ 2391 w 2552"/>
                <a:gd name="T27" fmla="*/ 2117 h 2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52" h="2941">
                  <a:moveTo>
                    <a:pt x="1275" y="0"/>
                  </a:moveTo>
                  <a:lnTo>
                    <a:pt x="0" y="734"/>
                  </a:lnTo>
                  <a:lnTo>
                    <a:pt x="0" y="2210"/>
                  </a:lnTo>
                  <a:lnTo>
                    <a:pt x="1275" y="2941"/>
                  </a:lnTo>
                  <a:lnTo>
                    <a:pt x="2552" y="2210"/>
                  </a:lnTo>
                  <a:lnTo>
                    <a:pt x="2552" y="734"/>
                  </a:lnTo>
                  <a:lnTo>
                    <a:pt x="1275" y="0"/>
                  </a:lnTo>
                  <a:close/>
                  <a:moveTo>
                    <a:pt x="2391" y="2117"/>
                  </a:moveTo>
                  <a:lnTo>
                    <a:pt x="1275" y="2757"/>
                  </a:lnTo>
                  <a:lnTo>
                    <a:pt x="161" y="2117"/>
                  </a:lnTo>
                  <a:lnTo>
                    <a:pt x="161" y="827"/>
                  </a:lnTo>
                  <a:lnTo>
                    <a:pt x="1275" y="187"/>
                  </a:lnTo>
                  <a:lnTo>
                    <a:pt x="2391" y="827"/>
                  </a:lnTo>
                  <a:lnTo>
                    <a:pt x="2391" y="2117"/>
                  </a:lnTo>
                  <a:close/>
                </a:path>
              </a:pathLst>
            </a:custGeom>
            <a:solidFill>
              <a:schemeClr val="bg2"/>
            </a:solidFill>
            <a:ln w="15875" cap="flat">
              <a:noFill/>
              <a:prstDash val="solid"/>
              <a:miter lim="800000"/>
              <a:headEnd/>
              <a:tailEnd/>
            </a:ln>
          </p:spPr>
          <p:txBody>
            <a:bodyPr vert="horz" wrap="square" lIns="68580" tIns="34290" rIns="68580" bIns="34290" numCol="1" anchor="t" anchorCtr="0" compatLnSpc="1">
              <a:prstTxWarp prst="textNoShape">
                <a:avLst/>
              </a:prstTxWarp>
            </a:bodyPr>
            <a:lstStyle/>
            <a:p>
              <a:endParaRPr lang="en-US" sz="1050"/>
            </a:p>
          </p:txBody>
        </p:sp>
        <p:sp>
          <p:nvSpPr>
            <p:cNvPr id="108" name="Freeform 111">
              <a:extLst>
                <a:ext uri="{FF2B5EF4-FFF2-40B4-BE49-F238E27FC236}">
                  <a16:creationId xmlns:a16="http://schemas.microsoft.com/office/drawing/2014/main" id="{27056CB5-299F-40A2-943D-8DD6C9F4034F}"/>
                </a:ext>
              </a:extLst>
            </p:cNvPr>
            <p:cNvSpPr>
              <a:spLocks/>
            </p:cNvSpPr>
            <p:nvPr/>
          </p:nvSpPr>
          <p:spPr bwMode="auto">
            <a:xfrm>
              <a:off x="406038" y="3196513"/>
              <a:ext cx="158363" cy="185787"/>
            </a:xfrm>
            <a:custGeom>
              <a:avLst/>
              <a:gdLst>
                <a:gd name="T0" fmla="*/ 895 w 1790"/>
                <a:gd name="T1" fmla="*/ 0 h 2065"/>
                <a:gd name="T2" fmla="*/ 0 w 1790"/>
                <a:gd name="T3" fmla="*/ 515 h 2065"/>
                <a:gd name="T4" fmla="*/ 0 w 1790"/>
                <a:gd name="T5" fmla="*/ 1550 h 2065"/>
                <a:gd name="T6" fmla="*/ 895 w 1790"/>
                <a:gd name="T7" fmla="*/ 2065 h 2065"/>
                <a:gd name="T8" fmla="*/ 1790 w 1790"/>
                <a:gd name="T9" fmla="*/ 1550 h 2065"/>
                <a:gd name="T10" fmla="*/ 1790 w 1790"/>
                <a:gd name="T11" fmla="*/ 515 h 2065"/>
                <a:gd name="T12" fmla="*/ 895 w 1790"/>
                <a:gd name="T13" fmla="*/ 0 h 2065"/>
              </a:gdLst>
              <a:ahLst/>
              <a:cxnLst>
                <a:cxn ang="0">
                  <a:pos x="T0" y="T1"/>
                </a:cxn>
                <a:cxn ang="0">
                  <a:pos x="T2" y="T3"/>
                </a:cxn>
                <a:cxn ang="0">
                  <a:pos x="T4" y="T5"/>
                </a:cxn>
                <a:cxn ang="0">
                  <a:pos x="T6" y="T7"/>
                </a:cxn>
                <a:cxn ang="0">
                  <a:pos x="T8" y="T9"/>
                </a:cxn>
                <a:cxn ang="0">
                  <a:pos x="T10" y="T11"/>
                </a:cxn>
                <a:cxn ang="0">
                  <a:pos x="T12" y="T13"/>
                </a:cxn>
              </a:cxnLst>
              <a:rect l="0" t="0" r="r" b="b"/>
              <a:pathLst>
                <a:path w="1790" h="2065">
                  <a:moveTo>
                    <a:pt x="895" y="0"/>
                  </a:moveTo>
                  <a:lnTo>
                    <a:pt x="0" y="515"/>
                  </a:lnTo>
                  <a:lnTo>
                    <a:pt x="0" y="1550"/>
                  </a:lnTo>
                  <a:lnTo>
                    <a:pt x="895" y="2065"/>
                  </a:lnTo>
                  <a:lnTo>
                    <a:pt x="1790" y="1550"/>
                  </a:lnTo>
                  <a:lnTo>
                    <a:pt x="1790" y="515"/>
                  </a:lnTo>
                  <a:lnTo>
                    <a:pt x="895" y="0"/>
                  </a:lnTo>
                  <a:close/>
                </a:path>
              </a:pathLst>
            </a:custGeom>
            <a:solidFill>
              <a:schemeClr val="accent1">
                <a:lumMod val="75000"/>
              </a:schemeClr>
            </a:solidFill>
            <a:ln>
              <a:noFill/>
            </a:ln>
          </p:spPr>
          <p:txBody>
            <a:bodyPr vert="horz" wrap="square" lIns="68580" tIns="34290" rIns="68580" bIns="34290" numCol="1" anchor="ctr" anchorCtr="0" compatLnSpc="1">
              <a:prstTxWarp prst="textNoShape">
                <a:avLst/>
              </a:prstTxWarp>
            </a:bodyPr>
            <a:lstStyle/>
            <a:p>
              <a:pPr algn="ctr"/>
              <a:r>
                <a:rPr lang="en-US" sz="1050" b="1" dirty="0">
                  <a:solidFill>
                    <a:schemeClr val="bg1"/>
                  </a:solidFill>
                  <a:latin typeface="Georgia Pro Cond" panose="02040506050405020303" pitchFamily="18" charset="0"/>
                  <a:ea typeface="Lato Black" charset="0"/>
                  <a:cs typeface="Lato Black" charset="0"/>
                </a:rPr>
                <a:t>1</a:t>
              </a:r>
            </a:p>
          </p:txBody>
        </p:sp>
        <p:sp>
          <p:nvSpPr>
            <p:cNvPr id="110" name="TextBox 109">
              <a:extLst>
                <a:ext uri="{FF2B5EF4-FFF2-40B4-BE49-F238E27FC236}">
                  <a16:creationId xmlns:a16="http://schemas.microsoft.com/office/drawing/2014/main" id="{1FCEBD54-DC59-4173-B4F9-88D04CAF75F9}"/>
                </a:ext>
              </a:extLst>
            </p:cNvPr>
            <p:cNvSpPr txBox="1"/>
            <p:nvPr/>
          </p:nvSpPr>
          <p:spPr>
            <a:xfrm>
              <a:off x="-1" y="3640601"/>
              <a:ext cx="963084" cy="188753"/>
            </a:xfrm>
            <a:prstGeom prst="rect">
              <a:avLst/>
            </a:prstGeom>
            <a:noFill/>
          </p:spPr>
          <p:txBody>
            <a:bodyPr wrap="square" lIns="0" tIns="0" rIns="0" bIns="0" rtlCol="0">
              <a:spAutoFit/>
            </a:bodyPr>
            <a:lstStyle/>
            <a:p>
              <a:pPr algn="ctr"/>
              <a:r>
                <a:rPr lang="en-US" sz="1500" dirty="0">
                  <a:solidFill>
                    <a:schemeClr val="tx1">
                      <a:lumMod val="85000"/>
                      <a:lumOff val="15000"/>
                    </a:schemeClr>
                  </a:solidFill>
                  <a:latin typeface="Georgia" panose="02040502050405020303" pitchFamily="18" charset="0"/>
                  <a:ea typeface="Open Sans Semibold" panose="020B0706030804020204" pitchFamily="34" charset="0"/>
                  <a:cs typeface="Open Sans Semibold" panose="020B0706030804020204" pitchFamily="34" charset="0"/>
                </a:rPr>
                <a:t>Giới thiệu</a:t>
              </a:r>
            </a:p>
          </p:txBody>
        </p:sp>
        <p:sp>
          <p:nvSpPr>
            <p:cNvPr id="113" name="TextBox 112">
              <a:extLst>
                <a:ext uri="{FF2B5EF4-FFF2-40B4-BE49-F238E27FC236}">
                  <a16:creationId xmlns:a16="http://schemas.microsoft.com/office/drawing/2014/main" id="{419353B2-74CB-4079-B2AD-62C5F89011F3}"/>
                </a:ext>
              </a:extLst>
            </p:cNvPr>
            <p:cNvSpPr txBox="1"/>
            <p:nvPr/>
          </p:nvSpPr>
          <p:spPr>
            <a:xfrm>
              <a:off x="1640560" y="3640601"/>
              <a:ext cx="1128479" cy="188753"/>
            </a:xfrm>
            <a:prstGeom prst="rect">
              <a:avLst/>
            </a:prstGeom>
            <a:noFill/>
          </p:spPr>
          <p:txBody>
            <a:bodyPr wrap="square" lIns="0" tIns="0" rIns="0" bIns="0" rtlCol="0">
              <a:spAutoFit/>
            </a:bodyPr>
            <a:lstStyle/>
            <a:p>
              <a:pPr algn="ctr"/>
              <a:r>
                <a:rPr lang="en-US" sz="1500" dirty="0">
                  <a:solidFill>
                    <a:schemeClr val="tx1">
                      <a:lumMod val="85000"/>
                      <a:lumOff val="15000"/>
                    </a:schemeClr>
                  </a:solidFill>
                  <a:latin typeface="Georgia" panose="02040502050405020303" pitchFamily="18" charset="0"/>
                  <a:ea typeface="Open Sans Semibold" panose="020B0706030804020204" pitchFamily="34" charset="0"/>
                  <a:cs typeface="Open Sans Semibold" panose="020B0706030804020204" pitchFamily="34" charset="0"/>
                </a:rPr>
                <a:t>Thiết kế</a:t>
              </a:r>
            </a:p>
          </p:txBody>
        </p:sp>
        <p:sp>
          <p:nvSpPr>
            <p:cNvPr id="116" name="TextBox 115">
              <a:extLst>
                <a:ext uri="{FF2B5EF4-FFF2-40B4-BE49-F238E27FC236}">
                  <a16:creationId xmlns:a16="http://schemas.microsoft.com/office/drawing/2014/main" id="{8CB25E97-1D94-4184-9B98-785E2C336428}"/>
                </a:ext>
              </a:extLst>
            </p:cNvPr>
            <p:cNvSpPr txBox="1"/>
            <p:nvPr/>
          </p:nvSpPr>
          <p:spPr>
            <a:xfrm>
              <a:off x="3430927" y="3623076"/>
              <a:ext cx="963084" cy="188753"/>
            </a:xfrm>
            <a:prstGeom prst="rect">
              <a:avLst/>
            </a:prstGeom>
            <a:noFill/>
          </p:spPr>
          <p:txBody>
            <a:bodyPr wrap="square" lIns="0" tIns="0" rIns="0" bIns="0" rtlCol="0">
              <a:spAutoFit/>
            </a:bodyPr>
            <a:lstStyle/>
            <a:p>
              <a:pPr algn="ctr"/>
              <a:r>
                <a:rPr lang="en-US" sz="1500" dirty="0">
                  <a:solidFill>
                    <a:schemeClr val="tx1">
                      <a:lumMod val="85000"/>
                      <a:lumOff val="15000"/>
                    </a:schemeClr>
                  </a:solidFill>
                  <a:latin typeface="Georgia" panose="02040502050405020303" pitchFamily="18" charset="0"/>
                  <a:ea typeface="Open Sans Semibold" panose="020B0706030804020204" pitchFamily="34" charset="0"/>
                  <a:cs typeface="Open Sans Semibold" panose="020B0706030804020204" pitchFamily="34" charset="0"/>
                </a:rPr>
                <a:t>Code</a:t>
              </a:r>
            </a:p>
          </p:txBody>
        </p:sp>
        <p:sp>
          <p:nvSpPr>
            <p:cNvPr id="121" name="Freeform 140">
              <a:extLst>
                <a:ext uri="{FF2B5EF4-FFF2-40B4-BE49-F238E27FC236}">
                  <a16:creationId xmlns:a16="http://schemas.microsoft.com/office/drawing/2014/main" id="{57E59A7D-6578-412D-949C-CF143DE92E09}"/>
                </a:ext>
              </a:extLst>
            </p:cNvPr>
            <p:cNvSpPr>
              <a:spLocks/>
            </p:cNvSpPr>
            <p:nvPr/>
          </p:nvSpPr>
          <p:spPr bwMode="auto">
            <a:xfrm>
              <a:off x="2117965" y="3196513"/>
              <a:ext cx="158363" cy="185787"/>
            </a:xfrm>
            <a:custGeom>
              <a:avLst/>
              <a:gdLst>
                <a:gd name="T0" fmla="*/ 895 w 1790"/>
                <a:gd name="T1" fmla="*/ 0 h 2065"/>
                <a:gd name="T2" fmla="*/ 0 w 1790"/>
                <a:gd name="T3" fmla="*/ 515 h 2065"/>
                <a:gd name="T4" fmla="*/ 0 w 1790"/>
                <a:gd name="T5" fmla="*/ 1550 h 2065"/>
                <a:gd name="T6" fmla="*/ 895 w 1790"/>
                <a:gd name="T7" fmla="*/ 2065 h 2065"/>
                <a:gd name="T8" fmla="*/ 1790 w 1790"/>
                <a:gd name="T9" fmla="*/ 1550 h 2065"/>
                <a:gd name="T10" fmla="*/ 1790 w 1790"/>
                <a:gd name="T11" fmla="*/ 515 h 2065"/>
                <a:gd name="T12" fmla="*/ 895 w 1790"/>
                <a:gd name="T13" fmla="*/ 0 h 2065"/>
              </a:gdLst>
              <a:ahLst/>
              <a:cxnLst>
                <a:cxn ang="0">
                  <a:pos x="T0" y="T1"/>
                </a:cxn>
                <a:cxn ang="0">
                  <a:pos x="T2" y="T3"/>
                </a:cxn>
                <a:cxn ang="0">
                  <a:pos x="T4" y="T5"/>
                </a:cxn>
                <a:cxn ang="0">
                  <a:pos x="T6" y="T7"/>
                </a:cxn>
                <a:cxn ang="0">
                  <a:pos x="T8" y="T9"/>
                </a:cxn>
                <a:cxn ang="0">
                  <a:pos x="T10" y="T11"/>
                </a:cxn>
                <a:cxn ang="0">
                  <a:pos x="T12" y="T13"/>
                </a:cxn>
              </a:cxnLst>
              <a:rect l="0" t="0" r="r" b="b"/>
              <a:pathLst>
                <a:path w="1790" h="2065">
                  <a:moveTo>
                    <a:pt x="895" y="0"/>
                  </a:moveTo>
                  <a:lnTo>
                    <a:pt x="0" y="515"/>
                  </a:lnTo>
                  <a:lnTo>
                    <a:pt x="0" y="1550"/>
                  </a:lnTo>
                  <a:lnTo>
                    <a:pt x="895" y="2065"/>
                  </a:lnTo>
                  <a:lnTo>
                    <a:pt x="1790" y="1550"/>
                  </a:lnTo>
                  <a:lnTo>
                    <a:pt x="1790" y="515"/>
                  </a:lnTo>
                  <a:lnTo>
                    <a:pt x="895" y="0"/>
                  </a:lnTo>
                  <a:close/>
                </a:path>
              </a:pathLst>
            </a:custGeom>
            <a:solidFill>
              <a:schemeClr val="accent2">
                <a:lumMod val="75000"/>
              </a:schemeClr>
            </a:solidFill>
            <a:ln>
              <a:noFill/>
            </a:ln>
          </p:spPr>
          <p:txBody>
            <a:bodyPr vert="horz" wrap="square" lIns="68580" tIns="34290" rIns="68580" bIns="34290" numCol="1" anchor="ctr" anchorCtr="0" compatLnSpc="1">
              <a:prstTxWarp prst="textNoShape">
                <a:avLst/>
              </a:prstTxWarp>
            </a:bodyPr>
            <a:lstStyle/>
            <a:p>
              <a:pPr algn="ctr"/>
              <a:r>
                <a:rPr lang="en-US" sz="1050" b="1" dirty="0">
                  <a:solidFill>
                    <a:schemeClr val="bg1"/>
                  </a:solidFill>
                  <a:latin typeface="Georgia Pro Cond" panose="02040506050405020303" pitchFamily="18" charset="0"/>
                  <a:ea typeface="Lato Black" charset="0"/>
                  <a:cs typeface="Lato Black" charset="0"/>
                </a:rPr>
                <a:t>2</a:t>
              </a:r>
            </a:p>
          </p:txBody>
        </p:sp>
        <p:sp>
          <p:nvSpPr>
            <p:cNvPr id="123" name="Freeform 142">
              <a:extLst>
                <a:ext uri="{FF2B5EF4-FFF2-40B4-BE49-F238E27FC236}">
                  <a16:creationId xmlns:a16="http://schemas.microsoft.com/office/drawing/2014/main" id="{86619165-30A0-4C56-9BA1-66F2C770A5EC}"/>
                </a:ext>
              </a:extLst>
            </p:cNvPr>
            <p:cNvSpPr>
              <a:spLocks/>
            </p:cNvSpPr>
            <p:nvPr/>
          </p:nvSpPr>
          <p:spPr bwMode="auto">
            <a:xfrm>
              <a:off x="3830365" y="3196514"/>
              <a:ext cx="158363" cy="185787"/>
            </a:xfrm>
            <a:custGeom>
              <a:avLst/>
              <a:gdLst>
                <a:gd name="T0" fmla="*/ 895 w 1790"/>
                <a:gd name="T1" fmla="*/ 0 h 2065"/>
                <a:gd name="T2" fmla="*/ 0 w 1790"/>
                <a:gd name="T3" fmla="*/ 515 h 2065"/>
                <a:gd name="T4" fmla="*/ 0 w 1790"/>
                <a:gd name="T5" fmla="*/ 1550 h 2065"/>
                <a:gd name="T6" fmla="*/ 895 w 1790"/>
                <a:gd name="T7" fmla="*/ 2065 h 2065"/>
                <a:gd name="T8" fmla="*/ 1790 w 1790"/>
                <a:gd name="T9" fmla="*/ 1550 h 2065"/>
                <a:gd name="T10" fmla="*/ 1790 w 1790"/>
                <a:gd name="T11" fmla="*/ 515 h 2065"/>
                <a:gd name="T12" fmla="*/ 895 w 1790"/>
                <a:gd name="T13" fmla="*/ 0 h 2065"/>
              </a:gdLst>
              <a:ahLst/>
              <a:cxnLst>
                <a:cxn ang="0">
                  <a:pos x="T0" y="T1"/>
                </a:cxn>
                <a:cxn ang="0">
                  <a:pos x="T2" y="T3"/>
                </a:cxn>
                <a:cxn ang="0">
                  <a:pos x="T4" y="T5"/>
                </a:cxn>
                <a:cxn ang="0">
                  <a:pos x="T6" y="T7"/>
                </a:cxn>
                <a:cxn ang="0">
                  <a:pos x="T8" y="T9"/>
                </a:cxn>
                <a:cxn ang="0">
                  <a:pos x="T10" y="T11"/>
                </a:cxn>
                <a:cxn ang="0">
                  <a:pos x="T12" y="T13"/>
                </a:cxn>
              </a:cxnLst>
              <a:rect l="0" t="0" r="r" b="b"/>
              <a:pathLst>
                <a:path w="1790" h="2065">
                  <a:moveTo>
                    <a:pt x="895" y="0"/>
                  </a:moveTo>
                  <a:lnTo>
                    <a:pt x="0" y="515"/>
                  </a:lnTo>
                  <a:lnTo>
                    <a:pt x="0" y="1550"/>
                  </a:lnTo>
                  <a:lnTo>
                    <a:pt x="895" y="2065"/>
                  </a:lnTo>
                  <a:lnTo>
                    <a:pt x="1790" y="1550"/>
                  </a:lnTo>
                  <a:lnTo>
                    <a:pt x="1790" y="515"/>
                  </a:lnTo>
                  <a:lnTo>
                    <a:pt x="895" y="0"/>
                  </a:lnTo>
                  <a:close/>
                </a:path>
              </a:pathLst>
            </a:custGeom>
            <a:solidFill>
              <a:schemeClr val="accent3"/>
            </a:solidFill>
            <a:ln>
              <a:noFill/>
            </a:ln>
          </p:spPr>
          <p:txBody>
            <a:bodyPr vert="horz" wrap="square" lIns="68580" tIns="34290" rIns="68580" bIns="34290" numCol="1" anchor="ctr" anchorCtr="0" compatLnSpc="1">
              <a:prstTxWarp prst="textNoShape">
                <a:avLst/>
              </a:prstTxWarp>
            </a:bodyPr>
            <a:lstStyle/>
            <a:p>
              <a:pPr algn="ctr"/>
              <a:r>
                <a:rPr lang="en-US" sz="1050" b="1" dirty="0">
                  <a:solidFill>
                    <a:schemeClr val="bg1"/>
                  </a:solidFill>
                  <a:latin typeface="Georgia Pro Cond" panose="02040506050405020303" pitchFamily="18" charset="0"/>
                  <a:ea typeface="Lato Black" charset="0"/>
                  <a:cs typeface="Lato Black" charset="0"/>
                </a:rPr>
                <a:t>3</a:t>
              </a:r>
            </a:p>
          </p:txBody>
        </p:sp>
        <p:grpSp>
          <p:nvGrpSpPr>
            <p:cNvPr id="124" name="Group 123">
              <a:extLst>
                <a:ext uri="{FF2B5EF4-FFF2-40B4-BE49-F238E27FC236}">
                  <a16:creationId xmlns:a16="http://schemas.microsoft.com/office/drawing/2014/main" id="{5F7A3C3B-0669-4574-979B-4F937A671219}"/>
                </a:ext>
              </a:extLst>
            </p:cNvPr>
            <p:cNvGrpSpPr/>
            <p:nvPr/>
          </p:nvGrpSpPr>
          <p:grpSpPr>
            <a:xfrm>
              <a:off x="162607" y="2173871"/>
              <a:ext cx="671386" cy="787653"/>
              <a:chOff x="1124697" y="1905000"/>
              <a:chExt cx="813027" cy="963248"/>
            </a:xfrm>
          </p:grpSpPr>
          <p:sp>
            <p:nvSpPr>
              <p:cNvPr id="125" name="Freeform 107">
                <a:extLst>
                  <a:ext uri="{FF2B5EF4-FFF2-40B4-BE49-F238E27FC236}">
                    <a16:creationId xmlns:a16="http://schemas.microsoft.com/office/drawing/2014/main" id="{9BDE02AD-C769-410A-8019-921DEBADB623}"/>
                  </a:ext>
                </a:extLst>
              </p:cNvPr>
              <p:cNvSpPr>
                <a:spLocks/>
              </p:cNvSpPr>
              <p:nvPr/>
            </p:nvSpPr>
            <p:spPr bwMode="auto">
              <a:xfrm>
                <a:off x="1124697" y="1905000"/>
                <a:ext cx="813027" cy="963248"/>
              </a:xfrm>
              <a:custGeom>
                <a:avLst/>
                <a:gdLst>
                  <a:gd name="T0" fmla="*/ 895 w 1790"/>
                  <a:gd name="T1" fmla="*/ 0 h 2065"/>
                  <a:gd name="T2" fmla="*/ 0 w 1790"/>
                  <a:gd name="T3" fmla="*/ 515 h 2065"/>
                  <a:gd name="T4" fmla="*/ 0 w 1790"/>
                  <a:gd name="T5" fmla="*/ 1550 h 2065"/>
                  <a:gd name="T6" fmla="*/ 895 w 1790"/>
                  <a:gd name="T7" fmla="*/ 2065 h 2065"/>
                  <a:gd name="T8" fmla="*/ 1790 w 1790"/>
                  <a:gd name="T9" fmla="*/ 1550 h 2065"/>
                  <a:gd name="T10" fmla="*/ 1790 w 1790"/>
                  <a:gd name="T11" fmla="*/ 515 h 2065"/>
                  <a:gd name="T12" fmla="*/ 895 w 1790"/>
                  <a:gd name="T13" fmla="*/ 0 h 2065"/>
                </a:gdLst>
                <a:ahLst/>
                <a:cxnLst>
                  <a:cxn ang="0">
                    <a:pos x="T0" y="T1"/>
                  </a:cxn>
                  <a:cxn ang="0">
                    <a:pos x="T2" y="T3"/>
                  </a:cxn>
                  <a:cxn ang="0">
                    <a:pos x="T4" y="T5"/>
                  </a:cxn>
                  <a:cxn ang="0">
                    <a:pos x="T6" y="T7"/>
                  </a:cxn>
                  <a:cxn ang="0">
                    <a:pos x="T8" y="T9"/>
                  </a:cxn>
                  <a:cxn ang="0">
                    <a:pos x="T10" y="T11"/>
                  </a:cxn>
                  <a:cxn ang="0">
                    <a:pos x="T12" y="T13"/>
                  </a:cxn>
                </a:cxnLst>
                <a:rect l="0" t="0" r="r" b="b"/>
                <a:pathLst>
                  <a:path w="1790" h="2065">
                    <a:moveTo>
                      <a:pt x="895" y="0"/>
                    </a:moveTo>
                    <a:lnTo>
                      <a:pt x="0" y="515"/>
                    </a:lnTo>
                    <a:lnTo>
                      <a:pt x="0" y="1550"/>
                    </a:lnTo>
                    <a:lnTo>
                      <a:pt x="895" y="2065"/>
                    </a:lnTo>
                    <a:lnTo>
                      <a:pt x="1790" y="1550"/>
                    </a:lnTo>
                    <a:lnTo>
                      <a:pt x="1790" y="515"/>
                    </a:lnTo>
                    <a:lnTo>
                      <a:pt x="895"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50"/>
              </a:p>
            </p:txBody>
          </p:sp>
          <p:pic>
            <p:nvPicPr>
              <p:cNvPr id="126" name="Picture 14" descr="Idea icon PNG and SVG Vector Free Download">
                <a:extLst>
                  <a:ext uri="{FF2B5EF4-FFF2-40B4-BE49-F238E27FC236}">
                    <a16:creationId xmlns:a16="http://schemas.microsoft.com/office/drawing/2014/main" id="{FE90E100-518A-4C76-8653-209FE2A02F2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100000">
                            <a14:foregroundMark x1="18519" y1="17167" x2="18519" y2="17167"/>
                            <a14:foregroundMark x1="8796" y1="47210" x2="8796" y2="47210"/>
                            <a14:foregroundMark x1="34259" y1="41202" x2="34259" y2="41202"/>
                            <a14:foregroundMark x1="39352" y1="45494" x2="39352" y2="45494"/>
                            <a14:foregroundMark x1="60185" y1="45064" x2="60185" y2="45064"/>
                            <a14:foregroundMark x1="54167" y1="8155" x2="54167" y2="8155"/>
                            <a14:foregroundMark x1="82407" y1="17167" x2="82407" y2="17167"/>
                            <a14:foregroundMark x1="93519" y1="43777" x2="93519" y2="43777"/>
                          </a14:backgroundRemoval>
                        </a14:imgEffect>
                      </a14:imgLayer>
                    </a14:imgProps>
                  </a:ext>
                  <a:ext uri="{28A0092B-C50C-407E-A947-70E740481C1C}">
                    <a14:useLocalDpi xmlns:a14="http://schemas.microsoft.com/office/drawing/2010/main" val="0"/>
                  </a:ext>
                </a:extLst>
              </a:blip>
              <a:srcRect/>
              <a:stretch>
                <a:fillRect/>
              </a:stretch>
            </p:blipFill>
            <p:spPr bwMode="auto">
              <a:xfrm>
                <a:off x="1278835" y="2112719"/>
                <a:ext cx="478450" cy="5161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7" name="Group 126">
              <a:extLst>
                <a:ext uri="{FF2B5EF4-FFF2-40B4-BE49-F238E27FC236}">
                  <a16:creationId xmlns:a16="http://schemas.microsoft.com/office/drawing/2014/main" id="{AD76FD9B-9022-4351-99BA-7B2912DA78AD}"/>
                </a:ext>
              </a:extLst>
            </p:cNvPr>
            <p:cNvGrpSpPr/>
            <p:nvPr/>
          </p:nvGrpSpPr>
          <p:grpSpPr>
            <a:xfrm>
              <a:off x="1869109" y="2173871"/>
              <a:ext cx="671386" cy="787653"/>
              <a:chOff x="3198358" y="1905000"/>
              <a:chExt cx="813027" cy="963248"/>
            </a:xfrm>
          </p:grpSpPr>
          <p:sp>
            <p:nvSpPr>
              <p:cNvPr id="128" name="Freeform 103">
                <a:extLst>
                  <a:ext uri="{FF2B5EF4-FFF2-40B4-BE49-F238E27FC236}">
                    <a16:creationId xmlns:a16="http://schemas.microsoft.com/office/drawing/2014/main" id="{D91F2824-BB63-4A06-A35B-8D461C9FDE58}"/>
                  </a:ext>
                </a:extLst>
              </p:cNvPr>
              <p:cNvSpPr>
                <a:spLocks/>
              </p:cNvSpPr>
              <p:nvPr/>
            </p:nvSpPr>
            <p:spPr bwMode="auto">
              <a:xfrm>
                <a:off x="3198358" y="1905000"/>
                <a:ext cx="813027" cy="963248"/>
              </a:xfrm>
              <a:custGeom>
                <a:avLst/>
                <a:gdLst>
                  <a:gd name="T0" fmla="*/ 895 w 1790"/>
                  <a:gd name="T1" fmla="*/ 0 h 2065"/>
                  <a:gd name="T2" fmla="*/ 0 w 1790"/>
                  <a:gd name="T3" fmla="*/ 515 h 2065"/>
                  <a:gd name="T4" fmla="*/ 0 w 1790"/>
                  <a:gd name="T5" fmla="*/ 1550 h 2065"/>
                  <a:gd name="T6" fmla="*/ 895 w 1790"/>
                  <a:gd name="T7" fmla="*/ 2065 h 2065"/>
                  <a:gd name="T8" fmla="*/ 1790 w 1790"/>
                  <a:gd name="T9" fmla="*/ 1550 h 2065"/>
                  <a:gd name="T10" fmla="*/ 1790 w 1790"/>
                  <a:gd name="T11" fmla="*/ 515 h 2065"/>
                  <a:gd name="T12" fmla="*/ 895 w 1790"/>
                  <a:gd name="T13" fmla="*/ 0 h 2065"/>
                </a:gdLst>
                <a:ahLst/>
                <a:cxnLst>
                  <a:cxn ang="0">
                    <a:pos x="T0" y="T1"/>
                  </a:cxn>
                  <a:cxn ang="0">
                    <a:pos x="T2" y="T3"/>
                  </a:cxn>
                  <a:cxn ang="0">
                    <a:pos x="T4" y="T5"/>
                  </a:cxn>
                  <a:cxn ang="0">
                    <a:pos x="T6" y="T7"/>
                  </a:cxn>
                  <a:cxn ang="0">
                    <a:pos x="T8" y="T9"/>
                  </a:cxn>
                  <a:cxn ang="0">
                    <a:pos x="T10" y="T11"/>
                  </a:cxn>
                  <a:cxn ang="0">
                    <a:pos x="T12" y="T13"/>
                  </a:cxn>
                </a:cxnLst>
                <a:rect l="0" t="0" r="r" b="b"/>
                <a:pathLst>
                  <a:path w="1790" h="2065">
                    <a:moveTo>
                      <a:pt x="895" y="0"/>
                    </a:moveTo>
                    <a:lnTo>
                      <a:pt x="0" y="515"/>
                    </a:lnTo>
                    <a:lnTo>
                      <a:pt x="0" y="1550"/>
                    </a:lnTo>
                    <a:lnTo>
                      <a:pt x="895" y="2065"/>
                    </a:lnTo>
                    <a:lnTo>
                      <a:pt x="1790" y="1550"/>
                    </a:lnTo>
                    <a:lnTo>
                      <a:pt x="1790" y="515"/>
                    </a:lnTo>
                    <a:lnTo>
                      <a:pt x="895"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50"/>
              </a:p>
            </p:txBody>
          </p:sp>
          <p:pic>
            <p:nvPicPr>
              <p:cNvPr id="129" name="Picture 16" descr="Web design - Free computer icons">
                <a:extLst>
                  <a:ext uri="{FF2B5EF4-FFF2-40B4-BE49-F238E27FC236}">
                    <a16:creationId xmlns:a16="http://schemas.microsoft.com/office/drawing/2014/main" id="{E5A5E42A-A6D3-4A89-AD8D-5F437A396E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3405" y="2193144"/>
                <a:ext cx="382927" cy="3829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3" name="Group 132">
              <a:extLst>
                <a:ext uri="{FF2B5EF4-FFF2-40B4-BE49-F238E27FC236}">
                  <a16:creationId xmlns:a16="http://schemas.microsoft.com/office/drawing/2014/main" id="{F4909FA8-56D5-4B19-9D56-4DE3A2762691}"/>
                </a:ext>
              </a:extLst>
            </p:cNvPr>
            <p:cNvGrpSpPr/>
            <p:nvPr/>
          </p:nvGrpSpPr>
          <p:grpSpPr>
            <a:xfrm>
              <a:off x="3581507" y="2173870"/>
              <a:ext cx="671386" cy="787653"/>
              <a:chOff x="5272019" y="1905000"/>
              <a:chExt cx="813027" cy="963248"/>
            </a:xfrm>
          </p:grpSpPr>
          <p:sp>
            <p:nvSpPr>
              <p:cNvPr id="134" name="Freeform 105">
                <a:extLst>
                  <a:ext uri="{FF2B5EF4-FFF2-40B4-BE49-F238E27FC236}">
                    <a16:creationId xmlns:a16="http://schemas.microsoft.com/office/drawing/2014/main" id="{32714756-3A37-41A7-8FAD-E9ECBC541BDD}"/>
                  </a:ext>
                </a:extLst>
              </p:cNvPr>
              <p:cNvSpPr>
                <a:spLocks/>
              </p:cNvSpPr>
              <p:nvPr/>
            </p:nvSpPr>
            <p:spPr bwMode="auto">
              <a:xfrm>
                <a:off x="5272019" y="1905000"/>
                <a:ext cx="813027" cy="963248"/>
              </a:xfrm>
              <a:custGeom>
                <a:avLst/>
                <a:gdLst>
                  <a:gd name="T0" fmla="*/ 895 w 1790"/>
                  <a:gd name="T1" fmla="*/ 0 h 2065"/>
                  <a:gd name="T2" fmla="*/ 0 w 1790"/>
                  <a:gd name="T3" fmla="*/ 515 h 2065"/>
                  <a:gd name="T4" fmla="*/ 0 w 1790"/>
                  <a:gd name="T5" fmla="*/ 1550 h 2065"/>
                  <a:gd name="T6" fmla="*/ 895 w 1790"/>
                  <a:gd name="T7" fmla="*/ 2065 h 2065"/>
                  <a:gd name="T8" fmla="*/ 1790 w 1790"/>
                  <a:gd name="T9" fmla="*/ 1550 h 2065"/>
                  <a:gd name="T10" fmla="*/ 1790 w 1790"/>
                  <a:gd name="T11" fmla="*/ 515 h 2065"/>
                  <a:gd name="T12" fmla="*/ 895 w 1790"/>
                  <a:gd name="T13" fmla="*/ 0 h 2065"/>
                </a:gdLst>
                <a:ahLst/>
                <a:cxnLst>
                  <a:cxn ang="0">
                    <a:pos x="T0" y="T1"/>
                  </a:cxn>
                  <a:cxn ang="0">
                    <a:pos x="T2" y="T3"/>
                  </a:cxn>
                  <a:cxn ang="0">
                    <a:pos x="T4" y="T5"/>
                  </a:cxn>
                  <a:cxn ang="0">
                    <a:pos x="T6" y="T7"/>
                  </a:cxn>
                  <a:cxn ang="0">
                    <a:pos x="T8" y="T9"/>
                  </a:cxn>
                  <a:cxn ang="0">
                    <a:pos x="T10" y="T11"/>
                  </a:cxn>
                  <a:cxn ang="0">
                    <a:pos x="T12" y="T13"/>
                  </a:cxn>
                </a:cxnLst>
                <a:rect l="0" t="0" r="r" b="b"/>
                <a:pathLst>
                  <a:path w="1790" h="2065">
                    <a:moveTo>
                      <a:pt x="895" y="0"/>
                    </a:moveTo>
                    <a:lnTo>
                      <a:pt x="0" y="515"/>
                    </a:lnTo>
                    <a:lnTo>
                      <a:pt x="0" y="1550"/>
                    </a:lnTo>
                    <a:lnTo>
                      <a:pt x="895" y="2065"/>
                    </a:lnTo>
                    <a:lnTo>
                      <a:pt x="1790" y="1550"/>
                    </a:lnTo>
                    <a:lnTo>
                      <a:pt x="1790" y="515"/>
                    </a:lnTo>
                    <a:lnTo>
                      <a:pt x="895" y="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50"/>
              </a:p>
            </p:txBody>
          </p:sp>
          <p:pic>
            <p:nvPicPr>
              <p:cNvPr id="135" name="Picture 10" descr="Computer Icons Programmer Computer Programming Source Code PNG, Clipart,  Angle, Area, Art, Brand, Coder Free PNG">
                <a:extLst>
                  <a:ext uri="{FF2B5EF4-FFF2-40B4-BE49-F238E27FC236}">
                    <a16:creationId xmlns:a16="http://schemas.microsoft.com/office/drawing/2014/main" id="{35095A82-575B-4553-A2C2-7D061E9953CD}"/>
                  </a:ext>
                </a:extLst>
              </p:cNvPr>
              <p:cNvPicPr>
                <a:picLocks noChangeAspect="1" noChangeArrowheads="1"/>
              </p:cNvPicPr>
              <p:nvPr/>
            </p:nvPicPr>
            <p:blipFill>
              <a:blip r:embed="rId6">
                <a:duotone>
                  <a:prstClr val="black"/>
                  <a:schemeClr val="bg1">
                    <a:tint val="45000"/>
                    <a:satMod val="400000"/>
                  </a:schemeClr>
                </a:duotone>
                <a:extLst>
                  <a:ext uri="{BEBA8EAE-BF5A-486C-A8C5-ECC9F3942E4B}">
                    <a14:imgProps xmlns:a14="http://schemas.microsoft.com/office/drawing/2010/main">
                      <a14:imgLayer r:embed="rId7">
                        <a14:imgEffect>
                          <a14:backgroundRemoval t="8564" b="89641" l="0" r="100000">
                            <a14:foregroundMark x1="36538" y1="38812" x2="35577" y2="39088"/>
                            <a14:foregroundMark x1="51648" y1="41713" x2="51648" y2="41713"/>
                            <a14:foregroundMark x1="64148" y1="43370" x2="64148" y2="43370"/>
                          </a14:backgroundRemoval>
                        </a14:imgEffect>
                      </a14:imgLayer>
                    </a14:imgProps>
                  </a:ext>
                  <a:ext uri="{28A0092B-C50C-407E-A947-70E740481C1C}">
                    <a14:useLocalDpi xmlns:a14="http://schemas.microsoft.com/office/drawing/2010/main" val="0"/>
                  </a:ext>
                </a:extLst>
              </a:blip>
              <a:srcRect/>
              <a:stretch>
                <a:fillRect/>
              </a:stretch>
            </p:blipFill>
            <p:spPr bwMode="auto">
              <a:xfrm>
                <a:off x="5483775" y="2162136"/>
                <a:ext cx="447399" cy="444941"/>
              </a:xfrm>
              <a:prstGeom prst="rect">
                <a:avLst/>
              </a:prstGeom>
              <a:noFill/>
              <a:extLst>
                <a:ext uri="{909E8E84-426E-40DD-AFC4-6F175D3DCCD1}">
                  <a14:hiddenFill xmlns:a14="http://schemas.microsoft.com/office/drawing/2010/main">
                    <a:solidFill>
                      <a:srgbClr val="FFFFFF"/>
                    </a:solidFill>
                  </a14:hiddenFill>
                </a:ext>
              </a:extLst>
            </p:spPr>
          </p:pic>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419" sz="3000" b="1">
                <a:latin typeface="Bahnschrift" panose="020B0502040204020203" pitchFamily="34" charset="0"/>
              </a:rPr>
              <a:t>Giới thiệu</a:t>
            </a:r>
            <a:endParaRPr/>
          </a:p>
        </p:txBody>
      </p:sp>
      <p:sp>
        <p:nvSpPr>
          <p:cNvPr id="262" name="Google Shape;262;p16"/>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a:t>Game Ai Là Triệu Phú dùng để làm quen với Android Studio và một số câu lệnh liên quan đến nó.</a:t>
            </a:r>
          </a:p>
          <a:p>
            <a:pPr marL="457200" lvl="0" indent="-381000" algn="l" rtl="0">
              <a:spcBef>
                <a:spcPts val="600"/>
              </a:spcBef>
              <a:spcAft>
                <a:spcPts val="0"/>
              </a:spcAft>
              <a:buSzPts val="2400"/>
              <a:buChar char="▹"/>
            </a:pPr>
            <a:r>
              <a:rPr lang="en-US"/>
              <a:t>Ngoài ra, game còn mang đến một số kiến thức xã hội hay ho và hấp dẫn.</a:t>
            </a: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511038" y="573024"/>
            <a:ext cx="4060962" cy="6408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419" sz="3000" b="1">
                <a:latin typeface="Bahnschrift" panose="020B0502040204020203" pitchFamily="34" charset="0"/>
              </a:rPr>
              <a:t>Thiết kế - giao diện</a:t>
            </a:r>
            <a:endParaRPr sz="3000"/>
          </a:p>
        </p:txBody>
      </p:sp>
      <p:grpSp>
        <p:nvGrpSpPr>
          <p:cNvPr id="13" name="Group 12">
            <a:extLst>
              <a:ext uri="{FF2B5EF4-FFF2-40B4-BE49-F238E27FC236}">
                <a16:creationId xmlns:a16="http://schemas.microsoft.com/office/drawing/2014/main" id="{7B6F9350-284E-429F-B535-C4946159C94E}"/>
              </a:ext>
            </a:extLst>
          </p:cNvPr>
          <p:cNvGrpSpPr/>
          <p:nvPr/>
        </p:nvGrpSpPr>
        <p:grpSpPr>
          <a:xfrm>
            <a:off x="647114" y="1322364"/>
            <a:ext cx="2031352" cy="3386039"/>
            <a:chOff x="873146" y="1474533"/>
            <a:chExt cx="1819808" cy="3220575"/>
          </a:xfrm>
        </p:grpSpPr>
        <p:sp>
          <p:nvSpPr>
            <p:cNvPr id="6" name="TextBox 5">
              <a:extLst>
                <a:ext uri="{FF2B5EF4-FFF2-40B4-BE49-F238E27FC236}">
                  <a16:creationId xmlns:a16="http://schemas.microsoft.com/office/drawing/2014/main" id="{E9645B60-365B-4B5A-ADEC-81ACC0C4858B}"/>
                </a:ext>
              </a:extLst>
            </p:cNvPr>
            <p:cNvSpPr txBox="1"/>
            <p:nvPr/>
          </p:nvSpPr>
          <p:spPr>
            <a:xfrm>
              <a:off x="873146" y="4402371"/>
              <a:ext cx="1697123" cy="292737"/>
            </a:xfrm>
            <a:prstGeom prst="rect">
              <a:avLst/>
            </a:prstGeom>
            <a:noFill/>
          </p:spPr>
          <p:txBody>
            <a:bodyPr wrap="square" rtlCol="0">
              <a:spAutoFit/>
            </a:bodyPr>
            <a:lstStyle/>
            <a:p>
              <a:pPr algn="ctr"/>
              <a:r>
                <a:rPr lang="en-US">
                  <a:latin typeface="Barlow Light" panose="00000400000000000000" pitchFamily="2" charset="0"/>
                  <a:ea typeface="Tahoma" panose="020B0604030504040204" pitchFamily="34" charset="0"/>
                  <a:cs typeface="Tahoma" panose="020B0604030504040204" pitchFamily="34" charset="0"/>
                </a:rPr>
                <a:t>Giao diện bắt đầu</a:t>
              </a:r>
            </a:p>
          </p:txBody>
        </p:sp>
        <p:pic>
          <p:nvPicPr>
            <p:cNvPr id="9" name="Picture 8">
              <a:extLst>
                <a:ext uri="{FF2B5EF4-FFF2-40B4-BE49-F238E27FC236}">
                  <a16:creationId xmlns:a16="http://schemas.microsoft.com/office/drawing/2014/main" id="{2C41BB98-5FCC-4E59-92DA-C69465DB61EB}"/>
                </a:ext>
              </a:extLst>
            </p:cNvPr>
            <p:cNvPicPr>
              <a:picLocks noChangeAspect="1"/>
            </p:cNvPicPr>
            <p:nvPr/>
          </p:nvPicPr>
          <p:blipFill>
            <a:blip r:embed="rId3"/>
            <a:stretch>
              <a:fillRect/>
            </a:stretch>
          </p:blipFill>
          <p:spPr>
            <a:xfrm>
              <a:off x="995831" y="1474533"/>
              <a:ext cx="1697123" cy="2927838"/>
            </a:xfrm>
            <a:prstGeom prst="rect">
              <a:avLst/>
            </a:prstGeom>
          </p:spPr>
        </p:pic>
      </p:grpSp>
      <p:grpSp>
        <p:nvGrpSpPr>
          <p:cNvPr id="20" name="Group 19">
            <a:extLst>
              <a:ext uri="{FF2B5EF4-FFF2-40B4-BE49-F238E27FC236}">
                <a16:creationId xmlns:a16="http://schemas.microsoft.com/office/drawing/2014/main" id="{1D3345D3-3B83-4128-BAF3-8D3022F9175C}"/>
              </a:ext>
            </a:extLst>
          </p:cNvPr>
          <p:cNvGrpSpPr/>
          <p:nvPr/>
        </p:nvGrpSpPr>
        <p:grpSpPr>
          <a:xfrm>
            <a:off x="3624797" y="1322364"/>
            <a:ext cx="1894405" cy="3403722"/>
            <a:chOff x="3624797" y="1322364"/>
            <a:chExt cx="1894405" cy="3403722"/>
          </a:xfrm>
        </p:grpSpPr>
        <p:sp>
          <p:nvSpPr>
            <p:cNvPr id="14" name="TextBox 13">
              <a:extLst>
                <a:ext uri="{FF2B5EF4-FFF2-40B4-BE49-F238E27FC236}">
                  <a16:creationId xmlns:a16="http://schemas.microsoft.com/office/drawing/2014/main" id="{621742B8-86B4-4A60-A5F1-22D582F04B48}"/>
                </a:ext>
              </a:extLst>
            </p:cNvPr>
            <p:cNvSpPr txBox="1"/>
            <p:nvPr/>
          </p:nvSpPr>
          <p:spPr>
            <a:xfrm>
              <a:off x="3758183" y="4418309"/>
              <a:ext cx="1627632" cy="307777"/>
            </a:xfrm>
            <a:prstGeom prst="rect">
              <a:avLst/>
            </a:prstGeom>
            <a:noFill/>
          </p:spPr>
          <p:txBody>
            <a:bodyPr wrap="square" rtlCol="0">
              <a:spAutoFit/>
            </a:bodyPr>
            <a:lstStyle/>
            <a:p>
              <a:r>
                <a:rPr lang="en-US">
                  <a:latin typeface="Barlow Light" panose="00000400000000000000" pitchFamily="2" charset="0"/>
                  <a:ea typeface="Tahoma" panose="020B0604030504040204" pitchFamily="34" charset="0"/>
                  <a:cs typeface="Tahoma" panose="020B0604030504040204" pitchFamily="34" charset="0"/>
                </a:rPr>
                <a:t>Giao diện trò chơi</a:t>
              </a:r>
            </a:p>
          </p:txBody>
        </p:sp>
        <p:pic>
          <p:nvPicPr>
            <p:cNvPr id="18" name="Picture 17">
              <a:extLst>
                <a:ext uri="{FF2B5EF4-FFF2-40B4-BE49-F238E27FC236}">
                  <a16:creationId xmlns:a16="http://schemas.microsoft.com/office/drawing/2014/main" id="{FFD9E6F9-A3C0-4EA9-872C-5085AF4FB7EB}"/>
                </a:ext>
              </a:extLst>
            </p:cNvPr>
            <p:cNvPicPr>
              <a:picLocks noChangeAspect="1"/>
            </p:cNvPicPr>
            <p:nvPr/>
          </p:nvPicPr>
          <p:blipFill>
            <a:blip r:embed="rId4"/>
            <a:stretch>
              <a:fillRect/>
            </a:stretch>
          </p:blipFill>
          <p:spPr>
            <a:xfrm>
              <a:off x="3624797" y="1322364"/>
              <a:ext cx="1894405" cy="3078262"/>
            </a:xfrm>
            <a:prstGeom prst="rect">
              <a:avLst/>
            </a:prstGeom>
          </p:spPr>
        </p:pic>
      </p:grpSp>
      <p:grpSp>
        <p:nvGrpSpPr>
          <p:cNvPr id="23" name="Group 22">
            <a:extLst>
              <a:ext uri="{FF2B5EF4-FFF2-40B4-BE49-F238E27FC236}">
                <a16:creationId xmlns:a16="http://schemas.microsoft.com/office/drawing/2014/main" id="{435CE61A-B11E-4BEE-A268-18ACCE6CA5A3}"/>
              </a:ext>
            </a:extLst>
          </p:cNvPr>
          <p:cNvGrpSpPr/>
          <p:nvPr/>
        </p:nvGrpSpPr>
        <p:grpSpPr>
          <a:xfrm>
            <a:off x="6404339" y="1322364"/>
            <a:ext cx="1894405" cy="3386038"/>
            <a:chOff x="6404339" y="1322364"/>
            <a:chExt cx="1894405" cy="3386038"/>
          </a:xfrm>
        </p:grpSpPr>
        <p:sp>
          <p:nvSpPr>
            <p:cNvPr id="19" name="TextBox 18">
              <a:extLst>
                <a:ext uri="{FF2B5EF4-FFF2-40B4-BE49-F238E27FC236}">
                  <a16:creationId xmlns:a16="http://schemas.microsoft.com/office/drawing/2014/main" id="{4F42AAE7-D829-4A51-A2F7-8107358756E1}"/>
                </a:ext>
              </a:extLst>
            </p:cNvPr>
            <p:cNvSpPr txBox="1"/>
            <p:nvPr/>
          </p:nvSpPr>
          <p:spPr>
            <a:xfrm>
              <a:off x="6537726" y="4400625"/>
              <a:ext cx="1627632" cy="307777"/>
            </a:xfrm>
            <a:prstGeom prst="rect">
              <a:avLst/>
            </a:prstGeom>
            <a:noFill/>
          </p:spPr>
          <p:txBody>
            <a:bodyPr wrap="square" rtlCol="0">
              <a:spAutoFit/>
            </a:bodyPr>
            <a:lstStyle/>
            <a:p>
              <a:r>
                <a:rPr lang="en-US">
                  <a:latin typeface="Barlow Light" panose="00000400000000000000" pitchFamily="2" charset="0"/>
                  <a:ea typeface="Tahoma" panose="020B0604030504040204" pitchFamily="34" charset="0"/>
                  <a:cs typeface="Tahoma" panose="020B0604030504040204" pitchFamily="34" charset="0"/>
                </a:rPr>
                <a:t>Giao diện kết thúc</a:t>
              </a:r>
            </a:p>
          </p:txBody>
        </p:sp>
        <p:pic>
          <p:nvPicPr>
            <p:cNvPr id="22" name="Picture 21">
              <a:extLst>
                <a:ext uri="{FF2B5EF4-FFF2-40B4-BE49-F238E27FC236}">
                  <a16:creationId xmlns:a16="http://schemas.microsoft.com/office/drawing/2014/main" id="{218458DA-CB80-4867-BF67-B1C02B833B36}"/>
                </a:ext>
              </a:extLst>
            </p:cNvPr>
            <p:cNvPicPr>
              <a:picLocks noChangeAspect="1"/>
            </p:cNvPicPr>
            <p:nvPr/>
          </p:nvPicPr>
          <p:blipFill>
            <a:blip r:embed="rId5"/>
            <a:stretch>
              <a:fillRect/>
            </a:stretch>
          </p:blipFill>
          <p:spPr>
            <a:xfrm>
              <a:off x="6404339" y="1322364"/>
              <a:ext cx="1894405" cy="3078261"/>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511037" y="573024"/>
            <a:ext cx="4834685" cy="6408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419" sz="3000" b="1">
                <a:latin typeface="Bahnschrift" panose="020B0502040204020203" pitchFamily="34" charset="0"/>
              </a:rPr>
              <a:t>Thiết kế - giao diện bắt đầu</a:t>
            </a:r>
            <a:endParaRPr sz="3000"/>
          </a:p>
        </p:txBody>
      </p:sp>
      <p:sp>
        <p:nvSpPr>
          <p:cNvPr id="20" name="TextBox 19">
            <a:extLst>
              <a:ext uri="{FF2B5EF4-FFF2-40B4-BE49-F238E27FC236}">
                <a16:creationId xmlns:a16="http://schemas.microsoft.com/office/drawing/2014/main" id="{59BCBE60-CF1F-4B84-B82C-2E62E1FC4554}"/>
              </a:ext>
            </a:extLst>
          </p:cNvPr>
          <p:cNvSpPr txBox="1"/>
          <p:nvPr/>
        </p:nvSpPr>
        <p:spPr>
          <a:xfrm>
            <a:off x="4203265" y="1755191"/>
            <a:ext cx="3245577" cy="2031325"/>
          </a:xfrm>
          <a:prstGeom prst="rect">
            <a:avLst/>
          </a:prstGeom>
          <a:noFill/>
        </p:spPr>
        <p:txBody>
          <a:bodyPr wrap="square" rtlCol="0">
            <a:spAutoFit/>
          </a:bodyPr>
          <a:lstStyle/>
          <a:p>
            <a:r>
              <a:rPr lang="en-US">
                <a:latin typeface="Barlow Light" panose="00000400000000000000" pitchFamily="2" charset="0"/>
                <a:ea typeface="Tahoma" panose="020B0604030504040204" pitchFamily="34" charset="0"/>
                <a:cs typeface="Tahoma" panose="020B0604030504040204" pitchFamily="34" charset="0"/>
              </a:rPr>
              <a:t>Khi chạy game người chơi sẽ thấy “Giao diện bắt đầu” đầu tiên, sẽ có 3 nút “Bắt đầu”, “Hướng dẫn” và thoát.</a:t>
            </a:r>
          </a:p>
          <a:p>
            <a:pPr marL="285750" indent="-285750">
              <a:buFont typeface="Arial" panose="020B0604020202020204" pitchFamily="34" charset="0"/>
              <a:buChar char="•"/>
            </a:pPr>
            <a:r>
              <a:rPr lang="en-US">
                <a:latin typeface="Barlow Light" panose="00000400000000000000" pitchFamily="2" charset="0"/>
                <a:ea typeface="Tahoma" panose="020B0604030504040204" pitchFamily="34" charset="0"/>
                <a:cs typeface="Tahoma" panose="020B0604030504040204" pitchFamily="34" charset="0"/>
              </a:rPr>
              <a:t>Khi người chơi bấm vào nút “Bắt đầu” thì sẽ chuyển đến giao diện GiaoDienGame để chơi.</a:t>
            </a:r>
          </a:p>
          <a:p>
            <a:pPr marL="285750" indent="-285750">
              <a:buFont typeface="Arial" panose="020B0604020202020204" pitchFamily="34" charset="0"/>
              <a:buChar char="•"/>
            </a:pPr>
            <a:r>
              <a:rPr lang="en-US">
                <a:latin typeface="Barlow Light" panose="00000400000000000000" pitchFamily="2" charset="0"/>
                <a:ea typeface="Tahoma" panose="020B0604030504040204" pitchFamily="34" charset="0"/>
                <a:cs typeface="Tahoma" panose="020B0604030504040204" pitchFamily="34" charset="0"/>
              </a:rPr>
              <a:t>Nút hướng dẫn sẽ hiện ra Messagae hướng dẫn.</a:t>
            </a:r>
          </a:p>
          <a:p>
            <a:pPr marL="285750" indent="-285750">
              <a:buFont typeface="Arial" panose="020B0604020202020204" pitchFamily="34" charset="0"/>
              <a:buChar char="•"/>
            </a:pPr>
            <a:r>
              <a:rPr lang="en-US">
                <a:latin typeface="Barlow Light" panose="00000400000000000000" pitchFamily="2" charset="0"/>
                <a:ea typeface="Tahoma" panose="020B0604030504040204" pitchFamily="34" charset="0"/>
                <a:cs typeface="Tahoma" panose="020B0604030504040204" pitchFamily="34" charset="0"/>
              </a:rPr>
              <a:t>Nút thoát để thoát chương trình.</a:t>
            </a:r>
          </a:p>
        </p:txBody>
      </p:sp>
      <p:grpSp>
        <p:nvGrpSpPr>
          <p:cNvPr id="7" name="Group 6">
            <a:extLst>
              <a:ext uri="{FF2B5EF4-FFF2-40B4-BE49-F238E27FC236}">
                <a16:creationId xmlns:a16="http://schemas.microsoft.com/office/drawing/2014/main" id="{392CDA56-572D-4E16-95E7-EEA37F9C279D}"/>
              </a:ext>
            </a:extLst>
          </p:cNvPr>
          <p:cNvGrpSpPr/>
          <p:nvPr/>
        </p:nvGrpSpPr>
        <p:grpSpPr>
          <a:xfrm>
            <a:off x="2039815" y="1266093"/>
            <a:ext cx="2031352" cy="3386039"/>
            <a:chOff x="873146" y="1474533"/>
            <a:chExt cx="1819808" cy="3220575"/>
          </a:xfrm>
        </p:grpSpPr>
        <p:sp>
          <p:nvSpPr>
            <p:cNvPr id="8" name="TextBox 7">
              <a:extLst>
                <a:ext uri="{FF2B5EF4-FFF2-40B4-BE49-F238E27FC236}">
                  <a16:creationId xmlns:a16="http://schemas.microsoft.com/office/drawing/2014/main" id="{4B276320-75CC-4C8F-AC51-3E8236F66EE7}"/>
                </a:ext>
              </a:extLst>
            </p:cNvPr>
            <p:cNvSpPr txBox="1"/>
            <p:nvPr/>
          </p:nvSpPr>
          <p:spPr>
            <a:xfrm>
              <a:off x="873146" y="4402371"/>
              <a:ext cx="1697123" cy="292737"/>
            </a:xfrm>
            <a:prstGeom prst="rect">
              <a:avLst/>
            </a:prstGeom>
            <a:noFill/>
          </p:spPr>
          <p:txBody>
            <a:bodyPr wrap="square" rtlCol="0">
              <a:spAutoFit/>
            </a:bodyPr>
            <a:lstStyle/>
            <a:p>
              <a:pPr algn="ctr"/>
              <a:r>
                <a:rPr lang="en-US">
                  <a:latin typeface="Barlow Light" panose="00000400000000000000" pitchFamily="2" charset="0"/>
                  <a:ea typeface="Tahoma" panose="020B0604030504040204" pitchFamily="34" charset="0"/>
                  <a:cs typeface="Tahoma" panose="020B0604030504040204" pitchFamily="34" charset="0"/>
                </a:rPr>
                <a:t>Giao diện bắt đầu</a:t>
              </a:r>
            </a:p>
          </p:txBody>
        </p:sp>
        <p:pic>
          <p:nvPicPr>
            <p:cNvPr id="9" name="Picture 8">
              <a:extLst>
                <a:ext uri="{FF2B5EF4-FFF2-40B4-BE49-F238E27FC236}">
                  <a16:creationId xmlns:a16="http://schemas.microsoft.com/office/drawing/2014/main" id="{76B824DC-A14A-4A39-88DA-166CB3E647D2}"/>
                </a:ext>
              </a:extLst>
            </p:cNvPr>
            <p:cNvPicPr>
              <a:picLocks noChangeAspect="1"/>
            </p:cNvPicPr>
            <p:nvPr/>
          </p:nvPicPr>
          <p:blipFill>
            <a:blip r:embed="rId3"/>
            <a:stretch>
              <a:fillRect/>
            </a:stretch>
          </p:blipFill>
          <p:spPr>
            <a:xfrm>
              <a:off x="995831" y="1474533"/>
              <a:ext cx="1697123" cy="2927838"/>
            </a:xfrm>
            <a:prstGeom prst="rect">
              <a:avLst/>
            </a:prstGeom>
          </p:spPr>
        </p:pic>
      </p:grpSp>
    </p:spTree>
    <p:extLst>
      <p:ext uri="{BB962C8B-B14F-4D97-AF65-F5344CB8AC3E}">
        <p14:creationId xmlns:p14="http://schemas.microsoft.com/office/powerpoint/2010/main" val="1168855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511037" y="573024"/>
            <a:ext cx="4834685" cy="6408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419" sz="3000" b="1">
                <a:latin typeface="Bahnschrift" panose="020B0502040204020203" pitchFamily="34" charset="0"/>
              </a:rPr>
              <a:t>Thiết kế - giao diện game</a:t>
            </a:r>
            <a:endParaRPr sz="3000"/>
          </a:p>
        </p:txBody>
      </p:sp>
      <p:sp>
        <p:nvSpPr>
          <p:cNvPr id="10" name="TextBox 9">
            <a:extLst>
              <a:ext uri="{FF2B5EF4-FFF2-40B4-BE49-F238E27FC236}">
                <a16:creationId xmlns:a16="http://schemas.microsoft.com/office/drawing/2014/main" id="{7B545D38-21E6-497A-841E-3800815966BF}"/>
              </a:ext>
            </a:extLst>
          </p:cNvPr>
          <p:cNvSpPr txBox="1"/>
          <p:nvPr/>
        </p:nvSpPr>
        <p:spPr>
          <a:xfrm>
            <a:off x="4827561" y="2094696"/>
            <a:ext cx="2227386" cy="954107"/>
          </a:xfrm>
          <a:prstGeom prst="rect">
            <a:avLst/>
          </a:prstGeom>
          <a:noFill/>
        </p:spPr>
        <p:txBody>
          <a:bodyPr wrap="square" rtlCol="0">
            <a:spAutoFit/>
          </a:bodyPr>
          <a:lstStyle/>
          <a:p>
            <a:r>
              <a:rPr lang="en-US">
                <a:latin typeface="Barlow Light" panose="00000400000000000000" pitchFamily="2" charset="0"/>
                <a:ea typeface="Tahoma" panose="020B0604030504040204" pitchFamily="34" charset="0"/>
                <a:cs typeface="Tahoma" panose="020B0604030504040204" pitchFamily="34" charset="0"/>
              </a:rPr>
              <a:t>Bao gồm các phần nội dung câu hỏi, điểm số, câu hỏi hiện tại, quyền trợ giúp và các nút để chọn đáp án.</a:t>
            </a:r>
          </a:p>
        </p:txBody>
      </p:sp>
      <p:grpSp>
        <p:nvGrpSpPr>
          <p:cNvPr id="11" name="Group 10">
            <a:extLst>
              <a:ext uri="{FF2B5EF4-FFF2-40B4-BE49-F238E27FC236}">
                <a16:creationId xmlns:a16="http://schemas.microsoft.com/office/drawing/2014/main" id="{B71F874D-178C-43AA-B448-6905438A8AE6}"/>
              </a:ext>
            </a:extLst>
          </p:cNvPr>
          <p:cNvGrpSpPr/>
          <p:nvPr/>
        </p:nvGrpSpPr>
        <p:grpSpPr>
          <a:xfrm>
            <a:off x="2801838" y="1273127"/>
            <a:ext cx="1894405" cy="3403722"/>
            <a:chOff x="3624797" y="1322364"/>
            <a:chExt cx="1894405" cy="3403722"/>
          </a:xfrm>
        </p:grpSpPr>
        <p:sp>
          <p:nvSpPr>
            <p:cNvPr id="12" name="TextBox 11">
              <a:extLst>
                <a:ext uri="{FF2B5EF4-FFF2-40B4-BE49-F238E27FC236}">
                  <a16:creationId xmlns:a16="http://schemas.microsoft.com/office/drawing/2014/main" id="{A37984C9-ACAF-4A63-B38D-3731A4BB8D0E}"/>
                </a:ext>
              </a:extLst>
            </p:cNvPr>
            <p:cNvSpPr txBox="1"/>
            <p:nvPr/>
          </p:nvSpPr>
          <p:spPr>
            <a:xfrm>
              <a:off x="3758183" y="4418309"/>
              <a:ext cx="1627632" cy="307777"/>
            </a:xfrm>
            <a:prstGeom prst="rect">
              <a:avLst/>
            </a:prstGeom>
            <a:noFill/>
          </p:spPr>
          <p:txBody>
            <a:bodyPr wrap="square" rtlCol="0">
              <a:spAutoFit/>
            </a:bodyPr>
            <a:lstStyle/>
            <a:p>
              <a:r>
                <a:rPr lang="en-US">
                  <a:latin typeface="Barlow Light" panose="00000400000000000000" pitchFamily="2" charset="0"/>
                  <a:ea typeface="Tahoma" panose="020B0604030504040204" pitchFamily="34" charset="0"/>
                  <a:cs typeface="Tahoma" panose="020B0604030504040204" pitchFamily="34" charset="0"/>
                </a:rPr>
                <a:t>Giao diện trò chơi</a:t>
              </a:r>
            </a:p>
          </p:txBody>
        </p:sp>
        <p:pic>
          <p:nvPicPr>
            <p:cNvPr id="13" name="Picture 12">
              <a:extLst>
                <a:ext uri="{FF2B5EF4-FFF2-40B4-BE49-F238E27FC236}">
                  <a16:creationId xmlns:a16="http://schemas.microsoft.com/office/drawing/2014/main" id="{5D2A635F-3AB0-485B-9744-DAA637DA135F}"/>
                </a:ext>
              </a:extLst>
            </p:cNvPr>
            <p:cNvPicPr>
              <a:picLocks noChangeAspect="1"/>
            </p:cNvPicPr>
            <p:nvPr/>
          </p:nvPicPr>
          <p:blipFill>
            <a:blip r:embed="rId3"/>
            <a:stretch>
              <a:fillRect/>
            </a:stretch>
          </p:blipFill>
          <p:spPr>
            <a:xfrm>
              <a:off x="3624797" y="1322364"/>
              <a:ext cx="1894405" cy="3078262"/>
            </a:xfrm>
            <a:prstGeom prst="rect">
              <a:avLst/>
            </a:prstGeom>
          </p:spPr>
        </p:pic>
      </p:grpSp>
    </p:spTree>
    <p:extLst>
      <p:ext uri="{BB962C8B-B14F-4D97-AF65-F5344CB8AC3E}">
        <p14:creationId xmlns:p14="http://schemas.microsoft.com/office/powerpoint/2010/main" val="2540731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511038" y="573024"/>
            <a:ext cx="4060962" cy="6408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419" sz="3000" b="1">
                <a:latin typeface="Bahnschrift" panose="020B0502040204020203" pitchFamily="34" charset="0"/>
              </a:rPr>
              <a:t>Thiết kế - xử lý dữ liệu</a:t>
            </a:r>
            <a:endParaRPr sz="3000"/>
          </a:p>
        </p:txBody>
      </p:sp>
      <p:sp>
        <p:nvSpPr>
          <p:cNvPr id="17" name="TextBox 16">
            <a:extLst>
              <a:ext uri="{FF2B5EF4-FFF2-40B4-BE49-F238E27FC236}">
                <a16:creationId xmlns:a16="http://schemas.microsoft.com/office/drawing/2014/main" id="{042FD955-773D-418F-8273-0C7C477EF1E9}"/>
              </a:ext>
            </a:extLst>
          </p:cNvPr>
          <p:cNvSpPr txBox="1"/>
          <p:nvPr/>
        </p:nvSpPr>
        <p:spPr>
          <a:xfrm>
            <a:off x="6155970" y="1926907"/>
            <a:ext cx="2536963" cy="2462213"/>
          </a:xfrm>
          <a:prstGeom prst="rect">
            <a:avLst/>
          </a:prstGeom>
          <a:noFill/>
        </p:spPr>
        <p:txBody>
          <a:bodyPr wrap="square" rtlCol="0">
            <a:spAutoFit/>
          </a:bodyPr>
          <a:lstStyle/>
          <a:p>
            <a:r>
              <a:rPr lang="en-US" b="1" u="sng">
                <a:latin typeface="Barlow Light" panose="00000400000000000000" pitchFamily="2" charset="0"/>
                <a:ea typeface="Tahoma" panose="020B0604030504040204" pitchFamily="34" charset="0"/>
                <a:cs typeface="Tahoma" panose="020B0604030504040204" pitchFamily="34" charset="0"/>
              </a:rPr>
              <a:t>Phần câu hỏi: </a:t>
            </a:r>
          </a:p>
          <a:p>
            <a:pPr marL="342900" indent="-342900">
              <a:buFont typeface="+mj-lt"/>
              <a:buAutoNum type="arabicPeriod"/>
            </a:pPr>
            <a:r>
              <a:rPr lang="en-US">
                <a:latin typeface="Barlow Light" panose="00000400000000000000" pitchFamily="2" charset="0"/>
                <a:ea typeface="Tahoma" panose="020B0604030504040204" pitchFamily="34" charset="0"/>
                <a:cs typeface="Tahoma" panose="020B0604030504040204" pitchFamily="34" charset="0"/>
              </a:rPr>
              <a:t>Câu hỏi bao gồm các trường noidung (nội dung), da1 (đáp án 1), da2 (đáp án 2), da3 (đáp án 3), da4 (đáp án 4), da (đáp án đúng)  và có 3 mức độ (Dễ, Trung bình, Khó). </a:t>
            </a:r>
          </a:p>
          <a:p>
            <a:pPr marL="342900" indent="-342900">
              <a:buFont typeface="+mj-lt"/>
              <a:buAutoNum type="arabicPeriod"/>
            </a:pPr>
            <a:r>
              <a:rPr lang="en-US">
                <a:latin typeface="Barlow Light" panose="00000400000000000000" pitchFamily="2" charset="0"/>
                <a:ea typeface="Tahoma" panose="020B0604030504040204" pitchFamily="34" charset="0"/>
                <a:cs typeface="Tahoma" panose="020B0604030504040204" pitchFamily="34" charset="0"/>
              </a:rPr>
              <a:t>Câu hỏi sẽ được lưu vào các file txt dựa vào mức độ của từng câu.</a:t>
            </a:r>
          </a:p>
        </p:txBody>
      </p:sp>
      <p:pic>
        <p:nvPicPr>
          <p:cNvPr id="3" name="Picture 2">
            <a:extLst>
              <a:ext uri="{FF2B5EF4-FFF2-40B4-BE49-F238E27FC236}">
                <a16:creationId xmlns:a16="http://schemas.microsoft.com/office/drawing/2014/main" id="{E13686CC-99EA-4863-A259-B145F9CB8E38}"/>
              </a:ext>
            </a:extLst>
          </p:cNvPr>
          <p:cNvPicPr>
            <a:picLocks noChangeAspect="1"/>
          </p:cNvPicPr>
          <p:nvPr/>
        </p:nvPicPr>
        <p:blipFill>
          <a:blip r:embed="rId3"/>
          <a:stretch>
            <a:fillRect/>
          </a:stretch>
        </p:blipFill>
        <p:spPr>
          <a:xfrm>
            <a:off x="511039" y="1213846"/>
            <a:ext cx="5644931" cy="3175274"/>
          </a:xfrm>
          <a:prstGeom prst="rect">
            <a:avLst/>
          </a:prstGeom>
        </p:spPr>
      </p:pic>
    </p:spTree>
    <p:extLst>
      <p:ext uri="{BB962C8B-B14F-4D97-AF65-F5344CB8AC3E}">
        <p14:creationId xmlns:p14="http://schemas.microsoft.com/office/powerpoint/2010/main" val="512055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511038" y="573024"/>
            <a:ext cx="4060962" cy="6408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419" sz="3000" b="1">
                <a:latin typeface="Bahnschrift" panose="020B0502040204020203" pitchFamily="34" charset="0"/>
              </a:rPr>
              <a:t>Thiết kế - xử lý dữ liệu</a:t>
            </a:r>
            <a:endParaRPr sz="3000"/>
          </a:p>
        </p:txBody>
      </p:sp>
      <p:sp>
        <p:nvSpPr>
          <p:cNvPr id="8" name="TextBox 7">
            <a:extLst>
              <a:ext uri="{FF2B5EF4-FFF2-40B4-BE49-F238E27FC236}">
                <a16:creationId xmlns:a16="http://schemas.microsoft.com/office/drawing/2014/main" id="{0CBC7571-29FC-40EB-926A-FF4DEFDA6117}"/>
              </a:ext>
            </a:extLst>
          </p:cNvPr>
          <p:cNvSpPr txBox="1"/>
          <p:nvPr/>
        </p:nvSpPr>
        <p:spPr>
          <a:xfrm>
            <a:off x="6095999" y="2380356"/>
            <a:ext cx="2536963" cy="1384995"/>
          </a:xfrm>
          <a:prstGeom prst="rect">
            <a:avLst/>
          </a:prstGeom>
          <a:noFill/>
        </p:spPr>
        <p:txBody>
          <a:bodyPr wrap="square" rtlCol="0">
            <a:spAutoFit/>
          </a:bodyPr>
          <a:lstStyle/>
          <a:p>
            <a:r>
              <a:rPr lang="en-US" b="1" u="sng">
                <a:latin typeface="Barlow Light" panose="00000400000000000000" pitchFamily="2" charset="0"/>
                <a:ea typeface="Tahoma" panose="020B0604030504040204" pitchFamily="34" charset="0"/>
                <a:cs typeface="Tahoma" panose="020B0604030504040204" pitchFamily="34" charset="0"/>
              </a:rPr>
              <a:t>Phần đọc câu hỏi:</a:t>
            </a:r>
          </a:p>
          <a:p>
            <a:pPr marL="342900" indent="-342900">
              <a:buFont typeface="+mj-lt"/>
              <a:buAutoNum type="arabicPeriod"/>
            </a:pPr>
            <a:r>
              <a:rPr lang="en-US">
                <a:latin typeface="Barlow Light" panose="00000400000000000000" pitchFamily="2" charset="0"/>
                <a:ea typeface="Tahoma" panose="020B0604030504040204" pitchFamily="34" charset="0"/>
                <a:cs typeface="Tahoma" panose="020B0604030504040204" pitchFamily="34" charset="0"/>
              </a:rPr>
              <a:t>Sẽ có 3 class để đọc 3 dạng câu hỏi có mức độ khác nhau.</a:t>
            </a:r>
          </a:p>
          <a:p>
            <a:pPr marL="342900" indent="-342900">
              <a:buFont typeface="+mj-lt"/>
              <a:buAutoNum type="arabicPeriod"/>
            </a:pPr>
            <a:r>
              <a:rPr lang="en-US">
                <a:latin typeface="Barlow Light" panose="00000400000000000000" pitchFamily="2" charset="0"/>
                <a:ea typeface="Tahoma" panose="020B0604030504040204" pitchFamily="34" charset="0"/>
                <a:cs typeface="Tahoma" panose="020B0604030504040204" pitchFamily="34" charset="0"/>
              </a:rPr>
              <a:t>Các câu hỏi sẽ được lưu vào các list </a:t>
            </a:r>
          </a:p>
        </p:txBody>
      </p:sp>
      <p:pic>
        <p:nvPicPr>
          <p:cNvPr id="6" name="Picture 5">
            <a:extLst>
              <a:ext uri="{FF2B5EF4-FFF2-40B4-BE49-F238E27FC236}">
                <a16:creationId xmlns:a16="http://schemas.microsoft.com/office/drawing/2014/main" id="{43FB43A4-F655-450D-A9E5-B6ACADA74DD2}"/>
              </a:ext>
            </a:extLst>
          </p:cNvPr>
          <p:cNvPicPr>
            <a:picLocks noChangeAspect="1"/>
          </p:cNvPicPr>
          <p:nvPr/>
        </p:nvPicPr>
        <p:blipFill>
          <a:blip r:embed="rId3"/>
          <a:stretch>
            <a:fillRect/>
          </a:stretch>
        </p:blipFill>
        <p:spPr>
          <a:xfrm>
            <a:off x="511038" y="1213846"/>
            <a:ext cx="5644932" cy="3175274"/>
          </a:xfrm>
          <a:prstGeom prst="rect">
            <a:avLst/>
          </a:prstGeom>
        </p:spPr>
      </p:pic>
    </p:spTree>
    <p:extLst>
      <p:ext uri="{BB962C8B-B14F-4D97-AF65-F5344CB8AC3E}">
        <p14:creationId xmlns:p14="http://schemas.microsoft.com/office/powerpoint/2010/main" val="4027201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511038" y="573024"/>
            <a:ext cx="4060962" cy="6408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419" sz="3000" b="1">
                <a:latin typeface="Bahnschrift" panose="020B0502040204020203" pitchFamily="34" charset="0"/>
              </a:rPr>
              <a:t>Thiết kế - xử lý code</a:t>
            </a:r>
            <a:endParaRPr sz="3000"/>
          </a:p>
        </p:txBody>
      </p:sp>
      <p:sp>
        <p:nvSpPr>
          <p:cNvPr id="8" name="TextBox 7">
            <a:extLst>
              <a:ext uri="{FF2B5EF4-FFF2-40B4-BE49-F238E27FC236}">
                <a16:creationId xmlns:a16="http://schemas.microsoft.com/office/drawing/2014/main" id="{0CBC7571-29FC-40EB-926A-FF4DEFDA6117}"/>
              </a:ext>
            </a:extLst>
          </p:cNvPr>
          <p:cNvSpPr txBox="1"/>
          <p:nvPr/>
        </p:nvSpPr>
        <p:spPr>
          <a:xfrm>
            <a:off x="6090658" y="2077848"/>
            <a:ext cx="2880497" cy="2031325"/>
          </a:xfrm>
          <a:prstGeom prst="rect">
            <a:avLst/>
          </a:prstGeom>
          <a:noFill/>
        </p:spPr>
        <p:txBody>
          <a:bodyPr wrap="square" rtlCol="0">
            <a:spAutoFit/>
          </a:bodyPr>
          <a:lstStyle/>
          <a:p>
            <a:r>
              <a:rPr lang="en-US">
                <a:latin typeface="Barlow Light" panose="00000400000000000000" pitchFamily="2" charset="0"/>
                <a:ea typeface="Tahoma" panose="020B0604030504040204" pitchFamily="34" charset="0"/>
                <a:cs typeface="Tahoma" panose="020B0604030504040204" pitchFamily="34" charset="0"/>
              </a:rPr>
              <a:t>Các câu hỏi sẽ được lấy ngẫu nhiên, sẽ có list để lưu trữ các số random đó để không bị trùng lặp, hàm checkTrung (check trùng) sẽ sinh ra một random bằng do while, sinh đến khi nào số đó không tồn tại trong list thì sẽ thêm số đó vào list và đồng thời trả giá trị hàm về bằng với số đó.</a:t>
            </a:r>
          </a:p>
        </p:txBody>
      </p:sp>
      <p:pic>
        <p:nvPicPr>
          <p:cNvPr id="3" name="Picture 2">
            <a:extLst>
              <a:ext uri="{FF2B5EF4-FFF2-40B4-BE49-F238E27FC236}">
                <a16:creationId xmlns:a16="http://schemas.microsoft.com/office/drawing/2014/main" id="{95B6E4B9-B283-465C-B1C4-AC1108DE1691}"/>
              </a:ext>
            </a:extLst>
          </p:cNvPr>
          <p:cNvPicPr>
            <a:picLocks noChangeAspect="1"/>
          </p:cNvPicPr>
          <p:nvPr/>
        </p:nvPicPr>
        <p:blipFill>
          <a:blip r:embed="rId3"/>
          <a:stretch>
            <a:fillRect/>
          </a:stretch>
        </p:blipFill>
        <p:spPr>
          <a:xfrm>
            <a:off x="527282" y="1899065"/>
            <a:ext cx="5563376" cy="2210108"/>
          </a:xfrm>
          <a:prstGeom prst="rect">
            <a:avLst/>
          </a:prstGeom>
        </p:spPr>
      </p:pic>
    </p:spTree>
    <p:extLst>
      <p:ext uri="{BB962C8B-B14F-4D97-AF65-F5344CB8AC3E}">
        <p14:creationId xmlns:p14="http://schemas.microsoft.com/office/powerpoint/2010/main" val="2257913702"/>
      </p:ext>
    </p:extLst>
  </p:cSld>
  <p:clrMapOvr>
    <a:masterClrMapping/>
  </p:clrMapOvr>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687</Words>
  <Application>Microsoft Office PowerPoint</Application>
  <PresentationFormat>On-screen Show (16:9)</PresentationFormat>
  <Paragraphs>50</Paragraphs>
  <Slides>15</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Barlow</vt:lpstr>
      <vt:lpstr>Georgia</vt:lpstr>
      <vt:lpstr>Georgia Pro Cond</vt:lpstr>
      <vt:lpstr>Calibri</vt:lpstr>
      <vt:lpstr>Bahnschrift SemiLight SemiConde</vt:lpstr>
      <vt:lpstr>Miriam Libre</vt:lpstr>
      <vt:lpstr>Bahnschrift</vt:lpstr>
      <vt:lpstr>Arial</vt:lpstr>
      <vt:lpstr>Palatino Linotype</vt:lpstr>
      <vt:lpstr>Barlow Light</vt:lpstr>
      <vt:lpstr>Montserrat</vt:lpstr>
      <vt:lpstr>Roderigo template</vt:lpstr>
      <vt:lpstr>PowerPoint Presentation</vt:lpstr>
      <vt:lpstr>Nội dung báo cáo</vt:lpstr>
      <vt:lpstr>Giới thiệu</vt:lpstr>
      <vt:lpstr>Thiết kế - giao diện</vt:lpstr>
      <vt:lpstr>Thiết kế - giao diện bắt đầu</vt:lpstr>
      <vt:lpstr>Thiết kế - giao diện game</vt:lpstr>
      <vt:lpstr>Thiết kế - xử lý dữ liệu</vt:lpstr>
      <vt:lpstr>Thiết kế - xử lý dữ liệu</vt:lpstr>
      <vt:lpstr>Thiết kế - xử lý code</vt:lpstr>
      <vt:lpstr>Thiết kế - xử lý code</vt:lpstr>
      <vt:lpstr>Thiết kế - xử lý code</vt:lpstr>
      <vt:lpstr>Thiết kế - xử lý code</vt:lpstr>
      <vt:lpstr>Thiết kế - xử lý code</vt:lpstr>
      <vt:lpstr>Thiết kế - giao diện kết thúc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Huy</cp:lastModifiedBy>
  <cp:revision>23</cp:revision>
  <dcterms:modified xsi:type="dcterms:W3CDTF">2024-01-03T06:42:35Z</dcterms:modified>
</cp:coreProperties>
</file>