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Roboto Mono" charset="1" panose="00000000000000000000"/>
      <p:regular r:id="rId27"/>
    </p:embeddedFont>
    <p:embeddedFont>
      <p:font typeface="Courier Prime" charset="1" panose="00000509000000000000"/>
      <p:regular r:id="rId28"/>
    </p:embeddedFont>
    <p:embeddedFont>
      <p:font typeface="Nunito Sans Expanded Semi-Bold" charset="1" panose="00000000000000000000"/>
      <p:regular r:id="rId29"/>
    </p:embeddedFont>
    <p:embeddedFont>
      <p:font typeface="Nunito Sans Expanded Bold" charset="1" panose="00000000000000000000"/>
      <p:regular r:id="rId30"/>
    </p:embeddedFont>
    <p:embeddedFont>
      <p:font typeface="Nunito Sans Expanded Medium" charset="1" panose="00000000000000000000"/>
      <p:regular r:id="rId31"/>
    </p:embeddedFont>
    <p:embeddedFont>
      <p:font typeface="Nunito Sans Expanded" charset="1" panose="00000000000000000000"/>
      <p:regular r:id="rId32"/>
    </p:embeddedFont>
    <p:embeddedFont>
      <p:font typeface="Canva Sans" charset="1" panose="020B0503030501040103"/>
      <p:regular r:id="rId33"/>
    </p:embeddedFont>
    <p:embeddedFont>
      <p:font typeface="Roboto Mono Italics" charset="1" panose="00000000000000000000"/>
      <p:regular r:id="rId34"/>
    </p:embeddedFont>
    <p:embeddedFont>
      <p:font typeface="Alice"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01407" y="3709592"/>
            <a:ext cx="18085185" cy="2326005"/>
          </a:xfrm>
          <a:prstGeom prst="rect">
            <a:avLst/>
          </a:prstGeom>
        </p:spPr>
        <p:txBody>
          <a:bodyPr anchor="t" rtlCol="false" tIns="0" lIns="0" bIns="0" rIns="0">
            <a:spAutoFit/>
          </a:bodyPr>
          <a:lstStyle/>
          <a:p>
            <a:pPr algn="ctr">
              <a:lnSpc>
                <a:spcPts val="6060"/>
              </a:lnSpc>
            </a:pPr>
            <a:r>
              <a:rPr lang="en-US" sz="6000">
                <a:solidFill>
                  <a:srgbClr val="211F1C"/>
                </a:solidFill>
                <a:latin typeface="Roboto Mono"/>
              </a:rPr>
              <a:t>MỘT PHƯƠNG PHÁP PHÂN TÍCH HÌNH THÁI TÊN MIỀN ĐỂ NHẬN DẠNG TÊN MIỀN ĐỘC HẠI ĐƯỢC TẠO RA BỞI PHẦN MỀM ĐỘC HẠI DGA</a:t>
            </a:r>
          </a:p>
        </p:txBody>
      </p:sp>
      <p:sp>
        <p:nvSpPr>
          <p:cNvPr name="Freeform 6" id="6"/>
          <p:cNvSpPr/>
          <p:nvPr/>
        </p:nvSpPr>
        <p:spPr>
          <a:xfrm flipH="false" flipV="false" rot="0">
            <a:off x="2358180" y="4165025"/>
            <a:ext cx="354514" cy="354514"/>
          </a:xfrm>
          <a:custGeom>
            <a:avLst/>
            <a:gdLst/>
            <a:ahLst/>
            <a:cxnLst/>
            <a:rect r="r" b="b" t="t" l="l"/>
            <a:pathLst>
              <a:path h="354514" w="354514">
                <a:moveTo>
                  <a:pt x="0" y="0"/>
                </a:moveTo>
                <a:lnTo>
                  <a:pt x="354514" y="0"/>
                </a:lnTo>
                <a:lnTo>
                  <a:pt x="354514" y="354514"/>
                </a:lnTo>
                <a:lnTo>
                  <a:pt x="0" y="354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08440" y="9131767"/>
            <a:ext cx="256456" cy="256456"/>
          </a:xfrm>
          <a:custGeom>
            <a:avLst/>
            <a:gdLst/>
            <a:ahLst/>
            <a:cxnLst/>
            <a:rect r="r" b="b" t="t" l="l"/>
            <a:pathLst>
              <a:path h="256456" w="256456">
                <a:moveTo>
                  <a:pt x="0" y="0"/>
                </a:moveTo>
                <a:lnTo>
                  <a:pt x="256456" y="0"/>
                </a:lnTo>
                <a:lnTo>
                  <a:pt x="256456" y="256456"/>
                </a:lnTo>
                <a:lnTo>
                  <a:pt x="0" y="2564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575306" y="4165025"/>
            <a:ext cx="354514" cy="354514"/>
          </a:xfrm>
          <a:custGeom>
            <a:avLst/>
            <a:gdLst/>
            <a:ahLst/>
            <a:cxnLst/>
            <a:rect r="r" b="b" t="t" l="l"/>
            <a:pathLst>
              <a:path h="354514" w="354514">
                <a:moveTo>
                  <a:pt x="0" y="0"/>
                </a:moveTo>
                <a:lnTo>
                  <a:pt x="354514" y="0"/>
                </a:lnTo>
                <a:lnTo>
                  <a:pt x="354514" y="354514"/>
                </a:lnTo>
                <a:lnTo>
                  <a:pt x="0" y="354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557340" y="6273722"/>
            <a:ext cx="3904425" cy="1520262"/>
            <a:chOff x="0" y="0"/>
            <a:chExt cx="5205900" cy="2027016"/>
          </a:xfrm>
        </p:grpSpPr>
        <p:sp>
          <p:nvSpPr>
            <p:cNvPr name="Freeform 10" id="10"/>
            <p:cNvSpPr/>
            <p:nvPr/>
          </p:nvSpPr>
          <p:spPr>
            <a:xfrm flipH="false" flipV="false" rot="-646737">
              <a:off x="57404" y="466417"/>
              <a:ext cx="5091093" cy="1094183"/>
            </a:xfrm>
            <a:custGeom>
              <a:avLst/>
              <a:gdLst/>
              <a:ahLst/>
              <a:cxnLst/>
              <a:rect r="r" b="b" t="t" l="l"/>
              <a:pathLst>
                <a:path h="1094183" w="5091093">
                  <a:moveTo>
                    <a:pt x="0" y="0"/>
                  </a:moveTo>
                  <a:lnTo>
                    <a:pt x="5091093" y="0"/>
                  </a:lnTo>
                  <a:lnTo>
                    <a:pt x="5091093" y="1094183"/>
                  </a:lnTo>
                  <a:lnTo>
                    <a:pt x="0" y="1094183"/>
                  </a:lnTo>
                  <a:lnTo>
                    <a:pt x="0" y="0"/>
                  </a:lnTo>
                  <a:close/>
                </a:path>
              </a:pathLst>
            </a:custGeom>
            <a:blipFill>
              <a:blip r:embed="rId8"/>
              <a:stretch>
                <a:fillRect l="-14367" t="-175930" r="-8781" b="-423912"/>
              </a:stretch>
            </a:blipFill>
          </p:spPr>
        </p:sp>
        <p:sp>
          <p:nvSpPr>
            <p:cNvPr name="TextBox 11" id="11"/>
            <p:cNvSpPr txBox="true"/>
            <p:nvPr/>
          </p:nvSpPr>
          <p:spPr>
            <a:xfrm rot="-646737">
              <a:off x="895063" y="659994"/>
              <a:ext cx="3402541" cy="631987"/>
            </a:xfrm>
            <a:prstGeom prst="rect">
              <a:avLst/>
            </a:prstGeom>
          </p:spPr>
          <p:txBody>
            <a:bodyPr anchor="t" rtlCol="false" tIns="0" lIns="0" bIns="0" rIns="0">
              <a:spAutoFit/>
            </a:bodyPr>
            <a:lstStyle/>
            <a:p>
              <a:pPr algn="ctr">
                <a:lnSpc>
                  <a:spcPts val="4072"/>
                </a:lnSpc>
                <a:spcBef>
                  <a:spcPct val="0"/>
                </a:spcBef>
              </a:pPr>
              <a:r>
                <a:rPr lang="en-US" sz="2770" spc="407">
                  <a:solidFill>
                    <a:srgbClr val="FFFFFF"/>
                  </a:solidFill>
                  <a:latin typeface="Courier Prime"/>
                </a:rPr>
                <a:t>REPORT</a:t>
              </a:r>
            </a:p>
          </p:txBody>
        </p:sp>
      </p:grpSp>
      <p:sp>
        <p:nvSpPr>
          <p:cNvPr name="Freeform 12" id="12"/>
          <p:cNvSpPr/>
          <p:nvPr/>
        </p:nvSpPr>
        <p:spPr>
          <a:xfrm flipH="false" flipV="false" rot="0">
            <a:off x="7849939" y="746920"/>
            <a:ext cx="2588122" cy="2296959"/>
          </a:xfrm>
          <a:custGeom>
            <a:avLst/>
            <a:gdLst/>
            <a:ahLst/>
            <a:cxnLst/>
            <a:rect r="r" b="b" t="t" l="l"/>
            <a:pathLst>
              <a:path h="2296959" w="2588122">
                <a:moveTo>
                  <a:pt x="0" y="0"/>
                </a:moveTo>
                <a:lnTo>
                  <a:pt x="2588122" y="0"/>
                </a:lnTo>
                <a:lnTo>
                  <a:pt x="2588122" y="2296959"/>
                </a:lnTo>
                <a:lnTo>
                  <a:pt x="0" y="229695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0438061" y="689770"/>
            <a:ext cx="7849939" cy="422529"/>
          </a:xfrm>
          <a:prstGeom prst="rect">
            <a:avLst/>
          </a:prstGeom>
        </p:spPr>
        <p:txBody>
          <a:bodyPr anchor="t" rtlCol="false" tIns="0" lIns="0" bIns="0" rIns="0">
            <a:spAutoFit/>
          </a:bodyPr>
          <a:lstStyle/>
          <a:p>
            <a:pPr algn="r" marL="0" indent="0" lvl="0">
              <a:lnSpc>
                <a:spcPts val="3528"/>
              </a:lnSpc>
              <a:spcBef>
                <a:spcPct val="0"/>
              </a:spcBef>
            </a:pPr>
            <a:r>
              <a:rPr lang="en-US" sz="2400" spc="352">
                <a:solidFill>
                  <a:srgbClr val="211F1C"/>
                </a:solidFill>
                <a:latin typeface="Nunito Sans Expanded Semi-Bold"/>
              </a:rPr>
              <a:t>CƠ CHẾ HOẠT ĐỘNG CỦA MÃ ĐỘC </a:t>
            </a:r>
          </a:p>
        </p:txBody>
      </p:sp>
      <p:sp>
        <p:nvSpPr>
          <p:cNvPr name="TextBox 14" id="14"/>
          <p:cNvSpPr txBox="true"/>
          <p:nvPr/>
        </p:nvSpPr>
        <p:spPr>
          <a:xfrm rot="0">
            <a:off x="5197114" y="7334647"/>
            <a:ext cx="7893772" cy="422529"/>
          </a:xfrm>
          <a:prstGeom prst="rect">
            <a:avLst/>
          </a:prstGeom>
        </p:spPr>
        <p:txBody>
          <a:bodyPr anchor="t" rtlCol="false" tIns="0" lIns="0" bIns="0" rIns="0">
            <a:spAutoFit/>
          </a:bodyPr>
          <a:lstStyle/>
          <a:p>
            <a:pPr algn="r" marL="0" indent="0" lvl="0">
              <a:lnSpc>
                <a:spcPts val="3528"/>
              </a:lnSpc>
              <a:spcBef>
                <a:spcPct val="0"/>
              </a:spcBef>
            </a:pPr>
            <a:r>
              <a:rPr lang="en-US" sz="2400" spc="352">
                <a:solidFill>
                  <a:srgbClr val="211F1C"/>
                </a:solidFill>
                <a:latin typeface="Nunito Sans Expanded Bold"/>
              </a:rPr>
              <a:t>BÁO CÁO CUỐI KÌ _ NHÓM 6 </a:t>
            </a:r>
          </a:p>
        </p:txBody>
      </p:sp>
      <p:sp>
        <p:nvSpPr>
          <p:cNvPr name="TextBox 15" id="15"/>
          <p:cNvSpPr txBox="true"/>
          <p:nvPr/>
        </p:nvSpPr>
        <p:spPr>
          <a:xfrm rot="0">
            <a:off x="13090886" y="8409990"/>
            <a:ext cx="4572119" cy="428625"/>
          </a:xfrm>
          <a:prstGeom prst="rect">
            <a:avLst/>
          </a:prstGeom>
        </p:spPr>
        <p:txBody>
          <a:bodyPr anchor="t" rtlCol="false" tIns="0" lIns="0" bIns="0" rIns="0">
            <a:spAutoFit/>
          </a:bodyPr>
          <a:lstStyle/>
          <a:p>
            <a:pPr algn="l" marL="0" indent="0" lvl="0">
              <a:lnSpc>
                <a:spcPts val="3674"/>
              </a:lnSpc>
              <a:spcBef>
                <a:spcPct val="0"/>
              </a:spcBef>
            </a:pPr>
            <a:r>
              <a:rPr lang="en-US" sz="2499" strike="noStrike" u="none">
                <a:solidFill>
                  <a:srgbClr val="211F1C"/>
                </a:solidFill>
                <a:latin typeface="Roboto Mono"/>
              </a:rPr>
              <a:t>Giảng viên: Phan Thế Duy</a:t>
            </a:r>
          </a:p>
        </p:txBody>
      </p:sp>
      <p:sp>
        <p:nvSpPr>
          <p:cNvPr name="TextBox 16" id="16"/>
          <p:cNvSpPr txBox="true"/>
          <p:nvPr/>
        </p:nvSpPr>
        <p:spPr>
          <a:xfrm rot="0">
            <a:off x="13090886" y="9017108"/>
            <a:ext cx="3619619" cy="885825"/>
          </a:xfrm>
          <a:prstGeom prst="rect">
            <a:avLst/>
          </a:prstGeom>
        </p:spPr>
        <p:txBody>
          <a:bodyPr anchor="t" rtlCol="false" tIns="0" lIns="0" bIns="0" rIns="0">
            <a:spAutoFit/>
          </a:bodyPr>
          <a:lstStyle/>
          <a:p>
            <a:pPr algn="l" marL="0" indent="0" lvl="0">
              <a:lnSpc>
                <a:spcPts val="3674"/>
              </a:lnSpc>
              <a:spcBef>
                <a:spcPct val="0"/>
              </a:spcBef>
            </a:pPr>
            <a:r>
              <a:rPr lang="en-US" sz="2499">
                <a:solidFill>
                  <a:srgbClr val="211F1C"/>
                </a:solidFill>
                <a:latin typeface="Roboto Mono"/>
              </a:rPr>
              <a:t>Lớp</a:t>
            </a:r>
            <a:r>
              <a:rPr lang="en-US" sz="2499" strike="noStrike" u="none">
                <a:solidFill>
                  <a:srgbClr val="211F1C"/>
                </a:solidFill>
                <a:latin typeface="Roboto Mono"/>
              </a:rPr>
              <a:t>: </a:t>
            </a:r>
            <a:r>
              <a:rPr lang="en-US" sz="2499" strike="noStrike">
                <a:solidFill>
                  <a:srgbClr val="211F1C"/>
                </a:solidFill>
                <a:latin typeface="Roboto Mono"/>
              </a:rPr>
              <a:t>NT230.O21.ANTT</a:t>
            </a:r>
          </a:p>
          <a:p>
            <a:pPr algn="l" marL="0" indent="0" lvl="0">
              <a:lnSpc>
                <a:spcPts val="3674"/>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115792" y="4798489"/>
            <a:ext cx="10056416" cy="1574212"/>
          </a:xfrm>
          <a:prstGeom prst="rect">
            <a:avLst/>
          </a:prstGeom>
        </p:spPr>
        <p:txBody>
          <a:bodyPr anchor="t" rtlCol="false" tIns="0" lIns="0" bIns="0" rIns="0">
            <a:spAutoFit/>
          </a:bodyPr>
          <a:lstStyle/>
          <a:p>
            <a:pPr algn="ctr" marL="0" indent="0" lvl="0">
              <a:lnSpc>
                <a:spcPts val="6088"/>
              </a:lnSpc>
              <a:spcBef>
                <a:spcPct val="0"/>
              </a:spcBef>
            </a:pPr>
            <a:r>
              <a:rPr lang="en-US" sz="6028">
                <a:solidFill>
                  <a:srgbClr val="211F1C"/>
                </a:solidFill>
                <a:latin typeface="Roboto Mono"/>
              </a:rPr>
              <a:t>ƯỚC LƯỢNG DỰA TRÊN TỪ ĐIỂN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07812" y="2097964"/>
            <a:ext cx="11672376" cy="3045536"/>
          </a:xfrm>
          <a:custGeom>
            <a:avLst/>
            <a:gdLst/>
            <a:ahLst/>
            <a:cxnLst/>
            <a:rect r="r" b="b" t="t" l="l"/>
            <a:pathLst>
              <a:path h="3045536" w="11672376">
                <a:moveTo>
                  <a:pt x="0" y="0"/>
                </a:moveTo>
                <a:lnTo>
                  <a:pt x="11672376" y="0"/>
                </a:lnTo>
                <a:lnTo>
                  <a:pt x="11672376" y="3045536"/>
                </a:lnTo>
                <a:lnTo>
                  <a:pt x="0" y="3045536"/>
                </a:lnTo>
                <a:lnTo>
                  <a:pt x="0" y="0"/>
                </a:lnTo>
                <a:close/>
              </a:path>
            </a:pathLst>
          </a:custGeom>
          <a:blipFill>
            <a:blip r:embed="rId4"/>
            <a:stretch>
              <a:fillRect l="0" t="0" r="0" b="0"/>
            </a:stretch>
          </a:blipFill>
        </p:spPr>
      </p:sp>
      <p:sp>
        <p:nvSpPr>
          <p:cNvPr name="Freeform 4" id="4"/>
          <p:cNvSpPr/>
          <p:nvPr/>
        </p:nvSpPr>
        <p:spPr>
          <a:xfrm flipH="false" flipV="false" rot="0">
            <a:off x="8897313" y="6314284"/>
            <a:ext cx="6082876" cy="1714931"/>
          </a:xfrm>
          <a:custGeom>
            <a:avLst/>
            <a:gdLst/>
            <a:ahLst/>
            <a:cxnLst/>
            <a:rect r="r" b="b" t="t" l="l"/>
            <a:pathLst>
              <a:path h="1714931" w="6082876">
                <a:moveTo>
                  <a:pt x="0" y="0"/>
                </a:moveTo>
                <a:lnTo>
                  <a:pt x="6082875" y="0"/>
                </a:lnTo>
                <a:lnTo>
                  <a:pt x="6082875" y="1714931"/>
                </a:lnTo>
                <a:lnTo>
                  <a:pt x="0" y="1714931"/>
                </a:lnTo>
                <a:lnTo>
                  <a:pt x="0" y="0"/>
                </a:lnTo>
                <a:close/>
              </a:path>
            </a:pathLst>
          </a:custGeom>
          <a:blipFill>
            <a:blip r:embed="rId5"/>
            <a:stretch>
              <a:fillRect l="0" t="0" r="0" b="0"/>
            </a:stretch>
          </a:blipFill>
        </p:spPr>
      </p:sp>
      <p:sp>
        <p:nvSpPr>
          <p:cNvPr name="Freeform 5" id="5"/>
          <p:cNvSpPr/>
          <p:nvPr/>
        </p:nvSpPr>
        <p:spPr>
          <a:xfrm flipH="false" flipV="false" rot="0">
            <a:off x="3307812" y="6617979"/>
            <a:ext cx="4492858" cy="1107542"/>
          </a:xfrm>
          <a:custGeom>
            <a:avLst/>
            <a:gdLst/>
            <a:ahLst/>
            <a:cxnLst/>
            <a:rect r="r" b="b" t="t" l="l"/>
            <a:pathLst>
              <a:path h="1107542" w="4492858">
                <a:moveTo>
                  <a:pt x="0" y="0"/>
                </a:moveTo>
                <a:lnTo>
                  <a:pt x="4492858" y="0"/>
                </a:lnTo>
                <a:lnTo>
                  <a:pt x="4492858" y="1107541"/>
                </a:lnTo>
                <a:lnTo>
                  <a:pt x="0" y="1107541"/>
                </a:lnTo>
                <a:lnTo>
                  <a:pt x="0" y="0"/>
                </a:lnTo>
                <a:close/>
              </a:path>
            </a:pathLst>
          </a:custGeom>
          <a:blipFill>
            <a:blip r:embed="rId6"/>
            <a:stretch>
              <a:fillRect l="0" t="0" r="0" b="0"/>
            </a:stretch>
          </a:blipFill>
        </p:spPr>
      </p:sp>
      <p:sp>
        <p:nvSpPr>
          <p:cNvPr name="TextBox 6" id="6"/>
          <p:cNvSpPr txBox="true"/>
          <p:nvPr/>
        </p:nvSpPr>
        <p:spPr>
          <a:xfrm rot="0">
            <a:off x="1028700" y="563587"/>
            <a:ext cx="5805470" cy="1039495"/>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ƯỚC LƯỢNG DỰA TRÊN TỪ ĐIỂN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63260" y="2187334"/>
            <a:ext cx="9917471" cy="4659214"/>
          </a:xfrm>
          <a:custGeom>
            <a:avLst/>
            <a:gdLst/>
            <a:ahLst/>
            <a:cxnLst/>
            <a:rect r="r" b="b" t="t" l="l"/>
            <a:pathLst>
              <a:path h="4659214" w="9917471">
                <a:moveTo>
                  <a:pt x="0" y="0"/>
                </a:moveTo>
                <a:lnTo>
                  <a:pt x="9917471" y="0"/>
                </a:lnTo>
                <a:lnTo>
                  <a:pt x="9917471" y="4659214"/>
                </a:lnTo>
                <a:lnTo>
                  <a:pt x="0" y="4659214"/>
                </a:lnTo>
                <a:lnTo>
                  <a:pt x="0" y="0"/>
                </a:lnTo>
                <a:close/>
              </a:path>
            </a:pathLst>
          </a:custGeom>
          <a:blipFill>
            <a:blip r:embed="rId4"/>
            <a:stretch>
              <a:fillRect l="0" t="0" r="0" b="0"/>
            </a:stretch>
          </a:blipFill>
        </p:spPr>
      </p:sp>
      <p:sp>
        <p:nvSpPr>
          <p:cNvPr name="Freeform 4" id="4"/>
          <p:cNvSpPr/>
          <p:nvPr/>
        </p:nvSpPr>
        <p:spPr>
          <a:xfrm flipH="false" flipV="false" rot="0">
            <a:off x="5928219" y="7684748"/>
            <a:ext cx="11912522" cy="1928582"/>
          </a:xfrm>
          <a:custGeom>
            <a:avLst/>
            <a:gdLst/>
            <a:ahLst/>
            <a:cxnLst/>
            <a:rect r="r" b="b" t="t" l="l"/>
            <a:pathLst>
              <a:path h="1928582" w="11912522">
                <a:moveTo>
                  <a:pt x="0" y="0"/>
                </a:moveTo>
                <a:lnTo>
                  <a:pt x="11912522" y="0"/>
                </a:lnTo>
                <a:lnTo>
                  <a:pt x="11912522" y="1928582"/>
                </a:lnTo>
                <a:lnTo>
                  <a:pt x="0" y="1928582"/>
                </a:lnTo>
                <a:lnTo>
                  <a:pt x="0" y="0"/>
                </a:lnTo>
                <a:close/>
              </a:path>
            </a:pathLst>
          </a:custGeom>
          <a:blipFill>
            <a:blip r:embed="rId5"/>
            <a:stretch>
              <a:fillRect l="0" t="0" r="0" b="0"/>
            </a:stretch>
          </a:blipFill>
        </p:spPr>
      </p:sp>
      <p:sp>
        <p:nvSpPr>
          <p:cNvPr name="Freeform 5" id="5"/>
          <p:cNvSpPr/>
          <p:nvPr/>
        </p:nvSpPr>
        <p:spPr>
          <a:xfrm flipH="false" flipV="false" rot="0">
            <a:off x="1320389" y="3821187"/>
            <a:ext cx="5222092" cy="1263794"/>
          </a:xfrm>
          <a:custGeom>
            <a:avLst/>
            <a:gdLst/>
            <a:ahLst/>
            <a:cxnLst/>
            <a:rect r="r" b="b" t="t" l="l"/>
            <a:pathLst>
              <a:path h="1263794" w="5222092">
                <a:moveTo>
                  <a:pt x="0" y="0"/>
                </a:moveTo>
                <a:lnTo>
                  <a:pt x="5222092" y="0"/>
                </a:lnTo>
                <a:lnTo>
                  <a:pt x="5222092" y="1263794"/>
                </a:lnTo>
                <a:lnTo>
                  <a:pt x="0" y="1263794"/>
                </a:lnTo>
                <a:lnTo>
                  <a:pt x="0" y="0"/>
                </a:lnTo>
                <a:close/>
              </a:path>
            </a:pathLst>
          </a:custGeom>
          <a:blipFill>
            <a:blip r:embed="rId6"/>
            <a:stretch>
              <a:fillRect l="0" t="0" r="0" b="0"/>
            </a:stretch>
          </a:blipFill>
        </p:spPr>
      </p:sp>
      <p:sp>
        <p:nvSpPr>
          <p:cNvPr name="Freeform 6" id="6"/>
          <p:cNvSpPr/>
          <p:nvPr/>
        </p:nvSpPr>
        <p:spPr>
          <a:xfrm flipH="false" flipV="false" rot="0">
            <a:off x="1320389" y="7172027"/>
            <a:ext cx="2929408" cy="1477013"/>
          </a:xfrm>
          <a:custGeom>
            <a:avLst/>
            <a:gdLst/>
            <a:ahLst/>
            <a:cxnLst/>
            <a:rect r="r" b="b" t="t" l="l"/>
            <a:pathLst>
              <a:path h="1477013" w="2929408">
                <a:moveTo>
                  <a:pt x="0" y="0"/>
                </a:moveTo>
                <a:lnTo>
                  <a:pt x="2929408" y="0"/>
                </a:lnTo>
                <a:lnTo>
                  <a:pt x="2929408" y="1477012"/>
                </a:lnTo>
                <a:lnTo>
                  <a:pt x="0" y="1477012"/>
                </a:lnTo>
                <a:lnTo>
                  <a:pt x="0" y="0"/>
                </a:lnTo>
                <a:close/>
              </a:path>
            </a:pathLst>
          </a:custGeom>
          <a:blipFill>
            <a:blip r:embed="rId7"/>
            <a:stretch>
              <a:fillRect l="0" t="0" r="0" b="0"/>
            </a:stretch>
          </a:blipFill>
        </p:spPr>
      </p:sp>
      <p:sp>
        <p:nvSpPr>
          <p:cNvPr name="TextBox 7" id="7"/>
          <p:cNvSpPr txBox="true"/>
          <p:nvPr/>
        </p:nvSpPr>
        <p:spPr>
          <a:xfrm rot="0">
            <a:off x="1028700" y="686749"/>
            <a:ext cx="5805470" cy="1039495"/>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ƯỚC LƯỢNG DỰA TRÊN TỪ ĐIỂN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03668" y="2064542"/>
            <a:ext cx="12280665" cy="1167222"/>
          </a:xfrm>
          <a:custGeom>
            <a:avLst/>
            <a:gdLst/>
            <a:ahLst/>
            <a:cxnLst/>
            <a:rect r="r" b="b" t="t" l="l"/>
            <a:pathLst>
              <a:path h="1167222" w="12280665">
                <a:moveTo>
                  <a:pt x="0" y="0"/>
                </a:moveTo>
                <a:lnTo>
                  <a:pt x="12280664" y="0"/>
                </a:lnTo>
                <a:lnTo>
                  <a:pt x="12280664" y="1167222"/>
                </a:lnTo>
                <a:lnTo>
                  <a:pt x="0" y="1167222"/>
                </a:lnTo>
                <a:lnTo>
                  <a:pt x="0" y="0"/>
                </a:lnTo>
                <a:close/>
              </a:path>
            </a:pathLst>
          </a:custGeom>
          <a:blipFill>
            <a:blip r:embed="rId4"/>
            <a:stretch>
              <a:fillRect l="0" t="0" r="0" b="0"/>
            </a:stretch>
          </a:blipFill>
        </p:spPr>
      </p:sp>
      <p:sp>
        <p:nvSpPr>
          <p:cNvPr name="Freeform 4" id="4"/>
          <p:cNvSpPr/>
          <p:nvPr/>
        </p:nvSpPr>
        <p:spPr>
          <a:xfrm flipH="false" flipV="false" rot="0">
            <a:off x="3239238" y="4578954"/>
            <a:ext cx="12045094" cy="4094201"/>
          </a:xfrm>
          <a:custGeom>
            <a:avLst/>
            <a:gdLst/>
            <a:ahLst/>
            <a:cxnLst/>
            <a:rect r="r" b="b" t="t" l="l"/>
            <a:pathLst>
              <a:path h="4094201" w="12045094">
                <a:moveTo>
                  <a:pt x="0" y="0"/>
                </a:moveTo>
                <a:lnTo>
                  <a:pt x="12045094" y="0"/>
                </a:lnTo>
                <a:lnTo>
                  <a:pt x="12045094" y="4094201"/>
                </a:lnTo>
                <a:lnTo>
                  <a:pt x="0" y="4094201"/>
                </a:lnTo>
                <a:lnTo>
                  <a:pt x="0" y="0"/>
                </a:lnTo>
                <a:close/>
              </a:path>
            </a:pathLst>
          </a:custGeom>
          <a:blipFill>
            <a:blip r:embed="rId5"/>
            <a:stretch>
              <a:fillRect l="0" t="0" r="0" b="0"/>
            </a:stretch>
          </a:blipFill>
        </p:spPr>
      </p:sp>
      <p:sp>
        <p:nvSpPr>
          <p:cNvPr name="TextBox 5" id="5"/>
          <p:cNvSpPr txBox="true"/>
          <p:nvPr/>
        </p:nvSpPr>
        <p:spPr>
          <a:xfrm rot="0">
            <a:off x="1028700" y="563587"/>
            <a:ext cx="5805470" cy="1039495"/>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ƯỚC LƯỢNG DỰA TRÊN TỪ ĐIỂN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012668" y="4401592"/>
            <a:ext cx="10262664" cy="1454519"/>
          </a:xfrm>
          <a:prstGeom prst="rect">
            <a:avLst/>
          </a:prstGeom>
        </p:spPr>
        <p:txBody>
          <a:bodyPr anchor="t" rtlCol="false" tIns="0" lIns="0" bIns="0" rIns="0">
            <a:spAutoFit/>
          </a:bodyPr>
          <a:lstStyle/>
          <a:p>
            <a:pPr algn="ctr" marL="0" indent="0" lvl="0">
              <a:lnSpc>
                <a:spcPts val="5611"/>
              </a:lnSpc>
              <a:spcBef>
                <a:spcPct val="0"/>
              </a:spcBef>
            </a:pPr>
            <a:r>
              <a:rPr lang="en-US" sz="5556">
                <a:solidFill>
                  <a:srgbClr val="211F1C"/>
                </a:solidFill>
                <a:latin typeface="Roboto Mono"/>
              </a:rPr>
              <a:t>ƯỚC LƯỢNG DỰA TRÊN TÌM KIẾM WEB</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4255058" y="858171"/>
            <a:ext cx="10752028" cy="534670"/>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ƯỚC LƯỢNG DỰA TRÊN TÌM KIẾM WEB</a:t>
            </a:r>
          </a:p>
        </p:txBody>
      </p:sp>
      <p:sp>
        <p:nvSpPr>
          <p:cNvPr name="Freeform 6" id="6"/>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86299" y="1691773"/>
            <a:ext cx="14420786" cy="2380615"/>
          </a:xfrm>
          <a:prstGeom prst="rect">
            <a:avLst/>
          </a:prstGeom>
        </p:spPr>
        <p:txBody>
          <a:bodyPr anchor="t" rtlCol="false" tIns="0" lIns="0" bIns="0" rIns="0">
            <a:spAutoFit/>
          </a:bodyPr>
          <a:lstStyle/>
          <a:p>
            <a:pPr algn="just" marL="0" indent="0" lvl="0">
              <a:lnSpc>
                <a:spcPts val="4759"/>
              </a:lnSpc>
              <a:spcBef>
                <a:spcPct val="0"/>
              </a:spcBef>
            </a:pPr>
            <a:r>
              <a:rPr lang="en-US" sz="3399">
                <a:solidFill>
                  <a:srgbClr val="000000"/>
                </a:solidFill>
                <a:latin typeface="Roboto Mono"/>
              </a:rPr>
              <a:t>Các tên miền sử dụng ngôn ngữ không có trong từ điển, tên riêng, viết tắt hoặc Punycodes không thể được phân loại hợp pháp hay độc hại bằng phân tích dựa trên từ điển </a:t>
            </a:r>
          </a:p>
        </p:txBody>
      </p:sp>
      <p:sp>
        <p:nvSpPr>
          <p:cNvPr name="TextBox 8" id="8"/>
          <p:cNvSpPr txBox="true"/>
          <p:nvPr/>
        </p:nvSpPr>
        <p:spPr>
          <a:xfrm rot="0">
            <a:off x="586299" y="4367663"/>
            <a:ext cx="15593385" cy="1180465"/>
          </a:xfrm>
          <a:prstGeom prst="rect">
            <a:avLst/>
          </a:prstGeom>
        </p:spPr>
        <p:txBody>
          <a:bodyPr anchor="t" rtlCol="false" tIns="0" lIns="0" bIns="0" rIns="0">
            <a:spAutoFit/>
          </a:bodyPr>
          <a:lstStyle/>
          <a:p>
            <a:pPr algn="just" marL="0" indent="0" lvl="0">
              <a:lnSpc>
                <a:spcPts val="4759"/>
              </a:lnSpc>
              <a:spcBef>
                <a:spcPct val="0"/>
              </a:spcBef>
            </a:pPr>
            <a:r>
              <a:rPr lang="en-US" sz="3399" strike="noStrike" u="none">
                <a:solidFill>
                  <a:srgbClr val="000000"/>
                </a:solidFill>
                <a:latin typeface="Roboto Mono"/>
              </a:rPr>
              <a:t>Bước này ước lượng tính ngẫu nhiên của subdomain di bằng cách tham khảo kết quả tìm kiếm trên web</a:t>
            </a:r>
          </a:p>
        </p:txBody>
      </p:sp>
      <p:sp>
        <p:nvSpPr>
          <p:cNvPr name="TextBox 9" id="9"/>
          <p:cNvSpPr txBox="true"/>
          <p:nvPr/>
        </p:nvSpPr>
        <p:spPr>
          <a:xfrm rot="0">
            <a:off x="586299" y="5843403"/>
            <a:ext cx="8038386" cy="580390"/>
          </a:xfrm>
          <a:prstGeom prst="rect">
            <a:avLst/>
          </a:prstGeom>
        </p:spPr>
        <p:txBody>
          <a:bodyPr anchor="t" rtlCol="false" tIns="0" lIns="0" bIns="0" rIns="0">
            <a:spAutoFit/>
          </a:bodyPr>
          <a:lstStyle/>
          <a:p>
            <a:pPr algn="just" marL="0" indent="0" lvl="0">
              <a:lnSpc>
                <a:spcPts val="4759"/>
              </a:lnSpc>
              <a:spcBef>
                <a:spcPct val="0"/>
              </a:spcBef>
            </a:pPr>
            <a:r>
              <a:rPr lang="en-US" sz="3399" strike="noStrike" u="none">
                <a:solidFill>
                  <a:srgbClr val="000000"/>
                </a:solidFill>
                <a:latin typeface="Roboto Mono"/>
              </a:rPr>
              <a:t>Tìm kiếm dựa trên 2 điều hiện: </a:t>
            </a:r>
          </a:p>
        </p:txBody>
      </p:sp>
      <p:sp>
        <p:nvSpPr>
          <p:cNvPr name="TextBox 10" id="10"/>
          <p:cNvSpPr txBox="true"/>
          <p:nvPr/>
        </p:nvSpPr>
        <p:spPr>
          <a:xfrm rot="0">
            <a:off x="402432" y="6875126"/>
            <a:ext cx="9332376" cy="2980690"/>
          </a:xfrm>
          <a:prstGeom prst="rect">
            <a:avLst/>
          </a:prstGeom>
        </p:spPr>
        <p:txBody>
          <a:bodyPr anchor="t" rtlCol="false" tIns="0" lIns="0" bIns="0" rIns="0">
            <a:spAutoFit/>
          </a:bodyPr>
          <a:lstStyle/>
          <a:p>
            <a:pPr algn="just" marL="734059" indent="-367030" lvl="1">
              <a:lnSpc>
                <a:spcPts val="4759"/>
              </a:lnSpc>
              <a:spcBef>
                <a:spcPct val="0"/>
              </a:spcBef>
              <a:buFont typeface="Arial"/>
              <a:buChar char="•"/>
            </a:pPr>
            <a:r>
              <a:rPr lang="en-US" sz="3399" strike="noStrike" u="none">
                <a:solidFill>
                  <a:srgbClr val="000000"/>
                </a:solidFill>
                <a:latin typeface="Roboto Mono"/>
              </a:rPr>
              <a:t>Kết quả phải có sự trùng khớp chính xác với chuỗi miền con di</a:t>
            </a:r>
          </a:p>
          <a:p>
            <a:pPr algn="just" marL="734059" indent="-367030" lvl="1">
              <a:lnSpc>
                <a:spcPts val="4759"/>
              </a:lnSpc>
              <a:spcBef>
                <a:spcPct val="0"/>
              </a:spcBef>
              <a:buFont typeface="Arial"/>
              <a:buChar char="•"/>
            </a:pPr>
            <a:r>
              <a:rPr lang="en-US" sz="3399" strike="noStrike" u="none">
                <a:solidFill>
                  <a:srgbClr val="000000"/>
                </a:solidFill>
                <a:latin typeface="Roboto Mono"/>
              </a:rPr>
              <a:t>Thiết lập ngưỡng thB (trang thứ thB) lớn để tăng tính ngẫu nhiên của subdomain được kiếm.   </a:t>
            </a:r>
          </a:p>
        </p:txBody>
      </p:sp>
      <p:sp>
        <p:nvSpPr>
          <p:cNvPr name="TextBox 11" id="11"/>
          <p:cNvSpPr txBox="true"/>
          <p:nvPr/>
        </p:nvSpPr>
        <p:spPr>
          <a:xfrm rot="0">
            <a:off x="10795293" y="7175163"/>
            <a:ext cx="7291491" cy="2380615"/>
          </a:xfrm>
          <a:prstGeom prst="rect">
            <a:avLst/>
          </a:prstGeom>
        </p:spPr>
        <p:txBody>
          <a:bodyPr anchor="t" rtlCol="false" tIns="0" lIns="0" bIns="0" rIns="0">
            <a:spAutoFit/>
          </a:bodyPr>
          <a:lstStyle/>
          <a:p>
            <a:pPr algn="just" marL="0" indent="0" lvl="0">
              <a:lnSpc>
                <a:spcPts val="4759"/>
              </a:lnSpc>
              <a:spcBef>
                <a:spcPct val="0"/>
              </a:spcBef>
            </a:pPr>
            <a:r>
              <a:rPr lang="en-US" sz="3399" strike="noStrike" u="none">
                <a:solidFill>
                  <a:srgbClr val="000000"/>
                </a:solidFill>
                <a:latin typeface="Roboto Mono"/>
              </a:rPr>
              <a:t> Kết quả  tìm kiếm yB &gt; thB thì tên miền d có chứa di là hợp pháp được tạo ra bởi con người  </a:t>
            </a:r>
          </a:p>
        </p:txBody>
      </p:sp>
      <p:sp>
        <p:nvSpPr>
          <p:cNvPr name="TextBox 12" id="12"/>
          <p:cNvSpPr txBox="true"/>
          <p:nvPr/>
        </p:nvSpPr>
        <p:spPr>
          <a:xfrm rot="0">
            <a:off x="9952734" y="7773452"/>
            <a:ext cx="465534"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rPr>
              <a:t>=&gt;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53827" y="3674721"/>
            <a:ext cx="11005473" cy="5402451"/>
          </a:xfrm>
          <a:custGeom>
            <a:avLst/>
            <a:gdLst/>
            <a:ahLst/>
            <a:cxnLst/>
            <a:rect r="r" b="b" t="t" l="l"/>
            <a:pathLst>
              <a:path h="5402451" w="11005473">
                <a:moveTo>
                  <a:pt x="0" y="0"/>
                </a:moveTo>
                <a:lnTo>
                  <a:pt x="11005473" y="0"/>
                </a:lnTo>
                <a:lnTo>
                  <a:pt x="11005473" y="5402451"/>
                </a:lnTo>
                <a:lnTo>
                  <a:pt x="0" y="5402451"/>
                </a:lnTo>
                <a:lnTo>
                  <a:pt x="0" y="0"/>
                </a:lnTo>
                <a:close/>
              </a:path>
            </a:pathLst>
          </a:custGeom>
          <a:blipFill>
            <a:blip r:embed="rId2"/>
            <a:stretch>
              <a:fillRect l="0" t="0" r="-5994" b="0"/>
            </a:stretch>
          </a:blipFill>
        </p:spPr>
      </p:sp>
      <p:sp>
        <p:nvSpPr>
          <p:cNvPr name="TextBox 3" id="3"/>
          <p:cNvSpPr txBox="true"/>
          <p:nvPr/>
        </p:nvSpPr>
        <p:spPr>
          <a:xfrm rot="0">
            <a:off x="4093247" y="1366602"/>
            <a:ext cx="10101506" cy="534670"/>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ƯỚC LƯỢNG DỰA TRÊN TÌM KIẾM WEB</a:t>
            </a:r>
          </a:p>
        </p:txBody>
      </p:sp>
      <p:sp>
        <p:nvSpPr>
          <p:cNvPr name="TextBox 4" id="4"/>
          <p:cNvSpPr txBox="true"/>
          <p:nvPr/>
        </p:nvSpPr>
        <p:spPr>
          <a:xfrm rot="0">
            <a:off x="710982" y="2687219"/>
            <a:ext cx="5700117" cy="580390"/>
          </a:xfrm>
          <a:prstGeom prst="rect">
            <a:avLst/>
          </a:prstGeom>
        </p:spPr>
        <p:txBody>
          <a:bodyPr anchor="t" rtlCol="false" tIns="0" lIns="0" bIns="0" rIns="0">
            <a:spAutoFit/>
          </a:bodyPr>
          <a:lstStyle/>
          <a:p>
            <a:pPr algn="just" marL="0" indent="0" lvl="0">
              <a:lnSpc>
                <a:spcPts val="4759"/>
              </a:lnSpc>
              <a:spcBef>
                <a:spcPct val="0"/>
              </a:spcBef>
            </a:pPr>
            <a:r>
              <a:rPr lang="en-US" sz="3399" strike="noStrike" u="none">
                <a:solidFill>
                  <a:srgbClr val="000000"/>
                </a:solidFill>
                <a:latin typeface="Roboto Mono"/>
              </a:rPr>
              <a:t>Tìm kiếm dựa trên Bing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89803" y="3554485"/>
            <a:ext cx="11526631" cy="5789692"/>
          </a:xfrm>
          <a:custGeom>
            <a:avLst/>
            <a:gdLst/>
            <a:ahLst/>
            <a:cxnLst/>
            <a:rect r="r" b="b" t="t" l="l"/>
            <a:pathLst>
              <a:path h="5789692" w="11526631">
                <a:moveTo>
                  <a:pt x="0" y="0"/>
                </a:moveTo>
                <a:lnTo>
                  <a:pt x="11526631" y="0"/>
                </a:lnTo>
                <a:lnTo>
                  <a:pt x="11526631" y="5789692"/>
                </a:lnTo>
                <a:lnTo>
                  <a:pt x="0" y="5789692"/>
                </a:lnTo>
                <a:lnTo>
                  <a:pt x="0" y="0"/>
                </a:lnTo>
                <a:close/>
              </a:path>
            </a:pathLst>
          </a:custGeom>
          <a:blipFill>
            <a:blip r:embed="rId2"/>
            <a:stretch>
              <a:fillRect l="0" t="0" r="0" b="0"/>
            </a:stretch>
          </a:blipFill>
        </p:spPr>
      </p:sp>
      <p:sp>
        <p:nvSpPr>
          <p:cNvPr name="TextBox 3" id="3"/>
          <p:cNvSpPr txBox="true"/>
          <p:nvPr/>
        </p:nvSpPr>
        <p:spPr>
          <a:xfrm rot="0">
            <a:off x="4071966" y="1095375"/>
            <a:ext cx="12742463" cy="534670"/>
          </a:xfrm>
          <a:prstGeom prst="rect">
            <a:avLst/>
          </a:prstGeom>
        </p:spPr>
        <p:txBody>
          <a:bodyPr anchor="t" rtlCol="false" tIns="0" lIns="0" bIns="0" rIns="0">
            <a:spAutoFit/>
          </a:bodyPr>
          <a:lstStyle/>
          <a:p>
            <a:pPr algn="l" marL="0" indent="0" lvl="0">
              <a:lnSpc>
                <a:spcPts val="4040"/>
              </a:lnSpc>
              <a:spcBef>
                <a:spcPct val="0"/>
              </a:spcBef>
            </a:pPr>
            <a:r>
              <a:rPr lang="en-US" sz="4000" strike="noStrike" u="none">
                <a:solidFill>
                  <a:srgbClr val="211F1C"/>
                </a:solidFill>
                <a:latin typeface="Roboto Mono"/>
              </a:rPr>
              <a:t>ƯỚC LƯỢNG DỰA TRÊN TÌM KIẾM WEB</a:t>
            </a:r>
          </a:p>
        </p:txBody>
      </p:sp>
      <p:sp>
        <p:nvSpPr>
          <p:cNvPr name="TextBox 4" id="4"/>
          <p:cNvSpPr txBox="true"/>
          <p:nvPr/>
        </p:nvSpPr>
        <p:spPr>
          <a:xfrm rot="0">
            <a:off x="276672" y="2269245"/>
            <a:ext cx="11120411" cy="580390"/>
          </a:xfrm>
          <a:prstGeom prst="rect">
            <a:avLst/>
          </a:prstGeom>
        </p:spPr>
        <p:txBody>
          <a:bodyPr anchor="t" rtlCol="false" tIns="0" lIns="0" bIns="0" rIns="0">
            <a:spAutoFit/>
          </a:bodyPr>
          <a:lstStyle/>
          <a:p>
            <a:pPr algn="just" marL="0" indent="0" lvl="0">
              <a:lnSpc>
                <a:spcPts val="4759"/>
              </a:lnSpc>
              <a:spcBef>
                <a:spcPct val="0"/>
              </a:spcBef>
            </a:pPr>
            <a:r>
              <a:rPr lang="en-US" sz="3399" strike="noStrike" u="none">
                <a:solidFill>
                  <a:srgbClr val="000000"/>
                </a:solidFill>
                <a:latin typeface="Roboto Mono"/>
              </a:rPr>
              <a:t>So sánh với ngưỡng và trả về kết quả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2818944" y="3551608"/>
            <a:ext cx="4993936" cy="4791729"/>
            <a:chOff x="0" y="0"/>
            <a:chExt cx="1315275" cy="1262019"/>
          </a:xfrm>
        </p:grpSpPr>
        <p:sp>
          <p:nvSpPr>
            <p:cNvPr name="Freeform 6" id="6"/>
            <p:cNvSpPr/>
            <p:nvPr/>
          </p:nvSpPr>
          <p:spPr>
            <a:xfrm flipH="false" flipV="false" rot="0">
              <a:off x="0" y="0"/>
              <a:ext cx="1315275" cy="1262019"/>
            </a:xfrm>
            <a:custGeom>
              <a:avLst/>
              <a:gdLst/>
              <a:ahLst/>
              <a:cxnLst/>
              <a:rect r="r" b="b" t="t" l="l"/>
              <a:pathLst>
                <a:path h="1262019" w="1315275">
                  <a:moveTo>
                    <a:pt x="55810" y="0"/>
                  </a:moveTo>
                  <a:lnTo>
                    <a:pt x="1259466" y="0"/>
                  </a:lnTo>
                  <a:cubicBezTo>
                    <a:pt x="1274268" y="0"/>
                    <a:pt x="1288463" y="5880"/>
                    <a:pt x="1298929" y="16346"/>
                  </a:cubicBezTo>
                  <a:cubicBezTo>
                    <a:pt x="1309396" y="26813"/>
                    <a:pt x="1315275" y="41008"/>
                    <a:pt x="1315275" y="55810"/>
                  </a:cubicBezTo>
                  <a:lnTo>
                    <a:pt x="1315275" y="1206210"/>
                  </a:lnTo>
                  <a:cubicBezTo>
                    <a:pt x="1315275" y="1221011"/>
                    <a:pt x="1309396" y="1235207"/>
                    <a:pt x="1298929" y="1245673"/>
                  </a:cubicBezTo>
                  <a:cubicBezTo>
                    <a:pt x="1288463" y="1256139"/>
                    <a:pt x="1274268" y="1262019"/>
                    <a:pt x="1259466" y="1262019"/>
                  </a:cubicBezTo>
                  <a:lnTo>
                    <a:pt x="55810" y="1262019"/>
                  </a:lnTo>
                  <a:cubicBezTo>
                    <a:pt x="41008" y="1262019"/>
                    <a:pt x="26813" y="1256139"/>
                    <a:pt x="16346" y="1245673"/>
                  </a:cubicBezTo>
                  <a:cubicBezTo>
                    <a:pt x="5880" y="1235207"/>
                    <a:pt x="0" y="1221011"/>
                    <a:pt x="0" y="1206210"/>
                  </a:cubicBezTo>
                  <a:lnTo>
                    <a:pt x="0" y="55810"/>
                  </a:lnTo>
                  <a:cubicBezTo>
                    <a:pt x="0" y="41008"/>
                    <a:pt x="5880" y="26813"/>
                    <a:pt x="16346" y="16346"/>
                  </a:cubicBezTo>
                  <a:cubicBezTo>
                    <a:pt x="26813" y="5880"/>
                    <a:pt x="41008" y="0"/>
                    <a:pt x="55810" y="0"/>
                  </a:cubicBezTo>
                  <a:close/>
                </a:path>
              </a:pathLst>
            </a:custGeom>
            <a:solidFill>
              <a:srgbClr val="FFFFFF"/>
            </a:solidFill>
            <a:ln w="19050" cap="rnd">
              <a:solidFill>
                <a:srgbClr val="000000"/>
              </a:solidFill>
              <a:prstDash val="solid"/>
              <a:round/>
            </a:ln>
          </p:spPr>
        </p:sp>
        <p:sp>
          <p:nvSpPr>
            <p:cNvPr name="TextBox 7" id="7"/>
            <p:cNvSpPr txBox="true"/>
            <p:nvPr/>
          </p:nvSpPr>
          <p:spPr>
            <a:xfrm>
              <a:off x="0" y="-38100"/>
              <a:ext cx="1315275" cy="1300119"/>
            </a:xfrm>
            <a:prstGeom prst="rect">
              <a:avLst/>
            </a:prstGeom>
          </p:spPr>
          <p:txBody>
            <a:bodyPr anchor="ctr" rtlCol="false" tIns="50800" lIns="50800" bIns="50800" rIns="50800"/>
            <a:lstStyle/>
            <a:p>
              <a:pPr algn="ctr">
                <a:lnSpc>
                  <a:spcPts val="2116"/>
                </a:lnSpc>
              </a:pPr>
            </a:p>
          </p:txBody>
        </p:sp>
      </p:grpSp>
      <p:grpSp>
        <p:nvGrpSpPr>
          <p:cNvPr name="Group 8" id="8"/>
          <p:cNvGrpSpPr/>
          <p:nvPr/>
        </p:nvGrpSpPr>
        <p:grpSpPr>
          <a:xfrm rot="0">
            <a:off x="10762585" y="3551608"/>
            <a:ext cx="4993936" cy="4791729"/>
            <a:chOff x="0" y="0"/>
            <a:chExt cx="1315275" cy="1262019"/>
          </a:xfrm>
        </p:grpSpPr>
        <p:sp>
          <p:nvSpPr>
            <p:cNvPr name="Freeform 9" id="9"/>
            <p:cNvSpPr/>
            <p:nvPr/>
          </p:nvSpPr>
          <p:spPr>
            <a:xfrm flipH="false" flipV="false" rot="0">
              <a:off x="0" y="0"/>
              <a:ext cx="1315275" cy="1262019"/>
            </a:xfrm>
            <a:custGeom>
              <a:avLst/>
              <a:gdLst/>
              <a:ahLst/>
              <a:cxnLst/>
              <a:rect r="r" b="b" t="t" l="l"/>
              <a:pathLst>
                <a:path h="1262019" w="1315275">
                  <a:moveTo>
                    <a:pt x="55810" y="0"/>
                  </a:moveTo>
                  <a:lnTo>
                    <a:pt x="1259466" y="0"/>
                  </a:lnTo>
                  <a:cubicBezTo>
                    <a:pt x="1274268" y="0"/>
                    <a:pt x="1288463" y="5880"/>
                    <a:pt x="1298929" y="16346"/>
                  </a:cubicBezTo>
                  <a:cubicBezTo>
                    <a:pt x="1309396" y="26813"/>
                    <a:pt x="1315275" y="41008"/>
                    <a:pt x="1315275" y="55810"/>
                  </a:cubicBezTo>
                  <a:lnTo>
                    <a:pt x="1315275" y="1206210"/>
                  </a:lnTo>
                  <a:cubicBezTo>
                    <a:pt x="1315275" y="1221011"/>
                    <a:pt x="1309396" y="1235207"/>
                    <a:pt x="1298929" y="1245673"/>
                  </a:cubicBezTo>
                  <a:cubicBezTo>
                    <a:pt x="1288463" y="1256139"/>
                    <a:pt x="1274268" y="1262019"/>
                    <a:pt x="1259466" y="1262019"/>
                  </a:cubicBezTo>
                  <a:lnTo>
                    <a:pt x="55810" y="1262019"/>
                  </a:lnTo>
                  <a:cubicBezTo>
                    <a:pt x="41008" y="1262019"/>
                    <a:pt x="26813" y="1256139"/>
                    <a:pt x="16346" y="1245673"/>
                  </a:cubicBezTo>
                  <a:cubicBezTo>
                    <a:pt x="5880" y="1235207"/>
                    <a:pt x="0" y="1221011"/>
                    <a:pt x="0" y="1206210"/>
                  </a:cubicBezTo>
                  <a:lnTo>
                    <a:pt x="0" y="55810"/>
                  </a:lnTo>
                  <a:cubicBezTo>
                    <a:pt x="0" y="41008"/>
                    <a:pt x="5880" y="26813"/>
                    <a:pt x="16346" y="16346"/>
                  </a:cubicBezTo>
                  <a:cubicBezTo>
                    <a:pt x="26813" y="5880"/>
                    <a:pt x="41008" y="0"/>
                    <a:pt x="55810" y="0"/>
                  </a:cubicBezTo>
                  <a:close/>
                </a:path>
              </a:pathLst>
            </a:custGeom>
            <a:solidFill>
              <a:srgbClr val="FFFFFF"/>
            </a:solidFill>
            <a:ln w="19050" cap="rnd">
              <a:solidFill>
                <a:srgbClr val="000000"/>
              </a:solidFill>
              <a:prstDash val="solid"/>
              <a:round/>
            </a:ln>
          </p:spPr>
        </p:sp>
        <p:sp>
          <p:nvSpPr>
            <p:cNvPr name="TextBox 10" id="10"/>
            <p:cNvSpPr txBox="true"/>
            <p:nvPr/>
          </p:nvSpPr>
          <p:spPr>
            <a:xfrm>
              <a:off x="0" y="-38100"/>
              <a:ext cx="1315275" cy="1300119"/>
            </a:xfrm>
            <a:prstGeom prst="rect">
              <a:avLst/>
            </a:prstGeom>
          </p:spPr>
          <p:txBody>
            <a:bodyPr anchor="ctr" rtlCol="false" tIns="50800" lIns="50800" bIns="50800" rIns="50800"/>
            <a:lstStyle/>
            <a:p>
              <a:pPr algn="ctr">
                <a:lnSpc>
                  <a:spcPts val="2116"/>
                </a:lnSpc>
              </a:pPr>
            </a:p>
          </p:txBody>
        </p:sp>
      </p:grpSp>
      <p:sp>
        <p:nvSpPr>
          <p:cNvPr name="Freeform 11" id="11"/>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924060" y="4064899"/>
            <a:ext cx="3209018" cy="3209018"/>
          </a:xfrm>
          <a:custGeom>
            <a:avLst/>
            <a:gdLst/>
            <a:ahLst/>
            <a:cxnLst/>
            <a:rect r="r" b="b" t="t" l="l"/>
            <a:pathLst>
              <a:path h="3209018" w="3209018">
                <a:moveTo>
                  <a:pt x="0" y="0"/>
                </a:moveTo>
                <a:lnTo>
                  <a:pt x="3209019" y="0"/>
                </a:lnTo>
                <a:lnTo>
                  <a:pt x="3209019" y="3209018"/>
                </a:lnTo>
                <a:lnTo>
                  <a:pt x="0" y="32090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1576881" y="4064899"/>
            <a:ext cx="3943477" cy="3332238"/>
          </a:xfrm>
          <a:custGeom>
            <a:avLst/>
            <a:gdLst/>
            <a:ahLst/>
            <a:cxnLst/>
            <a:rect r="r" b="b" t="t" l="l"/>
            <a:pathLst>
              <a:path h="3332238" w="3943477">
                <a:moveTo>
                  <a:pt x="0" y="0"/>
                </a:moveTo>
                <a:lnTo>
                  <a:pt x="3943477" y="0"/>
                </a:lnTo>
                <a:lnTo>
                  <a:pt x="3943477" y="3332238"/>
                </a:lnTo>
                <a:lnTo>
                  <a:pt x="0" y="33322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3498745" y="7629145"/>
            <a:ext cx="3634333" cy="327025"/>
          </a:xfrm>
          <a:prstGeom prst="rect">
            <a:avLst/>
          </a:prstGeom>
        </p:spPr>
        <p:txBody>
          <a:bodyPr anchor="t" rtlCol="false" tIns="0" lIns="0" bIns="0" rIns="0">
            <a:spAutoFit/>
          </a:bodyPr>
          <a:lstStyle/>
          <a:p>
            <a:pPr algn="ctr">
              <a:lnSpc>
                <a:spcPts val="2525"/>
              </a:lnSpc>
            </a:pPr>
            <a:r>
              <a:rPr lang="en-US" sz="2500" spc="250">
                <a:solidFill>
                  <a:srgbClr val="211F1C"/>
                </a:solidFill>
                <a:latin typeface="Roboto Mono"/>
              </a:rPr>
              <a:t>SO SÁNH KẾT QUẢ</a:t>
            </a:r>
          </a:p>
        </p:txBody>
      </p:sp>
      <p:sp>
        <p:nvSpPr>
          <p:cNvPr name="TextBox 15" id="15"/>
          <p:cNvSpPr txBox="true"/>
          <p:nvPr/>
        </p:nvSpPr>
        <p:spPr>
          <a:xfrm rot="0">
            <a:off x="10983425" y="7629145"/>
            <a:ext cx="4773097" cy="327025"/>
          </a:xfrm>
          <a:prstGeom prst="rect">
            <a:avLst/>
          </a:prstGeom>
        </p:spPr>
        <p:txBody>
          <a:bodyPr anchor="t" rtlCol="false" tIns="0" lIns="0" bIns="0" rIns="0">
            <a:spAutoFit/>
          </a:bodyPr>
          <a:lstStyle/>
          <a:p>
            <a:pPr algn="ctr">
              <a:lnSpc>
                <a:spcPts val="2525"/>
              </a:lnSpc>
            </a:pPr>
            <a:r>
              <a:rPr lang="en-US" sz="2500" spc="250">
                <a:solidFill>
                  <a:srgbClr val="211F1C"/>
                </a:solidFill>
                <a:latin typeface="Roboto Mono"/>
              </a:rPr>
              <a:t>HƯỚNG PHÁT TRIỂN</a:t>
            </a:r>
          </a:p>
        </p:txBody>
      </p:sp>
      <p:sp>
        <p:nvSpPr>
          <p:cNvPr name="TextBox 16" id="16"/>
          <p:cNvSpPr txBox="true"/>
          <p:nvPr/>
        </p:nvSpPr>
        <p:spPr>
          <a:xfrm rot="0">
            <a:off x="2144165" y="1374852"/>
            <a:ext cx="13999670"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Roboto Mono"/>
              </a:rPr>
              <a:t>TỔNG KẾT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78673" y="5867926"/>
            <a:ext cx="3209018" cy="3209018"/>
          </a:xfrm>
          <a:custGeom>
            <a:avLst/>
            <a:gdLst/>
            <a:ahLst/>
            <a:cxnLst/>
            <a:rect r="r" b="b" t="t" l="l"/>
            <a:pathLst>
              <a:path h="3209018" w="3209018">
                <a:moveTo>
                  <a:pt x="0" y="0"/>
                </a:moveTo>
                <a:lnTo>
                  <a:pt x="3209018" y="0"/>
                </a:lnTo>
                <a:lnTo>
                  <a:pt x="3209018" y="3209018"/>
                </a:lnTo>
                <a:lnTo>
                  <a:pt x="0" y="3209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56739" y="2583128"/>
            <a:ext cx="9546927" cy="2814412"/>
          </a:xfrm>
          <a:custGeom>
            <a:avLst/>
            <a:gdLst/>
            <a:ahLst/>
            <a:cxnLst/>
            <a:rect r="r" b="b" t="t" l="l"/>
            <a:pathLst>
              <a:path h="2814412" w="9546927">
                <a:moveTo>
                  <a:pt x="0" y="0"/>
                </a:moveTo>
                <a:lnTo>
                  <a:pt x="9546927" y="0"/>
                </a:lnTo>
                <a:lnTo>
                  <a:pt x="9546927" y="2814413"/>
                </a:lnTo>
                <a:lnTo>
                  <a:pt x="0" y="2814413"/>
                </a:lnTo>
                <a:lnTo>
                  <a:pt x="0" y="0"/>
                </a:lnTo>
                <a:close/>
              </a:path>
            </a:pathLst>
          </a:custGeom>
          <a:blipFill>
            <a:blip r:embed="rId4"/>
            <a:stretch>
              <a:fillRect l="0" t="0" r="0" b="0"/>
            </a:stretch>
          </a:blipFill>
        </p:spPr>
      </p:sp>
      <p:sp>
        <p:nvSpPr>
          <p:cNvPr name="Freeform 4" id="4"/>
          <p:cNvSpPr/>
          <p:nvPr/>
        </p:nvSpPr>
        <p:spPr>
          <a:xfrm flipH="false" flipV="false" rot="0">
            <a:off x="11024813" y="6657564"/>
            <a:ext cx="3393886" cy="779676"/>
          </a:xfrm>
          <a:custGeom>
            <a:avLst/>
            <a:gdLst/>
            <a:ahLst/>
            <a:cxnLst/>
            <a:rect r="r" b="b" t="t" l="l"/>
            <a:pathLst>
              <a:path h="779676" w="3393886">
                <a:moveTo>
                  <a:pt x="0" y="0"/>
                </a:moveTo>
                <a:lnTo>
                  <a:pt x="3393886" y="0"/>
                </a:lnTo>
                <a:lnTo>
                  <a:pt x="3393886" y="779677"/>
                </a:lnTo>
                <a:lnTo>
                  <a:pt x="0" y="779677"/>
                </a:lnTo>
                <a:lnTo>
                  <a:pt x="0" y="0"/>
                </a:lnTo>
                <a:close/>
              </a:path>
            </a:pathLst>
          </a:custGeom>
          <a:blipFill>
            <a:blip r:embed="rId5"/>
            <a:stretch>
              <a:fillRect l="0" t="0" r="0" b="0"/>
            </a:stretch>
          </a:blipFill>
        </p:spPr>
      </p:sp>
      <p:sp>
        <p:nvSpPr>
          <p:cNvPr name="TextBox 5" id="5"/>
          <p:cNvSpPr txBox="true"/>
          <p:nvPr/>
        </p:nvSpPr>
        <p:spPr>
          <a:xfrm rot="0">
            <a:off x="1028700" y="644703"/>
            <a:ext cx="3457269" cy="1146012"/>
          </a:xfrm>
          <a:prstGeom prst="rect">
            <a:avLst/>
          </a:prstGeom>
        </p:spPr>
        <p:txBody>
          <a:bodyPr anchor="t" rtlCol="false" tIns="0" lIns="0" bIns="0" rIns="0">
            <a:spAutoFit/>
          </a:bodyPr>
          <a:lstStyle/>
          <a:p>
            <a:pPr algn="l">
              <a:lnSpc>
                <a:spcPts val="4475"/>
              </a:lnSpc>
            </a:pPr>
            <a:r>
              <a:rPr lang="en-US" sz="4431">
                <a:solidFill>
                  <a:srgbClr val="211F1C"/>
                </a:solidFill>
                <a:latin typeface="Roboto Mono"/>
              </a:rPr>
              <a:t>SO SÁNH KẾT QUẢ</a:t>
            </a:r>
          </a:p>
        </p:txBody>
      </p:sp>
      <p:sp>
        <p:nvSpPr>
          <p:cNvPr name="TextBox 6" id="6"/>
          <p:cNvSpPr txBox="true"/>
          <p:nvPr/>
        </p:nvSpPr>
        <p:spPr>
          <a:xfrm rot="0">
            <a:off x="10712186" y="8129848"/>
            <a:ext cx="6547114" cy="315087"/>
          </a:xfrm>
          <a:prstGeom prst="rect">
            <a:avLst/>
          </a:prstGeom>
        </p:spPr>
        <p:txBody>
          <a:bodyPr anchor="t" rtlCol="false" tIns="0" lIns="0" bIns="0" rIns="0">
            <a:spAutoFit/>
          </a:bodyPr>
          <a:lstStyle/>
          <a:p>
            <a:pPr algn="l">
              <a:lnSpc>
                <a:spcPts val="2424"/>
              </a:lnSpc>
            </a:pPr>
            <a:r>
              <a:rPr lang="en-US" sz="2400">
                <a:solidFill>
                  <a:srgbClr val="211F1C"/>
                </a:solidFill>
                <a:latin typeface="Roboto Mono Italics"/>
              </a:rPr>
              <a:t>KẾT QUẢ SAU KHI KIỂM TRA MÔ HÌNH </a:t>
            </a:r>
          </a:p>
        </p:txBody>
      </p:sp>
      <p:sp>
        <p:nvSpPr>
          <p:cNvPr name="TextBox 7" id="7"/>
          <p:cNvSpPr txBox="true"/>
          <p:nvPr/>
        </p:nvSpPr>
        <p:spPr>
          <a:xfrm rot="0">
            <a:off x="7823671" y="6894621"/>
            <a:ext cx="2640657" cy="334137"/>
          </a:xfrm>
          <a:prstGeom prst="rect">
            <a:avLst/>
          </a:prstGeom>
        </p:spPr>
        <p:txBody>
          <a:bodyPr anchor="t" rtlCol="false" tIns="0" lIns="0" bIns="0" rIns="0">
            <a:spAutoFit/>
          </a:bodyPr>
          <a:lstStyle/>
          <a:p>
            <a:pPr algn="ctr">
              <a:lnSpc>
                <a:spcPts val="2424"/>
              </a:lnSpc>
              <a:spcBef>
                <a:spcPct val="0"/>
              </a:spcBef>
            </a:pPr>
            <a:r>
              <a:rPr lang="en-US" sz="2400">
                <a:solidFill>
                  <a:srgbClr val="211F1C"/>
                </a:solidFill>
                <a:latin typeface="Alice"/>
              </a:rPr>
              <a:t>Kết quả của nhóm: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069780" y="3877437"/>
            <a:ext cx="4472609" cy="4114800"/>
          </a:xfrm>
          <a:custGeom>
            <a:avLst/>
            <a:gdLst/>
            <a:ahLst/>
            <a:cxnLst/>
            <a:rect r="r" b="b" t="t" l="l"/>
            <a:pathLst>
              <a:path h="4114800" w="4472609">
                <a:moveTo>
                  <a:pt x="0" y="0"/>
                </a:moveTo>
                <a:lnTo>
                  <a:pt x="4472608" y="0"/>
                </a:lnTo>
                <a:lnTo>
                  <a:pt x="44726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7" id="7"/>
          <p:cNvGraphicFramePr>
            <a:graphicFrameLocks noGrp="true"/>
          </p:cNvGraphicFramePr>
          <p:nvPr/>
        </p:nvGraphicFramePr>
        <p:xfrm>
          <a:off x="7986951" y="3877437"/>
          <a:ext cx="8270975" cy="4800600"/>
        </p:xfrm>
        <a:graphic>
          <a:graphicData uri="http://schemas.openxmlformats.org/drawingml/2006/table">
            <a:tbl>
              <a:tblPr/>
              <a:tblGrid>
                <a:gridCol w="3655388"/>
                <a:gridCol w="4615587"/>
              </a:tblGrid>
              <a:tr h="1200150">
                <a:tc>
                  <a:txBody>
                    <a:bodyPr anchor="t" rtlCol="false"/>
                    <a:lstStyle/>
                    <a:p>
                      <a:pPr algn="l">
                        <a:lnSpc>
                          <a:spcPts val="2015"/>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00150">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00150">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00150">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015"/>
                        </a:lnSpc>
                        <a:defRPr/>
                      </a:pPr>
                      <a:endParaRPr lang="en-US" sz="1100"/>
                    </a:p>
                    <a:p>
                      <a:pPr algn="l">
                        <a:lnSpc>
                          <a:spcPts val="2015"/>
                        </a:lnSpc>
                      </a:pPr>
                      <a:r>
                        <a:rPr lang="en-US" sz="1439">
                          <a:solidFill>
                            <a:srgbClr val="000000"/>
                          </a:solidFill>
                          <a:latin typeface="Roboto Mono"/>
                        </a:rPr>
                        <a:t>   </a:t>
                      </a:r>
                    </a:p>
                    <a:p>
                      <a:pPr algn="l">
                        <a:lnSpc>
                          <a:spcPts val="2015"/>
                        </a:lnSpc>
                      </a:pPr>
                      <a:r>
                        <a:rPr lang="en-US" sz="1439">
                          <a:solidFill>
                            <a:srgbClr val="000000"/>
                          </a:solidFill>
                          <a:latin typeface="Roboto Mon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8647196" y="1796328"/>
            <a:ext cx="6483808" cy="1115135"/>
          </a:xfrm>
          <a:prstGeom prst="rect">
            <a:avLst/>
          </a:prstGeom>
        </p:spPr>
        <p:txBody>
          <a:bodyPr anchor="t" rtlCol="false" tIns="0" lIns="0" bIns="0" rIns="0">
            <a:spAutoFit/>
          </a:bodyPr>
          <a:lstStyle/>
          <a:p>
            <a:pPr algn="l">
              <a:lnSpc>
                <a:spcPts val="8475"/>
              </a:lnSpc>
            </a:pPr>
            <a:r>
              <a:rPr lang="en-US" sz="8392">
                <a:solidFill>
                  <a:srgbClr val="211F1C"/>
                </a:solidFill>
                <a:latin typeface="Roboto Mono"/>
              </a:rPr>
              <a:t>THÀNH VIÊN</a:t>
            </a:r>
          </a:p>
        </p:txBody>
      </p:sp>
      <p:sp>
        <p:nvSpPr>
          <p:cNvPr name="TextBox 9" id="9"/>
          <p:cNvSpPr txBox="true"/>
          <p:nvPr/>
        </p:nvSpPr>
        <p:spPr>
          <a:xfrm rot="0">
            <a:off x="9389538" y="4266739"/>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MSSV</a:t>
            </a:r>
          </a:p>
        </p:txBody>
      </p:sp>
      <p:sp>
        <p:nvSpPr>
          <p:cNvPr name="TextBox 10" id="10"/>
          <p:cNvSpPr txBox="true"/>
          <p:nvPr/>
        </p:nvSpPr>
        <p:spPr>
          <a:xfrm rot="0">
            <a:off x="12398104" y="4266739"/>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HỌ VÀ TÊN</a:t>
            </a:r>
          </a:p>
        </p:txBody>
      </p:sp>
      <p:sp>
        <p:nvSpPr>
          <p:cNvPr name="TextBox 11" id="11"/>
          <p:cNvSpPr txBox="true"/>
          <p:nvPr/>
        </p:nvSpPr>
        <p:spPr>
          <a:xfrm rot="0">
            <a:off x="9022130" y="6645487"/>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21522067</a:t>
            </a:r>
          </a:p>
        </p:txBody>
      </p:sp>
      <p:sp>
        <p:nvSpPr>
          <p:cNvPr name="TextBox 12" id="12"/>
          <p:cNvSpPr txBox="true"/>
          <p:nvPr/>
        </p:nvSpPr>
        <p:spPr>
          <a:xfrm rot="0">
            <a:off x="9022130" y="5538597"/>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21522800</a:t>
            </a:r>
          </a:p>
        </p:txBody>
      </p:sp>
      <p:sp>
        <p:nvSpPr>
          <p:cNvPr name="TextBox 13" id="13"/>
          <p:cNvSpPr txBox="true"/>
          <p:nvPr/>
        </p:nvSpPr>
        <p:spPr>
          <a:xfrm rot="0">
            <a:off x="9022130" y="7756102"/>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21522198</a:t>
            </a:r>
          </a:p>
        </p:txBody>
      </p:sp>
      <p:sp>
        <p:nvSpPr>
          <p:cNvPr name="TextBox 14" id="14"/>
          <p:cNvSpPr txBox="true"/>
          <p:nvPr/>
        </p:nvSpPr>
        <p:spPr>
          <a:xfrm rot="0">
            <a:off x="12398104" y="5538597"/>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NGUYỄN LONG VŨ</a:t>
            </a:r>
          </a:p>
        </p:txBody>
      </p:sp>
      <p:sp>
        <p:nvSpPr>
          <p:cNvPr name="TextBox 15" id="15"/>
          <p:cNvSpPr txBox="true"/>
          <p:nvPr/>
        </p:nvSpPr>
        <p:spPr>
          <a:xfrm rot="0">
            <a:off x="12822198" y="6645487"/>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LÊ HUY HIỆP</a:t>
            </a:r>
          </a:p>
        </p:txBody>
      </p:sp>
      <p:sp>
        <p:nvSpPr>
          <p:cNvPr name="TextBox 16" id="16"/>
          <p:cNvSpPr txBox="true"/>
          <p:nvPr/>
        </p:nvSpPr>
        <p:spPr>
          <a:xfrm rot="0">
            <a:off x="12122439" y="7822692"/>
            <a:ext cx="5465802" cy="396240"/>
          </a:xfrm>
          <a:prstGeom prst="rect">
            <a:avLst/>
          </a:prstGeom>
        </p:spPr>
        <p:txBody>
          <a:bodyPr anchor="t" rtlCol="false" tIns="0" lIns="0" bIns="0" rIns="0">
            <a:spAutoFit/>
          </a:bodyPr>
          <a:lstStyle/>
          <a:p>
            <a:pPr algn="l">
              <a:lnSpc>
                <a:spcPts val="3030"/>
              </a:lnSpc>
            </a:pPr>
            <a:r>
              <a:rPr lang="en-US" sz="3000">
                <a:solidFill>
                  <a:srgbClr val="211F1C"/>
                </a:solidFill>
                <a:latin typeface="Roboto Mono"/>
              </a:rPr>
              <a:t>NGUYỄN VIỆT KHANG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767346" y="592162"/>
            <a:ext cx="4166853" cy="1389294"/>
          </a:xfrm>
          <a:prstGeom prst="rect">
            <a:avLst/>
          </a:prstGeom>
        </p:spPr>
        <p:txBody>
          <a:bodyPr anchor="t" rtlCol="false" tIns="0" lIns="0" bIns="0" rIns="0">
            <a:spAutoFit/>
          </a:bodyPr>
          <a:lstStyle/>
          <a:p>
            <a:pPr algn="l">
              <a:lnSpc>
                <a:spcPts val="5394"/>
              </a:lnSpc>
            </a:pPr>
            <a:r>
              <a:rPr lang="en-US" sz="5341">
                <a:solidFill>
                  <a:srgbClr val="211F1C"/>
                </a:solidFill>
                <a:latin typeface="Roboto Mono"/>
              </a:rPr>
              <a:t>HƯỚNG PHÁT TRIỂN</a:t>
            </a:r>
          </a:p>
        </p:txBody>
      </p:sp>
      <p:sp>
        <p:nvSpPr>
          <p:cNvPr name="Freeform 6" id="6"/>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97105" y="5312823"/>
            <a:ext cx="3943477" cy="3332238"/>
          </a:xfrm>
          <a:custGeom>
            <a:avLst/>
            <a:gdLst/>
            <a:ahLst/>
            <a:cxnLst/>
            <a:rect r="r" b="b" t="t" l="l"/>
            <a:pathLst>
              <a:path h="3332238" w="3943477">
                <a:moveTo>
                  <a:pt x="0" y="0"/>
                </a:moveTo>
                <a:lnTo>
                  <a:pt x="3943477" y="0"/>
                </a:lnTo>
                <a:lnTo>
                  <a:pt x="3943477" y="3332238"/>
                </a:lnTo>
                <a:lnTo>
                  <a:pt x="0" y="33322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6192382" y="2723769"/>
            <a:ext cx="11550304" cy="5191887"/>
          </a:xfrm>
          <a:prstGeom prst="rect">
            <a:avLst/>
          </a:prstGeom>
        </p:spPr>
        <p:txBody>
          <a:bodyPr anchor="t" rtlCol="false" tIns="0" lIns="0" bIns="0" rIns="0">
            <a:spAutoFit/>
          </a:bodyPr>
          <a:lstStyle/>
          <a:p>
            <a:pPr algn="l">
              <a:lnSpc>
                <a:spcPts val="2424"/>
              </a:lnSpc>
            </a:pPr>
            <a:r>
              <a:rPr lang="en-US" sz="2400">
                <a:solidFill>
                  <a:srgbClr val="211F1C"/>
                </a:solidFill>
                <a:latin typeface="Roboto Mono"/>
              </a:rPr>
              <a:t>Mở rộng và cải thiện dữ liệu huấn luyện: Một hướng phát triển quan trọng là thu thập và sử dụng các bộ dữ liệu lớn hơn và đa dạng hơn. Việc này sẽ giúp mô hình học máy phân biệt tốt hơn giữa các tên miền lành tính và độc hại, từ đó tăng độ chính xác và độ nhạy của hệ thống.</a:t>
            </a:r>
          </a:p>
          <a:p>
            <a:pPr algn="l">
              <a:lnSpc>
                <a:spcPts val="2424"/>
              </a:lnSpc>
            </a:pPr>
          </a:p>
          <a:p>
            <a:pPr algn="l">
              <a:lnSpc>
                <a:spcPts val="2424"/>
              </a:lnSpc>
            </a:pPr>
            <a:r>
              <a:rPr lang="en-US" sz="2400">
                <a:solidFill>
                  <a:srgbClr val="211F1C"/>
                </a:solidFill>
                <a:latin typeface="Roboto Mono"/>
              </a:rPr>
              <a:t>Tích hợp với các phương pháp phát hiện khác: Kết hợp phương pháp hiện tại với các kỹ thuật tiên tiến như học sâu (Deep Learning) hoặc học máy (Machine Learning) sẽ cải thiện hiệu suất phát hiện. Điều này đặc biệt quan trọng để phát hiện các mẫu tên miền phức tạp mà phương pháp hiện tại có thể bỏ sót.</a:t>
            </a:r>
          </a:p>
          <a:p>
            <a:pPr algn="l">
              <a:lnSpc>
                <a:spcPts val="2424"/>
              </a:lnSpc>
            </a:pPr>
          </a:p>
          <a:p>
            <a:pPr algn="l">
              <a:lnSpc>
                <a:spcPts val="2424"/>
              </a:lnSpc>
            </a:pPr>
            <a:r>
              <a:rPr lang="en-US" sz="2400">
                <a:solidFill>
                  <a:srgbClr val="211F1C"/>
                </a:solidFill>
                <a:latin typeface="Roboto Mono"/>
              </a:rPr>
              <a:t>Ứng dụng trong môi trường thực tế: Đánh giá hiệu quả của phương pháp trong các mạng lưới lớn và phức tạp, đặc biệt là các mạng lưới có lưu lượng truy cập cao và các yêu cầu bảo mật nghiêm ngặt, sẽ giúp xác định khả năng ứng dụng thực tế của hệ thống. </a:t>
            </a:r>
          </a:p>
          <a:p>
            <a:pPr algn="l">
              <a:lnSpc>
                <a:spcPts val="2424"/>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519790" y="4109190"/>
            <a:ext cx="11248419" cy="1562998"/>
          </a:xfrm>
          <a:prstGeom prst="rect">
            <a:avLst/>
          </a:prstGeom>
        </p:spPr>
        <p:txBody>
          <a:bodyPr anchor="t" rtlCol="false" tIns="0" lIns="0" bIns="0" rIns="0">
            <a:spAutoFit/>
          </a:bodyPr>
          <a:lstStyle/>
          <a:p>
            <a:pPr algn="ctr" marL="0" indent="0" lvl="0">
              <a:lnSpc>
                <a:spcPts val="11748"/>
              </a:lnSpc>
              <a:spcBef>
                <a:spcPct val="0"/>
              </a:spcBef>
            </a:pPr>
            <a:r>
              <a:rPr lang="en-US" sz="11632" strike="noStrike" u="none">
                <a:solidFill>
                  <a:srgbClr val="211F1C"/>
                </a:solidFill>
                <a:latin typeface="Roboto Mono"/>
              </a:rPr>
              <a:t>THANK YOU</a:t>
            </a:r>
          </a:p>
        </p:txBody>
      </p:sp>
      <p:sp>
        <p:nvSpPr>
          <p:cNvPr name="Freeform 6" id="6"/>
          <p:cNvSpPr/>
          <p:nvPr/>
        </p:nvSpPr>
        <p:spPr>
          <a:xfrm flipH="false" flipV="false" rot="0">
            <a:off x="1008440" y="9131767"/>
            <a:ext cx="256456" cy="256456"/>
          </a:xfrm>
          <a:custGeom>
            <a:avLst/>
            <a:gdLst/>
            <a:ahLst/>
            <a:cxnLst/>
            <a:rect r="r" b="b" t="t" l="l"/>
            <a:pathLst>
              <a:path h="256456" w="256456">
                <a:moveTo>
                  <a:pt x="0" y="0"/>
                </a:moveTo>
                <a:lnTo>
                  <a:pt x="256456" y="0"/>
                </a:lnTo>
                <a:lnTo>
                  <a:pt x="256456" y="256456"/>
                </a:lnTo>
                <a:lnTo>
                  <a:pt x="0" y="2564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358180" y="4608658"/>
            <a:ext cx="354514" cy="354514"/>
          </a:xfrm>
          <a:custGeom>
            <a:avLst/>
            <a:gdLst/>
            <a:ahLst/>
            <a:cxnLst/>
            <a:rect r="r" b="b" t="t" l="l"/>
            <a:pathLst>
              <a:path h="354514" w="354514">
                <a:moveTo>
                  <a:pt x="0" y="0"/>
                </a:moveTo>
                <a:lnTo>
                  <a:pt x="354514" y="0"/>
                </a:lnTo>
                <a:lnTo>
                  <a:pt x="354514" y="354514"/>
                </a:lnTo>
                <a:lnTo>
                  <a:pt x="0" y="354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575306" y="4608658"/>
            <a:ext cx="354514" cy="354514"/>
          </a:xfrm>
          <a:custGeom>
            <a:avLst/>
            <a:gdLst/>
            <a:ahLst/>
            <a:cxnLst/>
            <a:rect r="r" b="b" t="t" l="l"/>
            <a:pathLst>
              <a:path h="354514" w="354514">
                <a:moveTo>
                  <a:pt x="0" y="0"/>
                </a:moveTo>
                <a:lnTo>
                  <a:pt x="354514" y="0"/>
                </a:lnTo>
                <a:lnTo>
                  <a:pt x="354514" y="354514"/>
                </a:lnTo>
                <a:lnTo>
                  <a:pt x="0" y="3545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991530" y="3712397"/>
            <a:ext cx="6667500" cy="874356"/>
            <a:chOff x="0" y="0"/>
            <a:chExt cx="2126876" cy="278912"/>
          </a:xfrm>
        </p:grpSpPr>
        <p:sp>
          <p:nvSpPr>
            <p:cNvPr name="Freeform 6" id="6"/>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7" id="7"/>
            <p:cNvSpPr txBox="true"/>
            <p:nvPr/>
          </p:nvSpPr>
          <p:spPr>
            <a:xfrm>
              <a:off x="0" y="-57150"/>
              <a:ext cx="2126876" cy="336062"/>
            </a:xfrm>
            <a:prstGeom prst="rect">
              <a:avLst/>
            </a:prstGeom>
          </p:spPr>
          <p:txBody>
            <a:bodyPr anchor="ctr" rtlCol="false" tIns="38100" lIns="38100" bIns="38100" rIns="38100"/>
            <a:lstStyle/>
            <a:p>
              <a:pPr algn="ctr">
                <a:lnSpc>
                  <a:spcPts val="3528"/>
                </a:lnSpc>
              </a:pPr>
              <a:r>
                <a:rPr lang="en-US" sz="2400" spc="352">
                  <a:solidFill>
                    <a:srgbClr val="000000"/>
                  </a:solidFill>
                  <a:latin typeface="Nunito Sans Expanded Medium"/>
                </a:rPr>
                <a:t>GIỚI THIỆU TỔNG QUÁT</a:t>
              </a:r>
            </a:p>
          </p:txBody>
        </p:sp>
      </p:grpSp>
      <p:grpSp>
        <p:nvGrpSpPr>
          <p:cNvPr name="Group 8" id="8"/>
          <p:cNvGrpSpPr/>
          <p:nvPr/>
        </p:nvGrpSpPr>
        <p:grpSpPr>
          <a:xfrm rot="0">
            <a:off x="809625" y="3712397"/>
            <a:ext cx="897095" cy="874356"/>
            <a:chOff x="0" y="0"/>
            <a:chExt cx="286166" cy="278912"/>
          </a:xfrm>
        </p:grpSpPr>
        <p:sp>
          <p:nvSpPr>
            <p:cNvPr name="Freeform 9" id="9"/>
            <p:cNvSpPr/>
            <p:nvPr/>
          </p:nvSpPr>
          <p:spPr>
            <a:xfrm flipH="false" flipV="false" rot="0">
              <a:off x="0" y="0"/>
              <a:ext cx="286166" cy="278912"/>
            </a:xfrm>
            <a:custGeom>
              <a:avLst/>
              <a:gdLst/>
              <a:ahLst/>
              <a:cxnLst/>
              <a:rect r="r" b="b" t="t" l="l"/>
              <a:pathLst>
                <a:path h="278912" w="286166">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name="TextBox 10" id="10"/>
            <p:cNvSpPr txBox="true"/>
            <p:nvPr/>
          </p:nvSpPr>
          <p:spPr>
            <a:xfrm>
              <a:off x="0" y="-57150"/>
              <a:ext cx="286166" cy="336062"/>
            </a:xfrm>
            <a:prstGeom prst="rect">
              <a:avLst/>
            </a:prstGeom>
          </p:spPr>
          <p:txBody>
            <a:bodyPr anchor="ctr" rtlCol="false" tIns="38100" lIns="38100" bIns="38100" rIns="38100"/>
            <a:lstStyle/>
            <a:p>
              <a:pPr algn="ctr">
                <a:lnSpc>
                  <a:spcPts val="3145"/>
                </a:lnSpc>
              </a:pPr>
              <a:r>
                <a:rPr lang="en-US" sz="2139" spc="314">
                  <a:solidFill>
                    <a:srgbClr val="000000"/>
                  </a:solidFill>
                  <a:latin typeface="Nunito Sans Expanded Bold"/>
                </a:rPr>
                <a:t>1</a:t>
              </a:r>
            </a:p>
          </p:txBody>
        </p:sp>
      </p:grpSp>
      <p:grpSp>
        <p:nvGrpSpPr>
          <p:cNvPr name="Group 11" id="11"/>
          <p:cNvGrpSpPr/>
          <p:nvPr/>
        </p:nvGrpSpPr>
        <p:grpSpPr>
          <a:xfrm rot="0">
            <a:off x="1991530" y="4913454"/>
            <a:ext cx="6667500" cy="874356"/>
            <a:chOff x="0" y="0"/>
            <a:chExt cx="2126876" cy="278912"/>
          </a:xfrm>
        </p:grpSpPr>
        <p:sp>
          <p:nvSpPr>
            <p:cNvPr name="Freeform 12" id="12"/>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13" id="13"/>
            <p:cNvSpPr txBox="true"/>
            <p:nvPr/>
          </p:nvSpPr>
          <p:spPr>
            <a:xfrm>
              <a:off x="0" y="-57150"/>
              <a:ext cx="2126876" cy="336062"/>
            </a:xfrm>
            <a:prstGeom prst="rect">
              <a:avLst/>
            </a:prstGeom>
          </p:spPr>
          <p:txBody>
            <a:bodyPr anchor="ctr" rtlCol="false" tIns="38100" lIns="38100" bIns="38100" rIns="38100"/>
            <a:lstStyle/>
            <a:p>
              <a:pPr algn="ctr">
                <a:lnSpc>
                  <a:spcPts val="3528"/>
                </a:lnSpc>
              </a:pPr>
              <a:r>
                <a:rPr lang="en-US" sz="2400" spc="352">
                  <a:solidFill>
                    <a:srgbClr val="000000"/>
                  </a:solidFill>
                  <a:latin typeface="Nunito Sans Expanded Medium"/>
                </a:rPr>
                <a:t>PHƯƠNG PHÁP THỰC HIỆN</a:t>
              </a:r>
            </a:p>
          </p:txBody>
        </p:sp>
      </p:grpSp>
      <p:grpSp>
        <p:nvGrpSpPr>
          <p:cNvPr name="Group 14" id="14"/>
          <p:cNvGrpSpPr/>
          <p:nvPr/>
        </p:nvGrpSpPr>
        <p:grpSpPr>
          <a:xfrm rot="0">
            <a:off x="809625" y="4913454"/>
            <a:ext cx="897095" cy="874356"/>
            <a:chOff x="0" y="0"/>
            <a:chExt cx="286166" cy="278912"/>
          </a:xfrm>
        </p:grpSpPr>
        <p:sp>
          <p:nvSpPr>
            <p:cNvPr name="Freeform 15" id="15"/>
            <p:cNvSpPr/>
            <p:nvPr/>
          </p:nvSpPr>
          <p:spPr>
            <a:xfrm flipH="false" flipV="false" rot="0">
              <a:off x="0" y="0"/>
              <a:ext cx="286166" cy="278912"/>
            </a:xfrm>
            <a:custGeom>
              <a:avLst/>
              <a:gdLst/>
              <a:ahLst/>
              <a:cxnLst/>
              <a:rect r="r" b="b" t="t" l="l"/>
              <a:pathLst>
                <a:path h="278912" w="286166">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name="TextBox 16" id="16"/>
            <p:cNvSpPr txBox="true"/>
            <p:nvPr/>
          </p:nvSpPr>
          <p:spPr>
            <a:xfrm>
              <a:off x="0" y="-57150"/>
              <a:ext cx="286166" cy="336062"/>
            </a:xfrm>
            <a:prstGeom prst="rect">
              <a:avLst/>
            </a:prstGeom>
          </p:spPr>
          <p:txBody>
            <a:bodyPr anchor="ctr" rtlCol="false" tIns="38100" lIns="38100" bIns="38100" rIns="38100"/>
            <a:lstStyle/>
            <a:p>
              <a:pPr algn="ctr">
                <a:lnSpc>
                  <a:spcPts val="3145"/>
                </a:lnSpc>
              </a:pPr>
              <a:r>
                <a:rPr lang="en-US" sz="2139" spc="314">
                  <a:solidFill>
                    <a:srgbClr val="000000"/>
                  </a:solidFill>
                  <a:latin typeface="Nunito Sans Expanded Bold"/>
                </a:rPr>
                <a:t>2</a:t>
              </a:r>
            </a:p>
          </p:txBody>
        </p:sp>
      </p:grpSp>
      <p:grpSp>
        <p:nvGrpSpPr>
          <p:cNvPr name="Group 17" id="17"/>
          <p:cNvGrpSpPr/>
          <p:nvPr/>
        </p:nvGrpSpPr>
        <p:grpSpPr>
          <a:xfrm rot="0">
            <a:off x="1991530" y="6114511"/>
            <a:ext cx="6667500" cy="874356"/>
            <a:chOff x="0" y="0"/>
            <a:chExt cx="2126876" cy="278912"/>
          </a:xfrm>
        </p:grpSpPr>
        <p:sp>
          <p:nvSpPr>
            <p:cNvPr name="Freeform 18" id="18"/>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19" id="19"/>
            <p:cNvSpPr txBox="true"/>
            <p:nvPr/>
          </p:nvSpPr>
          <p:spPr>
            <a:xfrm>
              <a:off x="0" y="-57150"/>
              <a:ext cx="2126876" cy="336062"/>
            </a:xfrm>
            <a:prstGeom prst="rect">
              <a:avLst/>
            </a:prstGeom>
          </p:spPr>
          <p:txBody>
            <a:bodyPr anchor="ctr" rtlCol="false" tIns="38100" lIns="38100" bIns="38100" rIns="38100"/>
            <a:lstStyle/>
            <a:p>
              <a:pPr algn="ctr">
                <a:lnSpc>
                  <a:spcPts val="3528"/>
                </a:lnSpc>
              </a:pPr>
              <a:r>
                <a:rPr lang="en-US" sz="2400" spc="352">
                  <a:solidFill>
                    <a:srgbClr val="000000"/>
                  </a:solidFill>
                  <a:latin typeface="Nunito Sans Expanded Medium"/>
                </a:rPr>
                <a:t>TRIỂN KHAI THỰC NGHIỆM </a:t>
              </a:r>
            </a:p>
          </p:txBody>
        </p:sp>
      </p:grpSp>
      <p:grpSp>
        <p:nvGrpSpPr>
          <p:cNvPr name="Group 20" id="20"/>
          <p:cNvGrpSpPr/>
          <p:nvPr/>
        </p:nvGrpSpPr>
        <p:grpSpPr>
          <a:xfrm rot="0">
            <a:off x="809625" y="6114511"/>
            <a:ext cx="897095" cy="874356"/>
            <a:chOff x="0" y="0"/>
            <a:chExt cx="286166" cy="278912"/>
          </a:xfrm>
        </p:grpSpPr>
        <p:sp>
          <p:nvSpPr>
            <p:cNvPr name="Freeform 21" id="21"/>
            <p:cNvSpPr/>
            <p:nvPr/>
          </p:nvSpPr>
          <p:spPr>
            <a:xfrm flipH="false" flipV="false" rot="0">
              <a:off x="0" y="0"/>
              <a:ext cx="286166" cy="278912"/>
            </a:xfrm>
            <a:custGeom>
              <a:avLst/>
              <a:gdLst/>
              <a:ahLst/>
              <a:cxnLst/>
              <a:rect r="r" b="b" t="t" l="l"/>
              <a:pathLst>
                <a:path h="278912" w="286166">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name="TextBox 22" id="22"/>
            <p:cNvSpPr txBox="true"/>
            <p:nvPr/>
          </p:nvSpPr>
          <p:spPr>
            <a:xfrm>
              <a:off x="0" y="-57150"/>
              <a:ext cx="286166" cy="336062"/>
            </a:xfrm>
            <a:prstGeom prst="rect">
              <a:avLst/>
            </a:prstGeom>
          </p:spPr>
          <p:txBody>
            <a:bodyPr anchor="ctr" rtlCol="false" tIns="38100" lIns="38100" bIns="38100" rIns="38100"/>
            <a:lstStyle/>
            <a:p>
              <a:pPr algn="ctr">
                <a:lnSpc>
                  <a:spcPts val="3145"/>
                </a:lnSpc>
              </a:pPr>
              <a:r>
                <a:rPr lang="en-US" sz="2139" spc="314">
                  <a:solidFill>
                    <a:srgbClr val="000000"/>
                  </a:solidFill>
                  <a:latin typeface="Nunito Sans Expanded Bold"/>
                </a:rPr>
                <a:t>3</a:t>
              </a:r>
            </a:p>
          </p:txBody>
        </p:sp>
      </p:grpSp>
      <p:grpSp>
        <p:nvGrpSpPr>
          <p:cNvPr name="Group 23" id="23"/>
          <p:cNvGrpSpPr/>
          <p:nvPr/>
        </p:nvGrpSpPr>
        <p:grpSpPr>
          <a:xfrm rot="0">
            <a:off x="1991530" y="7315568"/>
            <a:ext cx="6667500" cy="874356"/>
            <a:chOff x="0" y="0"/>
            <a:chExt cx="2126876" cy="278912"/>
          </a:xfrm>
        </p:grpSpPr>
        <p:sp>
          <p:nvSpPr>
            <p:cNvPr name="Freeform 24" id="24"/>
            <p:cNvSpPr/>
            <p:nvPr/>
          </p:nvSpPr>
          <p:spPr>
            <a:xfrm flipH="false" flipV="false" rot="0">
              <a:off x="0" y="0"/>
              <a:ext cx="2126876" cy="278912"/>
            </a:xfrm>
            <a:custGeom>
              <a:avLst/>
              <a:gdLst/>
              <a:ahLst/>
              <a:cxnLst/>
              <a:rect r="r" b="b" t="t" l="l"/>
              <a:pathLst>
                <a:path h="278912" w="2126876">
                  <a:moveTo>
                    <a:pt x="41801" y="0"/>
                  </a:moveTo>
                  <a:lnTo>
                    <a:pt x="2085075" y="0"/>
                  </a:lnTo>
                  <a:cubicBezTo>
                    <a:pt x="2096161" y="0"/>
                    <a:pt x="2106793" y="4404"/>
                    <a:pt x="2114633" y="12243"/>
                  </a:cubicBezTo>
                  <a:cubicBezTo>
                    <a:pt x="2122472" y="20083"/>
                    <a:pt x="2126876" y="30715"/>
                    <a:pt x="2126876" y="41801"/>
                  </a:cubicBezTo>
                  <a:lnTo>
                    <a:pt x="2126876" y="237111"/>
                  </a:lnTo>
                  <a:cubicBezTo>
                    <a:pt x="2126876" y="248197"/>
                    <a:pt x="2122472" y="258830"/>
                    <a:pt x="2114633" y="266669"/>
                  </a:cubicBezTo>
                  <a:cubicBezTo>
                    <a:pt x="2106793" y="274508"/>
                    <a:pt x="2096161" y="278912"/>
                    <a:pt x="2085075" y="278912"/>
                  </a:cubicBezTo>
                  <a:lnTo>
                    <a:pt x="41801" y="278912"/>
                  </a:lnTo>
                  <a:cubicBezTo>
                    <a:pt x="30715" y="278912"/>
                    <a:pt x="20083" y="274508"/>
                    <a:pt x="12243" y="266669"/>
                  </a:cubicBezTo>
                  <a:cubicBezTo>
                    <a:pt x="4404" y="258830"/>
                    <a:pt x="0" y="248197"/>
                    <a:pt x="0" y="237111"/>
                  </a:cubicBezTo>
                  <a:lnTo>
                    <a:pt x="0" y="41801"/>
                  </a:lnTo>
                  <a:cubicBezTo>
                    <a:pt x="0" y="30715"/>
                    <a:pt x="4404" y="20083"/>
                    <a:pt x="12243" y="12243"/>
                  </a:cubicBezTo>
                  <a:cubicBezTo>
                    <a:pt x="20083" y="4404"/>
                    <a:pt x="30715" y="0"/>
                    <a:pt x="41801" y="0"/>
                  </a:cubicBezTo>
                  <a:close/>
                </a:path>
              </a:pathLst>
            </a:custGeom>
            <a:solidFill>
              <a:srgbClr val="F1F1F1"/>
            </a:solidFill>
            <a:ln w="19050" cap="rnd">
              <a:solidFill>
                <a:srgbClr val="000000"/>
              </a:solidFill>
              <a:prstDash val="solid"/>
              <a:round/>
            </a:ln>
          </p:spPr>
        </p:sp>
        <p:sp>
          <p:nvSpPr>
            <p:cNvPr name="TextBox 25" id="25"/>
            <p:cNvSpPr txBox="true"/>
            <p:nvPr/>
          </p:nvSpPr>
          <p:spPr>
            <a:xfrm>
              <a:off x="0" y="-57150"/>
              <a:ext cx="2126876" cy="336062"/>
            </a:xfrm>
            <a:prstGeom prst="rect">
              <a:avLst/>
            </a:prstGeom>
          </p:spPr>
          <p:txBody>
            <a:bodyPr anchor="ctr" rtlCol="false" tIns="38100" lIns="38100" bIns="38100" rIns="38100"/>
            <a:lstStyle/>
            <a:p>
              <a:pPr algn="ctr">
                <a:lnSpc>
                  <a:spcPts val="3528"/>
                </a:lnSpc>
              </a:pPr>
              <a:r>
                <a:rPr lang="en-US" sz="2400" spc="352">
                  <a:solidFill>
                    <a:srgbClr val="000000"/>
                  </a:solidFill>
                  <a:latin typeface="Nunito Sans Expanded"/>
                </a:rPr>
                <a:t>TỔNG KẾT</a:t>
              </a:r>
            </a:p>
          </p:txBody>
        </p:sp>
      </p:grpSp>
      <p:grpSp>
        <p:nvGrpSpPr>
          <p:cNvPr name="Group 26" id="26"/>
          <p:cNvGrpSpPr/>
          <p:nvPr/>
        </p:nvGrpSpPr>
        <p:grpSpPr>
          <a:xfrm rot="0">
            <a:off x="809625" y="7315568"/>
            <a:ext cx="897095" cy="874356"/>
            <a:chOff x="0" y="0"/>
            <a:chExt cx="286166" cy="278912"/>
          </a:xfrm>
        </p:grpSpPr>
        <p:sp>
          <p:nvSpPr>
            <p:cNvPr name="Freeform 27" id="27"/>
            <p:cNvSpPr/>
            <p:nvPr/>
          </p:nvSpPr>
          <p:spPr>
            <a:xfrm flipH="false" flipV="false" rot="0">
              <a:off x="0" y="0"/>
              <a:ext cx="286166" cy="278912"/>
            </a:xfrm>
            <a:custGeom>
              <a:avLst/>
              <a:gdLst/>
              <a:ahLst/>
              <a:cxnLst/>
              <a:rect r="r" b="b" t="t" l="l"/>
              <a:pathLst>
                <a:path h="278912" w="286166">
                  <a:moveTo>
                    <a:pt x="139456" y="0"/>
                  </a:moveTo>
                  <a:lnTo>
                    <a:pt x="146710" y="0"/>
                  </a:lnTo>
                  <a:cubicBezTo>
                    <a:pt x="183696" y="0"/>
                    <a:pt x="219167" y="14693"/>
                    <a:pt x="245320" y="40846"/>
                  </a:cubicBezTo>
                  <a:cubicBezTo>
                    <a:pt x="271473" y="66999"/>
                    <a:pt x="286166" y="102470"/>
                    <a:pt x="286166" y="139456"/>
                  </a:cubicBezTo>
                  <a:lnTo>
                    <a:pt x="286166" y="139456"/>
                  </a:lnTo>
                  <a:cubicBezTo>
                    <a:pt x="286166" y="176442"/>
                    <a:pt x="271473" y="211913"/>
                    <a:pt x="245320" y="238066"/>
                  </a:cubicBezTo>
                  <a:cubicBezTo>
                    <a:pt x="219167" y="264219"/>
                    <a:pt x="183696" y="278912"/>
                    <a:pt x="146710" y="278912"/>
                  </a:cubicBezTo>
                  <a:lnTo>
                    <a:pt x="139456" y="278912"/>
                  </a:lnTo>
                  <a:cubicBezTo>
                    <a:pt x="102470" y="278912"/>
                    <a:pt x="66999" y="264219"/>
                    <a:pt x="40846" y="238066"/>
                  </a:cubicBezTo>
                  <a:cubicBezTo>
                    <a:pt x="14693" y="211913"/>
                    <a:pt x="0" y="176442"/>
                    <a:pt x="0" y="139456"/>
                  </a:cubicBezTo>
                  <a:lnTo>
                    <a:pt x="0" y="139456"/>
                  </a:lnTo>
                  <a:cubicBezTo>
                    <a:pt x="0" y="102470"/>
                    <a:pt x="14693" y="66999"/>
                    <a:pt x="40846" y="40846"/>
                  </a:cubicBezTo>
                  <a:cubicBezTo>
                    <a:pt x="66999" y="14693"/>
                    <a:pt x="102470" y="0"/>
                    <a:pt x="139456" y="0"/>
                  </a:cubicBezTo>
                  <a:close/>
                </a:path>
              </a:pathLst>
            </a:custGeom>
            <a:solidFill>
              <a:srgbClr val="F1F1F1"/>
            </a:solidFill>
            <a:ln w="19050" cap="rnd">
              <a:solidFill>
                <a:srgbClr val="000000"/>
              </a:solidFill>
              <a:prstDash val="solid"/>
              <a:round/>
            </a:ln>
          </p:spPr>
        </p:sp>
        <p:sp>
          <p:nvSpPr>
            <p:cNvPr name="TextBox 28" id="28"/>
            <p:cNvSpPr txBox="true"/>
            <p:nvPr/>
          </p:nvSpPr>
          <p:spPr>
            <a:xfrm>
              <a:off x="0" y="-57150"/>
              <a:ext cx="286166" cy="336062"/>
            </a:xfrm>
            <a:prstGeom prst="rect">
              <a:avLst/>
            </a:prstGeom>
          </p:spPr>
          <p:txBody>
            <a:bodyPr anchor="ctr" rtlCol="false" tIns="38100" lIns="38100" bIns="38100" rIns="38100"/>
            <a:lstStyle/>
            <a:p>
              <a:pPr algn="ctr">
                <a:lnSpc>
                  <a:spcPts val="3145"/>
                </a:lnSpc>
              </a:pPr>
              <a:r>
                <a:rPr lang="en-US" sz="2139" spc="314">
                  <a:solidFill>
                    <a:srgbClr val="000000"/>
                  </a:solidFill>
                  <a:latin typeface="Nunito Sans Expanded Bold"/>
                </a:rPr>
                <a:t>4</a:t>
              </a:r>
            </a:p>
          </p:txBody>
        </p:sp>
      </p:grpSp>
      <p:sp>
        <p:nvSpPr>
          <p:cNvPr name="Freeform 29" id="29"/>
          <p:cNvSpPr/>
          <p:nvPr/>
        </p:nvSpPr>
        <p:spPr>
          <a:xfrm flipH="false" flipV="false" rot="0">
            <a:off x="11723806" y="3930109"/>
            <a:ext cx="4042791" cy="4114800"/>
          </a:xfrm>
          <a:custGeom>
            <a:avLst/>
            <a:gdLst/>
            <a:ahLst/>
            <a:cxnLst/>
            <a:rect r="r" b="b" t="t" l="l"/>
            <a:pathLst>
              <a:path h="4114800" w="4042791">
                <a:moveTo>
                  <a:pt x="0" y="0"/>
                </a:moveTo>
                <a:lnTo>
                  <a:pt x="4042791" y="0"/>
                </a:lnTo>
                <a:lnTo>
                  <a:pt x="404279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0" id="30"/>
          <p:cNvSpPr txBox="true"/>
          <p:nvPr/>
        </p:nvSpPr>
        <p:spPr>
          <a:xfrm rot="0">
            <a:off x="809625" y="1883890"/>
            <a:ext cx="11890034" cy="1126425"/>
          </a:xfrm>
          <a:prstGeom prst="rect">
            <a:avLst/>
          </a:prstGeom>
        </p:spPr>
        <p:txBody>
          <a:bodyPr anchor="t" rtlCol="false" tIns="0" lIns="0" bIns="0" rIns="0">
            <a:spAutoFit/>
          </a:bodyPr>
          <a:lstStyle/>
          <a:p>
            <a:pPr algn="l" marL="0" indent="0" lvl="0">
              <a:lnSpc>
                <a:spcPts val="8475"/>
              </a:lnSpc>
              <a:spcBef>
                <a:spcPct val="0"/>
              </a:spcBef>
            </a:pPr>
            <a:r>
              <a:rPr lang="en-US" sz="8392">
                <a:solidFill>
                  <a:srgbClr val="211F1C"/>
                </a:solidFill>
                <a:latin typeface="Roboto Mono"/>
              </a:rPr>
              <a:t>NỘI DUNG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973925" y="4813384"/>
            <a:ext cx="9521766" cy="765008"/>
          </a:xfrm>
          <a:prstGeom prst="rect">
            <a:avLst/>
          </a:prstGeom>
        </p:spPr>
        <p:txBody>
          <a:bodyPr anchor="t" rtlCol="false" tIns="0" lIns="0" bIns="0" rIns="0">
            <a:spAutoFit/>
          </a:bodyPr>
          <a:lstStyle/>
          <a:p>
            <a:pPr algn="ctr" marL="0" indent="0" lvl="0">
              <a:lnSpc>
                <a:spcPts val="5764"/>
              </a:lnSpc>
              <a:spcBef>
                <a:spcPct val="0"/>
              </a:spcBef>
            </a:pPr>
            <a:r>
              <a:rPr lang="en-US" sz="5707">
                <a:solidFill>
                  <a:srgbClr val="211F1C"/>
                </a:solidFill>
                <a:latin typeface="Roboto Mono"/>
              </a:rPr>
              <a:t>GIỚI THIỆU TỔNG QUÁT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168192" y="3428308"/>
            <a:ext cx="4170046" cy="4170046"/>
          </a:xfrm>
          <a:custGeom>
            <a:avLst/>
            <a:gdLst/>
            <a:ahLst/>
            <a:cxnLst/>
            <a:rect r="r" b="b" t="t" l="l"/>
            <a:pathLst>
              <a:path h="4170046" w="4170046">
                <a:moveTo>
                  <a:pt x="0" y="0"/>
                </a:moveTo>
                <a:lnTo>
                  <a:pt x="4170046" y="0"/>
                </a:lnTo>
                <a:lnTo>
                  <a:pt x="4170046" y="4170046"/>
                </a:lnTo>
                <a:lnTo>
                  <a:pt x="0" y="41700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8647196" y="1796328"/>
            <a:ext cx="6483808" cy="2180170"/>
          </a:xfrm>
          <a:prstGeom prst="rect">
            <a:avLst/>
          </a:prstGeom>
        </p:spPr>
        <p:txBody>
          <a:bodyPr anchor="t" rtlCol="false" tIns="0" lIns="0" bIns="0" rIns="0">
            <a:spAutoFit/>
          </a:bodyPr>
          <a:lstStyle/>
          <a:p>
            <a:pPr algn="l">
              <a:lnSpc>
                <a:spcPts val="8475"/>
              </a:lnSpc>
            </a:pPr>
            <a:r>
              <a:rPr lang="en-US" sz="8392">
                <a:solidFill>
                  <a:srgbClr val="211F1C"/>
                </a:solidFill>
                <a:latin typeface="Roboto Mono"/>
              </a:rPr>
              <a:t>TỔNG QUÁT VỀ ĐỀ TÀI</a:t>
            </a:r>
          </a:p>
        </p:txBody>
      </p:sp>
      <p:sp>
        <p:nvSpPr>
          <p:cNvPr name="TextBox 8" id="8"/>
          <p:cNvSpPr txBox="true"/>
          <p:nvPr/>
        </p:nvSpPr>
        <p:spPr>
          <a:xfrm rot="0">
            <a:off x="8667010" y="4532603"/>
            <a:ext cx="8592290" cy="5560695"/>
          </a:xfrm>
          <a:prstGeom prst="rect">
            <a:avLst/>
          </a:prstGeom>
        </p:spPr>
        <p:txBody>
          <a:bodyPr anchor="t" rtlCol="false" tIns="0" lIns="0" bIns="0" rIns="0">
            <a:spAutoFit/>
          </a:bodyPr>
          <a:lstStyle/>
          <a:p>
            <a:pPr algn="l">
              <a:lnSpc>
                <a:spcPts val="2940"/>
              </a:lnSpc>
            </a:pPr>
            <a:r>
              <a:rPr lang="en-US" sz="2000">
                <a:solidFill>
                  <a:srgbClr val="211F1C"/>
                </a:solidFill>
                <a:latin typeface="Roboto Mono"/>
              </a:rPr>
              <a:t>Trong môi trường mạng hiện nay, nguy cơ từ malware DGA đang tăng, do chúng tạo ra các tên miền độc hại liên tục để tránh bị phát hiện, gây khó khăn cho việc ngăn chặn. Với hàng triệu truy vấn DNS mỗi ngày, việc phát hiện tên miền độc hại trở nên phức tạp. </a:t>
            </a:r>
          </a:p>
          <a:p>
            <a:pPr algn="l">
              <a:lnSpc>
                <a:spcPts val="2940"/>
              </a:lnSpc>
            </a:pPr>
          </a:p>
          <a:p>
            <a:pPr algn="l">
              <a:lnSpc>
                <a:spcPts val="2940"/>
              </a:lnSpc>
            </a:pPr>
            <a:r>
              <a:rPr lang="en-US" sz="2000">
                <a:solidFill>
                  <a:srgbClr val="211F1C"/>
                </a:solidFill>
                <a:latin typeface="Roboto Mono"/>
              </a:rPr>
              <a:t>Báo cáo đề xuất một phương pháp ước lượng tính ngẫu nhiên của tên miền thông qua phân tích chuỗi ký tự, phân biệt giữa tên miền hợp pháp và độc hại mà không cần thông tin trước về thuật toán DGA. Phương pháp này xử lý lượng lớn dữ liệu DNS, giảm thiểu nhiễu và tăng hiệu suất phát hiện, phù hợp với mạng lớn.</a:t>
            </a:r>
          </a:p>
          <a:p>
            <a:pPr algn="l">
              <a:lnSpc>
                <a:spcPts val="2940"/>
              </a:lnSpc>
            </a:pPr>
            <a:r>
              <a:rPr lang="en-US" sz="2000">
                <a:solidFill>
                  <a:srgbClr val="211F1C"/>
                </a:solidFill>
                <a:latin typeface="Roboto Mono"/>
              </a:rPr>
              <a:t> </a:t>
            </a:r>
          </a:p>
          <a:p>
            <a:pPr algn="l" marL="0" indent="0" lvl="0">
              <a:lnSpc>
                <a:spcPts val="2940"/>
              </a:lnSpc>
              <a:spcBef>
                <a:spcPct val="0"/>
              </a:spcBef>
            </a:pPr>
            <a:r>
              <a:rPr lang="en-US" sz="2000">
                <a:solidFill>
                  <a:srgbClr val="211F1C"/>
                </a:solidFill>
                <a:latin typeface="Roboto Mono"/>
              </a:rPr>
              <a:t>Bài báo sẽ trình bày chi tiết phương pháp và kết quả thí nghiệm đánh giá.</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5" id="5"/>
          <p:cNvSpPr/>
          <p:nvPr/>
        </p:nvSpPr>
        <p:spPr>
          <a:xfrm>
            <a:off x="-2626987" y="5959426"/>
            <a:ext cx="23541974" cy="0"/>
          </a:xfrm>
          <a:prstGeom prst="line">
            <a:avLst/>
          </a:prstGeom>
          <a:ln cap="flat" w="19050">
            <a:solidFill>
              <a:srgbClr val="211F1C"/>
            </a:solidFill>
            <a:prstDash val="solid"/>
            <a:headEnd type="none" len="sm" w="sm"/>
            <a:tailEnd type="none" len="sm" w="sm"/>
          </a:ln>
        </p:spPr>
      </p:sp>
      <p:sp>
        <p:nvSpPr>
          <p:cNvPr name="AutoShape 6" id="6"/>
          <p:cNvSpPr/>
          <p:nvPr/>
        </p:nvSpPr>
        <p:spPr>
          <a:xfrm flipH="true">
            <a:off x="2732346" y="5173785"/>
            <a:ext cx="0" cy="796637"/>
          </a:xfrm>
          <a:prstGeom prst="line">
            <a:avLst/>
          </a:prstGeom>
          <a:ln cap="flat" w="19050">
            <a:solidFill>
              <a:srgbClr val="211F1C"/>
            </a:solidFill>
            <a:prstDash val="solid"/>
            <a:headEnd type="none" len="sm" w="sm"/>
            <a:tailEnd type="none" len="sm" w="sm"/>
          </a:ln>
        </p:spPr>
      </p:sp>
      <p:grpSp>
        <p:nvGrpSpPr>
          <p:cNvPr name="Group 7" id="7"/>
          <p:cNvGrpSpPr/>
          <p:nvPr/>
        </p:nvGrpSpPr>
        <p:grpSpPr>
          <a:xfrm rot="0">
            <a:off x="819396" y="2084661"/>
            <a:ext cx="3825900" cy="3089124"/>
            <a:chOff x="0" y="0"/>
            <a:chExt cx="872834" cy="704747"/>
          </a:xfrm>
        </p:grpSpPr>
        <p:sp>
          <p:nvSpPr>
            <p:cNvPr name="Freeform 8" id="8"/>
            <p:cNvSpPr/>
            <p:nvPr/>
          </p:nvSpPr>
          <p:spPr>
            <a:xfrm flipH="false" flipV="false" rot="0">
              <a:off x="0" y="0"/>
              <a:ext cx="872834" cy="704747"/>
            </a:xfrm>
            <a:custGeom>
              <a:avLst/>
              <a:gdLst/>
              <a:ahLst/>
              <a:cxnLst/>
              <a:rect r="r" b="b" t="t" l="l"/>
              <a:pathLst>
                <a:path h="704747" w="872834">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sp>
        <p:sp>
          <p:nvSpPr>
            <p:cNvPr name="TextBox 9" id="9"/>
            <p:cNvSpPr txBox="true"/>
            <p:nvPr/>
          </p:nvSpPr>
          <p:spPr>
            <a:xfrm>
              <a:off x="0" y="-38100"/>
              <a:ext cx="872834" cy="742847"/>
            </a:xfrm>
            <a:prstGeom prst="rect">
              <a:avLst/>
            </a:prstGeom>
          </p:spPr>
          <p:txBody>
            <a:bodyPr anchor="ctr" rtlCol="false" tIns="58646" lIns="58646" bIns="58646" rIns="58646"/>
            <a:lstStyle/>
            <a:p>
              <a:pPr algn="ctr">
                <a:lnSpc>
                  <a:spcPts val="2116"/>
                </a:lnSpc>
              </a:pPr>
            </a:p>
          </p:txBody>
        </p:sp>
      </p:grpSp>
      <p:sp>
        <p:nvSpPr>
          <p:cNvPr name="AutoShape 10" id="10"/>
          <p:cNvSpPr/>
          <p:nvPr/>
        </p:nvSpPr>
        <p:spPr>
          <a:xfrm flipH="true">
            <a:off x="7051697" y="5162789"/>
            <a:ext cx="0" cy="796637"/>
          </a:xfrm>
          <a:prstGeom prst="line">
            <a:avLst/>
          </a:prstGeom>
          <a:ln cap="flat" w="19050">
            <a:solidFill>
              <a:srgbClr val="211F1C"/>
            </a:solidFill>
            <a:prstDash val="solid"/>
            <a:headEnd type="none" len="sm" w="sm"/>
            <a:tailEnd type="none" len="sm" w="sm"/>
          </a:ln>
        </p:spPr>
      </p:sp>
      <p:grpSp>
        <p:nvGrpSpPr>
          <p:cNvPr name="Group 11" id="11"/>
          <p:cNvGrpSpPr/>
          <p:nvPr/>
        </p:nvGrpSpPr>
        <p:grpSpPr>
          <a:xfrm rot="0">
            <a:off x="5138747" y="2073665"/>
            <a:ext cx="3825900" cy="3089124"/>
            <a:chOff x="0" y="0"/>
            <a:chExt cx="872834" cy="704747"/>
          </a:xfrm>
        </p:grpSpPr>
        <p:sp>
          <p:nvSpPr>
            <p:cNvPr name="Freeform 12" id="12"/>
            <p:cNvSpPr/>
            <p:nvPr/>
          </p:nvSpPr>
          <p:spPr>
            <a:xfrm flipH="false" flipV="false" rot="0">
              <a:off x="0" y="0"/>
              <a:ext cx="872834" cy="704747"/>
            </a:xfrm>
            <a:custGeom>
              <a:avLst/>
              <a:gdLst/>
              <a:ahLst/>
              <a:cxnLst/>
              <a:rect r="r" b="b" t="t" l="l"/>
              <a:pathLst>
                <a:path h="704747" w="872834">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sp>
        <p:sp>
          <p:nvSpPr>
            <p:cNvPr name="TextBox 13" id="13"/>
            <p:cNvSpPr txBox="true"/>
            <p:nvPr/>
          </p:nvSpPr>
          <p:spPr>
            <a:xfrm>
              <a:off x="0" y="-38100"/>
              <a:ext cx="872834" cy="742847"/>
            </a:xfrm>
            <a:prstGeom prst="rect">
              <a:avLst/>
            </a:prstGeom>
          </p:spPr>
          <p:txBody>
            <a:bodyPr anchor="ctr" rtlCol="false" tIns="58646" lIns="58646" bIns="58646" rIns="58646"/>
            <a:lstStyle/>
            <a:p>
              <a:pPr algn="ctr">
                <a:lnSpc>
                  <a:spcPts val="2116"/>
                </a:lnSpc>
              </a:pPr>
            </a:p>
          </p:txBody>
        </p:sp>
      </p:grpSp>
      <p:sp>
        <p:nvSpPr>
          <p:cNvPr name="AutoShape 14" id="14"/>
          <p:cNvSpPr/>
          <p:nvPr/>
        </p:nvSpPr>
        <p:spPr>
          <a:xfrm>
            <a:off x="11371048" y="5162789"/>
            <a:ext cx="0" cy="796637"/>
          </a:xfrm>
          <a:prstGeom prst="line">
            <a:avLst/>
          </a:prstGeom>
          <a:ln cap="flat" w="19050">
            <a:solidFill>
              <a:srgbClr val="211F1C"/>
            </a:solidFill>
            <a:prstDash val="solid"/>
            <a:headEnd type="none" len="sm" w="sm"/>
            <a:tailEnd type="none" len="sm" w="sm"/>
          </a:ln>
        </p:spPr>
      </p:sp>
      <p:grpSp>
        <p:nvGrpSpPr>
          <p:cNvPr name="Group 15" id="15"/>
          <p:cNvGrpSpPr/>
          <p:nvPr/>
        </p:nvGrpSpPr>
        <p:grpSpPr>
          <a:xfrm rot="0">
            <a:off x="9458097" y="2073665"/>
            <a:ext cx="3825900" cy="3089124"/>
            <a:chOff x="0" y="0"/>
            <a:chExt cx="872834" cy="704747"/>
          </a:xfrm>
        </p:grpSpPr>
        <p:sp>
          <p:nvSpPr>
            <p:cNvPr name="Freeform 16" id="16"/>
            <p:cNvSpPr/>
            <p:nvPr/>
          </p:nvSpPr>
          <p:spPr>
            <a:xfrm flipH="false" flipV="false" rot="0">
              <a:off x="0" y="0"/>
              <a:ext cx="872834" cy="704747"/>
            </a:xfrm>
            <a:custGeom>
              <a:avLst/>
              <a:gdLst/>
              <a:ahLst/>
              <a:cxnLst/>
              <a:rect r="r" b="b" t="t" l="l"/>
              <a:pathLst>
                <a:path h="704747" w="872834">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sp>
        <p:sp>
          <p:nvSpPr>
            <p:cNvPr name="TextBox 17" id="17"/>
            <p:cNvSpPr txBox="true"/>
            <p:nvPr/>
          </p:nvSpPr>
          <p:spPr>
            <a:xfrm>
              <a:off x="0" y="-38100"/>
              <a:ext cx="872834" cy="742847"/>
            </a:xfrm>
            <a:prstGeom prst="rect">
              <a:avLst/>
            </a:prstGeom>
          </p:spPr>
          <p:txBody>
            <a:bodyPr anchor="ctr" rtlCol="false" tIns="58646" lIns="58646" bIns="58646" rIns="58646"/>
            <a:lstStyle/>
            <a:p>
              <a:pPr algn="ctr">
                <a:lnSpc>
                  <a:spcPts val="2116"/>
                </a:lnSpc>
              </a:pPr>
            </a:p>
          </p:txBody>
        </p:sp>
      </p:grpSp>
      <p:sp>
        <p:nvSpPr>
          <p:cNvPr name="AutoShape 18" id="18"/>
          <p:cNvSpPr/>
          <p:nvPr/>
        </p:nvSpPr>
        <p:spPr>
          <a:xfrm>
            <a:off x="15690398" y="5162789"/>
            <a:ext cx="0" cy="796637"/>
          </a:xfrm>
          <a:prstGeom prst="line">
            <a:avLst/>
          </a:prstGeom>
          <a:ln cap="flat" w="19050">
            <a:solidFill>
              <a:srgbClr val="211F1C"/>
            </a:solidFill>
            <a:prstDash val="solid"/>
            <a:headEnd type="none" len="sm" w="sm"/>
            <a:tailEnd type="none" len="sm" w="sm"/>
          </a:ln>
        </p:spPr>
      </p:sp>
      <p:grpSp>
        <p:nvGrpSpPr>
          <p:cNvPr name="Group 19" id="19"/>
          <p:cNvGrpSpPr/>
          <p:nvPr/>
        </p:nvGrpSpPr>
        <p:grpSpPr>
          <a:xfrm rot="0">
            <a:off x="13777448" y="2073665"/>
            <a:ext cx="3825900" cy="3089124"/>
            <a:chOff x="0" y="0"/>
            <a:chExt cx="872834" cy="704747"/>
          </a:xfrm>
        </p:grpSpPr>
        <p:sp>
          <p:nvSpPr>
            <p:cNvPr name="Freeform 20" id="20"/>
            <p:cNvSpPr/>
            <p:nvPr/>
          </p:nvSpPr>
          <p:spPr>
            <a:xfrm flipH="false" flipV="false" rot="0">
              <a:off x="0" y="0"/>
              <a:ext cx="872834" cy="704747"/>
            </a:xfrm>
            <a:custGeom>
              <a:avLst/>
              <a:gdLst/>
              <a:ahLst/>
              <a:cxnLst/>
              <a:rect r="r" b="b" t="t" l="l"/>
              <a:pathLst>
                <a:path h="704747" w="872834">
                  <a:moveTo>
                    <a:pt x="72848" y="0"/>
                  </a:moveTo>
                  <a:lnTo>
                    <a:pt x="799986" y="0"/>
                  </a:lnTo>
                  <a:cubicBezTo>
                    <a:pt x="819306" y="0"/>
                    <a:pt x="837835" y="7675"/>
                    <a:pt x="851497" y="21337"/>
                  </a:cubicBezTo>
                  <a:cubicBezTo>
                    <a:pt x="865159" y="34998"/>
                    <a:pt x="872834" y="53527"/>
                    <a:pt x="872834" y="72848"/>
                  </a:cubicBezTo>
                  <a:lnTo>
                    <a:pt x="872834" y="631899"/>
                  </a:lnTo>
                  <a:cubicBezTo>
                    <a:pt x="872834" y="651219"/>
                    <a:pt x="865159" y="669749"/>
                    <a:pt x="851497" y="683410"/>
                  </a:cubicBezTo>
                  <a:cubicBezTo>
                    <a:pt x="837835" y="697072"/>
                    <a:pt x="819306" y="704747"/>
                    <a:pt x="799986" y="704747"/>
                  </a:cubicBezTo>
                  <a:lnTo>
                    <a:pt x="72848" y="704747"/>
                  </a:lnTo>
                  <a:cubicBezTo>
                    <a:pt x="53527" y="704747"/>
                    <a:pt x="34998" y="697072"/>
                    <a:pt x="21337" y="683410"/>
                  </a:cubicBezTo>
                  <a:cubicBezTo>
                    <a:pt x="7675" y="669749"/>
                    <a:pt x="0" y="651219"/>
                    <a:pt x="0" y="631899"/>
                  </a:cubicBezTo>
                  <a:lnTo>
                    <a:pt x="0" y="72848"/>
                  </a:lnTo>
                  <a:cubicBezTo>
                    <a:pt x="0" y="53527"/>
                    <a:pt x="7675" y="34998"/>
                    <a:pt x="21337" y="21337"/>
                  </a:cubicBezTo>
                  <a:cubicBezTo>
                    <a:pt x="34998" y="7675"/>
                    <a:pt x="53527" y="0"/>
                    <a:pt x="72848" y="0"/>
                  </a:cubicBezTo>
                  <a:close/>
                </a:path>
              </a:pathLst>
            </a:custGeom>
            <a:solidFill>
              <a:srgbClr val="F1F1F1"/>
            </a:solidFill>
            <a:ln w="19050" cap="rnd">
              <a:solidFill>
                <a:srgbClr val="000000"/>
              </a:solidFill>
              <a:prstDash val="solid"/>
              <a:round/>
            </a:ln>
          </p:spPr>
        </p:sp>
        <p:sp>
          <p:nvSpPr>
            <p:cNvPr name="TextBox 21" id="21"/>
            <p:cNvSpPr txBox="true"/>
            <p:nvPr/>
          </p:nvSpPr>
          <p:spPr>
            <a:xfrm>
              <a:off x="0" y="-38100"/>
              <a:ext cx="872834" cy="742847"/>
            </a:xfrm>
            <a:prstGeom prst="rect">
              <a:avLst/>
            </a:prstGeom>
          </p:spPr>
          <p:txBody>
            <a:bodyPr anchor="ctr" rtlCol="false" tIns="58646" lIns="58646" bIns="58646" rIns="58646"/>
            <a:lstStyle/>
            <a:p>
              <a:pPr algn="ctr">
                <a:lnSpc>
                  <a:spcPts val="2116"/>
                </a:lnSpc>
              </a:pPr>
            </a:p>
          </p:txBody>
        </p:sp>
      </p:grpSp>
      <p:sp>
        <p:nvSpPr>
          <p:cNvPr name="Freeform 22" id="22"/>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5848939" y="7847939"/>
            <a:ext cx="2439061" cy="2439061"/>
          </a:xfrm>
          <a:custGeom>
            <a:avLst/>
            <a:gdLst/>
            <a:ahLst/>
            <a:cxnLst/>
            <a:rect r="r" b="b" t="t" l="l"/>
            <a:pathLst>
              <a:path h="2439061" w="2439061">
                <a:moveTo>
                  <a:pt x="0" y="0"/>
                </a:moveTo>
                <a:lnTo>
                  <a:pt x="2439061" y="0"/>
                </a:lnTo>
                <a:lnTo>
                  <a:pt x="2439061" y="2439061"/>
                </a:lnTo>
                <a:lnTo>
                  <a:pt x="0" y="2439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809625" y="7094372"/>
            <a:ext cx="6019721" cy="3245205"/>
          </a:xfrm>
          <a:prstGeom prst="rect">
            <a:avLst/>
          </a:prstGeom>
        </p:spPr>
        <p:txBody>
          <a:bodyPr anchor="t" rtlCol="false" tIns="0" lIns="0" bIns="0" rIns="0">
            <a:spAutoFit/>
          </a:bodyPr>
          <a:lstStyle/>
          <a:p>
            <a:pPr algn="l">
              <a:lnSpc>
                <a:spcPts val="8475"/>
              </a:lnSpc>
            </a:pPr>
            <a:r>
              <a:rPr lang="en-US" sz="8392">
                <a:solidFill>
                  <a:srgbClr val="211F1C"/>
                </a:solidFill>
                <a:latin typeface="Roboto Mono"/>
              </a:rPr>
              <a:t>PHƯƠNG PHÁP THỰC HIỆN</a:t>
            </a:r>
          </a:p>
        </p:txBody>
      </p:sp>
      <p:sp>
        <p:nvSpPr>
          <p:cNvPr name="TextBox 25" id="25"/>
          <p:cNvSpPr txBox="true"/>
          <p:nvPr/>
        </p:nvSpPr>
        <p:spPr>
          <a:xfrm rot="0">
            <a:off x="1168741" y="2617619"/>
            <a:ext cx="3127211" cy="384891"/>
          </a:xfrm>
          <a:prstGeom prst="rect">
            <a:avLst/>
          </a:prstGeom>
        </p:spPr>
        <p:txBody>
          <a:bodyPr anchor="t" rtlCol="false" tIns="0" lIns="0" bIns="0" rIns="0">
            <a:spAutoFit/>
          </a:bodyPr>
          <a:lstStyle/>
          <a:p>
            <a:pPr algn="ctr">
              <a:lnSpc>
                <a:spcPts val="2915"/>
              </a:lnSpc>
            </a:pPr>
            <a:r>
              <a:rPr lang="en-US" sz="2886" spc="288">
                <a:solidFill>
                  <a:srgbClr val="211F1C"/>
                </a:solidFill>
                <a:latin typeface="Roboto Mono"/>
              </a:rPr>
              <a:t>BƯỚC 1</a:t>
            </a:r>
          </a:p>
        </p:txBody>
      </p:sp>
      <p:sp>
        <p:nvSpPr>
          <p:cNvPr name="TextBox 26" id="26"/>
          <p:cNvSpPr txBox="true"/>
          <p:nvPr/>
        </p:nvSpPr>
        <p:spPr>
          <a:xfrm rot="0">
            <a:off x="5488092" y="2606623"/>
            <a:ext cx="3127211" cy="384891"/>
          </a:xfrm>
          <a:prstGeom prst="rect">
            <a:avLst/>
          </a:prstGeom>
        </p:spPr>
        <p:txBody>
          <a:bodyPr anchor="t" rtlCol="false" tIns="0" lIns="0" bIns="0" rIns="0">
            <a:spAutoFit/>
          </a:bodyPr>
          <a:lstStyle/>
          <a:p>
            <a:pPr algn="ctr">
              <a:lnSpc>
                <a:spcPts val="2915"/>
              </a:lnSpc>
            </a:pPr>
            <a:r>
              <a:rPr lang="en-US" sz="2886" spc="288">
                <a:solidFill>
                  <a:srgbClr val="211F1C"/>
                </a:solidFill>
                <a:latin typeface="Roboto Mono"/>
              </a:rPr>
              <a:t>BƯỚC 2</a:t>
            </a:r>
          </a:p>
        </p:txBody>
      </p:sp>
      <p:sp>
        <p:nvSpPr>
          <p:cNvPr name="TextBox 27" id="27"/>
          <p:cNvSpPr txBox="true"/>
          <p:nvPr/>
        </p:nvSpPr>
        <p:spPr>
          <a:xfrm rot="0">
            <a:off x="9807442" y="2606623"/>
            <a:ext cx="3127211" cy="384891"/>
          </a:xfrm>
          <a:prstGeom prst="rect">
            <a:avLst/>
          </a:prstGeom>
        </p:spPr>
        <p:txBody>
          <a:bodyPr anchor="t" rtlCol="false" tIns="0" lIns="0" bIns="0" rIns="0">
            <a:spAutoFit/>
          </a:bodyPr>
          <a:lstStyle/>
          <a:p>
            <a:pPr algn="ctr">
              <a:lnSpc>
                <a:spcPts val="2915"/>
              </a:lnSpc>
            </a:pPr>
            <a:r>
              <a:rPr lang="en-US" sz="2886" spc="288">
                <a:solidFill>
                  <a:srgbClr val="211F1C"/>
                </a:solidFill>
                <a:latin typeface="Roboto Mono"/>
              </a:rPr>
              <a:t>BƯỚC 3</a:t>
            </a:r>
          </a:p>
        </p:txBody>
      </p:sp>
      <p:sp>
        <p:nvSpPr>
          <p:cNvPr name="TextBox 28" id="28"/>
          <p:cNvSpPr txBox="true"/>
          <p:nvPr/>
        </p:nvSpPr>
        <p:spPr>
          <a:xfrm rot="0">
            <a:off x="14126793" y="2606623"/>
            <a:ext cx="3127211" cy="384891"/>
          </a:xfrm>
          <a:prstGeom prst="rect">
            <a:avLst/>
          </a:prstGeom>
        </p:spPr>
        <p:txBody>
          <a:bodyPr anchor="t" rtlCol="false" tIns="0" lIns="0" bIns="0" rIns="0">
            <a:spAutoFit/>
          </a:bodyPr>
          <a:lstStyle/>
          <a:p>
            <a:pPr algn="ctr">
              <a:lnSpc>
                <a:spcPts val="2915"/>
              </a:lnSpc>
            </a:pPr>
            <a:r>
              <a:rPr lang="en-US" sz="2886" spc="288">
                <a:solidFill>
                  <a:srgbClr val="211F1C"/>
                </a:solidFill>
                <a:latin typeface="Roboto Mono"/>
              </a:rPr>
              <a:t>BƯỚC 4</a:t>
            </a:r>
          </a:p>
        </p:txBody>
      </p:sp>
      <p:sp>
        <p:nvSpPr>
          <p:cNvPr name="TextBox 29" id="29"/>
          <p:cNvSpPr txBox="true"/>
          <p:nvPr/>
        </p:nvSpPr>
        <p:spPr>
          <a:xfrm rot="0">
            <a:off x="1418577" y="3561077"/>
            <a:ext cx="8592290" cy="422529"/>
          </a:xfrm>
          <a:prstGeom prst="rect">
            <a:avLst/>
          </a:prstGeom>
        </p:spPr>
        <p:txBody>
          <a:bodyPr anchor="t" rtlCol="false" tIns="0" lIns="0" bIns="0" rIns="0">
            <a:spAutoFit/>
          </a:bodyPr>
          <a:lstStyle/>
          <a:p>
            <a:pPr algn="l" marL="0" indent="0" lvl="0">
              <a:lnSpc>
                <a:spcPts val="3528"/>
              </a:lnSpc>
              <a:spcBef>
                <a:spcPct val="0"/>
              </a:spcBef>
            </a:pPr>
            <a:r>
              <a:rPr lang="en-US" sz="2400">
                <a:solidFill>
                  <a:srgbClr val="211F1C"/>
                </a:solidFill>
                <a:latin typeface="Roboto Mono"/>
              </a:rPr>
              <a:t>Thu thập dataset</a:t>
            </a:r>
          </a:p>
        </p:txBody>
      </p:sp>
      <p:sp>
        <p:nvSpPr>
          <p:cNvPr name="TextBox 30" id="30"/>
          <p:cNvSpPr txBox="true"/>
          <p:nvPr/>
        </p:nvSpPr>
        <p:spPr>
          <a:xfrm rot="0">
            <a:off x="6056671" y="3519929"/>
            <a:ext cx="9414189" cy="870204"/>
          </a:xfrm>
          <a:prstGeom prst="rect">
            <a:avLst/>
          </a:prstGeom>
        </p:spPr>
        <p:txBody>
          <a:bodyPr anchor="t" rtlCol="false" tIns="0" lIns="0" bIns="0" rIns="0">
            <a:spAutoFit/>
          </a:bodyPr>
          <a:lstStyle/>
          <a:p>
            <a:pPr algn="l">
              <a:lnSpc>
                <a:spcPts val="3528"/>
              </a:lnSpc>
            </a:pPr>
            <a:r>
              <a:rPr lang="en-US" sz="2400">
                <a:solidFill>
                  <a:srgbClr val="211F1C"/>
                </a:solidFill>
                <a:latin typeface="Roboto Mono"/>
              </a:rPr>
              <a:t>Whitelist và </a:t>
            </a:r>
          </a:p>
          <a:p>
            <a:pPr algn="l" marL="0" indent="0" lvl="0">
              <a:lnSpc>
                <a:spcPts val="3528"/>
              </a:lnSpc>
              <a:spcBef>
                <a:spcPct val="0"/>
              </a:spcBef>
            </a:pPr>
            <a:r>
              <a:rPr lang="en-US" sz="2400">
                <a:solidFill>
                  <a:srgbClr val="211F1C"/>
                </a:solidFill>
                <a:latin typeface="Roboto Mono"/>
              </a:rPr>
              <a:t>blacklist</a:t>
            </a:r>
          </a:p>
        </p:txBody>
      </p:sp>
      <p:sp>
        <p:nvSpPr>
          <p:cNvPr name="TextBox 31" id="31"/>
          <p:cNvSpPr txBox="true"/>
          <p:nvPr/>
        </p:nvSpPr>
        <p:spPr>
          <a:xfrm rot="0">
            <a:off x="10126337" y="3519929"/>
            <a:ext cx="8592290" cy="870204"/>
          </a:xfrm>
          <a:prstGeom prst="rect">
            <a:avLst/>
          </a:prstGeom>
        </p:spPr>
        <p:txBody>
          <a:bodyPr anchor="t" rtlCol="false" tIns="0" lIns="0" bIns="0" rIns="0">
            <a:spAutoFit/>
          </a:bodyPr>
          <a:lstStyle/>
          <a:p>
            <a:pPr algn="l">
              <a:lnSpc>
                <a:spcPts val="3528"/>
              </a:lnSpc>
            </a:pPr>
            <a:r>
              <a:rPr lang="en-US" sz="2400">
                <a:solidFill>
                  <a:srgbClr val="211F1C"/>
                </a:solidFill>
                <a:latin typeface="Roboto Mono"/>
              </a:rPr>
              <a:t>Ước lượng dựa </a:t>
            </a:r>
          </a:p>
          <a:p>
            <a:pPr algn="l" marL="0" indent="0" lvl="0">
              <a:lnSpc>
                <a:spcPts val="3528"/>
              </a:lnSpc>
              <a:spcBef>
                <a:spcPct val="0"/>
              </a:spcBef>
            </a:pPr>
            <a:r>
              <a:rPr lang="en-US" sz="2400">
                <a:solidFill>
                  <a:srgbClr val="211F1C"/>
                </a:solidFill>
                <a:latin typeface="Roboto Mono"/>
              </a:rPr>
              <a:t>trên từ điển</a:t>
            </a:r>
          </a:p>
        </p:txBody>
      </p:sp>
      <p:sp>
        <p:nvSpPr>
          <p:cNvPr name="TextBox 32" id="32"/>
          <p:cNvSpPr txBox="true"/>
          <p:nvPr/>
        </p:nvSpPr>
        <p:spPr>
          <a:xfrm rot="0">
            <a:off x="14422482" y="3519929"/>
            <a:ext cx="8592290" cy="870204"/>
          </a:xfrm>
          <a:prstGeom prst="rect">
            <a:avLst/>
          </a:prstGeom>
        </p:spPr>
        <p:txBody>
          <a:bodyPr anchor="t" rtlCol="false" tIns="0" lIns="0" bIns="0" rIns="0">
            <a:spAutoFit/>
          </a:bodyPr>
          <a:lstStyle/>
          <a:p>
            <a:pPr algn="l">
              <a:lnSpc>
                <a:spcPts val="3528"/>
              </a:lnSpc>
            </a:pPr>
            <a:r>
              <a:rPr lang="en-US" sz="2400">
                <a:solidFill>
                  <a:srgbClr val="211F1C"/>
                </a:solidFill>
                <a:latin typeface="Roboto Mono"/>
              </a:rPr>
              <a:t>Ước lượng dựa </a:t>
            </a:r>
          </a:p>
          <a:p>
            <a:pPr algn="l" marL="0" indent="0" lvl="0">
              <a:lnSpc>
                <a:spcPts val="3528"/>
              </a:lnSpc>
              <a:spcBef>
                <a:spcPct val="0"/>
              </a:spcBef>
            </a:pPr>
            <a:r>
              <a:rPr lang="en-US" sz="2400">
                <a:solidFill>
                  <a:srgbClr val="211F1C"/>
                </a:solidFill>
                <a:latin typeface="Roboto Mono"/>
              </a:rPr>
              <a:t>trên tìm kiếm web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96741" y="-288386"/>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028700" y="1114425"/>
            <a:ext cx="12733523" cy="685743"/>
          </a:xfrm>
          <a:prstGeom prst="rect">
            <a:avLst/>
          </a:prstGeom>
        </p:spPr>
        <p:txBody>
          <a:bodyPr anchor="t" rtlCol="false" tIns="0" lIns="0" bIns="0" rIns="0">
            <a:spAutoFit/>
          </a:bodyPr>
          <a:lstStyle/>
          <a:p>
            <a:pPr algn="l">
              <a:lnSpc>
                <a:spcPts val="5158"/>
              </a:lnSpc>
            </a:pPr>
            <a:r>
              <a:rPr lang="en-US" sz="5107">
                <a:solidFill>
                  <a:srgbClr val="211F1C"/>
                </a:solidFill>
                <a:latin typeface="Roboto Mono"/>
              </a:rPr>
              <a:t>TRIỂN KHAI THỰC NGHIỆM</a:t>
            </a:r>
          </a:p>
        </p:txBody>
      </p:sp>
      <p:sp>
        <p:nvSpPr>
          <p:cNvPr name="Freeform 6" id="6"/>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929660" y="3458174"/>
            <a:ext cx="5465802" cy="534670"/>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DATASET</a:t>
            </a:r>
          </a:p>
        </p:txBody>
      </p:sp>
      <p:sp>
        <p:nvSpPr>
          <p:cNvPr name="TextBox 8" id="8"/>
          <p:cNvSpPr txBox="true"/>
          <p:nvPr/>
        </p:nvSpPr>
        <p:spPr>
          <a:xfrm rot="0">
            <a:off x="4847855" y="4489375"/>
            <a:ext cx="8592290" cy="5112258"/>
          </a:xfrm>
          <a:prstGeom prst="rect">
            <a:avLst/>
          </a:prstGeom>
        </p:spPr>
        <p:txBody>
          <a:bodyPr anchor="t" rtlCol="false" tIns="0" lIns="0" bIns="0" rIns="0">
            <a:spAutoFit/>
          </a:bodyPr>
          <a:lstStyle/>
          <a:p>
            <a:pPr algn="l">
              <a:lnSpc>
                <a:spcPts val="3381"/>
              </a:lnSpc>
            </a:pPr>
            <a:r>
              <a:rPr lang="en-US" sz="2300">
                <a:solidFill>
                  <a:srgbClr val="211F1C"/>
                </a:solidFill>
                <a:latin typeface="Roboto Mono"/>
              </a:rPr>
              <a:t>Dataset thu thập từ 2 tập hợp tên miền được gán nhãn khác nhau, lựa chọn từ danh sách 1,000,000 tên miền hợp pháp được cung cấp trong bài báo.</a:t>
            </a:r>
          </a:p>
          <a:p>
            <a:pPr algn="l">
              <a:lnSpc>
                <a:spcPts val="3381"/>
              </a:lnSpc>
            </a:pPr>
          </a:p>
          <a:p>
            <a:pPr algn="l" marL="496571" indent="-248285" lvl="1">
              <a:lnSpc>
                <a:spcPts val="3381"/>
              </a:lnSpc>
              <a:buFont typeface="Arial"/>
              <a:buChar char="•"/>
            </a:pPr>
            <a:r>
              <a:rPr lang="en-US" sz="2300">
                <a:solidFill>
                  <a:srgbClr val="211F1C"/>
                </a:solidFill>
                <a:latin typeface="Roboto Mono"/>
              </a:rPr>
              <a:t>Chọn ngẫu nhiên 5% tên miền trong danh sách trên và gán nhãn cho chúng là ‘good’</a:t>
            </a:r>
          </a:p>
          <a:p>
            <a:pPr algn="l">
              <a:lnSpc>
                <a:spcPts val="3381"/>
              </a:lnSpc>
            </a:pPr>
          </a:p>
          <a:p>
            <a:pPr algn="l" marL="496571" indent="-248285" lvl="1">
              <a:lnSpc>
                <a:spcPts val="3381"/>
              </a:lnSpc>
              <a:buFont typeface="Arial"/>
              <a:buChar char="•"/>
            </a:pPr>
            <a:r>
              <a:rPr lang="en-US" sz="2300">
                <a:solidFill>
                  <a:srgbClr val="211F1C"/>
                </a:solidFill>
                <a:latin typeface="Roboto Mono"/>
              </a:rPr>
              <a:t>Dùng 4 thuật toán tạo tên miền DGA để tạo ra khoảng 50,000 các tên miền được cho là độc hại, dán nhãn ‘bad’</a:t>
            </a:r>
          </a:p>
          <a:p>
            <a:pPr algn="l">
              <a:lnSpc>
                <a:spcPts val="3381"/>
              </a:lnSpc>
            </a:pPr>
          </a:p>
          <a:p>
            <a:pPr algn="l">
              <a:lnSpc>
                <a:spcPts val="338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668972" y="4032802"/>
            <a:ext cx="6017989" cy="4114800"/>
          </a:xfrm>
          <a:custGeom>
            <a:avLst/>
            <a:gdLst/>
            <a:ahLst/>
            <a:cxnLst/>
            <a:rect r="r" b="b" t="t" l="l"/>
            <a:pathLst>
              <a:path h="4114800" w="6017989">
                <a:moveTo>
                  <a:pt x="0" y="0"/>
                </a:moveTo>
                <a:lnTo>
                  <a:pt x="6017989" y="0"/>
                </a:lnTo>
                <a:lnTo>
                  <a:pt x="6017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631845" y="1095375"/>
            <a:ext cx="5465802" cy="1039495"/>
          </a:xfrm>
          <a:prstGeom prst="rect">
            <a:avLst/>
          </a:prstGeom>
        </p:spPr>
        <p:txBody>
          <a:bodyPr anchor="t" rtlCol="false" tIns="0" lIns="0" bIns="0" rIns="0">
            <a:spAutoFit/>
          </a:bodyPr>
          <a:lstStyle/>
          <a:p>
            <a:pPr algn="l">
              <a:lnSpc>
                <a:spcPts val="4040"/>
              </a:lnSpc>
            </a:pPr>
            <a:r>
              <a:rPr lang="en-US" sz="4000">
                <a:solidFill>
                  <a:srgbClr val="211F1C"/>
                </a:solidFill>
                <a:latin typeface="Roboto Mono"/>
              </a:rPr>
              <a:t>WHITELIST VÀ BLACKLIST</a:t>
            </a:r>
          </a:p>
        </p:txBody>
      </p:sp>
      <p:sp>
        <p:nvSpPr>
          <p:cNvPr name="TextBox 8" id="8"/>
          <p:cNvSpPr txBox="true"/>
          <p:nvPr/>
        </p:nvSpPr>
        <p:spPr>
          <a:xfrm rot="0">
            <a:off x="772456" y="3729265"/>
            <a:ext cx="8592290" cy="885825"/>
          </a:xfrm>
          <a:prstGeom prst="rect">
            <a:avLst/>
          </a:prstGeom>
        </p:spPr>
        <p:txBody>
          <a:bodyPr anchor="t" rtlCol="false" tIns="0" lIns="0" bIns="0" rIns="0">
            <a:spAutoFit/>
          </a:bodyPr>
          <a:lstStyle/>
          <a:p>
            <a:pPr algn="l">
              <a:lnSpc>
                <a:spcPts val="7350"/>
              </a:lnSpc>
              <a:spcBef>
                <a:spcPct val="0"/>
              </a:spcBef>
            </a:pPr>
            <a:r>
              <a:rPr lang="en-US" sz="5000">
                <a:solidFill>
                  <a:srgbClr val="211F1C"/>
                </a:solidFill>
                <a:latin typeface="Roboto Mono"/>
              </a:rPr>
              <a:t>Whitelist</a:t>
            </a:r>
          </a:p>
        </p:txBody>
      </p:sp>
      <p:sp>
        <p:nvSpPr>
          <p:cNvPr name="TextBox 9" id="9"/>
          <p:cNvSpPr txBox="true"/>
          <p:nvPr/>
        </p:nvSpPr>
        <p:spPr>
          <a:xfrm rot="0">
            <a:off x="12580801" y="3908977"/>
            <a:ext cx="8592290" cy="885825"/>
          </a:xfrm>
          <a:prstGeom prst="rect">
            <a:avLst/>
          </a:prstGeom>
        </p:spPr>
        <p:txBody>
          <a:bodyPr anchor="t" rtlCol="false" tIns="0" lIns="0" bIns="0" rIns="0">
            <a:spAutoFit/>
          </a:bodyPr>
          <a:lstStyle/>
          <a:p>
            <a:pPr algn="l">
              <a:lnSpc>
                <a:spcPts val="7350"/>
              </a:lnSpc>
              <a:spcBef>
                <a:spcPct val="0"/>
              </a:spcBef>
            </a:pPr>
            <a:r>
              <a:rPr lang="en-US" sz="5000">
                <a:solidFill>
                  <a:srgbClr val="211F1C"/>
                </a:solidFill>
                <a:latin typeface="Roboto Mono"/>
              </a:rPr>
              <a:t>Blacklist</a:t>
            </a:r>
          </a:p>
        </p:txBody>
      </p:sp>
      <p:sp>
        <p:nvSpPr>
          <p:cNvPr name="TextBox 10" id="10"/>
          <p:cNvSpPr txBox="true"/>
          <p:nvPr/>
        </p:nvSpPr>
        <p:spPr>
          <a:xfrm rot="0">
            <a:off x="772456" y="5107305"/>
            <a:ext cx="8592290" cy="3703320"/>
          </a:xfrm>
          <a:prstGeom prst="rect">
            <a:avLst/>
          </a:prstGeom>
        </p:spPr>
        <p:txBody>
          <a:bodyPr anchor="t" rtlCol="false" tIns="0" lIns="0" bIns="0" rIns="0">
            <a:spAutoFit/>
          </a:bodyPr>
          <a:lstStyle/>
          <a:p>
            <a:pPr algn="l">
              <a:lnSpc>
                <a:spcPts val="2940"/>
              </a:lnSpc>
            </a:pPr>
            <a:r>
              <a:rPr lang="en-US" sz="2000">
                <a:solidFill>
                  <a:srgbClr val="211F1C"/>
                </a:solidFill>
                <a:latin typeface="Roboto Mono"/>
              </a:rPr>
              <a:t>17track.net</a:t>
            </a:r>
          </a:p>
          <a:p>
            <a:pPr algn="l">
              <a:lnSpc>
                <a:spcPts val="2940"/>
              </a:lnSpc>
            </a:pPr>
            <a:r>
              <a:rPr lang="en-US" sz="2000">
                <a:solidFill>
                  <a:srgbClr val="211F1C"/>
                </a:solidFill>
                <a:latin typeface="Roboto Mono"/>
              </a:rPr>
              <a:t>1drv.com</a:t>
            </a:r>
          </a:p>
          <a:p>
            <a:pPr algn="l">
              <a:lnSpc>
                <a:spcPts val="2940"/>
              </a:lnSpc>
            </a:pPr>
            <a:r>
              <a:rPr lang="en-US" sz="2000">
                <a:solidFill>
                  <a:srgbClr val="211F1C"/>
                </a:solidFill>
                <a:latin typeface="Roboto Mono"/>
              </a:rPr>
              <a:t>1fichier.com</a:t>
            </a:r>
          </a:p>
          <a:p>
            <a:pPr algn="l">
              <a:lnSpc>
                <a:spcPts val="2940"/>
              </a:lnSpc>
            </a:pPr>
            <a:r>
              <a:rPr lang="en-US" sz="2000">
                <a:solidFill>
                  <a:srgbClr val="211F1C"/>
                </a:solidFill>
                <a:latin typeface="Roboto Mono"/>
              </a:rPr>
              <a:t>1und1.de</a:t>
            </a:r>
          </a:p>
          <a:p>
            <a:pPr algn="l">
              <a:lnSpc>
                <a:spcPts val="2940"/>
              </a:lnSpc>
            </a:pPr>
            <a:r>
              <a:rPr lang="en-US" sz="2000">
                <a:solidFill>
                  <a:srgbClr val="211F1C"/>
                </a:solidFill>
                <a:latin typeface="Roboto Mono"/>
              </a:rPr>
              <a:t>2.android.pool.ntp.org</a:t>
            </a:r>
          </a:p>
          <a:p>
            <a:pPr algn="l">
              <a:lnSpc>
                <a:spcPts val="2940"/>
              </a:lnSpc>
            </a:pPr>
            <a:r>
              <a:rPr lang="en-US" sz="2000">
                <a:solidFill>
                  <a:srgbClr val="211F1C"/>
                </a:solidFill>
                <a:latin typeface="Roboto Mono"/>
              </a:rPr>
              <a:t>26ads.list</a:t>
            </a:r>
          </a:p>
          <a:p>
            <a:pPr algn="l">
              <a:lnSpc>
                <a:spcPts val="2940"/>
              </a:lnSpc>
            </a:pPr>
            <a:r>
              <a:rPr lang="en-US" sz="2000">
                <a:solidFill>
                  <a:srgbClr val="211F1C"/>
                </a:solidFill>
                <a:latin typeface="Roboto Mono"/>
              </a:rPr>
              <a:t>2shared.com</a:t>
            </a:r>
          </a:p>
          <a:p>
            <a:pPr algn="l">
              <a:lnSpc>
                <a:spcPts val="2940"/>
              </a:lnSpc>
            </a:pPr>
            <a:r>
              <a:rPr lang="en-US" sz="2000">
                <a:solidFill>
                  <a:srgbClr val="211F1C"/>
                </a:solidFill>
                <a:latin typeface="Roboto Mono"/>
              </a:rPr>
              <a:t>330046.group46.sites.hubspot.net</a:t>
            </a:r>
          </a:p>
          <a:p>
            <a:pPr algn="l">
              <a:lnSpc>
                <a:spcPts val="2940"/>
              </a:lnSpc>
            </a:pPr>
            <a:r>
              <a:rPr lang="en-US" sz="2000">
                <a:solidFill>
                  <a:srgbClr val="211F1C"/>
                </a:solidFill>
                <a:latin typeface="Roboto Mono"/>
              </a:rPr>
              <a:t>.....</a:t>
            </a:r>
          </a:p>
          <a:p>
            <a:pPr algn="l">
              <a:lnSpc>
                <a:spcPts val="2940"/>
              </a:lnSpc>
              <a:spcBef>
                <a:spcPct val="0"/>
              </a:spcBef>
            </a:pPr>
          </a:p>
        </p:txBody>
      </p:sp>
      <p:sp>
        <p:nvSpPr>
          <p:cNvPr name="TextBox 11" id="11"/>
          <p:cNvSpPr txBox="true"/>
          <p:nvPr/>
        </p:nvSpPr>
        <p:spPr>
          <a:xfrm rot="0">
            <a:off x="12580801" y="5086350"/>
            <a:ext cx="8592290" cy="3703320"/>
          </a:xfrm>
          <a:prstGeom prst="rect">
            <a:avLst/>
          </a:prstGeom>
        </p:spPr>
        <p:txBody>
          <a:bodyPr anchor="t" rtlCol="false" tIns="0" lIns="0" bIns="0" rIns="0">
            <a:spAutoFit/>
          </a:bodyPr>
          <a:lstStyle/>
          <a:p>
            <a:pPr algn="l">
              <a:lnSpc>
                <a:spcPts val="2940"/>
              </a:lnSpc>
            </a:pPr>
            <a:r>
              <a:rPr lang="en-US" sz="2000">
                <a:solidFill>
                  <a:srgbClr val="211F1C"/>
                </a:solidFill>
                <a:latin typeface="Roboto Mono"/>
              </a:rPr>
              <a:t>www.chinazilla.net</a:t>
            </a:r>
          </a:p>
          <a:p>
            <a:pPr algn="l">
              <a:lnSpc>
                <a:spcPts val="2940"/>
              </a:lnSpc>
            </a:pPr>
            <a:r>
              <a:rPr lang="en-US" sz="2000">
                <a:solidFill>
                  <a:srgbClr val="211F1C"/>
                </a:solidFill>
                <a:latin typeface="Roboto Mono"/>
              </a:rPr>
              <a:t>www.xiurin.com</a:t>
            </a:r>
          </a:p>
          <a:p>
            <a:pPr algn="l">
              <a:lnSpc>
                <a:spcPts val="2940"/>
              </a:lnSpc>
            </a:pPr>
            <a:r>
              <a:rPr lang="en-US" sz="2000">
                <a:solidFill>
                  <a:srgbClr val="211F1C"/>
                </a:solidFill>
                <a:latin typeface="Roboto Mono"/>
              </a:rPr>
              <a:t>n9bru5t7kz.courtoyz.com</a:t>
            </a:r>
          </a:p>
          <a:p>
            <a:pPr algn="l">
              <a:lnSpc>
                <a:spcPts val="2940"/>
              </a:lnSpc>
            </a:pPr>
            <a:r>
              <a:rPr lang="en-US" sz="2000">
                <a:solidFill>
                  <a:srgbClr val="211F1C"/>
                </a:solidFill>
                <a:latin typeface="Roboto Mono"/>
              </a:rPr>
              <a:t>karintenelius.comukit.gitlab.git.pls.fr.sts.detmer.duckdns.org</a:t>
            </a:r>
          </a:p>
          <a:p>
            <a:pPr algn="l">
              <a:lnSpc>
                <a:spcPts val="2940"/>
              </a:lnSpc>
            </a:pPr>
            <a:r>
              <a:rPr lang="en-US" sz="2000">
                <a:solidFill>
                  <a:srgbClr val="211F1C"/>
                </a:solidFill>
                <a:latin typeface="Roboto Mono"/>
              </a:rPr>
              <a:t>www.app-bumgee.exchange</a:t>
            </a:r>
          </a:p>
          <a:p>
            <a:pPr algn="l">
              <a:lnSpc>
                <a:spcPts val="2940"/>
              </a:lnSpc>
            </a:pPr>
            <a:r>
              <a:rPr lang="en-US" sz="2000">
                <a:solidFill>
                  <a:srgbClr val="211F1C"/>
                </a:solidFill>
                <a:latin typeface="Roboto Mono"/>
              </a:rPr>
              <a:t>s65309</a:t>
            </a:r>
          </a:p>
          <a:p>
            <a:pPr algn="l">
              <a:lnSpc>
                <a:spcPts val="2940"/>
              </a:lnSpc>
            </a:pPr>
            <a:r>
              <a:rPr lang="en-US" sz="2000">
                <a:solidFill>
                  <a:srgbClr val="211F1C"/>
                </a:solidFill>
                <a:latin typeface="Roboto Mono"/>
              </a:rPr>
              <a:t>tuttostream.forex</a:t>
            </a:r>
          </a:p>
          <a:p>
            <a:pPr algn="l">
              <a:lnSpc>
                <a:spcPts val="2940"/>
              </a:lnSpc>
            </a:pPr>
            <a:r>
              <a:rPr lang="en-US" sz="2000">
                <a:solidFill>
                  <a:srgbClr val="211F1C"/>
                </a:solidFill>
                <a:latin typeface="Roboto Mono"/>
              </a:rPr>
              <a:t>.....</a:t>
            </a:r>
          </a:p>
          <a:p>
            <a:pPr algn="l">
              <a:lnSpc>
                <a:spcPts val="2940"/>
              </a:lnSpc>
              <a:spcBef>
                <a:spcPct val="0"/>
              </a:spcBef>
            </a:pPr>
          </a:p>
        </p:txBody>
      </p:sp>
      <p:sp>
        <p:nvSpPr>
          <p:cNvPr name="TextBox 12" id="12"/>
          <p:cNvSpPr txBox="true"/>
          <p:nvPr/>
        </p:nvSpPr>
        <p:spPr>
          <a:xfrm rot="0">
            <a:off x="4381821" y="2202691"/>
            <a:ext cx="8592290" cy="731520"/>
          </a:xfrm>
          <a:prstGeom prst="rect">
            <a:avLst/>
          </a:prstGeom>
        </p:spPr>
        <p:txBody>
          <a:bodyPr anchor="t" rtlCol="false" tIns="0" lIns="0" bIns="0" rIns="0">
            <a:spAutoFit/>
          </a:bodyPr>
          <a:lstStyle/>
          <a:p>
            <a:pPr algn="ctr">
              <a:lnSpc>
                <a:spcPts val="2940"/>
              </a:lnSpc>
              <a:spcBef>
                <a:spcPct val="0"/>
              </a:spcBef>
            </a:pPr>
            <a:r>
              <a:rPr lang="en-US" sz="2000">
                <a:solidFill>
                  <a:srgbClr val="211F1C"/>
                </a:solidFill>
                <a:latin typeface="Roboto Mono"/>
              </a:rPr>
              <a:t>Dựa vào danh sách đã cung cấp sẵn, lọc các domain có trong whitelist và blacklist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Y2K Aesthetic Elements"/>
          <p:cNvSpPr/>
          <p:nvPr/>
        </p:nvSpPr>
        <p:spPr>
          <a:xfrm flipH="false" flipV="false" rot="0">
            <a:off x="16486423" y="496912"/>
            <a:ext cx="991952" cy="847668"/>
          </a:xfrm>
          <a:custGeom>
            <a:avLst/>
            <a:gdLst/>
            <a:ahLst/>
            <a:cxnLst/>
            <a:rect r="r" b="b" t="t" l="l"/>
            <a:pathLst>
              <a:path h="847668" w="991952">
                <a:moveTo>
                  <a:pt x="0" y="0"/>
                </a:moveTo>
                <a:lnTo>
                  <a:pt x="991952" y="0"/>
                </a:lnTo>
                <a:lnTo>
                  <a:pt x="991952" y="847669"/>
                </a:lnTo>
                <a:lnTo>
                  <a:pt x="0" y="8476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028700"/>
            <a:ext cx="6457032" cy="8229600"/>
          </a:xfrm>
          <a:custGeom>
            <a:avLst/>
            <a:gdLst/>
            <a:ahLst/>
            <a:cxnLst/>
            <a:rect r="r" b="b" t="t" l="l"/>
            <a:pathLst>
              <a:path h="8229600" w="6457032">
                <a:moveTo>
                  <a:pt x="0" y="0"/>
                </a:moveTo>
                <a:lnTo>
                  <a:pt x="6457032" y="0"/>
                </a:lnTo>
                <a:lnTo>
                  <a:pt x="6457032" y="8229600"/>
                </a:lnTo>
                <a:lnTo>
                  <a:pt x="0" y="8229600"/>
                </a:lnTo>
                <a:lnTo>
                  <a:pt x="0" y="0"/>
                </a:lnTo>
                <a:close/>
              </a:path>
            </a:pathLst>
          </a:custGeom>
          <a:blipFill>
            <a:blip r:embed="rId4"/>
            <a:stretch>
              <a:fillRect l="-38235" t="0" r="-9042" b="0"/>
            </a:stretch>
          </a:blipFill>
        </p:spPr>
      </p:sp>
      <p:sp>
        <p:nvSpPr>
          <p:cNvPr name="TextBox 4" id="4"/>
          <p:cNvSpPr txBox="true"/>
          <p:nvPr/>
        </p:nvSpPr>
        <p:spPr>
          <a:xfrm rot="0">
            <a:off x="9869762" y="6204394"/>
            <a:ext cx="5393935" cy="514350"/>
          </a:xfrm>
          <a:prstGeom prst="rect">
            <a:avLst/>
          </a:prstGeom>
        </p:spPr>
        <p:txBody>
          <a:bodyPr anchor="t" rtlCol="false" tIns="0" lIns="0" bIns="0" rIns="0">
            <a:spAutoFit/>
          </a:bodyPr>
          <a:lstStyle/>
          <a:p>
            <a:pPr algn="l" marL="0" indent="0" lvl="0">
              <a:lnSpc>
                <a:spcPts val="4200"/>
              </a:lnSpc>
            </a:pPr>
            <a:r>
              <a:rPr lang="en-US" sz="3000" u="none">
                <a:solidFill>
                  <a:srgbClr val="211F1C"/>
                </a:solidFill>
                <a:latin typeface="Roboto Mono"/>
              </a:rPr>
              <a:t>KẾT QUẢ</a:t>
            </a:r>
          </a:p>
        </p:txBody>
      </p:sp>
      <p:sp>
        <p:nvSpPr>
          <p:cNvPr name="TextBox 5" id="5"/>
          <p:cNvSpPr txBox="true"/>
          <p:nvPr/>
        </p:nvSpPr>
        <p:spPr>
          <a:xfrm rot="0">
            <a:off x="9869762" y="3252645"/>
            <a:ext cx="6319673" cy="2255917"/>
          </a:xfrm>
          <a:prstGeom prst="rect">
            <a:avLst/>
          </a:prstGeom>
        </p:spPr>
        <p:txBody>
          <a:bodyPr anchor="t" rtlCol="false" tIns="0" lIns="0" bIns="0" rIns="0">
            <a:spAutoFit/>
          </a:bodyPr>
          <a:lstStyle/>
          <a:p>
            <a:pPr algn="l" marL="0" indent="0" lvl="0">
              <a:lnSpc>
                <a:spcPts val="8929"/>
              </a:lnSpc>
              <a:spcBef>
                <a:spcPct val="0"/>
              </a:spcBef>
            </a:pPr>
            <a:r>
              <a:rPr lang="en-US" sz="6868" u="none">
                <a:solidFill>
                  <a:srgbClr val="211F1C"/>
                </a:solidFill>
                <a:latin typeface="Roboto Mono"/>
              </a:rPr>
              <a:t>WHITELIST VÀ BLACKLIST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DAGHddj1lPQ</dc:identifier>
  <dcterms:modified xsi:type="dcterms:W3CDTF">2011-08-01T06:04:30Z</dcterms:modified>
  <cp:revision>1</cp:revision>
  <dc:title>Cơ chế hoạt động của mã độc</dc:title>
</cp:coreProperties>
</file>