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306" r:id="rId3"/>
    <p:sldId id="323" r:id="rId4"/>
    <p:sldId id="324" r:id="rId5"/>
    <p:sldId id="326" r:id="rId6"/>
    <p:sldId id="327" r:id="rId7"/>
    <p:sldId id="328" r:id="rId8"/>
    <p:sldId id="331" r:id="rId9"/>
    <p:sldId id="330" r:id="rId10"/>
    <p:sldId id="329" r:id="rId11"/>
    <p:sldId id="322" r:id="rId12"/>
  </p:sldIdLst>
  <p:sldSz cx="9144000" cy="5143500" type="screen16x9"/>
  <p:notesSz cx="6858000" cy="9144000"/>
  <p:embeddedFontLst>
    <p:embeddedFont>
      <p:font typeface="Abel" panose="02000506030000020004" pitchFamily="2" charset="0"/>
      <p:regular r:id="rId14"/>
    </p:embeddedFont>
    <p:embeddedFont>
      <p:font typeface="Audiowide"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08F714B-62D1-4DD0-A122-FD553B4720B5}">
          <p14:sldIdLst>
            <p14:sldId id="256"/>
            <p14:sldId id="306"/>
            <p14:sldId id="323"/>
            <p14:sldId id="324"/>
            <p14:sldId id="326"/>
            <p14:sldId id="327"/>
            <p14:sldId id="328"/>
            <p14:sldId id="331"/>
            <p14:sldId id="330"/>
            <p14:sldId id="329"/>
            <p14:sldId id="322"/>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AF51"/>
    <a:srgbClr val="A15F9E"/>
    <a:srgbClr val="BA4691"/>
    <a:srgbClr val="C83895"/>
    <a:srgbClr val="A55B8C"/>
    <a:srgbClr val="293ED7"/>
    <a:srgbClr val="E79D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918004-91DD-4999-8425-03315925C6CB}">
  <a:tblStyle styleId="{4A918004-91DD-4999-8425-03315925C6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3bb5320d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3bb5320d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3"/>
        <p:cNvGrpSpPr/>
        <p:nvPr/>
      </p:nvGrpSpPr>
      <p:grpSpPr>
        <a:xfrm>
          <a:off x="0" y="0"/>
          <a:ext cx="0" cy="0"/>
          <a:chOff x="0" y="0"/>
          <a:chExt cx="0" cy="0"/>
        </a:xfrm>
      </p:grpSpPr>
      <p:sp>
        <p:nvSpPr>
          <p:cNvPr id="4704" name="Google Shape;4704;g99b5fb104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5" name="Google Shape;4705;g99b5fb104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93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46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36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63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99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5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4"/>
        <p:cNvGrpSpPr/>
        <p:nvPr/>
      </p:nvGrpSpPr>
      <p:grpSpPr>
        <a:xfrm>
          <a:off x="0" y="0"/>
          <a:ext cx="0" cy="0"/>
          <a:chOff x="0" y="0"/>
          <a:chExt cx="0" cy="0"/>
        </a:xfrm>
      </p:grpSpPr>
      <p:sp>
        <p:nvSpPr>
          <p:cNvPr id="4675" name="Google Shape;4675;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6" name="Google Shape;4676;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83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47950" y="1612700"/>
            <a:ext cx="5648100" cy="2419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06850" y="4216604"/>
            <a:ext cx="4260000" cy="38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672042" y="-800093"/>
            <a:ext cx="10488084" cy="6107348"/>
            <a:chOff x="-120550" y="-133450"/>
            <a:chExt cx="7847425" cy="4570000"/>
          </a:xfrm>
        </p:grpSpPr>
        <p:sp>
          <p:nvSpPr>
            <p:cNvPr id="12" name="Google Shape;12;p2"/>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11"/>
        <p:cNvGrpSpPr/>
        <p:nvPr/>
      </p:nvGrpSpPr>
      <p:grpSpPr>
        <a:xfrm>
          <a:off x="0" y="0"/>
          <a:ext cx="0" cy="0"/>
          <a:chOff x="0" y="0"/>
          <a:chExt cx="0" cy="0"/>
        </a:xfrm>
      </p:grpSpPr>
      <p:grpSp>
        <p:nvGrpSpPr>
          <p:cNvPr id="1712" name="Google Shape;1712;p9"/>
          <p:cNvGrpSpPr/>
          <p:nvPr/>
        </p:nvGrpSpPr>
        <p:grpSpPr>
          <a:xfrm>
            <a:off x="-1693775" y="-1599775"/>
            <a:ext cx="9206200" cy="7199075"/>
            <a:chOff x="-3560675" y="-1695025"/>
            <a:chExt cx="9206200" cy="7199075"/>
          </a:xfrm>
        </p:grpSpPr>
        <p:sp>
          <p:nvSpPr>
            <p:cNvPr id="1713" name="Google Shape;1713;p9"/>
            <p:cNvSpPr/>
            <p:nvPr/>
          </p:nvSpPr>
          <p:spPr>
            <a:xfrm>
              <a:off x="3144700" y="1760900"/>
              <a:ext cx="49725" cy="38825"/>
            </a:xfrm>
            <a:custGeom>
              <a:avLst/>
              <a:gdLst/>
              <a:ahLst/>
              <a:cxnLst/>
              <a:rect l="l" t="t" r="r" b="b"/>
              <a:pathLst>
                <a:path w="1989" h="1553" extrusionOk="0">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2791350" y="1538300"/>
              <a:ext cx="49950" cy="38775"/>
            </a:xfrm>
            <a:custGeom>
              <a:avLst/>
              <a:gdLst/>
              <a:ahLst/>
              <a:cxnLst/>
              <a:rect l="l" t="t" r="r" b="b"/>
              <a:pathLst>
                <a:path w="1998" h="1551" extrusionOk="0">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3881050" y="912150"/>
              <a:ext cx="50175" cy="39550"/>
            </a:xfrm>
            <a:custGeom>
              <a:avLst/>
              <a:gdLst/>
              <a:ahLst/>
              <a:cxnLst/>
              <a:rect l="l" t="t" r="r" b="b"/>
              <a:pathLst>
                <a:path w="2007" h="1582" extrusionOk="0">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9"/>
            <p:cNvGrpSpPr/>
            <p:nvPr/>
          </p:nvGrpSpPr>
          <p:grpSpPr>
            <a:xfrm>
              <a:off x="-3560675" y="-1695025"/>
              <a:ext cx="9206200" cy="7199075"/>
              <a:chOff x="-3560675" y="-1695025"/>
              <a:chExt cx="9206200" cy="7199075"/>
            </a:xfrm>
          </p:grpSpPr>
          <p:sp>
            <p:nvSpPr>
              <p:cNvPr id="1717" name="Google Shape;1717;p9"/>
              <p:cNvSpPr/>
              <p:nvPr/>
            </p:nvSpPr>
            <p:spPr>
              <a:xfrm>
                <a:off x="3584675" y="-201850"/>
                <a:ext cx="50175" cy="38800"/>
              </a:xfrm>
              <a:custGeom>
                <a:avLst/>
                <a:gdLst/>
                <a:ahLst/>
                <a:cxnLst/>
                <a:rect l="l" t="t" r="r" b="b"/>
                <a:pathLst>
                  <a:path w="2007" h="1552" extrusionOk="0">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4071775" y="186450"/>
                <a:ext cx="49925" cy="39550"/>
              </a:xfrm>
              <a:custGeom>
                <a:avLst/>
                <a:gdLst/>
                <a:ahLst/>
                <a:cxnLst/>
                <a:rect l="l" t="t" r="r" b="b"/>
                <a:pathLst>
                  <a:path w="1997" h="1582" extrusionOk="0">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4755675" y="-352300"/>
                <a:ext cx="50175" cy="39550"/>
              </a:xfrm>
              <a:custGeom>
                <a:avLst/>
                <a:gdLst/>
                <a:ahLst/>
                <a:cxnLst/>
                <a:rect l="l" t="t" r="r" b="b"/>
                <a:pathLst>
                  <a:path w="2007" h="1582" extrusionOk="0">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5595350" y="406075"/>
                <a:ext cx="50175" cy="38775"/>
              </a:xfrm>
              <a:custGeom>
                <a:avLst/>
                <a:gdLst/>
                <a:ahLst/>
                <a:cxnLst/>
                <a:rect l="l" t="t" r="r" b="b"/>
                <a:pathLst>
                  <a:path w="2007" h="1551" extrusionOk="0">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1941075" y="5468575"/>
                <a:ext cx="50675" cy="35475"/>
              </a:xfrm>
              <a:custGeom>
                <a:avLst/>
                <a:gdLst/>
                <a:ahLst/>
                <a:cxnLst/>
                <a:rect l="l" t="t" r="r" b="b"/>
                <a:pathLst>
                  <a:path w="2027" h="1419" extrusionOk="0">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2" name="Google Shape;1722;p9"/>
              <p:cNvGrpSpPr/>
              <p:nvPr/>
            </p:nvGrpSpPr>
            <p:grpSpPr>
              <a:xfrm>
                <a:off x="-3560675" y="-1695025"/>
                <a:ext cx="9184925" cy="7184775"/>
                <a:chOff x="-3560675" y="-1695025"/>
                <a:chExt cx="9184925" cy="7184775"/>
              </a:xfrm>
            </p:grpSpPr>
            <p:sp>
              <p:nvSpPr>
                <p:cNvPr id="1723" name="Google Shape;1723;p9"/>
                <p:cNvSpPr/>
                <p:nvPr/>
              </p:nvSpPr>
              <p:spPr>
                <a:xfrm>
                  <a:off x="-1101575" y="-1682675"/>
                  <a:ext cx="6725825" cy="4350200"/>
                </a:xfrm>
                <a:custGeom>
                  <a:avLst/>
                  <a:gdLst/>
                  <a:ahLst/>
                  <a:cxnLst/>
                  <a:rect l="l" t="t" r="r" b="b"/>
                  <a:pathLst>
                    <a:path w="269033" h="174008" extrusionOk="0">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90700" y="-831025"/>
                  <a:ext cx="50925" cy="39525"/>
                </a:xfrm>
                <a:custGeom>
                  <a:avLst/>
                  <a:gdLst/>
                  <a:ahLst/>
                  <a:cxnLst/>
                  <a:rect l="l" t="t" r="r" b="b"/>
                  <a:pathLst>
                    <a:path w="2037" h="1581" extrusionOk="0">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8100" y="55725"/>
                  <a:ext cx="49725" cy="38825"/>
                </a:xfrm>
                <a:custGeom>
                  <a:avLst/>
                  <a:gdLst/>
                  <a:ahLst/>
                  <a:cxnLst/>
                  <a:rect l="l" t="t" r="r" b="b"/>
                  <a:pathLst>
                    <a:path w="1989" h="1553" extrusionOk="0">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434925" y="-187400"/>
                  <a:ext cx="50175" cy="38775"/>
                </a:xfrm>
                <a:custGeom>
                  <a:avLst/>
                  <a:gdLst/>
                  <a:ahLst/>
                  <a:cxnLst/>
                  <a:rect l="l" t="t" r="r" b="b"/>
                  <a:pathLst>
                    <a:path w="2007" h="1551" extrusionOk="0">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639325" y="-751250"/>
                  <a:ext cx="49950" cy="39550"/>
                </a:xfrm>
                <a:custGeom>
                  <a:avLst/>
                  <a:gdLst/>
                  <a:ahLst/>
                  <a:cxnLst/>
                  <a:rect l="l" t="t" r="r" b="b"/>
                  <a:pathLst>
                    <a:path w="1998" h="1582" extrusionOk="0">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1061075" y="-81050"/>
                  <a:ext cx="49700" cy="38800"/>
                </a:xfrm>
                <a:custGeom>
                  <a:avLst/>
                  <a:gdLst/>
                  <a:ahLst/>
                  <a:cxnLst/>
                  <a:rect l="l" t="t" r="r" b="b"/>
                  <a:pathLst>
                    <a:path w="1988" h="1552" extrusionOk="0">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1229000" y="-547600"/>
                  <a:ext cx="49950" cy="38800"/>
                </a:xfrm>
                <a:custGeom>
                  <a:avLst/>
                  <a:gdLst/>
                  <a:ahLst/>
                  <a:cxnLst/>
                  <a:rect l="l" t="t" r="r" b="b"/>
                  <a:pathLst>
                    <a:path w="1998" h="1552" extrusionOk="0">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430375" y="602875"/>
                  <a:ext cx="50175" cy="38800"/>
                </a:xfrm>
                <a:custGeom>
                  <a:avLst/>
                  <a:gdLst/>
                  <a:ahLst/>
                  <a:cxnLst/>
                  <a:rect l="l" t="t" r="r" b="b"/>
                  <a:pathLst>
                    <a:path w="2007" h="1552" extrusionOk="0">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1108200" y="1003325"/>
                  <a:ext cx="49925" cy="39550"/>
                </a:xfrm>
                <a:custGeom>
                  <a:avLst/>
                  <a:gdLst/>
                  <a:ahLst/>
                  <a:cxnLst/>
                  <a:rect l="l" t="t" r="r" b="b"/>
                  <a:pathLst>
                    <a:path w="1997" h="1582" extrusionOk="0">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1688750" y="95275"/>
                  <a:ext cx="49950" cy="38775"/>
                </a:xfrm>
                <a:custGeom>
                  <a:avLst/>
                  <a:gdLst/>
                  <a:ahLst/>
                  <a:cxnLst/>
                  <a:rect l="l" t="t" r="r" b="b"/>
                  <a:pathLst>
                    <a:path w="1998" h="1551" extrusionOk="0">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2025" y="1782975"/>
                  <a:ext cx="49950" cy="39550"/>
                </a:xfrm>
                <a:custGeom>
                  <a:avLst/>
                  <a:gdLst/>
                  <a:ahLst/>
                  <a:cxnLst/>
                  <a:rect l="l" t="t" r="r" b="b"/>
                  <a:pathLst>
                    <a:path w="1998" h="1582" extrusionOk="0">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472925" y="1020025"/>
                  <a:ext cx="49725" cy="38825"/>
                </a:xfrm>
                <a:custGeom>
                  <a:avLst/>
                  <a:gdLst/>
                  <a:ahLst/>
                  <a:cxnLst/>
                  <a:rect l="l" t="t" r="r" b="b"/>
                  <a:pathLst>
                    <a:path w="1989" h="1553" extrusionOk="0">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906050" y="2131775"/>
                  <a:ext cx="50175" cy="39550"/>
                </a:xfrm>
                <a:custGeom>
                  <a:avLst/>
                  <a:gdLst/>
                  <a:ahLst/>
                  <a:cxnLst/>
                  <a:rect l="l" t="t" r="r" b="b"/>
                  <a:pathLst>
                    <a:path w="2007" h="1582" extrusionOk="0">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1998025" y="1166700"/>
                  <a:ext cx="50700" cy="38800"/>
                </a:xfrm>
                <a:custGeom>
                  <a:avLst/>
                  <a:gdLst/>
                  <a:ahLst/>
                  <a:cxnLst/>
                  <a:rect l="l" t="t" r="r" b="b"/>
                  <a:pathLst>
                    <a:path w="2028" h="1552" extrusionOk="0">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1883275" y="694075"/>
                  <a:ext cx="51700" cy="38775"/>
                </a:xfrm>
                <a:custGeom>
                  <a:avLst/>
                  <a:gdLst/>
                  <a:ahLst/>
                  <a:cxnLst/>
                  <a:rect l="l" t="t" r="r" b="b"/>
                  <a:pathLst>
                    <a:path w="2068" h="1551" extrusionOk="0">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2175850" y="2087675"/>
                  <a:ext cx="51175" cy="38800"/>
                </a:xfrm>
                <a:custGeom>
                  <a:avLst/>
                  <a:gdLst/>
                  <a:ahLst/>
                  <a:cxnLst/>
                  <a:rect l="l" t="t" r="r" b="b"/>
                  <a:pathLst>
                    <a:path w="2047" h="1552" extrusionOk="0">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1482825" y="-914625"/>
                  <a:ext cx="49925" cy="39550"/>
                </a:xfrm>
                <a:custGeom>
                  <a:avLst/>
                  <a:gdLst/>
                  <a:ahLst/>
                  <a:cxnLst/>
                  <a:rect l="l" t="t" r="r" b="b"/>
                  <a:pathLst>
                    <a:path w="1997" h="1582" extrusionOk="0">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2118850" y="-1399425"/>
                  <a:ext cx="50175" cy="38775"/>
                </a:xfrm>
                <a:custGeom>
                  <a:avLst/>
                  <a:gdLst/>
                  <a:ahLst/>
                  <a:cxnLst/>
                  <a:rect l="l" t="t" r="r" b="b"/>
                  <a:pathLst>
                    <a:path w="2007" h="1551" extrusionOk="0">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358175" y="-1695025"/>
                  <a:ext cx="50175" cy="38775"/>
                </a:xfrm>
                <a:custGeom>
                  <a:avLst/>
                  <a:gdLst/>
                  <a:ahLst/>
                  <a:cxnLst/>
                  <a:rect l="l" t="t" r="r" b="b"/>
                  <a:pathLst>
                    <a:path w="2007" h="1551" extrusionOk="0">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354375" y="2412175"/>
                  <a:ext cx="49925" cy="38775"/>
                </a:xfrm>
                <a:custGeom>
                  <a:avLst/>
                  <a:gdLst/>
                  <a:ahLst/>
                  <a:cxnLst/>
                  <a:rect l="l" t="t" r="r" b="b"/>
                  <a:pathLst>
                    <a:path w="1997" h="1551" extrusionOk="0">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702625" y="2644700"/>
                  <a:ext cx="50675" cy="39550"/>
                </a:xfrm>
                <a:custGeom>
                  <a:avLst/>
                  <a:gdLst/>
                  <a:ahLst/>
                  <a:cxnLst/>
                  <a:rect l="l" t="t" r="r" b="b"/>
                  <a:pathLst>
                    <a:path w="2027" h="1582" extrusionOk="0">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911600" y="1169000"/>
                  <a:ext cx="50675" cy="38775"/>
                </a:xfrm>
                <a:custGeom>
                  <a:avLst/>
                  <a:gdLst/>
                  <a:ahLst/>
                  <a:cxnLst/>
                  <a:rect l="l" t="t" r="r" b="b"/>
                  <a:pathLst>
                    <a:path w="2027" h="1551" extrusionOk="0">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735300" y="-475"/>
                  <a:ext cx="49925" cy="38775"/>
                </a:xfrm>
                <a:custGeom>
                  <a:avLst/>
                  <a:gdLst/>
                  <a:ahLst/>
                  <a:cxnLst/>
                  <a:rect l="l" t="t" r="r" b="b"/>
                  <a:pathLst>
                    <a:path w="1997" h="1551" extrusionOk="0">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1120575" y="-650175"/>
                  <a:ext cx="50700" cy="38775"/>
                </a:xfrm>
                <a:custGeom>
                  <a:avLst/>
                  <a:gdLst/>
                  <a:ahLst/>
                  <a:cxnLst/>
                  <a:rect l="l" t="t" r="r" b="b"/>
                  <a:pathLst>
                    <a:path w="2028" h="1551" extrusionOk="0">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618275" y="-1134975"/>
                  <a:ext cx="50175" cy="39525"/>
                </a:xfrm>
                <a:custGeom>
                  <a:avLst/>
                  <a:gdLst/>
                  <a:ahLst/>
                  <a:cxnLst/>
                  <a:rect l="l" t="t" r="r" b="b"/>
                  <a:pathLst>
                    <a:path w="2007" h="1581" extrusionOk="0">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649450" y="-1630450"/>
                  <a:ext cx="50700" cy="38800"/>
                </a:xfrm>
                <a:custGeom>
                  <a:avLst/>
                  <a:gdLst/>
                  <a:ahLst/>
                  <a:cxnLst/>
                  <a:rect l="l" t="t" r="r" b="b"/>
                  <a:pathLst>
                    <a:path w="2028" h="1552" extrusionOk="0">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3541600" y="-45575"/>
                  <a:ext cx="5511525" cy="5535325"/>
                </a:xfrm>
                <a:custGeom>
                  <a:avLst/>
                  <a:gdLst/>
                  <a:ahLst/>
                  <a:cxnLst/>
                  <a:rect l="l" t="t" r="r" b="b"/>
                  <a:pathLst>
                    <a:path w="220461" h="221413" extrusionOk="0">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700475" y="951025"/>
                  <a:ext cx="50325" cy="35375"/>
                </a:xfrm>
                <a:custGeom>
                  <a:avLst/>
                  <a:gdLst/>
                  <a:ahLst/>
                  <a:cxnLst/>
                  <a:rect l="l" t="t" r="r" b="b"/>
                  <a:pathLst>
                    <a:path w="2013" h="1415" extrusionOk="0">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1364400" y="1443875"/>
                  <a:ext cx="50100" cy="35700"/>
                </a:xfrm>
                <a:custGeom>
                  <a:avLst/>
                  <a:gdLst/>
                  <a:ahLst/>
                  <a:cxnLst/>
                  <a:rect l="l" t="t" r="r" b="b"/>
                  <a:pathLst>
                    <a:path w="2004" h="1428" extrusionOk="0">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920175" y="1590950"/>
                  <a:ext cx="50425" cy="35825"/>
                </a:xfrm>
                <a:custGeom>
                  <a:avLst/>
                  <a:gdLst/>
                  <a:ahLst/>
                  <a:cxnLst/>
                  <a:rect l="l" t="t" r="r" b="b"/>
                  <a:pathLst>
                    <a:path w="2017" h="1433" extrusionOk="0">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407925" y="1372750"/>
                  <a:ext cx="50275" cy="35500"/>
                </a:xfrm>
                <a:custGeom>
                  <a:avLst/>
                  <a:gdLst/>
                  <a:ahLst/>
                  <a:cxnLst/>
                  <a:rect l="l" t="t" r="r" b="b"/>
                  <a:pathLst>
                    <a:path w="2011" h="1420" extrusionOk="0">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596200" y="2083250"/>
                  <a:ext cx="50750" cy="35400"/>
                </a:xfrm>
                <a:custGeom>
                  <a:avLst/>
                  <a:gdLst/>
                  <a:ahLst/>
                  <a:cxnLst/>
                  <a:rect l="l" t="t" r="r" b="b"/>
                  <a:pathLst>
                    <a:path w="2030" h="1416" extrusionOk="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173125" y="1901650"/>
                  <a:ext cx="50350" cy="35375"/>
                </a:xfrm>
                <a:custGeom>
                  <a:avLst/>
                  <a:gdLst/>
                  <a:ahLst/>
                  <a:cxnLst/>
                  <a:rect l="l" t="t" r="r" b="b"/>
                  <a:pathLst>
                    <a:path w="2014" h="1415" extrusionOk="0">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1459450" y="2087050"/>
                  <a:ext cx="50125" cy="35500"/>
                </a:xfrm>
                <a:custGeom>
                  <a:avLst/>
                  <a:gdLst/>
                  <a:ahLst/>
                  <a:cxnLst/>
                  <a:rect l="l" t="t" r="r" b="b"/>
                  <a:pathLst>
                    <a:path w="2005" h="1420" extrusionOk="0">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1301500" y="2800275"/>
                  <a:ext cx="50225" cy="35800"/>
                </a:xfrm>
                <a:custGeom>
                  <a:avLst/>
                  <a:gdLst/>
                  <a:ahLst/>
                  <a:cxnLst/>
                  <a:rect l="l" t="t" r="r" b="b"/>
                  <a:pathLst>
                    <a:path w="2009" h="1432" extrusionOk="0">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318925" y="2620600"/>
                  <a:ext cx="50950" cy="35400"/>
                </a:xfrm>
                <a:custGeom>
                  <a:avLst/>
                  <a:gdLst/>
                  <a:ahLst/>
                  <a:cxnLst/>
                  <a:rect l="l" t="t" r="r" b="b"/>
                  <a:pathLst>
                    <a:path w="2038" h="1416" extrusionOk="0">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2533950" y="2539950"/>
                  <a:ext cx="50750" cy="35925"/>
                </a:xfrm>
                <a:custGeom>
                  <a:avLst/>
                  <a:gdLst/>
                  <a:ahLst/>
                  <a:cxnLst/>
                  <a:rect l="l" t="t" r="r" b="b"/>
                  <a:pathLst>
                    <a:path w="2030" h="1437" extrusionOk="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1714950" y="2379625"/>
                  <a:ext cx="50300" cy="35475"/>
                </a:xfrm>
                <a:custGeom>
                  <a:avLst/>
                  <a:gdLst/>
                  <a:ahLst/>
                  <a:cxnLst/>
                  <a:rect l="l" t="t" r="r" b="b"/>
                  <a:pathLst>
                    <a:path w="2012" h="1419" extrusionOk="0">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2196675" y="3377800"/>
                  <a:ext cx="50400" cy="35075"/>
                </a:xfrm>
                <a:custGeom>
                  <a:avLst/>
                  <a:gdLst/>
                  <a:ahLst/>
                  <a:cxnLst/>
                  <a:rect l="l" t="t" r="r" b="b"/>
                  <a:pathLst>
                    <a:path w="2016" h="1403" extrusionOk="0">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849425" y="3508825"/>
                  <a:ext cx="50500" cy="35400"/>
                </a:xfrm>
                <a:custGeom>
                  <a:avLst/>
                  <a:gdLst/>
                  <a:ahLst/>
                  <a:cxnLst/>
                  <a:rect l="l" t="t" r="r" b="b"/>
                  <a:pathLst>
                    <a:path w="2020" h="1416" extrusionOk="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01700" y="3131900"/>
                  <a:ext cx="50350" cy="35400"/>
                </a:xfrm>
                <a:custGeom>
                  <a:avLst/>
                  <a:gdLst/>
                  <a:ahLst/>
                  <a:cxnLst/>
                  <a:rect l="l" t="t" r="r" b="b"/>
                  <a:pathLst>
                    <a:path w="2014" h="1416" extrusionOk="0">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
                <p:cNvSpPr/>
                <p:nvPr/>
              </p:nvSpPr>
              <p:spPr>
                <a:xfrm>
                  <a:off x="-1361600" y="4210950"/>
                  <a:ext cx="50300" cy="35475"/>
                </a:xfrm>
                <a:custGeom>
                  <a:avLst/>
                  <a:gdLst/>
                  <a:ahLst/>
                  <a:cxnLst/>
                  <a:rect l="l" t="t" r="r" b="b"/>
                  <a:pathLst>
                    <a:path w="2012" h="1419" extrusionOk="0">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
                <p:cNvSpPr/>
                <p:nvPr/>
              </p:nvSpPr>
              <p:spPr>
                <a:xfrm>
                  <a:off x="-527900" y="4660900"/>
                  <a:ext cx="51000" cy="35825"/>
                </a:xfrm>
                <a:custGeom>
                  <a:avLst/>
                  <a:gdLst/>
                  <a:ahLst/>
                  <a:cxnLst/>
                  <a:rect l="l" t="t" r="r" b="b"/>
                  <a:pathLst>
                    <a:path w="2040" h="1433" extrusionOk="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599950" y="4282075"/>
                  <a:ext cx="50800" cy="35075"/>
                </a:xfrm>
                <a:custGeom>
                  <a:avLst/>
                  <a:gdLst/>
                  <a:ahLst/>
                  <a:cxnLst/>
                  <a:rect l="l" t="t" r="r" b="b"/>
                  <a:pathLst>
                    <a:path w="2032" h="1403" extrusionOk="0">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512475" y="4625075"/>
                  <a:ext cx="50700" cy="35500"/>
                </a:xfrm>
                <a:custGeom>
                  <a:avLst/>
                  <a:gdLst/>
                  <a:ahLst/>
                  <a:cxnLst/>
                  <a:rect l="l" t="t" r="r" b="b"/>
                  <a:pathLst>
                    <a:path w="2028" h="1420" extrusionOk="0">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235925" y="1842825"/>
                  <a:ext cx="50975" cy="35075"/>
                </a:xfrm>
                <a:custGeom>
                  <a:avLst/>
                  <a:gdLst/>
                  <a:ahLst/>
                  <a:cxnLst/>
                  <a:rect l="l" t="t" r="r" b="b"/>
                  <a:pathLst>
                    <a:path w="2039" h="1403" extrusionOk="0">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968350" y="1967100"/>
                  <a:ext cx="49650" cy="35825"/>
                </a:xfrm>
                <a:custGeom>
                  <a:avLst/>
                  <a:gdLst/>
                  <a:ahLst/>
                  <a:cxnLst/>
                  <a:rect l="l" t="t" r="r" b="b"/>
                  <a:pathLst>
                    <a:path w="1986" h="1433" extrusionOk="0">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54900" y="585200"/>
                  <a:ext cx="50225" cy="35800"/>
                </a:xfrm>
                <a:custGeom>
                  <a:avLst/>
                  <a:gdLst/>
                  <a:ahLst/>
                  <a:cxnLst/>
                  <a:rect l="l" t="t" r="r" b="b"/>
                  <a:pathLst>
                    <a:path w="2009" h="1432" extrusionOk="0">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
                <p:cNvSpPr/>
                <p:nvPr/>
              </p:nvSpPr>
              <p:spPr>
                <a:xfrm>
                  <a:off x="-2734675" y="3180225"/>
                  <a:ext cx="50225" cy="35075"/>
                </a:xfrm>
                <a:custGeom>
                  <a:avLst/>
                  <a:gdLst/>
                  <a:ahLst/>
                  <a:cxnLst/>
                  <a:rect l="l" t="t" r="r" b="b"/>
                  <a:pathLst>
                    <a:path w="2009" h="1403" extrusionOk="0">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9"/>
                <p:cNvSpPr/>
                <p:nvPr/>
              </p:nvSpPr>
              <p:spPr>
                <a:xfrm>
                  <a:off x="-3560675" y="2610300"/>
                  <a:ext cx="50300" cy="35700"/>
                </a:xfrm>
                <a:custGeom>
                  <a:avLst/>
                  <a:gdLst/>
                  <a:ahLst/>
                  <a:cxnLst/>
                  <a:rect l="l" t="t" r="r" b="b"/>
                  <a:pathLst>
                    <a:path w="2012" h="1428" extrusionOk="0">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9"/>
                <p:cNvSpPr/>
                <p:nvPr/>
              </p:nvSpPr>
              <p:spPr>
                <a:xfrm>
                  <a:off x="-2691350" y="1535075"/>
                  <a:ext cx="50375" cy="35075"/>
                </a:xfrm>
                <a:custGeom>
                  <a:avLst/>
                  <a:gdLst/>
                  <a:ahLst/>
                  <a:cxnLst/>
                  <a:rect l="l" t="t" r="r" b="b"/>
                  <a:pathLst>
                    <a:path w="2015" h="1403" extrusionOk="0">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
                <p:cNvSpPr/>
                <p:nvPr/>
              </p:nvSpPr>
              <p:spPr>
                <a:xfrm>
                  <a:off x="-1786450" y="914650"/>
                  <a:ext cx="50525" cy="35400"/>
                </a:xfrm>
                <a:custGeom>
                  <a:avLst/>
                  <a:gdLst/>
                  <a:ahLst/>
                  <a:cxnLst/>
                  <a:rect l="l" t="t" r="r" b="b"/>
                  <a:pathLst>
                    <a:path w="2021" h="1416" extrusionOk="0">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9"/>
                <p:cNvSpPr/>
                <p:nvPr/>
              </p:nvSpPr>
              <p:spPr>
                <a:xfrm>
                  <a:off x="-1588800" y="242050"/>
                  <a:ext cx="50350" cy="35925"/>
                </a:xfrm>
                <a:custGeom>
                  <a:avLst/>
                  <a:gdLst/>
                  <a:ahLst/>
                  <a:cxnLst/>
                  <a:rect l="l" t="t" r="r" b="b"/>
                  <a:pathLst>
                    <a:path w="2014" h="1437" extrusionOk="0">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943650" y="276250"/>
                  <a:ext cx="50325" cy="35900"/>
                </a:xfrm>
                <a:custGeom>
                  <a:avLst/>
                  <a:gdLst/>
                  <a:ahLst/>
                  <a:cxnLst/>
                  <a:rect l="l" t="t" r="r" b="b"/>
                  <a:pathLst>
                    <a:path w="2013" h="1436" extrusionOk="0">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625325" y="-57250"/>
                  <a:ext cx="50475" cy="35725"/>
                </a:xfrm>
                <a:custGeom>
                  <a:avLst/>
                  <a:gdLst/>
                  <a:ahLst/>
                  <a:cxnLst/>
                  <a:rect l="l" t="t" r="r" b="b"/>
                  <a:pathLst>
                    <a:path w="2019" h="1429" extrusionOk="0">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
                <p:cNvSpPr/>
                <p:nvPr/>
              </p:nvSpPr>
              <p:spPr>
                <a:xfrm>
                  <a:off x="1081525" y="3719750"/>
                  <a:ext cx="50375" cy="35075"/>
                </a:xfrm>
                <a:custGeom>
                  <a:avLst/>
                  <a:gdLst/>
                  <a:ahLst/>
                  <a:cxnLst/>
                  <a:rect l="l" t="t" r="r" b="b"/>
                  <a:pathLst>
                    <a:path w="2015" h="1403" extrusionOk="0">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
                <p:cNvSpPr/>
                <p:nvPr/>
              </p:nvSpPr>
              <p:spPr>
                <a:xfrm>
                  <a:off x="1127050" y="4295300"/>
                  <a:ext cx="50475" cy="35725"/>
                </a:xfrm>
                <a:custGeom>
                  <a:avLst/>
                  <a:gdLst/>
                  <a:ahLst/>
                  <a:cxnLst/>
                  <a:rect l="l" t="t" r="r" b="b"/>
                  <a:pathLst>
                    <a:path w="2019" h="1429" extrusionOk="0">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9"/>
                <p:cNvSpPr/>
                <p:nvPr/>
              </p:nvSpPr>
              <p:spPr>
                <a:xfrm>
                  <a:off x="1924175" y="4419925"/>
                  <a:ext cx="50350" cy="35375"/>
                </a:xfrm>
                <a:custGeom>
                  <a:avLst/>
                  <a:gdLst/>
                  <a:ahLst/>
                  <a:cxnLst/>
                  <a:rect l="l" t="t" r="r" b="b"/>
                  <a:pathLst>
                    <a:path w="2014" h="1415" extrusionOk="0">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81" name="Google Shape;1781;p9"/>
          <p:cNvSpPr txBox="1">
            <a:spLocks noGrp="1"/>
          </p:cNvSpPr>
          <p:nvPr>
            <p:ph type="title"/>
          </p:nvPr>
        </p:nvSpPr>
        <p:spPr>
          <a:xfrm>
            <a:off x="4171950" y="2571750"/>
            <a:ext cx="4258800" cy="627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782" name="Google Shape;1782;p9"/>
          <p:cNvSpPr txBox="1">
            <a:spLocks noGrp="1"/>
          </p:cNvSpPr>
          <p:nvPr>
            <p:ph type="body" idx="1"/>
          </p:nvPr>
        </p:nvSpPr>
        <p:spPr>
          <a:xfrm>
            <a:off x="4171950" y="3199443"/>
            <a:ext cx="4258800" cy="1400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98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5_1">
    <p:spTree>
      <p:nvGrpSpPr>
        <p:cNvPr id="1" name="Shape 2264"/>
        <p:cNvGrpSpPr/>
        <p:nvPr/>
      </p:nvGrpSpPr>
      <p:grpSpPr>
        <a:xfrm>
          <a:off x="0" y="0"/>
          <a:ext cx="0" cy="0"/>
          <a:chOff x="0" y="0"/>
          <a:chExt cx="0" cy="0"/>
        </a:xfrm>
      </p:grpSpPr>
      <p:sp>
        <p:nvSpPr>
          <p:cNvPr id="2265" name="Google Shape;2265;p15"/>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2266" name="Google Shape;2266;p15"/>
          <p:cNvGrpSpPr/>
          <p:nvPr/>
        </p:nvGrpSpPr>
        <p:grpSpPr>
          <a:xfrm rot="10800000">
            <a:off x="1004463" y="-4739862"/>
            <a:ext cx="9036625" cy="5462925"/>
            <a:chOff x="-1554275" y="-744050"/>
            <a:chExt cx="9036625" cy="5462925"/>
          </a:xfrm>
        </p:grpSpPr>
        <p:sp>
          <p:nvSpPr>
            <p:cNvPr id="2267" name="Google Shape;2267;p15"/>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5"/>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9" name="Google Shape;2269;p15"/>
            <p:cNvGrpSpPr/>
            <p:nvPr/>
          </p:nvGrpSpPr>
          <p:grpSpPr>
            <a:xfrm>
              <a:off x="-1554275" y="-744050"/>
              <a:ext cx="9036625" cy="5462925"/>
              <a:chOff x="-1554275" y="-744050"/>
              <a:chExt cx="9036625" cy="5462925"/>
            </a:xfrm>
          </p:grpSpPr>
          <p:sp>
            <p:nvSpPr>
              <p:cNvPr id="2270" name="Google Shape;2270;p15"/>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5"/>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5"/>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5"/>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5"/>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5"/>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5"/>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5"/>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5"/>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5"/>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5"/>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5"/>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5"/>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5"/>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5"/>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5"/>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5"/>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5"/>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5"/>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5"/>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5"/>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5"/>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5"/>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5"/>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5"/>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5"/>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5"/>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5"/>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5"/>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5"/>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5"/>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5"/>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5"/>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5"/>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5"/>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5"/>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5"/>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5"/>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5"/>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5"/>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5"/>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5"/>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5"/>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5"/>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5"/>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5"/>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5"/>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5"/>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5"/>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5"/>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5"/>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5"/>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5"/>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5"/>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5"/>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5"/>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5"/>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5"/>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5"/>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5"/>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5"/>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5"/>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5"/>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5"/>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5"/>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5"/>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5"/>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5"/>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5"/>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5"/>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5"/>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5"/>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5"/>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5"/>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5"/>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5"/>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5"/>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5"/>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5"/>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5"/>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5"/>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5"/>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5"/>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5"/>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5"/>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5"/>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5"/>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5"/>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5"/>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5"/>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5"/>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5"/>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5"/>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5"/>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5"/>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5"/>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5"/>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5"/>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5"/>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5"/>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5"/>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5"/>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5"/>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5"/>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5"/>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5"/>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5"/>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5"/>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5"/>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5"/>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5"/>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5"/>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5"/>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5"/>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5"/>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5"/>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5"/>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5"/>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5"/>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5"/>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5"/>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5"/>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269"/>
        <p:cNvGrpSpPr/>
        <p:nvPr/>
      </p:nvGrpSpPr>
      <p:grpSpPr>
        <a:xfrm>
          <a:off x="0" y="0"/>
          <a:ext cx="0" cy="0"/>
          <a:chOff x="0" y="0"/>
          <a:chExt cx="0" cy="0"/>
        </a:xfrm>
      </p:grpSpPr>
      <p:grpSp>
        <p:nvGrpSpPr>
          <p:cNvPr id="4270" name="Google Shape;4270;p26"/>
          <p:cNvGrpSpPr/>
          <p:nvPr/>
        </p:nvGrpSpPr>
        <p:grpSpPr>
          <a:xfrm>
            <a:off x="-672042" y="-800093"/>
            <a:ext cx="10488084" cy="6107348"/>
            <a:chOff x="-120550" y="-133450"/>
            <a:chExt cx="7847425" cy="4570000"/>
          </a:xfrm>
        </p:grpSpPr>
        <p:sp>
          <p:nvSpPr>
            <p:cNvPr id="4271" name="Google Shape;4271;p26"/>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6"/>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6"/>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6"/>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6"/>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6"/>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6"/>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6"/>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6"/>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6"/>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6"/>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6"/>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6"/>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6"/>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6"/>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6"/>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6"/>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6"/>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6"/>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6"/>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6"/>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6"/>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6"/>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6"/>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6"/>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6"/>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6"/>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6"/>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6"/>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6"/>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6"/>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6"/>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6"/>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6"/>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6"/>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6"/>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6"/>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6"/>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6"/>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6"/>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6"/>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6"/>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6"/>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6"/>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6"/>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6"/>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6"/>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6"/>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6"/>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6"/>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6"/>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6"/>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6"/>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6"/>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6"/>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6"/>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6"/>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6"/>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6"/>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6"/>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6"/>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6"/>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6"/>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6"/>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6"/>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6"/>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6"/>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6"/>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6"/>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6"/>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6"/>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6"/>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6"/>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6"/>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6"/>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6"/>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6"/>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6"/>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6"/>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6"/>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6"/>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6"/>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6"/>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6"/>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6"/>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6"/>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6"/>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6"/>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6"/>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6"/>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6"/>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6"/>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6"/>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6"/>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6"/>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6"/>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6"/>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6"/>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6"/>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6"/>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6"/>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6"/>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6"/>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6"/>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6"/>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6"/>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6"/>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6"/>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6"/>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6"/>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6"/>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6"/>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6"/>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6"/>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6"/>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6"/>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6"/>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6"/>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6"/>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6"/>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6"/>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6"/>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6"/>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6"/>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6"/>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6"/>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6"/>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6"/>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6"/>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6"/>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6"/>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6"/>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6"/>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6"/>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6"/>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6"/>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6"/>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6"/>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6"/>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6"/>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6"/>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6"/>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6"/>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6"/>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6"/>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6"/>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6"/>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6"/>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6"/>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6"/>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6"/>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6"/>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6"/>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6"/>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6"/>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6"/>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6"/>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6"/>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6"/>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6"/>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6"/>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6"/>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6"/>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6"/>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6"/>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6"/>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6"/>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6"/>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6"/>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6"/>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6"/>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6"/>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6"/>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6"/>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6"/>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6"/>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6"/>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6"/>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6"/>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6"/>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6"/>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6"/>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6"/>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6"/>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6"/>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6"/>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6"/>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6"/>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6"/>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6"/>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6"/>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6"/>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6"/>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6"/>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6"/>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6"/>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6"/>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6"/>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6"/>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6"/>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6"/>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6"/>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6"/>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6"/>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6"/>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6"/>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6"/>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6"/>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6"/>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6"/>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6"/>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6"/>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6"/>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6"/>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6"/>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6"/>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6"/>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6"/>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6"/>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6"/>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6"/>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6"/>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6"/>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6"/>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6"/>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6"/>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6"/>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6"/>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6"/>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6"/>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6"/>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6"/>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6"/>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6"/>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6"/>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6"/>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6"/>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6"/>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6"/>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6"/>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6"/>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6"/>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6"/>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6"/>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6"/>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6"/>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6"/>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6"/>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6"/>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6"/>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6"/>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6"/>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6"/>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6"/>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6"/>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6"/>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6"/>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6"/>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6"/>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6"/>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6"/>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6"/>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6"/>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6"/>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6"/>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6"/>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6"/>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6"/>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6"/>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6"/>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6"/>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6"/>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6"/>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6"/>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6"/>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6"/>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6"/>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6"/>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6"/>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6"/>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6"/>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6"/>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6"/>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6"/>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6"/>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6"/>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6"/>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6"/>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6"/>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6"/>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6"/>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6"/>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6"/>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6"/>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6"/>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6"/>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6"/>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6"/>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6"/>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6"/>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6"/>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6"/>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6"/>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6"/>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6"/>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6"/>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6"/>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6"/>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6"/>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6"/>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6"/>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6"/>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6"/>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6"/>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6"/>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6"/>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6"/>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6"/>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6"/>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6"/>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6"/>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6"/>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6"/>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4594"/>
        <p:cNvGrpSpPr/>
        <p:nvPr/>
      </p:nvGrpSpPr>
      <p:grpSpPr>
        <a:xfrm>
          <a:off x="0" y="0"/>
          <a:ext cx="0" cy="0"/>
          <a:chOff x="0" y="0"/>
          <a:chExt cx="0" cy="0"/>
        </a:xfrm>
      </p:grpSpPr>
      <p:grpSp>
        <p:nvGrpSpPr>
          <p:cNvPr id="4595" name="Google Shape;4595;p27"/>
          <p:cNvGrpSpPr/>
          <p:nvPr/>
        </p:nvGrpSpPr>
        <p:grpSpPr>
          <a:xfrm rot="-778054">
            <a:off x="3248929" y="772075"/>
            <a:ext cx="7706697" cy="7263245"/>
            <a:chOff x="2905900" y="1175475"/>
            <a:chExt cx="7706675" cy="7263225"/>
          </a:xfrm>
        </p:grpSpPr>
        <p:sp>
          <p:nvSpPr>
            <p:cNvPr id="4596" name="Google Shape;4596;p27"/>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27"/>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27"/>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7"/>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7"/>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27"/>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27"/>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27"/>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27"/>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27"/>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27"/>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27"/>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27"/>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27"/>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27"/>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27"/>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27"/>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27"/>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7"/>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7"/>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27"/>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27"/>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27"/>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27"/>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27"/>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27"/>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27"/>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27"/>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27"/>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7"/>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7"/>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27"/>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27"/>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27"/>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27"/>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27"/>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27"/>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27"/>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27"/>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27"/>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27"/>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27"/>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27"/>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7"/>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7"/>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27"/>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27"/>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27"/>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27"/>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27"/>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27"/>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27"/>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27"/>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27"/>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27"/>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27"/>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27"/>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7"/>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7"/>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27"/>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27"/>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27"/>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27"/>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27"/>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27"/>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Audiowide"/>
              <a:buNone/>
              <a:defRPr sz="3600">
                <a:solidFill>
                  <a:schemeClr val="dk1"/>
                </a:solidFill>
                <a:latin typeface="Audiowide"/>
                <a:ea typeface="Audiowide"/>
                <a:cs typeface="Audiowide"/>
                <a:sym typeface="Audiowide"/>
              </a:defRPr>
            </a:lvl1pPr>
            <a:lvl2pPr lvl="1">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2pPr>
            <a:lvl3pPr lvl="2">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3pPr>
            <a:lvl4pPr lvl="3">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4pPr>
            <a:lvl5pPr lvl="4">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5pPr>
            <a:lvl6pPr lvl="5">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6pPr>
            <a:lvl7pPr lvl="6">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7pPr>
            <a:lvl8pPr lvl="7">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8pPr>
            <a:lvl9pPr lvl="8">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00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1"/>
          <p:cNvSpPr txBox="1">
            <a:spLocks noGrp="1"/>
          </p:cNvSpPr>
          <p:nvPr>
            <p:ph type="ctrTitle"/>
          </p:nvPr>
        </p:nvSpPr>
        <p:spPr>
          <a:xfrm>
            <a:off x="1747950" y="1612700"/>
            <a:ext cx="5648100" cy="24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4800">
                <a:latin typeface="+mj-lt"/>
              </a:rPr>
              <a:t>Scheduling algorithm</a:t>
            </a:r>
            <a:endParaRPr sz="3000">
              <a:latin typeface="+mj-lt"/>
            </a:endParaRPr>
          </a:p>
        </p:txBody>
      </p:sp>
      <p:sp>
        <p:nvSpPr>
          <p:cNvPr id="4672" name="Google Shape;4672;p31"/>
          <p:cNvSpPr txBox="1">
            <a:spLocks noGrp="1"/>
          </p:cNvSpPr>
          <p:nvPr>
            <p:ph type="subTitle" idx="1"/>
          </p:nvPr>
        </p:nvSpPr>
        <p:spPr>
          <a:xfrm>
            <a:off x="2506850" y="4216604"/>
            <a:ext cx="4260000" cy="3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mn-lt"/>
              </a:rPr>
              <a:t>Presented: Nguyễn Huy Hiệu </a:t>
            </a:r>
            <a:endParaRPr>
              <a:latin typeface="+mn-lt"/>
            </a:endParaRPr>
          </a:p>
        </p:txBody>
      </p:sp>
      <p:cxnSp>
        <p:nvCxnSpPr>
          <p:cNvPr id="4673" name="Google Shape;4673;p31"/>
          <p:cNvCxnSpPr/>
          <p:nvPr/>
        </p:nvCxnSpPr>
        <p:spPr>
          <a:xfrm>
            <a:off x="2082600" y="4124475"/>
            <a:ext cx="4978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6"/>
        <p:cNvGrpSpPr/>
        <p:nvPr/>
      </p:nvGrpSpPr>
      <p:grpSpPr>
        <a:xfrm>
          <a:off x="0" y="0"/>
          <a:ext cx="0" cy="0"/>
          <a:chOff x="0" y="0"/>
          <a:chExt cx="0" cy="0"/>
        </a:xfrm>
      </p:grpSpPr>
      <p:cxnSp>
        <p:nvCxnSpPr>
          <p:cNvPr id="4709" name="Google Shape;4709;p34"/>
          <p:cNvCxnSpPr/>
          <p:nvPr/>
        </p:nvCxnSpPr>
        <p:spPr>
          <a:xfrm>
            <a:off x="5194425" y="2313425"/>
            <a:ext cx="4572000" cy="0"/>
          </a:xfrm>
          <a:prstGeom prst="straightConnector1">
            <a:avLst/>
          </a:prstGeom>
          <a:noFill/>
          <a:ln w="19050" cap="flat" cmpd="sng">
            <a:solidFill>
              <a:schemeClr val="lt1"/>
            </a:solidFill>
            <a:prstDash val="solid"/>
            <a:round/>
            <a:headEnd type="none" w="med" len="med"/>
            <a:tailEnd type="none" w="med" len="med"/>
          </a:ln>
        </p:spPr>
      </p:cxnSp>
      <p:sp>
        <p:nvSpPr>
          <p:cNvPr id="5" name="Title 4">
            <a:extLst>
              <a:ext uri="{FF2B5EF4-FFF2-40B4-BE49-F238E27FC236}">
                <a16:creationId xmlns:a16="http://schemas.microsoft.com/office/drawing/2014/main" id="{973500CC-7BB4-E9E1-298C-6F20901202DD}"/>
              </a:ext>
            </a:extLst>
          </p:cNvPr>
          <p:cNvSpPr>
            <a:spLocks noGrp="1"/>
          </p:cNvSpPr>
          <p:nvPr>
            <p:ph type="title"/>
          </p:nvPr>
        </p:nvSpPr>
        <p:spPr>
          <a:xfrm>
            <a:off x="3576484" y="2571750"/>
            <a:ext cx="4854266" cy="627600"/>
          </a:xfrm>
        </p:spPr>
        <p:txBody>
          <a:bodyPr/>
          <a:lstStyle/>
          <a:p>
            <a:pPr algn="ctr"/>
            <a:r>
              <a:rPr lang="en-US">
                <a:latin typeface="+mj-lt"/>
              </a:rPr>
              <a:t>Thanks for watching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650567" y="371223"/>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latin typeface="+mn-lt"/>
              </a:rPr>
              <a:t>Scheduling Framework</a:t>
            </a:r>
            <a:endParaRPr>
              <a:latin typeface="+mn-lt"/>
            </a:endParaRPr>
          </a:p>
        </p:txBody>
      </p:sp>
      <p:pic>
        <p:nvPicPr>
          <p:cNvPr id="10" name="Picture 9">
            <a:extLst>
              <a:ext uri="{FF2B5EF4-FFF2-40B4-BE49-F238E27FC236}">
                <a16:creationId xmlns:a16="http://schemas.microsoft.com/office/drawing/2014/main" id="{759757E2-38AB-6D5D-E164-FCCBA0FC999D}"/>
              </a:ext>
            </a:extLst>
          </p:cNvPr>
          <p:cNvPicPr>
            <a:picLocks noChangeAspect="1"/>
          </p:cNvPicPr>
          <p:nvPr/>
        </p:nvPicPr>
        <p:blipFill>
          <a:blip r:embed="rId3"/>
          <a:stretch>
            <a:fillRect/>
          </a:stretch>
        </p:blipFill>
        <p:spPr>
          <a:xfrm>
            <a:off x="885824" y="1209975"/>
            <a:ext cx="7247910" cy="342657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650567" y="371223"/>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latin typeface="+mn-lt"/>
              </a:rPr>
              <a:t>Scheduling Framework</a:t>
            </a:r>
            <a:endParaRPr>
              <a:latin typeface="+mn-lt"/>
            </a:endParaRPr>
          </a:p>
        </p:txBody>
      </p:sp>
      <p:sp>
        <p:nvSpPr>
          <p:cNvPr id="3" name="Arrow: Pentagon 2">
            <a:extLst>
              <a:ext uri="{FF2B5EF4-FFF2-40B4-BE49-F238E27FC236}">
                <a16:creationId xmlns:a16="http://schemas.microsoft.com/office/drawing/2014/main" id="{4E177D5A-98B9-E00C-8A94-BCE10E2F0421}"/>
              </a:ext>
            </a:extLst>
          </p:cNvPr>
          <p:cNvSpPr/>
          <p:nvPr/>
        </p:nvSpPr>
        <p:spPr>
          <a:xfrm>
            <a:off x="857250" y="1227328"/>
            <a:ext cx="1300162" cy="378618"/>
          </a:xfrm>
          <a:prstGeom prst="homePlate">
            <a:avLst/>
          </a:prstGeom>
          <a:solidFill>
            <a:srgbClr val="E79D19"/>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PreEnqueue</a:t>
            </a:r>
          </a:p>
        </p:txBody>
      </p:sp>
      <p:sp>
        <p:nvSpPr>
          <p:cNvPr id="5" name="Arrow: Pentagon 4">
            <a:extLst>
              <a:ext uri="{FF2B5EF4-FFF2-40B4-BE49-F238E27FC236}">
                <a16:creationId xmlns:a16="http://schemas.microsoft.com/office/drawing/2014/main" id="{1AC6C1C0-7146-6706-76CD-1022DE474C63}"/>
              </a:ext>
            </a:extLst>
          </p:cNvPr>
          <p:cNvSpPr/>
          <p:nvPr/>
        </p:nvSpPr>
        <p:spPr>
          <a:xfrm>
            <a:off x="857250" y="1858863"/>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Sort</a:t>
            </a:r>
          </a:p>
        </p:txBody>
      </p:sp>
      <p:sp>
        <p:nvSpPr>
          <p:cNvPr id="6" name="Arrow: Pentagon 5">
            <a:extLst>
              <a:ext uri="{FF2B5EF4-FFF2-40B4-BE49-F238E27FC236}">
                <a16:creationId xmlns:a16="http://schemas.microsoft.com/office/drawing/2014/main" id="{4664CD6C-C9F7-A4E5-0155-C1F0AED130C0}"/>
              </a:ext>
            </a:extLst>
          </p:cNvPr>
          <p:cNvSpPr/>
          <p:nvPr/>
        </p:nvSpPr>
        <p:spPr>
          <a:xfrm>
            <a:off x="857250" y="2490398"/>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PreFilter</a:t>
            </a:r>
          </a:p>
        </p:txBody>
      </p:sp>
      <p:sp>
        <p:nvSpPr>
          <p:cNvPr id="7" name="Arrow: Pentagon 6">
            <a:extLst>
              <a:ext uri="{FF2B5EF4-FFF2-40B4-BE49-F238E27FC236}">
                <a16:creationId xmlns:a16="http://schemas.microsoft.com/office/drawing/2014/main" id="{864C73C9-A4D6-7A6D-B836-C928448C5794}"/>
              </a:ext>
            </a:extLst>
          </p:cNvPr>
          <p:cNvSpPr/>
          <p:nvPr/>
        </p:nvSpPr>
        <p:spPr>
          <a:xfrm>
            <a:off x="857250" y="3121933"/>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Filter</a:t>
            </a:r>
          </a:p>
        </p:txBody>
      </p:sp>
      <p:sp>
        <p:nvSpPr>
          <p:cNvPr id="8" name="Arrow: Pentagon 7">
            <a:extLst>
              <a:ext uri="{FF2B5EF4-FFF2-40B4-BE49-F238E27FC236}">
                <a16:creationId xmlns:a16="http://schemas.microsoft.com/office/drawing/2014/main" id="{1836C982-2107-F666-81AC-06C12E9F52D8}"/>
              </a:ext>
            </a:extLst>
          </p:cNvPr>
          <p:cNvSpPr/>
          <p:nvPr/>
        </p:nvSpPr>
        <p:spPr>
          <a:xfrm>
            <a:off x="857250" y="3757796"/>
            <a:ext cx="1300162" cy="378618"/>
          </a:xfrm>
          <a:prstGeom prst="homePlate">
            <a:avLst/>
          </a:prstGeom>
          <a:solidFill>
            <a:srgbClr val="A15F9E"/>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PostFilter</a:t>
            </a:r>
          </a:p>
        </p:txBody>
      </p:sp>
      <p:sp>
        <p:nvSpPr>
          <p:cNvPr id="9" name="Arrow: Pentagon 8">
            <a:extLst>
              <a:ext uri="{FF2B5EF4-FFF2-40B4-BE49-F238E27FC236}">
                <a16:creationId xmlns:a16="http://schemas.microsoft.com/office/drawing/2014/main" id="{EB229D21-6A6F-9D1D-6BEE-7F8829005A05}"/>
              </a:ext>
            </a:extLst>
          </p:cNvPr>
          <p:cNvSpPr/>
          <p:nvPr/>
        </p:nvSpPr>
        <p:spPr>
          <a:xfrm>
            <a:off x="857250" y="4393659"/>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PreScore</a:t>
            </a:r>
          </a:p>
        </p:txBody>
      </p:sp>
      <p:sp>
        <p:nvSpPr>
          <p:cNvPr id="11" name="TextBox 10">
            <a:extLst>
              <a:ext uri="{FF2B5EF4-FFF2-40B4-BE49-F238E27FC236}">
                <a16:creationId xmlns:a16="http://schemas.microsoft.com/office/drawing/2014/main" id="{4E461B15-B5DD-24CF-D767-6F791FA3FF6A}"/>
              </a:ext>
            </a:extLst>
          </p:cNvPr>
          <p:cNvSpPr txBox="1"/>
          <p:nvPr/>
        </p:nvSpPr>
        <p:spPr>
          <a:xfrm>
            <a:off x="2364580" y="1161952"/>
            <a:ext cx="5529263" cy="523220"/>
          </a:xfrm>
          <a:prstGeom prst="rect">
            <a:avLst/>
          </a:prstGeom>
          <a:noFill/>
        </p:spPr>
        <p:txBody>
          <a:bodyPr wrap="square" rtlCol="0">
            <a:spAutoFit/>
          </a:bodyPr>
          <a:lstStyle/>
          <a:p>
            <a:r>
              <a:rPr lang="en-US" b="0" i="0">
                <a:solidFill>
                  <a:srgbClr val="222222"/>
                </a:solidFill>
                <a:effectLst/>
                <a:highlight>
                  <a:srgbClr val="FFFFFF"/>
                </a:highlight>
                <a:latin typeface="+mn-lt"/>
              </a:rPr>
              <a:t>These plugins are called prior to adding Pods to the internal active queue, where Pods are marked as ready for scheduling.</a:t>
            </a:r>
            <a:endParaRPr lang="en-US">
              <a:latin typeface="+mn-lt"/>
            </a:endParaRPr>
          </a:p>
        </p:txBody>
      </p:sp>
      <p:sp>
        <p:nvSpPr>
          <p:cNvPr id="12" name="TextBox 11">
            <a:extLst>
              <a:ext uri="{FF2B5EF4-FFF2-40B4-BE49-F238E27FC236}">
                <a16:creationId xmlns:a16="http://schemas.microsoft.com/office/drawing/2014/main" id="{464EC437-DC5C-EDDF-C258-D0B00CD21F25}"/>
              </a:ext>
            </a:extLst>
          </p:cNvPr>
          <p:cNvSpPr txBox="1"/>
          <p:nvPr/>
        </p:nvSpPr>
        <p:spPr>
          <a:xfrm>
            <a:off x="2364581" y="1786562"/>
            <a:ext cx="5414963" cy="523220"/>
          </a:xfrm>
          <a:prstGeom prst="rect">
            <a:avLst/>
          </a:prstGeom>
          <a:noFill/>
        </p:spPr>
        <p:txBody>
          <a:bodyPr wrap="square" rtlCol="0">
            <a:spAutoFit/>
          </a:bodyPr>
          <a:lstStyle/>
          <a:p>
            <a:r>
              <a:rPr lang="en-US"/>
              <a:t>These plugins are used to sort Pods in the scheduling queue. Only one queue sort plugin may be enabled at a time.</a:t>
            </a:r>
          </a:p>
        </p:txBody>
      </p:sp>
      <p:sp>
        <p:nvSpPr>
          <p:cNvPr id="14" name="TextBox 13">
            <a:extLst>
              <a:ext uri="{FF2B5EF4-FFF2-40B4-BE49-F238E27FC236}">
                <a16:creationId xmlns:a16="http://schemas.microsoft.com/office/drawing/2014/main" id="{829A3FE9-B9E0-0B8C-3593-3E25C49F996A}"/>
              </a:ext>
            </a:extLst>
          </p:cNvPr>
          <p:cNvSpPr txBox="1"/>
          <p:nvPr/>
        </p:nvSpPr>
        <p:spPr>
          <a:xfrm>
            <a:off x="2364580" y="2418097"/>
            <a:ext cx="5414963" cy="523220"/>
          </a:xfrm>
          <a:prstGeom prst="rect">
            <a:avLst/>
          </a:prstGeom>
          <a:noFill/>
        </p:spPr>
        <p:txBody>
          <a:bodyPr wrap="square" rtlCol="0">
            <a:spAutoFit/>
          </a:bodyPr>
          <a:lstStyle/>
          <a:p>
            <a:r>
              <a:rPr lang="en-US"/>
              <a:t>These plugins are used to pre-process info about the Pod, or to check certain conditions that the cluster or the Pod must meet.</a:t>
            </a:r>
          </a:p>
        </p:txBody>
      </p:sp>
      <p:sp>
        <p:nvSpPr>
          <p:cNvPr id="15" name="TextBox 14">
            <a:extLst>
              <a:ext uri="{FF2B5EF4-FFF2-40B4-BE49-F238E27FC236}">
                <a16:creationId xmlns:a16="http://schemas.microsoft.com/office/drawing/2014/main" id="{984345F8-CA04-537C-4483-7AC7D0C8CE96}"/>
              </a:ext>
            </a:extLst>
          </p:cNvPr>
          <p:cNvSpPr txBox="1"/>
          <p:nvPr/>
        </p:nvSpPr>
        <p:spPr>
          <a:xfrm>
            <a:off x="2364577" y="3157353"/>
            <a:ext cx="5414963" cy="307777"/>
          </a:xfrm>
          <a:prstGeom prst="rect">
            <a:avLst/>
          </a:prstGeom>
          <a:noFill/>
        </p:spPr>
        <p:txBody>
          <a:bodyPr wrap="square" rtlCol="0">
            <a:spAutoFit/>
          </a:bodyPr>
          <a:lstStyle/>
          <a:p>
            <a:r>
              <a:rPr lang="en-US"/>
              <a:t>These plugins are used to filter out nodes that cannot run the Pod.</a:t>
            </a:r>
          </a:p>
        </p:txBody>
      </p:sp>
      <p:sp>
        <p:nvSpPr>
          <p:cNvPr id="16" name="TextBox 15">
            <a:extLst>
              <a:ext uri="{FF2B5EF4-FFF2-40B4-BE49-F238E27FC236}">
                <a16:creationId xmlns:a16="http://schemas.microsoft.com/office/drawing/2014/main" id="{9F02D532-1642-5E70-89D0-C1E731C3F9A4}"/>
              </a:ext>
            </a:extLst>
          </p:cNvPr>
          <p:cNvSpPr txBox="1"/>
          <p:nvPr/>
        </p:nvSpPr>
        <p:spPr>
          <a:xfrm>
            <a:off x="2364579" y="3667317"/>
            <a:ext cx="5414963" cy="523220"/>
          </a:xfrm>
          <a:prstGeom prst="rect">
            <a:avLst/>
          </a:prstGeom>
          <a:noFill/>
        </p:spPr>
        <p:txBody>
          <a:bodyPr wrap="square" rtlCol="0">
            <a:spAutoFit/>
          </a:bodyPr>
          <a:lstStyle/>
          <a:p>
            <a:r>
              <a:rPr lang="en-US"/>
              <a:t>These plugins are called after the Filter phase, but only when no feasible nodes were found for the pod.</a:t>
            </a:r>
          </a:p>
        </p:txBody>
      </p:sp>
      <p:sp>
        <p:nvSpPr>
          <p:cNvPr id="17" name="TextBox 16">
            <a:extLst>
              <a:ext uri="{FF2B5EF4-FFF2-40B4-BE49-F238E27FC236}">
                <a16:creationId xmlns:a16="http://schemas.microsoft.com/office/drawing/2014/main" id="{1F041A32-47AB-0ADD-F655-74E010CC70BB}"/>
              </a:ext>
            </a:extLst>
          </p:cNvPr>
          <p:cNvSpPr txBox="1"/>
          <p:nvPr/>
        </p:nvSpPr>
        <p:spPr>
          <a:xfrm>
            <a:off x="2364578" y="4291927"/>
            <a:ext cx="5414963" cy="523220"/>
          </a:xfrm>
          <a:prstGeom prst="rect">
            <a:avLst/>
          </a:prstGeom>
          <a:noFill/>
        </p:spPr>
        <p:txBody>
          <a:bodyPr wrap="square" rtlCol="0">
            <a:spAutoFit/>
          </a:bodyPr>
          <a:lstStyle/>
          <a:p>
            <a:r>
              <a:rPr lang="en-US"/>
              <a:t>These plugins are used to perform "pre-scoring" work, which generates a sharable state for Score plugins to use.</a:t>
            </a:r>
          </a:p>
        </p:txBody>
      </p:sp>
    </p:spTree>
    <p:extLst>
      <p:ext uri="{BB962C8B-B14F-4D97-AF65-F5344CB8AC3E}">
        <p14:creationId xmlns:p14="http://schemas.microsoft.com/office/powerpoint/2010/main" val="235428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3" name="Arrow: Pentagon 2">
            <a:extLst>
              <a:ext uri="{FF2B5EF4-FFF2-40B4-BE49-F238E27FC236}">
                <a16:creationId xmlns:a16="http://schemas.microsoft.com/office/drawing/2014/main" id="{4E177D5A-98B9-E00C-8A94-BCE10E2F0421}"/>
              </a:ext>
            </a:extLst>
          </p:cNvPr>
          <p:cNvSpPr/>
          <p:nvPr/>
        </p:nvSpPr>
        <p:spPr>
          <a:xfrm>
            <a:off x="878681" y="562960"/>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Score</a:t>
            </a:r>
          </a:p>
        </p:txBody>
      </p:sp>
      <p:sp>
        <p:nvSpPr>
          <p:cNvPr id="5" name="Arrow: Pentagon 4">
            <a:extLst>
              <a:ext uri="{FF2B5EF4-FFF2-40B4-BE49-F238E27FC236}">
                <a16:creationId xmlns:a16="http://schemas.microsoft.com/office/drawing/2014/main" id="{1AC6C1C0-7146-6706-76CD-1022DE474C63}"/>
              </a:ext>
            </a:extLst>
          </p:cNvPr>
          <p:cNvSpPr/>
          <p:nvPr/>
        </p:nvSpPr>
        <p:spPr>
          <a:xfrm>
            <a:off x="878681" y="1194495"/>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Normalized</a:t>
            </a:r>
          </a:p>
          <a:p>
            <a:pPr algn="ctr"/>
            <a:r>
              <a:rPr lang="en-US"/>
              <a:t>Score</a:t>
            </a:r>
          </a:p>
        </p:txBody>
      </p:sp>
      <p:sp>
        <p:nvSpPr>
          <p:cNvPr id="6" name="Arrow: Pentagon 5">
            <a:extLst>
              <a:ext uri="{FF2B5EF4-FFF2-40B4-BE49-F238E27FC236}">
                <a16:creationId xmlns:a16="http://schemas.microsoft.com/office/drawing/2014/main" id="{4664CD6C-C9F7-A4E5-0155-C1F0AED130C0}"/>
              </a:ext>
            </a:extLst>
          </p:cNvPr>
          <p:cNvSpPr/>
          <p:nvPr/>
        </p:nvSpPr>
        <p:spPr>
          <a:xfrm>
            <a:off x="878681" y="1826030"/>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Reserse</a:t>
            </a:r>
          </a:p>
        </p:txBody>
      </p:sp>
      <p:sp>
        <p:nvSpPr>
          <p:cNvPr id="7" name="Arrow: Pentagon 6">
            <a:extLst>
              <a:ext uri="{FF2B5EF4-FFF2-40B4-BE49-F238E27FC236}">
                <a16:creationId xmlns:a16="http://schemas.microsoft.com/office/drawing/2014/main" id="{864C73C9-A4D6-7A6D-B836-C928448C5794}"/>
              </a:ext>
            </a:extLst>
          </p:cNvPr>
          <p:cNvSpPr/>
          <p:nvPr/>
        </p:nvSpPr>
        <p:spPr>
          <a:xfrm>
            <a:off x="878681" y="2457565"/>
            <a:ext cx="1300162" cy="378618"/>
          </a:xfrm>
          <a:prstGeom prst="homePlate">
            <a:avLst/>
          </a:prstGeom>
          <a:solidFill>
            <a:srgbClr val="55AF5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Permit</a:t>
            </a:r>
          </a:p>
        </p:txBody>
      </p:sp>
      <p:sp>
        <p:nvSpPr>
          <p:cNvPr id="8" name="Arrow: Pentagon 7">
            <a:extLst>
              <a:ext uri="{FF2B5EF4-FFF2-40B4-BE49-F238E27FC236}">
                <a16:creationId xmlns:a16="http://schemas.microsoft.com/office/drawing/2014/main" id="{1836C982-2107-F666-81AC-06C12E9F52D8}"/>
              </a:ext>
            </a:extLst>
          </p:cNvPr>
          <p:cNvSpPr/>
          <p:nvPr/>
        </p:nvSpPr>
        <p:spPr>
          <a:xfrm>
            <a:off x="878681" y="3093428"/>
            <a:ext cx="1300162" cy="378618"/>
          </a:xfrm>
          <a:prstGeom prst="homePlat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PreBind</a:t>
            </a:r>
          </a:p>
        </p:txBody>
      </p:sp>
      <p:sp>
        <p:nvSpPr>
          <p:cNvPr id="9" name="Arrow: Pentagon 8">
            <a:extLst>
              <a:ext uri="{FF2B5EF4-FFF2-40B4-BE49-F238E27FC236}">
                <a16:creationId xmlns:a16="http://schemas.microsoft.com/office/drawing/2014/main" id="{EB229D21-6A6F-9D1D-6BEE-7F8829005A05}"/>
              </a:ext>
            </a:extLst>
          </p:cNvPr>
          <p:cNvSpPr/>
          <p:nvPr/>
        </p:nvSpPr>
        <p:spPr>
          <a:xfrm>
            <a:off x="878681" y="3729291"/>
            <a:ext cx="1300162" cy="378618"/>
          </a:xfrm>
          <a:prstGeom prst="homePlat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Bind</a:t>
            </a:r>
          </a:p>
        </p:txBody>
      </p:sp>
      <p:sp>
        <p:nvSpPr>
          <p:cNvPr id="11" name="TextBox 10">
            <a:extLst>
              <a:ext uri="{FF2B5EF4-FFF2-40B4-BE49-F238E27FC236}">
                <a16:creationId xmlns:a16="http://schemas.microsoft.com/office/drawing/2014/main" id="{4E461B15-B5DD-24CF-D767-6F791FA3FF6A}"/>
              </a:ext>
            </a:extLst>
          </p:cNvPr>
          <p:cNvSpPr txBox="1"/>
          <p:nvPr/>
        </p:nvSpPr>
        <p:spPr>
          <a:xfrm>
            <a:off x="2386011" y="497584"/>
            <a:ext cx="5529263" cy="523220"/>
          </a:xfrm>
          <a:prstGeom prst="rect">
            <a:avLst/>
          </a:prstGeom>
          <a:noFill/>
        </p:spPr>
        <p:txBody>
          <a:bodyPr wrap="square" rtlCol="0">
            <a:spAutoFit/>
          </a:bodyPr>
          <a:lstStyle/>
          <a:p>
            <a:r>
              <a:rPr lang="en-US" b="0" i="0">
                <a:solidFill>
                  <a:srgbClr val="222222"/>
                </a:solidFill>
                <a:effectLst/>
                <a:highlight>
                  <a:srgbClr val="FFFFFF"/>
                </a:highlight>
                <a:latin typeface="+mn-lt"/>
              </a:rPr>
              <a:t>These plugins are used to rank nodes that have passed the filtering phase. The scheduler will call each scoring plugin for each node.</a:t>
            </a:r>
            <a:endParaRPr lang="en-US">
              <a:latin typeface="+mn-lt"/>
            </a:endParaRPr>
          </a:p>
        </p:txBody>
      </p:sp>
      <p:sp>
        <p:nvSpPr>
          <p:cNvPr id="12" name="TextBox 11">
            <a:extLst>
              <a:ext uri="{FF2B5EF4-FFF2-40B4-BE49-F238E27FC236}">
                <a16:creationId xmlns:a16="http://schemas.microsoft.com/office/drawing/2014/main" id="{464EC437-DC5C-EDDF-C258-D0B00CD21F25}"/>
              </a:ext>
            </a:extLst>
          </p:cNvPr>
          <p:cNvSpPr txBox="1"/>
          <p:nvPr/>
        </p:nvSpPr>
        <p:spPr>
          <a:xfrm>
            <a:off x="2386012" y="1122194"/>
            <a:ext cx="5414963" cy="523220"/>
          </a:xfrm>
          <a:prstGeom prst="rect">
            <a:avLst/>
          </a:prstGeom>
          <a:noFill/>
        </p:spPr>
        <p:txBody>
          <a:bodyPr wrap="square" rtlCol="0">
            <a:spAutoFit/>
          </a:bodyPr>
          <a:lstStyle/>
          <a:p>
            <a:r>
              <a:rPr lang="en-US"/>
              <a:t>These plugins are used to modify scores before the scheduler computes a final ranking of Nodes. </a:t>
            </a:r>
          </a:p>
        </p:txBody>
      </p:sp>
      <p:sp>
        <p:nvSpPr>
          <p:cNvPr id="14" name="TextBox 13">
            <a:extLst>
              <a:ext uri="{FF2B5EF4-FFF2-40B4-BE49-F238E27FC236}">
                <a16:creationId xmlns:a16="http://schemas.microsoft.com/office/drawing/2014/main" id="{829A3FE9-B9E0-0B8C-3593-3E25C49F996A}"/>
              </a:ext>
            </a:extLst>
          </p:cNvPr>
          <p:cNvSpPr txBox="1"/>
          <p:nvPr/>
        </p:nvSpPr>
        <p:spPr>
          <a:xfrm>
            <a:off x="2386008" y="1868375"/>
            <a:ext cx="5414963" cy="307777"/>
          </a:xfrm>
          <a:prstGeom prst="rect">
            <a:avLst/>
          </a:prstGeom>
          <a:noFill/>
        </p:spPr>
        <p:txBody>
          <a:bodyPr wrap="square" rtlCol="0">
            <a:spAutoFit/>
          </a:bodyPr>
          <a:lstStyle/>
          <a:p>
            <a:r>
              <a:rPr lang="en-US"/>
              <a:t>Include Reserve and Unreserve</a:t>
            </a:r>
          </a:p>
        </p:txBody>
      </p:sp>
      <p:sp>
        <p:nvSpPr>
          <p:cNvPr id="15" name="TextBox 14">
            <a:extLst>
              <a:ext uri="{FF2B5EF4-FFF2-40B4-BE49-F238E27FC236}">
                <a16:creationId xmlns:a16="http://schemas.microsoft.com/office/drawing/2014/main" id="{984345F8-CA04-537C-4483-7AC7D0C8CE96}"/>
              </a:ext>
            </a:extLst>
          </p:cNvPr>
          <p:cNvSpPr txBox="1"/>
          <p:nvPr/>
        </p:nvSpPr>
        <p:spPr>
          <a:xfrm>
            <a:off x="2386008" y="2285186"/>
            <a:ext cx="5414963" cy="738664"/>
          </a:xfrm>
          <a:prstGeom prst="rect">
            <a:avLst/>
          </a:prstGeom>
          <a:noFill/>
        </p:spPr>
        <p:txBody>
          <a:bodyPr wrap="square" rtlCol="0">
            <a:spAutoFit/>
          </a:bodyPr>
          <a:lstStyle/>
          <a:p>
            <a:r>
              <a:rPr lang="en-US"/>
              <a:t>Permit plugins are invoked at the end of the scheduling cycle for each Pod, to prevent or delay the binding to the candidate node. A permit plugin can do one of the three things: approve, deny, wait.</a:t>
            </a:r>
          </a:p>
        </p:txBody>
      </p:sp>
      <p:sp>
        <p:nvSpPr>
          <p:cNvPr id="16" name="TextBox 15">
            <a:extLst>
              <a:ext uri="{FF2B5EF4-FFF2-40B4-BE49-F238E27FC236}">
                <a16:creationId xmlns:a16="http://schemas.microsoft.com/office/drawing/2014/main" id="{9F02D532-1642-5E70-89D0-C1E731C3F9A4}"/>
              </a:ext>
            </a:extLst>
          </p:cNvPr>
          <p:cNvSpPr txBox="1"/>
          <p:nvPr/>
        </p:nvSpPr>
        <p:spPr>
          <a:xfrm>
            <a:off x="2386008" y="3054871"/>
            <a:ext cx="5414963" cy="523220"/>
          </a:xfrm>
          <a:prstGeom prst="rect">
            <a:avLst/>
          </a:prstGeom>
          <a:noFill/>
        </p:spPr>
        <p:txBody>
          <a:bodyPr wrap="square" rtlCol="0">
            <a:spAutoFit/>
          </a:bodyPr>
          <a:lstStyle/>
          <a:p>
            <a:r>
              <a:rPr lang="en-US"/>
              <a:t>If any PreBind plugin returns an error, the Pod is rejected and returned to the scheduling queue.</a:t>
            </a:r>
          </a:p>
        </p:txBody>
      </p:sp>
      <p:sp>
        <p:nvSpPr>
          <p:cNvPr id="17" name="TextBox 16">
            <a:extLst>
              <a:ext uri="{FF2B5EF4-FFF2-40B4-BE49-F238E27FC236}">
                <a16:creationId xmlns:a16="http://schemas.microsoft.com/office/drawing/2014/main" id="{1F041A32-47AB-0ADD-F655-74E010CC70BB}"/>
              </a:ext>
            </a:extLst>
          </p:cNvPr>
          <p:cNvSpPr txBox="1"/>
          <p:nvPr/>
        </p:nvSpPr>
        <p:spPr>
          <a:xfrm>
            <a:off x="2386007" y="3656990"/>
            <a:ext cx="5414963" cy="523220"/>
          </a:xfrm>
          <a:prstGeom prst="rect">
            <a:avLst/>
          </a:prstGeom>
          <a:noFill/>
        </p:spPr>
        <p:txBody>
          <a:bodyPr wrap="square" rtlCol="0">
            <a:spAutoFit/>
          </a:bodyPr>
          <a:lstStyle/>
          <a:p>
            <a:r>
              <a:rPr lang="en-US"/>
              <a:t>These plugins are used to bind a Pod to a Node. Bind plugins will not be called until all PreBind plugins have completed.</a:t>
            </a:r>
          </a:p>
        </p:txBody>
      </p:sp>
      <p:sp>
        <p:nvSpPr>
          <p:cNvPr id="2" name="Arrow: Pentagon 1">
            <a:extLst>
              <a:ext uri="{FF2B5EF4-FFF2-40B4-BE49-F238E27FC236}">
                <a16:creationId xmlns:a16="http://schemas.microsoft.com/office/drawing/2014/main" id="{373694B7-F52E-9E28-1D38-8EBA9455E91A}"/>
              </a:ext>
            </a:extLst>
          </p:cNvPr>
          <p:cNvSpPr/>
          <p:nvPr/>
        </p:nvSpPr>
        <p:spPr>
          <a:xfrm>
            <a:off x="878681" y="4365154"/>
            <a:ext cx="1300162" cy="378618"/>
          </a:xfrm>
          <a:prstGeom prst="homePlat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t>PostBind</a:t>
            </a:r>
          </a:p>
        </p:txBody>
      </p:sp>
      <p:sp>
        <p:nvSpPr>
          <p:cNvPr id="4" name="TextBox 3">
            <a:extLst>
              <a:ext uri="{FF2B5EF4-FFF2-40B4-BE49-F238E27FC236}">
                <a16:creationId xmlns:a16="http://schemas.microsoft.com/office/drawing/2014/main" id="{562725DE-CDBF-79F4-96C1-328632775D11}"/>
              </a:ext>
            </a:extLst>
          </p:cNvPr>
          <p:cNvSpPr txBox="1"/>
          <p:nvPr/>
        </p:nvSpPr>
        <p:spPr>
          <a:xfrm>
            <a:off x="2386006" y="4180210"/>
            <a:ext cx="5414963" cy="738664"/>
          </a:xfrm>
          <a:prstGeom prst="rect">
            <a:avLst/>
          </a:prstGeom>
          <a:noFill/>
        </p:spPr>
        <p:txBody>
          <a:bodyPr wrap="square" rtlCol="0">
            <a:spAutoFit/>
          </a:bodyPr>
          <a:lstStyle/>
          <a:p>
            <a:r>
              <a:rPr lang="en-US"/>
              <a:t>Post-bind plugins are called after a Pod is successfully bound. This is the end of a binding cycle, and can be used to clean up associated resources.</a:t>
            </a:r>
          </a:p>
        </p:txBody>
      </p:sp>
    </p:spTree>
    <p:extLst>
      <p:ext uri="{BB962C8B-B14F-4D97-AF65-F5344CB8AC3E}">
        <p14:creationId xmlns:p14="http://schemas.microsoft.com/office/powerpoint/2010/main" val="17829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712787" y="150019"/>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a:latin typeface="+mn-lt"/>
              </a:rPr>
              <a:t>Least Requested</a:t>
            </a:r>
            <a:endParaRPr sz="2800">
              <a:latin typeface="+mn-lt"/>
            </a:endParaRPr>
          </a:p>
        </p:txBody>
      </p:sp>
      <p:pic>
        <p:nvPicPr>
          <p:cNvPr id="13" name="Picture 12">
            <a:extLst>
              <a:ext uri="{FF2B5EF4-FFF2-40B4-BE49-F238E27FC236}">
                <a16:creationId xmlns:a16="http://schemas.microsoft.com/office/drawing/2014/main" id="{2632E6E5-85E7-AB8C-C7A9-3CF39195529B}"/>
              </a:ext>
            </a:extLst>
          </p:cNvPr>
          <p:cNvPicPr>
            <a:picLocks noChangeAspect="1"/>
          </p:cNvPicPr>
          <p:nvPr/>
        </p:nvPicPr>
        <p:blipFill>
          <a:blip r:embed="rId3"/>
          <a:stretch>
            <a:fillRect/>
          </a:stretch>
        </p:blipFill>
        <p:spPr>
          <a:xfrm>
            <a:off x="712786" y="731044"/>
            <a:ext cx="5279609" cy="4262437"/>
          </a:xfrm>
          <a:prstGeom prst="rect">
            <a:avLst/>
          </a:prstGeom>
        </p:spPr>
      </p:pic>
    </p:spTree>
    <p:extLst>
      <p:ext uri="{BB962C8B-B14F-4D97-AF65-F5344CB8AC3E}">
        <p14:creationId xmlns:p14="http://schemas.microsoft.com/office/powerpoint/2010/main" val="91731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712787" y="150019"/>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a:latin typeface="+mn-lt"/>
              </a:rPr>
              <a:t>Most Requested</a:t>
            </a:r>
            <a:endParaRPr sz="2800">
              <a:latin typeface="+mn-lt"/>
            </a:endParaRPr>
          </a:p>
        </p:txBody>
      </p:sp>
      <p:pic>
        <p:nvPicPr>
          <p:cNvPr id="5" name="Picture 4">
            <a:extLst>
              <a:ext uri="{FF2B5EF4-FFF2-40B4-BE49-F238E27FC236}">
                <a16:creationId xmlns:a16="http://schemas.microsoft.com/office/drawing/2014/main" id="{C6982F67-C91F-BD17-1DE1-67713D3435D2}"/>
              </a:ext>
            </a:extLst>
          </p:cNvPr>
          <p:cNvPicPr>
            <a:picLocks noChangeAspect="1"/>
          </p:cNvPicPr>
          <p:nvPr/>
        </p:nvPicPr>
        <p:blipFill>
          <a:blip r:embed="rId3"/>
          <a:stretch>
            <a:fillRect/>
          </a:stretch>
        </p:blipFill>
        <p:spPr>
          <a:xfrm>
            <a:off x="778123" y="731044"/>
            <a:ext cx="5879852" cy="4262437"/>
          </a:xfrm>
          <a:prstGeom prst="rect">
            <a:avLst/>
          </a:prstGeom>
        </p:spPr>
      </p:pic>
    </p:spTree>
    <p:extLst>
      <p:ext uri="{BB962C8B-B14F-4D97-AF65-F5344CB8AC3E}">
        <p14:creationId xmlns:p14="http://schemas.microsoft.com/office/powerpoint/2010/main" val="101601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712787" y="150019"/>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a:latin typeface="+mn-lt"/>
              </a:rPr>
              <a:t>Requested To Capacity Ratio</a:t>
            </a:r>
            <a:endParaRPr sz="2800">
              <a:latin typeface="+mn-lt"/>
            </a:endParaRPr>
          </a:p>
        </p:txBody>
      </p:sp>
      <p:pic>
        <p:nvPicPr>
          <p:cNvPr id="6" name="Picture 5">
            <a:extLst>
              <a:ext uri="{FF2B5EF4-FFF2-40B4-BE49-F238E27FC236}">
                <a16:creationId xmlns:a16="http://schemas.microsoft.com/office/drawing/2014/main" id="{A8CD4FF3-AE65-DBB5-D009-02E39EF353A9}"/>
              </a:ext>
            </a:extLst>
          </p:cNvPr>
          <p:cNvPicPr>
            <a:picLocks noChangeAspect="1"/>
          </p:cNvPicPr>
          <p:nvPr/>
        </p:nvPicPr>
        <p:blipFill>
          <a:blip r:embed="rId3"/>
          <a:stretch>
            <a:fillRect/>
          </a:stretch>
        </p:blipFill>
        <p:spPr>
          <a:xfrm>
            <a:off x="780909" y="719129"/>
            <a:ext cx="5479781" cy="4274352"/>
          </a:xfrm>
          <a:prstGeom prst="rect">
            <a:avLst/>
          </a:prstGeom>
        </p:spPr>
      </p:pic>
    </p:spTree>
    <p:extLst>
      <p:ext uri="{BB962C8B-B14F-4D97-AF65-F5344CB8AC3E}">
        <p14:creationId xmlns:p14="http://schemas.microsoft.com/office/powerpoint/2010/main" val="358792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712787" y="150019"/>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a:latin typeface="+mn-lt"/>
              </a:rPr>
              <a:t>Advantages, Disadvantages and Testing </a:t>
            </a:r>
            <a:endParaRPr sz="2800">
              <a:latin typeface="+mn-lt"/>
            </a:endParaRPr>
          </a:p>
        </p:txBody>
      </p:sp>
      <p:pic>
        <p:nvPicPr>
          <p:cNvPr id="3" name="Picture 2">
            <a:extLst>
              <a:ext uri="{FF2B5EF4-FFF2-40B4-BE49-F238E27FC236}">
                <a16:creationId xmlns:a16="http://schemas.microsoft.com/office/drawing/2014/main" id="{304496BE-B9F5-8DF7-8211-E9B50887FFB0}"/>
              </a:ext>
            </a:extLst>
          </p:cNvPr>
          <p:cNvPicPr>
            <a:picLocks noChangeAspect="1"/>
          </p:cNvPicPr>
          <p:nvPr/>
        </p:nvPicPr>
        <p:blipFill>
          <a:blip r:embed="rId3"/>
          <a:stretch>
            <a:fillRect/>
          </a:stretch>
        </p:blipFill>
        <p:spPr>
          <a:xfrm>
            <a:off x="89294" y="2691885"/>
            <a:ext cx="8936831" cy="1933479"/>
          </a:xfrm>
          <a:prstGeom prst="rect">
            <a:avLst/>
          </a:prstGeom>
        </p:spPr>
      </p:pic>
      <p:sp>
        <p:nvSpPr>
          <p:cNvPr id="4" name="TextBox 3">
            <a:extLst>
              <a:ext uri="{FF2B5EF4-FFF2-40B4-BE49-F238E27FC236}">
                <a16:creationId xmlns:a16="http://schemas.microsoft.com/office/drawing/2014/main" id="{44FCF0B5-9B31-50BE-270E-42217C8BB640}"/>
              </a:ext>
            </a:extLst>
          </p:cNvPr>
          <p:cNvSpPr txBox="1"/>
          <p:nvPr/>
        </p:nvSpPr>
        <p:spPr>
          <a:xfrm>
            <a:off x="485771" y="898028"/>
            <a:ext cx="8143875" cy="1600438"/>
          </a:xfrm>
          <a:prstGeom prst="rect">
            <a:avLst/>
          </a:prstGeom>
          <a:noFill/>
        </p:spPr>
        <p:txBody>
          <a:bodyPr wrap="square" rtlCol="0">
            <a:spAutoFit/>
          </a:bodyPr>
          <a:lstStyle/>
          <a:p>
            <a:r>
              <a:rPr lang="en-US" b="1"/>
              <a:t>Least Requested: </a:t>
            </a:r>
            <a:r>
              <a:rPr lang="en-US"/>
              <a:t>This algorithm aims to distribute the load evenly among all nodes in the cluster. However, it may not always result in optimal resource utilization, especially if some nodes have more resources than others. </a:t>
            </a:r>
          </a:p>
          <a:p>
            <a:r>
              <a:rPr lang="en-US" b="1"/>
              <a:t>Most Requested: </a:t>
            </a:r>
            <a:r>
              <a:rPr lang="en-US"/>
              <a:t>While this algorithm can lead to better resource utilization, it can also create bottlenecks on popular nodes and lead to underutilization of other nodes.</a:t>
            </a:r>
          </a:p>
          <a:p>
            <a:r>
              <a:rPr lang="en-US" b="1"/>
              <a:t>Requested to Capacity Ratio: </a:t>
            </a:r>
            <a:r>
              <a:rPr lang="en-US"/>
              <a:t>This algorithm can help balance load and optimize resources better. However, if pods have uneven resource requirements, it may not distribute resources optimally.</a:t>
            </a:r>
          </a:p>
        </p:txBody>
      </p:sp>
    </p:spTree>
    <p:extLst>
      <p:ext uri="{BB962C8B-B14F-4D97-AF65-F5344CB8AC3E}">
        <p14:creationId xmlns:p14="http://schemas.microsoft.com/office/powerpoint/2010/main" val="220289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7"/>
        <p:cNvGrpSpPr/>
        <p:nvPr/>
      </p:nvGrpSpPr>
      <p:grpSpPr>
        <a:xfrm>
          <a:off x="0" y="0"/>
          <a:ext cx="0" cy="0"/>
          <a:chOff x="0" y="0"/>
          <a:chExt cx="0" cy="0"/>
        </a:xfrm>
      </p:grpSpPr>
      <p:sp>
        <p:nvSpPr>
          <p:cNvPr id="4678" name="Google Shape;4678;p32"/>
          <p:cNvSpPr txBox="1">
            <a:spLocks noGrp="1"/>
          </p:cNvSpPr>
          <p:nvPr>
            <p:ph type="title" idx="4294967295"/>
          </p:nvPr>
        </p:nvSpPr>
        <p:spPr>
          <a:xfrm>
            <a:off x="712787" y="150019"/>
            <a:ext cx="7718425" cy="58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a:latin typeface="+mn-lt"/>
              </a:rPr>
              <a:t>Balanced Resource Allocation</a:t>
            </a:r>
            <a:endParaRPr sz="2800">
              <a:latin typeface="+mn-lt"/>
            </a:endParaRPr>
          </a:p>
        </p:txBody>
      </p:sp>
      <p:pic>
        <p:nvPicPr>
          <p:cNvPr id="3" name="Picture 2">
            <a:extLst>
              <a:ext uri="{FF2B5EF4-FFF2-40B4-BE49-F238E27FC236}">
                <a16:creationId xmlns:a16="http://schemas.microsoft.com/office/drawing/2014/main" id="{43D04180-A640-5D31-C7FB-4532840441F9}"/>
              </a:ext>
            </a:extLst>
          </p:cNvPr>
          <p:cNvPicPr>
            <a:picLocks noChangeAspect="1"/>
          </p:cNvPicPr>
          <p:nvPr/>
        </p:nvPicPr>
        <p:blipFill>
          <a:blip r:embed="rId3"/>
          <a:stretch>
            <a:fillRect/>
          </a:stretch>
        </p:blipFill>
        <p:spPr>
          <a:xfrm>
            <a:off x="712787" y="678656"/>
            <a:ext cx="4595291" cy="4464844"/>
          </a:xfrm>
          <a:prstGeom prst="rect">
            <a:avLst/>
          </a:prstGeom>
        </p:spPr>
      </p:pic>
    </p:spTree>
    <p:extLst>
      <p:ext uri="{BB962C8B-B14F-4D97-AF65-F5344CB8AC3E}">
        <p14:creationId xmlns:p14="http://schemas.microsoft.com/office/powerpoint/2010/main" val="788673048"/>
      </p:ext>
    </p:extLst>
  </p:cSld>
  <p:clrMapOvr>
    <a:masterClrMapping/>
  </p:clrMapOvr>
</p:sld>
</file>

<file path=ppt/theme/theme1.xml><?xml version="1.0" encoding="utf-8"?>
<a:theme xmlns:a="http://schemas.openxmlformats.org/drawingml/2006/main" name="Geometric Futuristic Duotone Style Tech Pitch Deck  by Slidesgo">
  <a:themeElements>
    <a:clrScheme name="Simple Light">
      <a:dk1>
        <a:srgbClr val="212121"/>
      </a:dk1>
      <a:lt1>
        <a:srgbClr val="999999"/>
      </a:lt1>
      <a:dk2>
        <a:srgbClr val="D9D9D9"/>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1957</TotalTime>
  <Words>437</Words>
  <Application>Microsoft Office PowerPoint</Application>
  <PresentationFormat>On-screen Show (16:9)</PresentationFormat>
  <Paragraphs>40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Abel</vt:lpstr>
      <vt:lpstr>Arial</vt:lpstr>
      <vt:lpstr>Audiowide</vt:lpstr>
      <vt:lpstr>Geometric Futuristic Duotone Style Tech Pitch Deck  by Slidesgo</vt:lpstr>
      <vt:lpstr>Scheduling algorithm</vt:lpstr>
      <vt:lpstr>Scheduling Framework</vt:lpstr>
      <vt:lpstr>Scheduling Framework</vt:lpstr>
      <vt:lpstr>PowerPoint Presentation</vt:lpstr>
      <vt:lpstr>Least Requested</vt:lpstr>
      <vt:lpstr>Most Requested</vt:lpstr>
      <vt:lpstr>Requested To Capacity Ratio</vt:lpstr>
      <vt:lpstr>Advantages, Disadvantages and Testing </vt:lpstr>
      <vt:lpstr>Balanced Resource Allocation</vt:lpstr>
      <vt:lpstr>PowerPoint Presentation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quy hoạch động</dc:title>
  <dc:creator>FPTSHOP</dc:creator>
  <cp:lastModifiedBy>Nguyen Huy Hieu</cp:lastModifiedBy>
  <cp:revision>8</cp:revision>
  <dcterms:modified xsi:type="dcterms:W3CDTF">2024-07-18T10:59:36Z</dcterms:modified>
</cp:coreProperties>
</file>