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handoutMasterIdLst>
    <p:handoutMasterId r:id="rId24"/>
  </p:handoutMasterIdLst>
  <p:sldIdLst>
    <p:sldId id="257" r:id="rId2"/>
    <p:sldId id="258" r:id="rId3"/>
    <p:sldId id="260" r:id="rId4"/>
    <p:sldId id="259" r:id="rId5"/>
    <p:sldId id="263" r:id="rId6"/>
    <p:sldId id="264" r:id="rId7"/>
    <p:sldId id="261" r:id="rId8"/>
    <p:sldId id="262" r:id="rId9"/>
    <p:sldId id="265" r:id="rId10"/>
    <p:sldId id="268" r:id="rId11"/>
    <p:sldId id="267" r:id="rId12"/>
    <p:sldId id="266" r:id="rId13"/>
    <p:sldId id="271" r:id="rId14"/>
    <p:sldId id="272" r:id="rId15"/>
    <p:sldId id="269" r:id="rId16"/>
    <p:sldId id="270" r:id="rId17"/>
    <p:sldId id="273" r:id="rId18"/>
    <p:sldId id="274" r:id="rId19"/>
    <p:sldId id="276" r:id="rId20"/>
    <p:sldId id="275"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notesViewPr>
    <p:cSldViewPr snapToGrid="0">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8D5AB-695C-49B5-A3A3-294278C20280}" type="datetimeFigureOut">
              <a:rPr lang="en-US" smtClean="0"/>
              <a:t>4/12/2021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0CC5524-E1CF-462F-9671-F86D62EEA2F5}" type="slidenum">
              <a:rPr lang="en-US" smtClean="0"/>
              <a:t>‹#›</a:t>
            </a:fld>
            <a:endParaRPr lang="en-US"/>
          </a:p>
        </p:txBody>
      </p:sp>
    </p:spTree>
    <p:extLst>
      <p:ext uri="{BB962C8B-B14F-4D97-AF65-F5344CB8AC3E}">
        <p14:creationId xmlns:p14="http://schemas.microsoft.com/office/powerpoint/2010/main" val="42480314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E10B22-4C12-4E74-A7A5-5E24FF65F579}" type="datetimeFigureOut">
              <a:rPr lang="en-US" smtClean="0"/>
              <a:t>4/12/2021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DE654E-22D1-4F2D-A07A-C1E4EDE093CD}" type="slidenum">
              <a:rPr lang="en-US" smtClean="0"/>
              <a:t>‹#›</a:t>
            </a:fld>
            <a:endParaRPr lang="en-US"/>
          </a:p>
        </p:txBody>
      </p:sp>
    </p:spTree>
    <p:extLst>
      <p:ext uri="{BB962C8B-B14F-4D97-AF65-F5344CB8AC3E}">
        <p14:creationId xmlns:p14="http://schemas.microsoft.com/office/powerpoint/2010/main" val="100125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58A341-A136-4190-A44E-2DC432F2A542}" type="slidenum">
              <a:rPr lang="en-US" smtClean="0"/>
              <a:t>1</a:t>
            </a:fld>
            <a:endParaRPr lang="en-US"/>
          </a:p>
        </p:txBody>
      </p:sp>
    </p:spTree>
    <p:extLst>
      <p:ext uri="{BB962C8B-B14F-4D97-AF65-F5344CB8AC3E}">
        <p14:creationId xmlns:p14="http://schemas.microsoft.com/office/powerpoint/2010/main" val="3333420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725AA02-74F8-4C35-87C2-FD751A22C81B}" type="datetimeFigureOut">
              <a:rPr lang="en-US" smtClean="0"/>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70A458-EDC9-468A-B753-9A685C3BDE3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5114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25AA02-74F8-4C35-87C2-FD751A22C81B}" type="datetimeFigureOut">
              <a:rPr lang="en-US" smtClean="0"/>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70A458-EDC9-468A-B753-9A685C3BDE35}" type="slidenum">
              <a:rPr lang="en-US" smtClean="0"/>
              <a:t>‹#›</a:t>
            </a:fld>
            <a:endParaRPr lang="en-US"/>
          </a:p>
        </p:txBody>
      </p:sp>
    </p:spTree>
    <p:extLst>
      <p:ext uri="{BB962C8B-B14F-4D97-AF65-F5344CB8AC3E}">
        <p14:creationId xmlns:p14="http://schemas.microsoft.com/office/powerpoint/2010/main" val="262171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25AA02-74F8-4C35-87C2-FD751A22C81B}" type="datetimeFigureOut">
              <a:rPr lang="en-US" smtClean="0"/>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70A458-EDC9-468A-B753-9A685C3BDE35}" type="slidenum">
              <a:rPr lang="en-US" smtClean="0"/>
              <a:t>‹#›</a:t>
            </a:fld>
            <a:endParaRPr lang="en-US"/>
          </a:p>
        </p:txBody>
      </p:sp>
    </p:spTree>
    <p:extLst>
      <p:ext uri="{BB962C8B-B14F-4D97-AF65-F5344CB8AC3E}">
        <p14:creationId xmlns:p14="http://schemas.microsoft.com/office/powerpoint/2010/main" val="3735275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25AA02-74F8-4C35-87C2-FD751A22C81B}" type="datetimeFigureOut">
              <a:rPr lang="en-US" smtClean="0"/>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70A458-EDC9-468A-B753-9A685C3BDE35}" type="slidenum">
              <a:rPr lang="en-US" smtClean="0"/>
              <a:t>‹#›</a:t>
            </a:fld>
            <a:endParaRPr lang="en-US"/>
          </a:p>
        </p:txBody>
      </p:sp>
    </p:spTree>
    <p:extLst>
      <p:ext uri="{BB962C8B-B14F-4D97-AF65-F5344CB8AC3E}">
        <p14:creationId xmlns:p14="http://schemas.microsoft.com/office/powerpoint/2010/main" val="2891352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25AA02-74F8-4C35-87C2-FD751A22C81B}" type="datetimeFigureOut">
              <a:rPr lang="en-US" smtClean="0"/>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70A458-EDC9-468A-B753-9A685C3BDE3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9605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725AA02-74F8-4C35-87C2-FD751A22C81B}" type="datetimeFigureOut">
              <a:rPr lang="en-US" smtClean="0"/>
              <a:t>4/12/2021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70A458-EDC9-468A-B753-9A685C3BDE35}" type="slidenum">
              <a:rPr lang="en-US" smtClean="0"/>
              <a:t>‹#›</a:t>
            </a:fld>
            <a:endParaRPr lang="en-US"/>
          </a:p>
        </p:txBody>
      </p:sp>
    </p:spTree>
    <p:extLst>
      <p:ext uri="{BB962C8B-B14F-4D97-AF65-F5344CB8AC3E}">
        <p14:creationId xmlns:p14="http://schemas.microsoft.com/office/powerpoint/2010/main" val="2500465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25AA02-74F8-4C35-87C2-FD751A22C81B}" type="datetimeFigureOut">
              <a:rPr lang="en-US" smtClean="0"/>
              <a:t>4/12/2021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70A458-EDC9-468A-B753-9A685C3BDE35}" type="slidenum">
              <a:rPr lang="en-US" smtClean="0"/>
              <a:t>‹#›</a:t>
            </a:fld>
            <a:endParaRPr lang="en-US"/>
          </a:p>
        </p:txBody>
      </p:sp>
    </p:spTree>
    <p:extLst>
      <p:ext uri="{BB962C8B-B14F-4D97-AF65-F5344CB8AC3E}">
        <p14:creationId xmlns:p14="http://schemas.microsoft.com/office/powerpoint/2010/main" val="1560692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725AA02-74F8-4C35-87C2-FD751A22C81B}" type="datetimeFigureOut">
              <a:rPr lang="en-US" smtClean="0"/>
              <a:t>4/12/2021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70A458-EDC9-468A-B753-9A685C3BDE35}" type="slidenum">
              <a:rPr lang="en-US" smtClean="0"/>
              <a:t>‹#›</a:t>
            </a:fld>
            <a:endParaRPr lang="en-US"/>
          </a:p>
        </p:txBody>
      </p:sp>
    </p:spTree>
    <p:extLst>
      <p:ext uri="{BB962C8B-B14F-4D97-AF65-F5344CB8AC3E}">
        <p14:creationId xmlns:p14="http://schemas.microsoft.com/office/powerpoint/2010/main" val="2682841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725AA02-74F8-4C35-87C2-FD751A22C81B}" type="datetimeFigureOut">
              <a:rPr lang="en-US" smtClean="0"/>
              <a:t>4/12/2021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470A458-EDC9-468A-B753-9A685C3BDE35}" type="slidenum">
              <a:rPr lang="en-US" smtClean="0"/>
              <a:t>‹#›</a:t>
            </a:fld>
            <a:endParaRPr lang="en-US"/>
          </a:p>
        </p:txBody>
      </p:sp>
    </p:spTree>
    <p:extLst>
      <p:ext uri="{BB962C8B-B14F-4D97-AF65-F5344CB8AC3E}">
        <p14:creationId xmlns:p14="http://schemas.microsoft.com/office/powerpoint/2010/main" val="2761808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725AA02-74F8-4C35-87C2-FD751A22C81B}" type="datetimeFigureOut">
              <a:rPr lang="en-US" smtClean="0"/>
              <a:t>4/12/2021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470A458-EDC9-468A-B753-9A685C3BDE35}" type="slidenum">
              <a:rPr lang="en-US" smtClean="0"/>
              <a:t>‹#›</a:t>
            </a:fld>
            <a:endParaRPr lang="en-US"/>
          </a:p>
        </p:txBody>
      </p:sp>
    </p:spTree>
    <p:extLst>
      <p:ext uri="{BB962C8B-B14F-4D97-AF65-F5344CB8AC3E}">
        <p14:creationId xmlns:p14="http://schemas.microsoft.com/office/powerpoint/2010/main" val="4202995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25AA02-74F8-4C35-87C2-FD751A22C81B}" type="datetimeFigureOut">
              <a:rPr lang="en-US" smtClean="0"/>
              <a:t>4/12/2021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70A458-EDC9-468A-B753-9A685C3BDE35}" type="slidenum">
              <a:rPr lang="en-US" smtClean="0"/>
              <a:t>‹#›</a:t>
            </a:fld>
            <a:endParaRPr lang="en-US"/>
          </a:p>
        </p:txBody>
      </p:sp>
    </p:spTree>
    <p:extLst>
      <p:ext uri="{BB962C8B-B14F-4D97-AF65-F5344CB8AC3E}">
        <p14:creationId xmlns:p14="http://schemas.microsoft.com/office/powerpoint/2010/main" val="2227917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725AA02-74F8-4C35-87C2-FD751A22C81B}" type="datetimeFigureOut">
              <a:rPr lang="en-US" smtClean="0"/>
              <a:t>4/12/2021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470A458-EDC9-468A-B753-9A685C3BDE3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46354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6">
            <a:extLst>
              <a:ext uri="{FF2B5EF4-FFF2-40B4-BE49-F238E27FC236}">
                <a16:creationId xmlns:lc="http://schemas.openxmlformats.org/drawingml/2006/lockedCanvas" xmlns:a16="http://schemas.microsoft.com/office/drawing/2014/main" xmlns="" id="{F67AD98C-6971-444D-BB16-03FAF865F62E}"/>
              </a:ext>
            </a:extLst>
          </p:cNvPr>
          <p:cNvSpPr txBox="1"/>
          <p:nvPr/>
        </p:nvSpPr>
        <p:spPr>
          <a:xfrm>
            <a:off x="1340806" y="1132032"/>
            <a:ext cx="10851194" cy="267765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sz="2800" dirty="0">
                <a:latin typeface="Arial" panose="020B0604020202020204" pitchFamily="34" charset="0"/>
                <a:cs typeface="Arial" panose="020B0604020202020204" pitchFamily="34" charset="0"/>
              </a:rPr>
              <a:t/>
            </a:r>
            <a:br>
              <a:rPr lang="en-US" sz="2800" dirty="0">
                <a:latin typeface="Arial" panose="020B0604020202020204" pitchFamily="34" charset="0"/>
                <a:cs typeface="Arial" panose="020B0604020202020204" pitchFamily="34" charset="0"/>
              </a:rPr>
            </a:br>
            <a:r>
              <a:rPr lang="en-US" sz="2000" u="sng" dirty="0">
                <a:latin typeface="Arial" panose="020B0604020202020204" pitchFamily="34" charset="0"/>
                <a:cs typeface="Arial" panose="020B0604020202020204" pitchFamily="34" charset="0"/>
              </a:rPr>
              <a:t>ĐỀ TÀI</a:t>
            </a:r>
            <a:r>
              <a:rPr lang="en-US" sz="2000" dirty="0">
                <a:latin typeface="Arial" panose="020B0604020202020204" pitchFamily="34" charset="0"/>
                <a:cs typeface="Arial" panose="020B0604020202020204" pitchFamily="34" charset="0"/>
              </a:rPr>
              <a:t>: </a:t>
            </a:r>
          </a:p>
          <a:p>
            <a:pPr algn="ctr">
              <a:lnSpc>
                <a:spcPct val="150000"/>
              </a:lnSpc>
            </a:pPr>
            <a:r>
              <a:rPr lang="en-US" sz="3200" dirty="0" smtClean="0">
                <a:latin typeface="Arial" panose="020B0604020202020204" pitchFamily="34" charset="0"/>
                <a:cs typeface="Arial" panose="020B0604020202020204" pitchFamily="34" charset="0"/>
              </a:rPr>
              <a:t>ÁP DỤNG THUẬT TOÁN MINIAX </a:t>
            </a:r>
          </a:p>
          <a:p>
            <a:pPr algn="ctr">
              <a:lnSpc>
                <a:spcPct val="150000"/>
              </a:lnSpc>
            </a:pPr>
            <a:r>
              <a:rPr lang="en-US" sz="3200" dirty="0" smtClean="0">
                <a:latin typeface="Arial" panose="020B0604020202020204" pitchFamily="34" charset="0"/>
                <a:cs typeface="Arial" panose="020B0604020202020204" pitchFamily="34" charset="0"/>
              </a:rPr>
              <a:t>GIẢI QUYẾT BÀI TOÁN CỜ CARO</a:t>
            </a:r>
            <a:endParaRPr lang="en-US" sz="3200"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lc="http://schemas.openxmlformats.org/drawingml/2006/lockedCanvas" xmlns:a16="http://schemas.microsoft.com/office/drawing/2014/main" xmlns="" id="{9BD49A3F-E21B-4EB3-BB29-AE63DCF9180C}"/>
              </a:ext>
            </a:extLst>
          </p:cNvPr>
          <p:cNvSpPr txBox="1"/>
          <p:nvPr/>
        </p:nvSpPr>
        <p:spPr>
          <a:xfrm>
            <a:off x="1340806" y="4580738"/>
            <a:ext cx="7899662" cy="110799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sz="2000" dirty="0" smtClean="0">
                <a:latin typeface="Arial" panose="020B0604020202020204" pitchFamily="34" charset="0"/>
                <a:cs typeface="Arial" panose="020B0604020202020204" pitchFamily="34" charset="0"/>
              </a:rPr>
              <a:t>SINH </a:t>
            </a:r>
            <a:r>
              <a:rPr lang="en-US" sz="2000" dirty="0">
                <a:latin typeface="Arial" panose="020B0604020202020204" pitchFamily="34" charset="0"/>
                <a:cs typeface="Arial" panose="020B0604020202020204" pitchFamily="34" charset="0"/>
              </a:rPr>
              <a:t>VIÊN THỰC HIỆN ĐỀ TÀI: </a:t>
            </a:r>
          </a:p>
          <a:p>
            <a:pPr>
              <a:lnSpc>
                <a:spcPct val="150000"/>
              </a:lnSpc>
            </a:pPr>
            <a:r>
              <a:rPr lang="en-US" sz="2400" dirty="0">
                <a:latin typeface="Arial" panose="020B0604020202020204" pitchFamily="34" charset="0"/>
                <a:cs typeface="Arial" panose="020B0604020202020204" pitchFamily="34" charset="0"/>
              </a:rPr>
              <a:t>Phạm </a:t>
            </a:r>
            <a:r>
              <a:rPr lang="en-US" sz="2400" dirty="0" err="1">
                <a:latin typeface="Arial" panose="020B0604020202020204" pitchFamily="34" charset="0"/>
                <a:cs typeface="Arial" panose="020B0604020202020204" pitchFamily="34" charset="0"/>
              </a:rPr>
              <a:t>Quang</a:t>
            </a: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Huy</a:t>
            </a:r>
            <a:endParaRPr lang="en-US" sz="2000" dirty="0">
              <a:latin typeface="Arial" panose="020B0604020202020204" pitchFamily="34" charset="0"/>
              <a:cs typeface="Arial" panose="020B0604020202020204" pitchFamily="34" charset="0"/>
            </a:endParaRPr>
          </a:p>
        </p:txBody>
      </p:sp>
      <p:pic>
        <p:nvPicPr>
          <p:cNvPr id="12" name="Picture 11" descr="Kết quả hình ảnh cho logo khoa IT trường sư phạm">
            <a:extLst>
              <a:ext uri="{FF2B5EF4-FFF2-40B4-BE49-F238E27FC236}">
                <a16:creationId xmlns:lc="http://schemas.openxmlformats.org/drawingml/2006/lockedCanvas" xmlns:a16="http://schemas.microsoft.com/office/drawing/2014/main" xmlns="" id="{00285F4B-6F41-4A11-A1C5-947008306EC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26531" y="166267"/>
            <a:ext cx="1546930" cy="154693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7">
            <a:extLst>
              <a:ext uri="{FF2B5EF4-FFF2-40B4-BE49-F238E27FC236}">
                <a16:creationId xmlns:lc="http://schemas.openxmlformats.org/drawingml/2006/lockedCanvas" xmlns:a16="http://schemas.microsoft.com/office/drawing/2014/main" xmlns="" id="{BEC0EEB1-1A52-4210-BD9C-0C35B02E1BAF}"/>
              </a:ext>
            </a:extLst>
          </p:cNvPr>
          <p:cNvSpPr txBox="1"/>
          <p:nvPr/>
        </p:nvSpPr>
        <p:spPr>
          <a:xfrm>
            <a:off x="1591678" y="547257"/>
            <a:ext cx="9495693" cy="58477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600" b="1" dirty="0">
                <a:latin typeface="Arial" pitchFamily="34" charset="0"/>
                <a:cs typeface="Arial" pitchFamily="34" charset="0"/>
              </a:rPr>
              <a:t>TRƯỜNG ĐẠI HỌC SƯ PHẠM HÀ  NỘI</a:t>
            </a:r>
          </a:p>
          <a:p>
            <a:pPr algn="ctr"/>
            <a:r>
              <a:rPr lang="en-US" sz="1600" b="1" dirty="0">
                <a:latin typeface="Arial" pitchFamily="34" charset="0"/>
                <a:cs typeface="Arial" pitchFamily="34" charset="0"/>
              </a:rPr>
              <a:t>KHOA CÔNG NGHỆ THÔNG TIN</a:t>
            </a:r>
          </a:p>
        </p:txBody>
      </p:sp>
      <p:sp>
        <p:nvSpPr>
          <p:cNvPr id="16" name="Date Placeholder 15"/>
          <p:cNvSpPr>
            <a:spLocks noGrp="1"/>
          </p:cNvSpPr>
          <p:nvPr>
            <p:ph type="dt" sz="half" idx="10"/>
          </p:nvPr>
        </p:nvSpPr>
        <p:spPr/>
        <p:txBody>
          <a:bodyPr/>
          <a:lstStyle/>
          <a:p>
            <a:fld id="{A65D9313-C980-4DD3-B8D4-7DC7E3A671F6}" type="datetime1">
              <a:rPr lang="en-US" smtClean="0"/>
              <a:t>4/12/2021</a:t>
            </a:fld>
            <a:endParaRPr lang="en-US"/>
          </a:p>
        </p:txBody>
      </p:sp>
      <p:sp>
        <p:nvSpPr>
          <p:cNvPr id="17" name="Footer Placeholder 16"/>
          <p:cNvSpPr>
            <a:spLocks noGrp="1"/>
          </p:cNvSpPr>
          <p:nvPr>
            <p:ph type="ftr" sz="quarter" idx="11"/>
          </p:nvPr>
        </p:nvSpPr>
        <p:spPr/>
        <p:txBody>
          <a:bodyPr/>
          <a:lstStyle/>
          <a:p>
            <a:r>
              <a:rPr lang="en-US" smtClean="0"/>
              <a:t>Tìm hiểu về mô hình nhà thông minh</a:t>
            </a:r>
            <a:endParaRPr lang="en-US"/>
          </a:p>
        </p:txBody>
      </p:sp>
      <p:sp>
        <p:nvSpPr>
          <p:cNvPr id="18" name="Slide Number Placeholder 17"/>
          <p:cNvSpPr>
            <a:spLocks noGrp="1"/>
          </p:cNvSpPr>
          <p:nvPr>
            <p:ph type="sldNum" sz="quarter" idx="12"/>
          </p:nvPr>
        </p:nvSpPr>
        <p:spPr/>
        <p:txBody>
          <a:bodyPr/>
          <a:lstStyle/>
          <a:p>
            <a:fld id="{95040360-2F84-439A-808B-831FB7BAF06C}" type="slidenum">
              <a:rPr lang="en-US" smtClean="0"/>
              <a:t>1</a:t>
            </a:fld>
            <a:endParaRPr lang="en-US"/>
          </a:p>
        </p:txBody>
      </p:sp>
    </p:spTree>
    <p:extLst>
      <p:ext uri="{BB962C8B-B14F-4D97-AF65-F5344CB8AC3E}">
        <p14:creationId xmlns:p14="http://schemas.microsoft.com/office/powerpoint/2010/main" val="30747749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037D54-00BF-4EC7-8CCA-E53A3A6D6EDD}"/>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NỘI DUNG TRÌNH BÀY</a:t>
            </a:r>
          </a:p>
        </p:txBody>
      </p:sp>
      <p:sp>
        <p:nvSpPr>
          <p:cNvPr id="3" name="Content Placeholder 2">
            <a:extLst>
              <a:ext uri="{FF2B5EF4-FFF2-40B4-BE49-F238E27FC236}">
                <a16:creationId xmlns:a16="http://schemas.microsoft.com/office/drawing/2014/main" xmlns="" id="{DF344DA3-0A77-431D-A9AB-85CDC097DB69}"/>
              </a:ext>
            </a:extLst>
          </p:cNvPr>
          <p:cNvSpPr>
            <a:spLocks noGrp="1"/>
          </p:cNvSpPr>
          <p:nvPr>
            <p:ph idx="1"/>
          </p:nvPr>
        </p:nvSpPr>
        <p:spPr>
          <a:xfrm>
            <a:off x="1066800" y="1837510"/>
            <a:ext cx="10058400" cy="4023360"/>
          </a:xfrm>
        </p:spPr>
        <p:txBody>
          <a:bodyPr>
            <a:noAutofit/>
          </a:bodyPr>
          <a:lstStyle/>
          <a:p>
            <a:pPr marL="571500" indent="-571500">
              <a:buFont typeface="+mj-lt"/>
              <a:buAutoNum type="arabicPeriod"/>
            </a:pPr>
            <a:r>
              <a:rPr lang="en-US" sz="2800" dirty="0" err="1" smtClean="0">
                <a:solidFill>
                  <a:schemeClr val="tx1"/>
                </a:solidFill>
                <a:latin typeface="Arial" panose="020B0604020202020204" pitchFamily="34" charset="0"/>
                <a:cs typeface="Arial" panose="020B0604020202020204" pitchFamily="34" charset="0"/>
              </a:rPr>
              <a:t>Tổng</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quan</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về</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trò</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chơi</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đối</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kháng</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trí</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tuệ</a:t>
            </a:r>
            <a:endParaRPr lang="en-US" sz="2800" dirty="0">
              <a:solidFill>
                <a:schemeClr val="tx1"/>
              </a:solidFill>
              <a:latin typeface="Arial" panose="020B0604020202020204" pitchFamily="34" charset="0"/>
              <a:cs typeface="Arial" panose="020B0604020202020204" pitchFamily="34" charset="0"/>
            </a:endParaRPr>
          </a:p>
          <a:p>
            <a:pPr marL="571500" indent="-571500">
              <a:buFont typeface="+mj-lt"/>
              <a:buAutoNum type="arabicPeriod"/>
            </a:pPr>
            <a:r>
              <a:rPr lang="en-US" sz="2800" dirty="0" err="1" smtClean="0">
                <a:solidFill>
                  <a:schemeClr val="tx1"/>
                </a:solidFill>
                <a:latin typeface="Arial" panose="020B0604020202020204" pitchFamily="34" charset="0"/>
                <a:cs typeface="Arial" panose="020B0604020202020204" pitchFamily="34" charset="0"/>
              </a:rPr>
              <a:t>Trí</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tuệ</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nhân</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tạo</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trong</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các</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trò</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chơi</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đối</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kháng</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hiện</a:t>
            </a:r>
            <a:r>
              <a:rPr lang="en-US" sz="2800" dirty="0" smtClean="0">
                <a:solidFill>
                  <a:schemeClr val="tx1"/>
                </a:solidFill>
                <a:latin typeface="Arial" panose="020B0604020202020204" pitchFamily="34" charset="0"/>
                <a:cs typeface="Arial" panose="020B0604020202020204" pitchFamily="34" charset="0"/>
              </a:rPr>
              <a:t> nay</a:t>
            </a:r>
            <a:endParaRPr lang="en-US" sz="2800" dirty="0">
              <a:solidFill>
                <a:schemeClr val="tx1"/>
              </a:solidFill>
              <a:latin typeface="Arial" panose="020B0604020202020204" pitchFamily="34" charset="0"/>
              <a:cs typeface="Arial" panose="020B0604020202020204" pitchFamily="34" charset="0"/>
            </a:endParaRPr>
          </a:p>
          <a:p>
            <a:pPr marL="571500" indent="-571500">
              <a:buFont typeface="+mj-lt"/>
              <a:buAutoNum type="arabicPeriod"/>
            </a:pPr>
            <a:r>
              <a:rPr lang="en-US" sz="2800" dirty="0" err="1" smtClean="0">
                <a:solidFill>
                  <a:srgbClr val="FF0000"/>
                </a:solidFill>
                <a:latin typeface="Arial" panose="020B0604020202020204" pitchFamily="34" charset="0"/>
                <a:cs typeface="Arial" panose="020B0604020202020204" pitchFamily="34" charset="0"/>
              </a:rPr>
              <a:t>Thuật</a:t>
            </a:r>
            <a:r>
              <a:rPr lang="en-US" sz="2800" dirty="0" smtClean="0">
                <a:solidFill>
                  <a:srgbClr val="FF0000"/>
                </a:solidFill>
                <a:latin typeface="Arial" panose="020B0604020202020204" pitchFamily="34" charset="0"/>
                <a:cs typeface="Arial" panose="020B0604020202020204" pitchFamily="34" charset="0"/>
              </a:rPr>
              <a:t> </a:t>
            </a:r>
            <a:r>
              <a:rPr lang="en-US" sz="2800" dirty="0" err="1" smtClean="0">
                <a:solidFill>
                  <a:srgbClr val="FF0000"/>
                </a:solidFill>
                <a:latin typeface="Arial" panose="020B0604020202020204" pitchFamily="34" charset="0"/>
                <a:cs typeface="Arial" panose="020B0604020202020204" pitchFamily="34" charset="0"/>
              </a:rPr>
              <a:t>toán</a:t>
            </a:r>
            <a:r>
              <a:rPr lang="en-US" sz="2800" dirty="0" smtClean="0">
                <a:solidFill>
                  <a:srgbClr val="FF0000"/>
                </a:solidFill>
                <a:latin typeface="Arial" panose="020B0604020202020204" pitchFamily="34" charset="0"/>
                <a:cs typeface="Arial" panose="020B0604020202020204" pitchFamily="34" charset="0"/>
              </a:rPr>
              <a:t> minimax </a:t>
            </a:r>
            <a:r>
              <a:rPr lang="en-US" sz="2800" dirty="0" err="1" smtClean="0">
                <a:solidFill>
                  <a:srgbClr val="FF0000"/>
                </a:solidFill>
                <a:latin typeface="Arial" panose="020B0604020202020204" pitchFamily="34" charset="0"/>
                <a:cs typeface="Arial" panose="020B0604020202020204" pitchFamily="34" charset="0"/>
              </a:rPr>
              <a:t>trong</a:t>
            </a:r>
            <a:r>
              <a:rPr lang="en-US" sz="2800" dirty="0" smtClean="0">
                <a:solidFill>
                  <a:srgbClr val="FF0000"/>
                </a:solidFill>
                <a:latin typeface="Arial" panose="020B0604020202020204" pitchFamily="34" charset="0"/>
                <a:cs typeface="Arial" panose="020B0604020202020204" pitchFamily="34" charset="0"/>
              </a:rPr>
              <a:t> </a:t>
            </a:r>
            <a:r>
              <a:rPr lang="en-US" sz="2800" dirty="0" err="1" smtClean="0">
                <a:solidFill>
                  <a:srgbClr val="FF0000"/>
                </a:solidFill>
                <a:latin typeface="Arial" panose="020B0604020202020204" pitchFamily="34" charset="0"/>
                <a:cs typeface="Arial" panose="020B0604020202020204" pitchFamily="34" charset="0"/>
              </a:rPr>
              <a:t>trò</a:t>
            </a:r>
            <a:r>
              <a:rPr lang="en-US" sz="2800" dirty="0" smtClean="0">
                <a:solidFill>
                  <a:srgbClr val="FF0000"/>
                </a:solidFill>
                <a:latin typeface="Arial" panose="020B0604020202020204" pitchFamily="34" charset="0"/>
                <a:cs typeface="Arial" panose="020B0604020202020204" pitchFamily="34" charset="0"/>
              </a:rPr>
              <a:t> </a:t>
            </a:r>
            <a:r>
              <a:rPr lang="en-US" sz="2800" dirty="0" err="1" smtClean="0">
                <a:solidFill>
                  <a:srgbClr val="FF0000"/>
                </a:solidFill>
                <a:latin typeface="Arial" panose="020B0604020202020204" pitchFamily="34" charset="0"/>
                <a:cs typeface="Arial" panose="020B0604020202020204" pitchFamily="34" charset="0"/>
              </a:rPr>
              <a:t>chơi</a:t>
            </a:r>
            <a:r>
              <a:rPr lang="en-US" sz="2800" dirty="0" smtClean="0">
                <a:solidFill>
                  <a:srgbClr val="FF0000"/>
                </a:solidFill>
                <a:latin typeface="Arial" panose="020B0604020202020204" pitchFamily="34" charset="0"/>
                <a:cs typeface="Arial" panose="020B0604020202020204" pitchFamily="34" charset="0"/>
              </a:rPr>
              <a:t> </a:t>
            </a:r>
            <a:r>
              <a:rPr lang="en-US" sz="2800" dirty="0" err="1" smtClean="0">
                <a:solidFill>
                  <a:srgbClr val="FF0000"/>
                </a:solidFill>
                <a:latin typeface="Arial" panose="020B0604020202020204" pitchFamily="34" charset="0"/>
                <a:cs typeface="Arial" panose="020B0604020202020204" pitchFamily="34" charset="0"/>
              </a:rPr>
              <a:t>cờ</a:t>
            </a:r>
            <a:r>
              <a:rPr lang="en-US" sz="2800" dirty="0" smtClean="0">
                <a:solidFill>
                  <a:srgbClr val="FF0000"/>
                </a:solidFill>
                <a:latin typeface="Arial" panose="020B0604020202020204" pitchFamily="34" charset="0"/>
                <a:cs typeface="Arial" panose="020B0604020202020204" pitchFamily="34" charset="0"/>
              </a:rPr>
              <a:t> </a:t>
            </a:r>
            <a:r>
              <a:rPr lang="en-US" sz="2800" dirty="0" err="1" smtClean="0">
                <a:solidFill>
                  <a:srgbClr val="FF0000"/>
                </a:solidFill>
                <a:latin typeface="Arial" panose="020B0604020202020204" pitchFamily="34" charset="0"/>
                <a:cs typeface="Arial" panose="020B0604020202020204" pitchFamily="34" charset="0"/>
              </a:rPr>
              <a:t>caro</a:t>
            </a:r>
            <a:endParaRPr lang="en-US" sz="2800" dirty="0" smtClean="0">
              <a:solidFill>
                <a:srgbClr val="FF0000"/>
              </a:solidFill>
              <a:latin typeface="Arial" panose="020B0604020202020204" pitchFamily="34" charset="0"/>
              <a:cs typeface="Arial" panose="020B0604020202020204" pitchFamily="34" charset="0"/>
            </a:endParaRPr>
          </a:p>
          <a:p>
            <a:pPr marL="571500" indent="-571500">
              <a:buFont typeface="+mj-lt"/>
              <a:buAutoNum type="arabicPeriod"/>
            </a:pPr>
            <a:r>
              <a:rPr lang="en-US" sz="2800" dirty="0" err="1" smtClean="0">
                <a:solidFill>
                  <a:schemeClr val="tx1"/>
                </a:solidFill>
                <a:latin typeface="Arial" panose="020B0604020202020204" pitchFamily="34" charset="0"/>
                <a:cs typeface="Arial" panose="020B0604020202020204" pitchFamily="34" charset="0"/>
              </a:rPr>
              <a:t>Mô</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phỏng</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trò</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chơi</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cờ</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caro</a:t>
            </a:r>
            <a:endParaRPr lang="en-US" sz="2800" dirty="0" smtClean="0">
              <a:solidFill>
                <a:schemeClr val="tx1"/>
              </a:solidFill>
              <a:latin typeface="Arial" panose="020B0604020202020204" pitchFamily="34" charset="0"/>
              <a:cs typeface="Arial" panose="020B0604020202020204" pitchFamily="34" charset="0"/>
            </a:endParaRPr>
          </a:p>
          <a:p>
            <a:pPr marL="571500" indent="-571500">
              <a:buFont typeface="+mj-lt"/>
              <a:buAutoNum type="arabicPeriod"/>
            </a:pPr>
            <a:r>
              <a:rPr lang="en-US" sz="2800" dirty="0" err="1" smtClean="0">
                <a:solidFill>
                  <a:schemeClr val="tx1"/>
                </a:solidFill>
                <a:latin typeface="Arial" panose="020B0604020202020204" pitchFamily="34" charset="0"/>
                <a:cs typeface="Arial" panose="020B0604020202020204" pitchFamily="34" charset="0"/>
              </a:rPr>
              <a:t>Đánh</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giá</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và</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kết</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luận</a:t>
            </a:r>
            <a:endParaRPr lang="en-US" sz="2800" dirty="0">
              <a:solidFill>
                <a:schemeClr val="tx1"/>
              </a:solidFill>
              <a:latin typeface="Arial" panose="020B0604020202020204" pitchFamily="34" charset="0"/>
              <a:cs typeface="Arial" panose="020B0604020202020204" pitchFamily="34" charset="0"/>
            </a:endParaRPr>
          </a:p>
          <a:p>
            <a:pPr marL="571500" indent="-571500">
              <a:buFont typeface="+mj-lt"/>
              <a:buAutoNum type="arabicPeriod"/>
            </a:pPr>
            <a:r>
              <a:rPr lang="en-US" sz="2800" dirty="0" err="1" smtClean="0">
                <a:solidFill>
                  <a:schemeClr val="tx1"/>
                </a:solidFill>
                <a:latin typeface="Arial" panose="020B0604020202020204" pitchFamily="34" charset="0"/>
                <a:cs typeface="Arial" panose="020B0604020202020204" pitchFamily="34" charset="0"/>
              </a:rPr>
              <a:t>Tài</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liệu</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tham</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khảo</a:t>
            </a:r>
            <a:endParaRPr lang="en-US" sz="2800" dirty="0">
              <a:solidFill>
                <a:schemeClr val="tx1"/>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DB46E8DD-452D-4854-A772-1BCEDA720EFA}" type="datetime1">
              <a:rPr lang="en-US" smtClean="0"/>
              <a:t>4/12/2021</a:t>
            </a:fld>
            <a:endParaRPr lang="en-US"/>
          </a:p>
        </p:txBody>
      </p:sp>
      <p:sp>
        <p:nvSpPr>
          <p:cNvPr id="6" name="Footer Placeholder 5"/>
          <p:cNvSpPr>
            <a:spLocks noGrp="1"/>
          </p:cNvSpPr>
          <p:nvPr>
            <p:ph type="ftr" sz="quarter" idx="11"/>
          </p:nvPr>
        </p:nvSpPr>
        <p:spPr/>
        <p:txBody>
          <a:bodyPr/>
          <a:lstStyle/>
          <a:p>
            <a:r>
              <a:rPr lang="en-US" smtClean="0"/>
              <a:t>Tìm hiểu về mô hình nhà thông minh</a:t>
            </a:r>
            <a:endParaRPr lang="en-US"/>
          </a:p>
        </p:txBody>
      </p:sp>
      <p:sp>
        <p:nvSpPr>
          <p:cNvPr id="7" name="Slide Number Placeholder 6">
            <a:extLst>
              <a:ext uri="{FF2B5EF4-FFF2-40B4-BE49-F238E27FC236}">
                <a16:creationId xmlns:a16="http://schemas.microsoft.com/office/drawing/2014/main" xmlns="" id="{EEAA3559-ED82-4CFA-BB19-5D6DC35FC3B5}"/>
              </a:ext>
            </a:extLst>
          </p:cNvPr>
          <p:cNvSpPr>
            <a:spLocks noGrp="1"/>
          </p:cNvSpPr>
          <p:nvPr>
            <p:ph type="sldNum" sz="quarter" idx="12"/>
          </p:nvPr>
        </p:nvSpPr>
        <p:spPr/>
        <p:txBody>
          <a:bodyPr/>
          <a:lstStyle/>
          <a:p>
            <a:fld id="{18ED45A5-BDF1-4422-9287-76C12A8AC39D}" type="slidenum">
              <a:rPr lang="en-US" smtClean="0"/>
              <a:t>10</a:t>
            </a:fld>
            <a:endParaRPr lang="en-US"/>
          </a:p>
        </p:txBody>
      </p:sp>
    </p:spTree>
    <p:extLst>
      <p:ext uri="{BB962C8B-B14F-4D97-AF65-F5344CB8AC3E}">
        <p14:creationId xmlns:p14="http://schemas.microsoft.com/office/powerpoint/2010/main" val="26122937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3. </a:t>
            </a:r>
            <a:r>
              <a:rPr lang="en-US" dirty="0" err="1" smtClean="0">
                <a:latin typeface="Arial" panose="020B0604020202020204" pitchFamily="34" charset="0"/>
                <a:cs typeface="Arial" panose="020B0604020202020204" pitchFamily="34" charset="0"/>
              </a:rPr>
              <a:t>Giải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thuật</a:t>
            </a:r>
            <a:r>
              <a:rPr lang="en-US" dirty="0" smtClean="0">
                <a:latin typeface="Arial" panose="020B0604020202020204" pitchFamily="34" charset="0"/>
                <a:cs typeface="Arial" panose="020B0604020202020204" pitchFamily="34" charset="0"/>
              </a:rPr>
              <a:t> minimax </a:t>
            </a:r>
            <a:r>
              <a:rPr lang="en-US" dirty="0" err="1" smtClean="0">
                <a:latin typeface="Arial" panose="020B0604020202020204" pitchFamily="34" charset="0"/>
                <a:cs typeface="Arial" panose="020B0604020202020204" pitchFamily="34" charset="0"/>
              </a:rPr>
              <a:t>trong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trò</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chơi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cờ</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caro</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sz="2400" dirty="0" smtClean="0">
                <a:solidFill>
                  <a:schemeClr val="tx1"/>
                </a:solidFill>
                <a:latin typeface="Arial" panose="020B0604020202020204" pitchFamily="34" charset="0"/>
                <a:cs typeface="Arial" panose="020B0604020202020204" pitchFamily="34" charset="0"/>
              </a:rPr>
              <a:t>   a.   </a:t>
            </a:r>
            <a:r>
              <a:rPr lang="en-US" sz="2400" dirty="0" err="1" smtClean="0">
                <a:solidFill>
                  <a:schemeClr val="tx1"/>
                </a:solidFill>
                <a:latin typeface="Arial" panose="020B0604020202020204" pitchFamily="34" charset="0"/>
                <a:cs typeface="Arial" panose="020B0604020202020204" pitchFamily="34" charset="0"/>
              </a:rPr>
              <a:t>Thuật</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toán</a:t>
            </a:r>
            <a:r>
              <a:rPr lang="en-US" sz="2400" dirty="0" smtClean="0">
                <a:solidFill>
                  <a:schemeClr val="tx1"/>
                </a:solidFill>
                <a:latin typeface="Arial" panose="020B0604020202020204" pitchFamily="34" charset="0"/>
                <a:cs typeface="Arial" panose="020B0604020202020204" pitchFamily="34" charset="0"/>
              </a:rPr>
              <a:t> minimax</a:t>
            </a:r>
          </a:p>
          <a:p>
            <a:pPr>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 </a:t>
            </a:r>
            <a:r>
              <a:rPr lang="vi-VN" sz="2400" dirty="0" smtClean="0">
                <a:solidFill>
                  <a:schemeClr val="tx1"/>
                </a:solidFill>
                <a:latin typeface="Arial" panose="020B0604020202020204" pitchFamily="34" charset="0"/>
                <a:cs typeface="Arial" panose="020B0604020202020204" pitchFamily="34" charset="0"/>
              </a:rPr>
              <a:t>Minimax </a:t>
            </a:r>
            <a:r>
              <a:rPr lang="vi-VN" sz="2400" dirty="0">
                <a:solidFill>
                  <a:schemeClr val="tx1"/>
                </a:solidFill>
                <a:latin typeface="Arial" panose="020B0604020202020204" pitchFamily="34" charset="0"/>
                <a:cs typeface="Arial" panose="020B0604020202020204" pitchFamily="34" charset="0"/>
              </a:rPr>
              <a:t>là một thuật toán đệ quy được sử dụng để chọn nước đi tối ưu cho một người </a:t>
            </a:r>
            <a:r>
              <a:rPr lang="vi-VN" sz="2400" dirty="0" smtClean="0">
                <a:solidFill>
                  <a:schemeClr val="tx1"/>
                </a:solidFill>
                <a:latin typeface="Arial" panose="020B0604020202020204" pitchFamily="34" charset="0"/>
                <a:cs typeface="Arial" panose="020B0604020202020204" pitchFamily="34" charset="0"/>
              </a:rPr>
              <a:t>chơi</a:t>
            </a:r>
            <a:r>
              <a:rPr lang="en-US" sz="2400" dirty="0" smtClean="0">
                <a:solidFill>
                  <a:schemeClr val="tx1"/>
                </a:solidFill>
                <a:latin typeface="Arial" panose="020B0604020202020204" pitchFamily="34" charset="0"/>
                <a:cs typeface="Arial" panose="020B0604020202020204" pitchFamily="34" charset="0"/>
              </a:rPr>
              <a:t>.</a:t>
            </a:r>
          </a:p>
          <a:p>
            <a:pPr>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 G</a:t>
            </a:r>
            <a:r>
              <a:rPr lang="vi-VN" sz="2400" dirty="0" smtClean="0">
                <a:solidFill>
                  <a:schemeClr val="tx1"/>
                </a:solidFill>
                <a:latin typeface="Arial" panose="020B0604020202020204" pitchFamily="34" charset="0"/>
                <a:cs typeface="Arial" panose="020B0604020202020204" pitchFamily="34" charset="0"/>
              </a:rPr>
              <a:t>iả </a:t>
            </a:r>
            <a:r>
              <a:rPr lang="vi-VN" sz="2400" dirty="0">
                <a:solidFill>
                  <a:schemeClr val="tx1"/>
                </a:solidFill>
                <a:latin typeface="Arial" panose="020B0604020202020204" pitchFamily="34" charset="0"/>
                <a:cs typeface="Arial" panose="020B0604020202020204" pitchFamily="34" charset="0"/>
              </a:rPr>
              <a:t>sử rằng đối thủ cũng đang chơi một cách tối ưu. Mục đích của thuật toán là tối thiểu hóa (minimize) tổn thất vốn được dự tính có thể là "tối đa" (maximize</a:t>
            </a:r>
            <a:r>
              <a:rPr lang="vi-VN" sz="2400" dirty="0" smtClean="0">
                <a:solidFill>
                  <a:schemeClr val="tx1"/>
                </a:solidFill>
                <a:latin typeface="Arial" panose="020B0604020202020204" pitchFamily="34" charset="0"/>
                <a:cs typeface="Arial" panose="020B0604020202020204" pitchFamily="34" charset="0"/>
              </a:rPr>
              <a:t>).</a:t>
            </a:r>
            <a:endParaRPr lang="en-US" sz="2400" dirty="0" smtClean="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vi-VN" sz="2400" dirty="0" smtClean="0">
                <a:solidFill>
                  <a:schemeClr val="tx1"/>
                </a:solidFill>
                <a:latin typeface="Arial" panose="020B0604020202020204" pitchFamily="34" charset="0"/>
                <a:cs typeface="Arial" panose="020B0604020202020204" pitchFamily="34" charset="0"/>
              </a:rPr>
              <a:t>Thuật </a:t>
            </a:r>
            <a:r>
              <a:rPr lang="vi-VN" sz="2400" dirty="0">
                <a:solidFill>
                  <a:schemeClr val="tx1"/>
                </a:solidFill>
                <a:latin typeface="Arial" panose="020B0604020202020204" pitchFamily="34" charset="0"/>
                <a:cs typeface="Arial" panose="020B0604020202020204" pitchFamily="34" charset="0"/>
              </a:rPr>
              <a:t>toán này dựa trên kỹ thuật tìm kiếm đối nghịch. Trong một bài toán tìm kiếm thông thường, giải pháp tối ưu sẽ là một chuỗi các hành động dẫn đến trạng thái mục </a:t>
            </a:r>
            <a:r>
              <a:rPr lang="vi-VN" sz="2400" dirty="0" smtClean="0">
                <a:solidFill>
                  <a:schemeClr val="tx1"/>
                </a:solidFill>
                <a:latin typeface="Arial" panose="020B0604020202020204" pitchFamily="34" charset="0"/>
                <a:cs typeface="Arial" panose="020B0604020202020204" pitchFamily="34" charset="0"/>
              </a:rPr>
              <a:t>tiêu</a:t>
            </a:r>
            <a:endParaRPr lang="en-US"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951040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Giải</a:t>
            </a:r>
            <a:r>
              <a:rPr lang="en-US" dirty="0" smtClean="0"/>
              <a:t> </a:t>
            </a:r>
            <a:r>
              <a:rPr lang="en-US" dirty="0" err="1" smtClean="0"/>
              <a:t>thuật</a:t>
            </a:r>
            <a:r>
              <a:rPr lang="en-US" dirty="0" smtClean="0"/>
              <a:t> minimax </a:t>
            </a:r>
            <a:r>
              <a:rPr lang="en-US" dirty="0" err="1" smtClean="0"/>
              <a:t>trong</a:t>
            </a:r>
            <a:r>
              <a:rPr lang="en-US" dirty="0" smtClean="0"/>
              <a:t> </a:t>
            </a:r>
            <a:r>
              <a:rPr lang="en-US" dirty="0" err="1" smtClean="0"/>
              <a:t>trò</a:t>
            </a:r>
            <a:r>
              <a:rPr lang="en-US" dirty="0" smtClean="0"/>
              <a:t> </a:t>
            </a:r>
            <a:r>
              <a:rPr lang="en-US" dirty="0" err="1" smtClean="0"/>
              <a:t>chơi</a:t>
            </a:r>
            <a:r>
              <a:rPr lang="en-US" dirty="0" smtClean="0"/>
              <a:t> </a:t>
            </a:r>
            <a:r>
              <a:rPr lang="en-US" dirty="0" err="1" smtClean="0"/>
              <a:t>cờ</a:t>
            </a:r>
            <a:r>
              <a:rPr lang="en-US" dirty="0" smtClean="0"/>
              <a:t> </a:t>
            </a:r>
            <a:r>
              <a:rPr lang="en-US" dirty="0" err="1" smtClean="0"/>
              <a:t>caro</a:t>
            </a:r>
            <a:endParaRPr lang="en-US" dirty="0"/>
          </a:p>
        </p:txBody>
      </p:sp>
      <p:sp>
        <p:nvSpPr>
          <p:cNvPr id="3" name="Content Placeholder 2"/>
          <p:cNvSpPr>
            <a:spLocks noGrp="1"/>
          </p:cNvSpPr>
          <p:nvPr>
            <p:ph idx="1"/>
          </p:nvPr>
        </p:nvSpPr>
        <p:spPr/>
        <p:txBody>
          <a:bodyPr>
            <a:normAutofit lnSpcReduction="10000"/>
          </a:bodyPr>
          <a:lstStyle/>
          <a:p>
            <a:r>
              <a:rPr lang="en-US" dirty="0" smtClean="0"/>
              <a:t>   b.   </a:t>
            </a:r>
            <a:r>
              <a:rPr lang="en-US" dirty="0" err="1" smtClean="0"/>
              <a:t>Mô</a:t>
            </a:r>
            <a:r>
              <a:rPr lang="en-US" dirty="0" smtClean="0"/>
              <a:t> </a:t>
            </a:r>
            <a:r>
              <a:rPr lang="en-US" dirty="0" err="1" smtClean="0"/>
              <a:t>tả</a:t>
            </a:r>
            <a:r>
              <a:rPr lang="en-US" dirty="0" smtClean="0"/>
              <a:t> </a:t>
            </a:r>
            <a:r>
              <a:rPr lang="en-US" dirty="0" err="1" smtClean="0"/>
              <a:t>thuật</a:t>
            </a:r>
            <a:r>
              <a:rPr lang="en-US" dirty="0" smtClean="0"/>
              <a:t> </a:t>
            </a:r>
            <a:r>
              <a:rPr lang="en-US" dirty="0" err="1" smtClean="0"/>
              <a:t>toán</a:t>
            </a:r>
            <a:r>
              <a:rPr lang="en-US" dirty="0" smtClean="0"/>
              <a:t> minimax</a:t>
            </a:r>
          </a:p>
          <a:p>
            <a:pPr>
              <a:buFont typeface="Wingdings" panose="05000000000000000000" pitchFamily="2" charset="2"/>
              <a:buChar char="Ø"/>
            </a:pPr>
            <a:r>
              <a:rPr lang="vi-VN" dirty="0" smtClean="0"/>
              <a:t>Hai đ</a:t>
            </a:r>
            <a:r>
              <a:rPr lang="en-US" dirty="0" err="1" smtClean="0"/>
              <a:t>ối</a:t>
            </a:r>
            <a:r>
              <a:rPr lang="vi-VN" dirty="0" smtClean="0"/>
              <a:t> </a:t>
            </a:r>
            <a:r>
              <a:rPr lang="vi-VN" dirty="0"/>
              <a:t>thủ trong trò chơi được gọi là MIN và MAX. </a:t>
            </a:r>
            <a:endParaRPr lang="en-US" dirty="0" smtClean="0"/>
          </a:p>
          <a:p>
            <a:pPr marL="0" indent="0">
              <a:buNone/>
            </a:pPr>
            <a:r>
              <a:rPr lang="en-US" dirty="0" smtClean="0"/>
              <a:t>    </a:t>
            </a:r>
            <a:r>
              <a:rPr lang="vi-VN" dirty="0" smtClean="0"/>
              <a:t>– </a:t>
            </a:r>
            <a:r>
              <a:rPr lang="vi-VN" dirty="0"/>
              <a:t>Mỗi nút lá có giá trị: </a:t>
            </a:r>
            <a:endParaRPr lang="en-US" dirty="0" smtClean="0"/>
          </a:p>
          <a:p>
            <a:pPr marL="0" indent="0">
              <a:buNone/>
            </a:pPr>
            <a:r>
              <a:rPr lang="en-US" dirty="0" smtClean="0"/>
              <a:t>    </a:t>
            </a:r>
            <a:r>
              <a:rPr lang="vi-VN" dirty="0" smtClean="0"/>
              <a:t>• </a:t>
            </a:r>
            <a:r>
              <a:rPr lang="vi-VN" dirty="0"/>
              <a:t>1 nếu là MAX thắng, </a:t>
            </a:r>
            <a:endParaRPr lang="en-US" dirty="0" smtClean="0"/>
          </a:p>
          <a:p>
            <a:pPr marL="0" indent="0">
              <a:buNone/>
            </a:pPr>
            <a:r>
              <a:rPr lang="en-US" dirty="0" smtClean="0"/>
              <a:t>    </a:t>
            </a:r>
            <a:r>
              <a:rPr lang="vi-VN" dirty="0" smtClean="0"/>
              <a:t>• </a:t>
            </a:r>
            <a:r>
              <a:rPr lang="vi-VN" dirty="0"/>
              <a:t>0 nếu là MIN thắng. </a:t>
            </a:r>
            <a:endParaRPr lang="en-US" dirty="0" smtClean="0"/>
          </a:p>
          <a:p>
            <a:pPr marL="0" indent="0">
              <a:buNone/>
            </a:pPr>
            <a:r>
              <a:rPr lang="en-US" dirty="0"/>
              <a:t> </a:t>
            </a:r>
            <a:r>
              <a:rPr lang="en-US" dirty="0" smtClean="0"/>
              <a:t>   </a:t>
            </a:r>
            <a:r>
              <a:rPr lang="vi-VN" dirty="0" smtClean="0"/>
              <a:t>– </a:t>
            </a:r>
            <a:r>
              <a:rPr lang="vi-VN" dirty="0"/>
              <a:t>Minimax sẽ truyền các giá trị này lên cao dần trên đồ thị, qua các nút cha mẹ kế tiếp theo các luật sau: </a:t>
            </a:r>
            <a:endParaRPr lang="en-US" dirty="0" smtClean="0"/>
          </a:p>
          <a:p>
            <a:pPr marL="0" indent="0">
              <a:buNone/>
            </a:pPr>
            <a:r>
              <a:rPr lang="en-US" dirty="0" smtClean="0"/>
              <a:t>    </a:t>
            </a:r>
            <a:r>
              <a:rPr lang="vi-VN" dirty="0" smtClean="0"/>
              <a:t>• </a:t>
            </a:r>
            <a:r>
              <a:rPr lang="vi-VN" dirty="0"/>
              <a:t>Nếu trạng thái cha mẹ là MAX, gán cho nó giá trị lớn nhất có trong các </a:t>
            </a:r>
            <a:r>
              <a:rPr lang="vi-VN" dirty="0" smtClean="0"/>
              <a:t>trạng thái </a:t>
            </a:r>
            <a:r>
              <a:rPr lang="vi-VN" dirty="0"/>
              <a:t>con. </a:t>
            </a:r>
            <a:endParaRPr lang="en-US" dirty="0" smtClean="0"/>
          </a:p>
          <a:p>
            <a:pPr marL="0" indent="0">
              <a:buNone/>
            </a:pPr>
            <a:r>
              <a:rPr lang="en-US" dirty="0" smtClean="0"/>
              <a:t>    </a:t>
            </a:r>
            <a:r>
              <a:rPr lang="vi-VN" dirty="0" smtClean="0"/>
              <a:t>• </a:t>
            </a:r>
            <a:r>
              <a:rPr lang="vi-VN" dirty="0"/>
              <a:t>Nếu trạng thái cha mẹ là MIN, gán cho nó giá trị nhỏ nhất có trong các trạng </a:t>
            </a:r>
            <a:r>
              <a:rPr lang="en-US" dirty="0" smtClean="0"/>
              <a:t>	    </a:t>
            </a:r>
            <a:r>
              <a:rPr lang="vi-VN" dirty="0" smtClean="0"/>
              <a:t>thái </a:t>
            </a:r>
            <a:r>
              <a:rPr lang="vi-VN" dirty="0"/>
              <a:t>con.</a:t>
            </a:r>
            <a:endParaRPr lang="en-US" dirty="0"/>
          </a:p>
        </p:txBody>
      </p:sp>
    </p:spTree>
    <p:extLst>
      <p:ext uri="{BB962C8B-B14F-4D97-AF65-F5344CB8AC3E}">
        <p14:creationId xmlns:p14="http://schemas.microsoft.com/office/powerpoint/2010/main" val="11975791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Giải</a:t>
            </a:r>
            <a:r>
              <a:rPr lang="en-US" dirty="0" smtClean="0"/>
              <a:t> </a:t>
            </a:r>
            <a:r>
              <a:rPr lang="en-US" dirty="0" err="1" smtClean="0"/>
              <a:t>thuật</a:t>
            </a:r>
            <a:r>
              <a:rPr lang="en-US" dirty="0" smtClean="0"/>
              <a:t> minimax </a:t>
            </a:r>
            <a:r>
              <a:rPr lang="en-US" dirty="0" err="1" smtClean="0"/>
              <a:t>trong</a:t>
            </a:r>
            <a:r>
              <a:rPr lang="en-US" dirty="0" smtClean="0"/>
              <a:t> </a:t>
            </a:r>
            <a:r>
              <a:rPr lang="en-US" dirty="0" err="1" smtClean="0"/>
              <a:t>trò</a:t>
            </a:r>
            <a:r>
              <a:rPr lang="en-US" dirty="0" smtClean="0"/>
              <a:t> </a:t>
            </a:r>
            <a:r>
              <a:rPr lang="en-US" dirty="0" err="1" smtClean="0"/>
              <a:t>chơi</a:t>
            </a:r>
            <a:r>
              <a:rPr lang="en-US" dirty="0" smtClean="0"/>
              <a:t> </a:t>
            </a:r>
            <a:r>
              <a:rPr lang="en-US" dirty="0" err="1" smtClean="0"/>
              <a:t>cờ</a:t>
            </a:r>
            <a:r>
              <a:rPr lang="en-US" dirty="0" smtClean="0"/>
              <a:t> </a:t>
            </a:r>
            <a:r>
              <a:rPr lang="en-US" dirty="0" err="1" smtClean="0"/>
              <a:t>caro</a:t>
            </a:r>
            <a:endParaRPr lang="en-US" dirty="0"/>
          </a:p>
        </p:txBody>
      </p:sp>
      <p:sp>
        <p:nvSpPr>
          <p:cNvPr id="3" name="Content Placeholder 2"/>
          <p:cNvSpPr>
            <a:spLocks noGrp="1"/>
          </p:cNvSpPr>
          <p:nvPr>
            <p:ph idx="1"/>
          </p:nvPr>
        </p:nvSpPr>
        <p:spPr/>
        <p:txBody>
          <a:bodyPr>
            <a:normAutofit/>
          </a:bodyPr>
          <a:lstStyle/>
          <a:p>
            <a:r>
              <a:rPr lang="en-US" dirty="0" smtClean="0"/>
              <a:t>   b.   </a:t>
            </a:r>
            <a:r>
              <a:rPr lang="en-US" dirty="0" err="1" smtClean="0"/>
              <a:t>Mô</a:t>
            </a:r>
            <a:r>
              <a:rPr lang="en-US" dirty="0" smtClean="0"/>
              <a:t> </a:t>
            </a:r>
            <a:r>
              <a:rPr lang="en-US" dirty="0" err="1" smtClean="0"/>
              <a:t>tả</a:t>
            </a:r>
            <a:r>
              <a:rPr lang="en-US" dirty="0" smtClean="0"/>
              <a:t> </a:t>
            </a:r>
            <a:r>
              <a:rPr lang="en-US" dirty="0" err="1" smtClean="0"/>
              <a:t>thuật</a:t>
            </a:r>
            <a:r>
              <a:rPr lang="en-US" dirty="0" smtClean="0"/>
              <a:t> </a:t>
            </a:r>
            <a:r>
              <a:rPr lang="en-US" dirty="0" err="1" smtClean="0"/>
              <a:t>toán</a:t>
            </a:r>
            <a:r>
              <a:rPr lang="en-US" dirty="0" smtClean="0"/>
              <a:t> minimax</a:t>
            </a:r>
          </a:p>
          <a:p>
            <a:endParaRPr lang="en-US" dirty="0"/>
          </a:p>
          <a:p>
            <a:endParaRPr lang="en-US" dirty="0" smtClean="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734184" y="2422208"/>
            <a:ext cx="7958456" cy="2911792"/>
          </a:xfrm>
          <a:prstGeom prst="rect">
            <a:avLst/>
          </a:prstGeom>
        </p:spPr>
      </p:pic>
    </p:spTree>
    <p:extLst>
      <p:ext uri="{BB962C8B-B14F-4D97-AF65-F5344CB8AC3E}">
        <p14:creationId xmlns:p14="http://schemas.microsoft.com/office/powerpoint/2010/main" val="12695441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Giải</a:t>
            </a:r>
            <a:r>
              <a:rPr lang="en-US" dirty="0" smtClean="0"/>
              <a:t> </a:t>
            </a:r>
            <a:r>
              <a:rPr lang="en-US" dirty="0" err="1" smtClean="0"/>
              <a:t>thuật</a:t>
            </a:r>
            <a:r>
              <a:rPr lang="en-US" dirty="0" smtClean="0"/>
              <a:t> minimax </a:t>
            </a:r>
            <a:r>
              <a:rPr lang="en-US" dirty="0" err="1" smtClean="0"/>
              <a:t>trong</a:t>
            </a:r>
            <a:r>
              <a:rPr lang="en-US" dirty="0" smtClean="0"/>
              <a:t> </a:t>
            </a:r>
            <a:r>
              <a:rPr lang="en-US" dirty="0" err="1" smtClean="0"/>
              <a:t>trò</a:t>
            </a:r>
            <a:r>
              <a:rPr lang="en-US" dirty="0" smtClean="0"/>
              <a:t> </a:t>
            </a:r>
            <a:r>
              <a:rPr lang="en-US" dirty="0" err="1" smtClean="0"/>
              <a:t>chơi</a:t>
            </a:r>
            <a:r>
              <a:rPr lang="en-US" dirty="0" smtClean="0"/>
              <a:t> </a:t>
            </a:r>
            <a:r>
              <a:rPr lang="en-US" dirty="0" err="1" smtClean="0"/>
              <a:t>cờ</a:t>
            </a:r>
            <a:r>
              <a:rPr lang="en-US" dirty="0" smtClean="0"/>
              <a:t> </a:t>
            </a:r>
            <a:r>
              <a:rPr lang="en-US" dirty="0" err="1" smtClean="0"/>
              <a:t>caro</a:t>
            </a:r>
            <a:endParaRPr lang="en-US" dirty="0"/>
          </a:p>
        </p:txBody>
      </p:sp>
      <p:sp>
        <p:nvSpPr>
          <p:cNvPr id="3" name="Content Placeholder 2"/>
          <p:cNvSpPr>
            <a:spLocks noGrp="1"/>
          </p:cNvSpPr>
          <p:nvPr>
            <p:ph idx="1"/>
          </p:nvPr>
        </p:nvSpPr>
        <p:spPr/>
        <p:txBody>
          <a:bodyPr>
            <a:normAutofit/>
          </a:bodyPr>
          <a:lstStyle/>
          <a:p>
            <a:r>
              <a:rPr lang="en-US" dirty="0" smtClean="0"/>
              <a:t>   b.   </a:t>
            </a:r>
            <a:r>
              <a:rPr lang="en-US" dirty="0" err="1" smtClean="0"/>
              <a:t>Mô</a:t>
            </a:r>
            <a:r>
              <a:rPr lang="en-US" dirty="0" smtClean="0"/>
              <a:t> </a:t>
            </a:r>
            <a:r>
              <a:rPr lang="en-US" dirty="0" err="1" smtClean="0"/>
              <a:t>tả</a:t>
            </a:r>
            <a:r>
              <a:rPr lang="en-US" dirty="0" smtClean="0"/>
              <a:t> </a:t>
            </a:r>
            <a:r>
              <a:rPr lang="en-US" dirty="0" err="1" smtClean="0"/>
              <a:t>thuật</a:t>
            </a:r>
            <a:r>
              <a:rPr lang="en-US" dirty="0" smtClean="0"/>
              <a:t> </a:t>
            </a:r>
            <a:r>
              <a:rPr lang="en-US" dirty="0" err="1" smtClean="0"/>
              <a:t>toán</a:t>
            </a:r>
            <a:r>
              <a:rPr lang="en-US" dirty="0" smtClean="0"/>
              <a:t> minimax</a:t>
            </a:r>
          </a:p>
          <a:p>
            <a:endParaRPr lang="en-US" dirty="0"/>
          </a:p>
          <a:p>
            <a:endParaRPr lang="en-US" dirty="0" smtClean="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751012" y="2474277"/>
            <a:ext cx="8734108" cy="3103563"/>
          </a:xfrm>
          <a:prstGeom prst="rect">
            <a:avLst/>
          </a:prstGeom>
        </p:spPr>
      </p:pic>
    </p:spTree>
    <p:extLst>
      <p:ext uri="{BB962C8B-B14F-4D97-AF65-F5344CB8AC3E}">
        <p14:creationId xmlns:p14="http://schemas.microsoft.com/office/powerpoint/2010/main" val="31911579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037D54-00BF-4EC7-8CCA-E53A3A6D6EDD}"/>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NỘI DUNG TRÌNH BÀY</a:t>
            </a:r>
          </a:p>
        </p:txBody>
      </p:sp>
      <p:sp>
        <p:nvSpPr>
          <p:cNvPr id="3" name="Content Placeholder 2">
            <a:extLst>
              <a:ext uri="{FF2B5EF4-FFF2-40B4-BE49-F238E27FC236}">
                <a16:creationId xmlns:a16="http://schemas.microsoft.com/office/drawing/2014/main" xmlns="" id="{DF344DA3-0A77-431D-A9AB-85CDC097DB69}"/>
              </a:ext>
            </a:extLst>
          </p:cNvPr>
          <p:cNvSpPr>
            <a:spLocks noGrp="1"/>
          </p:cNvSpPr>
          <p:nvPr>
            <p:ph idx="1"/>
          </p:nvPr>
        </p:nvSpPr>
        <p:spPr>
          <a:xfrm>
            <a:off x="1066800" y="1837510"/>
            <a:ext cx="10058400" cy="4023360"/>
          </a:xfrm>
        </p:spPr>
        <p:txBody>
          <a:bodyPr>
            <a:noAutofit/>
          </a:bodyPr>
          <a:lstStyle/>
          <a:p>
            <a:pPr marL="571500" indent="-571500">
              <a:buFont typeface="+mj-lt"/>
              <a:buAutoNum type="arabicPeriod"/>
            </a:pPr>
            <a:r>
              <a:rPr lang="en-US" sz="2800" dirty="0" err="1" smtClean="0">
                <a:solidFill>
                  <a:schemeClr val="tx1"/>
                </a:solidFill>
                <a:latin typeface="Arial" panose="020B0604020202020204" pitchFamily="34" charset="0"/>
                <a:cs typeface="Arial" panose="020B0604020202020204" pitchFamily="34" charset="0"/>
              </a:rPr>
              <a:t>Tổng</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quan</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về</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trò</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chơi</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đối</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kháng</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trí</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tuệ</a:t>
            </a:r>
            <a:endParaRPr lang="en-US" sz="2800" dirty="0">
              <a:solidFill>
                <a:schemeClr val="tx1"/>
              </a:solidFill>
              <a:latin typeface="Arial" panose="020B0604020202020204" pitchFamily="34" charset="0"/>
              <a:cs typeface="Arial" panose="020B0604020202020204" pitchFamily="34" charset="0"/>
            </a:endParaRPr>
          </a:p>
          <a:p>
            <a:pPr marL="571500" indent="-571500">
              <a:buFont typeface="+mj-lt"/>
              <a:buAutoNum type="arabicPeriod"/>
            </a:pPr>
            <a:r>
              <a:rPr lang="en-US" sz="2800" dirty="0" err="1" smtClean="0">
                <a:solidFill>
                  <a:schemeClr val="tx1"/>
                </a:solidFill>
                <a:latin typeface="Arial" panose="020B0604020202020204" pitchFamily="34" charset="0"/>
                <a:cs typeface="Arial" panose="020B0604020202020204" pitchFamily="34" charset="0"/>
              </a:rPr>
              <a:t>Trí</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tuệ</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nhân</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tạo</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trong</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các</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trò</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chơi</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đối</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kháng</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hiện</a:t>
            </a:r>
            <a:r>
              <a:rPr lang="en-US" sz="2800" dirty="0" smtClean="0">
                <a:solidFill>
                  <a:schemeClr val="tx1"/>
                </a:solidFill>
                <a:latin typeface="Arial" panose="020B0604020202020204" pitchFamily="34" charset="0"/>
                <a:cs typeface="Arial" panose="020B0604020202020204" pitchFamily="34" charset="0"/>
              </a:rPr>
              <a:t> nay</a:t>
            </a:r>
            <a:endParaRPr lang="en-US" sz="2800" dirty="0">
              <a:solidFill>
                <a:schemeClr val="tx1"/>
              </a:solidFill>
              <a:latin typeface="Arial" panose="020B0604020202020204" pitchFamily="34" charset="0"/>
              <a:cs typeface="Arial" panose="020B0604020202020204" pitchFamily="34" charset="0"/>
            </a:endParaRPr>
          </a:p>
          <a:p>
            <a:pPr marL="571500" indent="-571500">
              <a:buFont typeface="+mj-lt"/>
              <a:buAutoNum type="arabicPeriod"/>
            </a:pPr>
            <a:r>
              <a:rPr lang="en-US" sz="2800" dirty="0" err="1" smtClean="0">
                <a:solidFill>
                  <a:schemeClr val="tx1"/>
                </a:solidFill>
                <a:latin typeface="Arial" panose="020B0604020202020204" pitchFamily="34" charset="0"/>
                <a:cs typeface="Arial" panose="020B0604020202020204" pitchFamily="34" charset="0"/>
              </a:rPr>
              <a:t>Thuật</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toán</a:t>
            </a:r>
            <a:r>
              <a:rPr lang="en-US" sz="2800" dirty="0" smtClean="0">
                <a:solidFill>
                  <a:schemeClr val="tx1"/>
                </a:solidFill>
                <a:latin typeface="Arial" panose="020B0604020202020204" pitchFamily="34" charset="0"/>
                <a:cs typeface="Arial" panose="020B0604020202020204" pitchFamily="34" charset="0"/>
              </a:rPr>
              <a:t> minimax </a:t>
            </a:r>
            <a:r>
              <a:rPr lang="en-US" sz="2800" dirty="0" err="1" smtClean="0">
                <a:solidFill>
                  <a:schemeClr val="tx1"/>
                </a:solidFill>
                <a:latin typeface="Arial" panose="020B0604020202020204" pitchFamily="34" charset="0"/>
                <a:cs typeface="Arial" panose="020B0604020202020204" pitchFamily="34" charset="0"/>
              </a:rPr>
              <a:t>trong</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trò</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chơi</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cờ</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caro</a:t>
            </a:r>
            <a:endParaRPr lang="en-US" sz="2800" dirty="0" smtClean="0">
              <a:solidFill>
                <a:schemeClr val="tx1"/>
              </a:solidFill>
              <a:latin typeface="Arial" panose="020B0604020202020204" pitchFamily="34" charset="0"/>
              <a:cs typeface="Arial" panose="020B0604020202020204" pitchFamily="34" charset="0"/>
            </a:endParaRPr>
          </a:p>
          <a:p>
            <a:pPr marL="571500" indent="-571500">
              <a:buFont typeface="+mj-lt"/>
              <a:buAutoNum type="arabicPeriod"/>
            </a:pPr>
            <a:r>
              <a:rPr lang="en-US" sz="2800" dirty="0" err="1">
                <a:solidFill>
                  <a:srgbClr val="FF0000"/>
                </a:solidFill>
                <a:latin typeface="Arial" panose="020B0604020202020204" pitchFamily="34" charset="0"/>
                <a:cs typeface="Arial" panose="020B0604020202020204" pitchFamily="34" charset="0"/>
              </a:rPr>
              <a:t>Mô</a:t>
            </a:r>
            <a:r>
              <a:rPr lang="en-US" sz="2800" dirty="0">
                <a:solidFill>
                  <a:srgbClr val="FF0000"/>
                </a:solidFill>
                <a:latin typeface="Arial" panose="020B0604020202020204" pitchFamily="34" charset="0"/>
                <a:cs typeface="Arial" panose="020B0604020202020204" pitchFamily="34" charset="0"/>
              </a:rPr>
              <a:t> </a:t>
            </a:r>
            <a:r>
              <a:rPr lang="en-US" sz="2800" dirty="0" err="1">
                <a:solidFill>
                  <a:srgbClr val="FF0000"/>
                </a:solidFill>
                <a:latin typeface="Arial" panose="020B0604020202020204" pitchFamily="34" charset="0"/>
                <a:cs typeface="Arial" panose="020B0604020202020204" pitchFamily="34" charset="0"/>
              </a:rPr>
              <a:t>phỏng</a:t>
            </a:r>
            <a:r>
              <a:rPr lang="en-US" sz="2800" dirty="0">
                <a:solidFill>
                  <a:srgbClr val="FF0000"/>
                </a:solidFill>
                <a:latin typeface="Arial" panose="020B0604020202020204" pitchFamily="34" charset="0"/>
                <a:cs typeface="Arial" panose="020B0604020202020204" pitchFamily="34" charset="0"/>
              </a:rPr>
              <a:t> </a:t>
            </a:r>
            <a:r>
              <a:rPr lang="en-US" sz="2800" dirty="0" err="1">
                <a:solidFill>
                  <a:srgbClr val="FF0000"/>
                </a:solidFill>
                <a:latin typeface="Arial" panose="020B0604020202020204" pitchFamily="34" charset="0"/>
                <a:cs typeface="Arial" panose="020B0604020202020204" pitchFamily="34" charset="0"/>
              </a:rPr>
              <a:t>trò</a:t>
            </a:r>
            <a:r>
              <a:rPr lang="en-US" sz="2800" dirty="0">
                <a:solidFill>
                  <a:srgbClr val="FF0000"/>
                </a:solidFill>
                <a:latin typeface="Arial" panose="020B0604020202020204" pitchFamily="34" charset="0"/>
                <a:cs typeface="Arial" panose="020B0604020202020204" pitchFamily="34" charset="0"/>
              </a:rPr>
              <a:t> </a:t>
            </a:r>
            <a:r>
              <a:rPr lang="en-US" sz="2800" dirty="0" err="1">
                <a:solidFill>
                  <a:srgbClr val="FF0000"/>
                </a:solidFill>
                <a:latin typeface="Arial" panose="020B0604020202020204" pitchFamily="34" charset="0"/>
                <a:cs typeface="Arial" panose="020B0604020202020204" pitchFamily="34" charset="0"/>
              </a:rPr>
              <a:t>chơi</a:t>
            </a:r>
            <a:r>
              <a:rPr lang="en-US" sz="2800" dirty="0">
                <a:solidFill>
                  <a:srgbClr val="FF0000"/>
                </a:solidFill>
                <a:latin typeface="Arial" panose="020B0604020202020204" pitchFamily="34" charset="0"/>
                <a:cs typeface="Arial" panose="020B0604020202020204" pitchFamily="34" charset="0"/>
              </a:rPr>
              <a:t> </a:t>
            </a:r>
            <a:r>
              <a:rPr lang="en-US" sz="2800" dirty="0" err="1">
                <a:solidFill>
                  <a:srgbClr val="FF0000"/>
                </a:solidFill>
                <a:latin typeface="Arial" panose="020B0604020202020204" pitchFamily="34" charset="0"/>
                <a:cs typeface="Arial" panose="020B0604020202020204" pitchFamily="34" charset="0"/>
              </a:rPr>
              <a:t>cờ</a:t>
            </a:r>
            <a:r>
              <a:rPr lang="en-US" sz="2800" dirty="0">
                <a:solidFill>
                  <a:srgbClr val="FF0000"/>
                </a:solidFill>
                <a:latin typeface="Arial" panose="020B0604020202020204" pitchFamily="34" charset="0"/>
                <a:cs typeface="Arial" panose="020B0604020202020204" pitchFamily="34" charset="0"/>
              </a:rPr>
              <a:t> </a:t>
            </a:r>
            <a:r>
              <a:rPr lang="en-US" sz="2800" dirty="0" err="1">
                <a:solidFill>
                  <a:srgbClr val="FF0000"/>
                </a:solidFill>
                <a:latin typeface="Arial" panose="020B0604020202020204" pitchFamily="34" charset="0"/>
                <a:cs typeface="Arial" panose="020B0604020202020204" pitchFamily="34" charset="0"/>
              </a:rPr>
              <a:t>caro</a:t>
            </a:r>
            <a:endParaRPr lang="en-US" sz="2800" dirty="0" smtClean="0">
              <a:solidFill>
                <a:srgbClr val="FF0000"/>
              </a:solidFill>
              <a:latin typeface="Arial" panose="020B0604020202020204" pitchFamily="34" charset="0"/>
              <a:cs typeface="Arial" panose="020B0604020202020204" pitchFamily="34" charset="0"/>
            </a:endParaRPr>
          </a:p>
          <a:p>
            <a:pPr marL="571500" indent="-571500">
              <a:buFont typeface="+mj-lt"/>
              <a:buAutoNum type="arabicPeriod"/>
            </a:pPr>
            <a:r>
              <a:rPr lang="en-US" sz="2800" dirty="0" err="1" smtClean="0">
                <a:solidFill>
                  <a:schemeClr val="tx1"/>
                </a:solidFill>
                <a:latin typeface="Arial" panose="020B0604020202020204" pitchFamily="34" charset="0"/>
                <a:cs typeface="Arial" panose="020B0604020202020204" pitchFamily="34" charset="0"/>
              </a:rPr>
              <a:t>Đánh</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giá</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và</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kết</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luận</a:t>
            </a:r>
            <a:endParaRPr lang="en-US" sz="2800" dirty="0" smtClean="0">
              <a:solidFill>
                <a:schemeClr val="tx1"/>
              </a:solidFill>
              <a:latin typeface="Arial" panose="020B0604020202020204" pitchFamily="34" charset="0"/>
              <a:cs typeface="Arial" panose="020B0604020202020204" pitchFamily="34" charset="0"/>
            </a:endParaRPr>
          </a:p>
          <a:p>
            <a:pPr marL="571500" indent="-571500">
              <a:buFont typeface="+mj-lt"/>
              <a:buAutoNum type="arabicPeriod"/>
            </a:pPr>
            <a:r>
              <a:rPr lang="en-US" sz="2800" dirty="0" err="1" smtClean="0">
                <a:solidFill>
                  <a:schemeClr val="tx1"/>
                </a:solidFill>
                <a:latin typeface="Arial" panose="020B0604020202020204" pitchFamily="34" charset="0"/>
                <a:cs typeface="Arial" panose="020B0604020202020204" pitchFamily="34" charset="0"/>
              </a:rPr>
              <a:t>Tài</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liệu</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tham</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khảo</a:t>
            </a:r>
            <a:endParaRPr lang="en-US" sz="2800" dirty="0">
              <a:solidFill>
                <a:schemeClr val="tx1"/>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DB46E8DD-452D-4854-A772-1BCEDA720EFA}" type="datetime1">
              <a:rPr lang="en-US" smtClean="0"/>
              <a:t>4/12/2021</a:t>
            </a:fld>
            <a:endParaRPr lang="en-US"/>
          </a:p>
        </p:txBody>
      </p:sp>
      <p:sp>
        <p:nvSpPr>
          <p:cNvPr id="6" name="Footer Placeholder 5"/>
          <p:cNvSpPr>
            <a:spLocks noGrp="1"/>
          </p:cNvSpPr>
          <p:nvPr>
            <p:ph type="ftr" sz="quarter" idx="11"/>
          </p:nvPr>
        </p:nvSpPr>
        <p:spPr/>
        <p:txBody>
          <a:bodyPr/>
          <a:lstStyle/>
          <a:p>
            <a:r>
              <a:rPr lang="en-US" smtClean="0"/>
              <a:t>Tìm hiểu về mô hình nhà thông minh</a:t>
            </a:r>
            <a:endParaRPr lang="en-US"/>
          </a:p>
        </p:txBody>
      </p:sp>
      <p:sp>
        <p:nvSpPr>
          <p:cNvPr id="7" name="Slide Number Placeholder 6">
            <a:extLst>
              <a:ext uri="{FF2B5EF4-FFF2-40B4-BE49-F238E27FC236}">
                <a16:creationId xmlns:a16="http://schemas.microsoft.com/office/drawing/2014/main" xmlns="" id="{EEAA3559-ED82-4CFA-BB19-5D6DC35FC3B5}"/>
              </a:ext>
            </a:extLst>
          </p:cNvPr>
          <p:cNvSpPr>
            <a:spLocks noGrp="1"/>
          </p:cNvSpPr>
          <p:nvPr>
            <p:ph type="sldNum" sz="quarter" idx="12"/>
          </p:nvPr>
        </p:nvSpPr>
        <p:spPr/>
        <p:txBody>
          <a:bodyPr/>
          <a:lstStyle/>
          <a:p>
            <a:fld id="{18ED45A5-BDF1-4422-9287-76C12A8AC39D}" type="slidenum">
              <a:rPr lang="en-US" smtClean="0"/>
              <a:t>15</a:t>
            </a:fld>
            <a:endParaRPr lang="en-US"/>
          </a:p>
        </p:txBody>
      </p:sp>
    </p:spTree>
    <p:extLst>
      <p:ext uri="{BB962C8B-B14F-4D97-AF65-F5344CB8AC3E}">
        <p14:creationId xmlns:p14="http://schemas.microsoft.com/office/powerpoint/2010/main" val="11293802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a:solidFill>
                  <a:schemeClr val="tx1"/>
                </a:solidFill>
                <a:latin typeface="Arial" panose="020B0604020202020204" pitchFamily="34" charset="0"/>
                <a:cs typeface="Arial" panose="020B0604020202020204" pitchFamily="34" charset="0"/>
              </a:rPr>
              <a:t>Mô</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phỏng</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trò</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chơi</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cờ</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caro</a:t>
            </a:r>
            <a:endParaRPr lang="en-US" dirty="0"/>
          </a:p>
        </p:txBody>
      </p:sp>
      <p:pic>
        <p:nvPicPr>
          <p:cNvPr id="6" name="Content Placeholder 5"/>
          <p:cNvPicPr>
            <a:picLocks noGrp="1" noChangeAspect="1"/>
          </p:cNvPicPr>
          <p:nvPr>
            <p:ph idx="1"/>
          </p:nvPr>
        </p:nvPicPr>
        <p:blipFill>
          <a:blip r:embed="rId2"/>
          <a:stretch>
            <a:fillRect/>
          </a:stretch>
        </p:blipFill>
        <p:spPr>
          <a:xfrm>
            <a:off x="2769325" y="1834452"/>
            <a:ext cx="6461759" cy="4452548"/>
          </a:xfrm>
          <a:prstGeom prst="rect">
            <a:avLst/>
          </a:prstGeom>
        </p:spPr>
      </p:pic>
    </p:spTree>
    <p:extLst>
      <p:ext uri="{BB962C8B-B14F-4D97-AF65-F5344CB8AC3E}">
        <p14:creationId xmlns:p14="http://schemas.microsoft.com/office/powerpoint/2010/main" val="250677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037D54-00BF-4EC7-8CCA-E53A3A6D6EDD}"/>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NỘI DUNG TRÌNH BÀY</a:t>
            </a:r>
          </a:p>
        </p:txBody>
      </p:sp>
      <p:sp>
        <p:nvSpPr>
          <p:cNvPr id="3" name="Content Placeholder 2">
            <a:extLst>
              <a:ext uri="{FF2B5EF4-FFF2-40B4-BE49-F238E27FC236}">
                <a16:creationId xmlns:a16="http://schemas.microsoft.com/office/drawing/2014/main" xmlns="" id="{DF344DA3-0A77-431D-A9AB-85CDC097DB69}"/>
              </a:ext>
            </a:extLst>
          </p:cNvPr>
          <p:cNvSpPr>
            <a:spLocks noGrp="1"/>
          </p:cNvSpPr>
          <p:nvPr>
            <p:ph idx="1"/>
          </p:nvPr>
        </p:nvSpPr>
        <p:spPr>
          <a:xfrm>
            <a:off x="1066800" y="1837510"/>
            <a:ext cx="10058400" cy="4023360"/>
          </a:xfrm>
        </p:spPr>
        <p:txBody>
          <a:bodyPr>
            <a:noAutofit/>
          </a:bodyPr>
          <a:lstStyle/>
          <a:p>
            <a:pPr marL="571500" indent="-571500">
              <a:buFont typeface="+mj-lt"/>
              <a:buAutoNum type="arabicPeriod"/>
            </a:pPr>
            <a:r>
              <a:rPr lang="en-US" sz="2800" dirty="0" err="1" smtClean="0">
                <a:solidFill>
                  <a:schemeClr val="tx1"/>
                </a:solidFill>
                <a:latin typeface="Arial" panose="020B0604020202020204" pitchFamily="34" charset="0"/>
                <a:cs typeface="Arial" panose="020B0604020202020204" pitchFamily="34" charset="0"/>
              </a:rPr>
              <a:t>Tổng</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quan</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về</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trò</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chơi</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đối</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kháng</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trí</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tuệ</a:t>
            </a:r>
            <a:endParaRPr lang="en-US" sz="2800" dirty="0">
              <a:solidFill>
                <a:schemeClr val="tx1"/>
              </a:solidFill>
              <a:latin typeface="Arial" panose="020B0604020202020204" pitchFamily="34" charset="0"/>
              <a:cs typeface="Arial" panose="020B0604020202020204" pitchFamily="34" charset="0"/>
            </a:endParaRPr>
          </a:p>
          <a:p>
            <a:pPr marL="571500" indent="-571500">
              <a:buFont typeface="+mj-lt"/>
              <a:buAutoNum type="arabicPeriod"/>
            </a:pPr>
            <a:r>
              <a:rPr lang="en-US" sz="2800" dirty="0" err="1" smtClean="0">
                <a:solidFill>
                  <a:schemeClr val="tx1"/>
                </a:solidFill>
                <a:latin typeface="Arial" panose="020B0604020202020204" pitchFamily="34" charset="0"/>
                <a:cs typeface="Arial" panose="020B0604020202020204" pitchFamily="34" charset="0"/>
              </a:rPr>
              <a:t>Trí</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tuệ</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nhân</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tạo</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trong</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các</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trò</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chơi</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đối</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kháng</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hiện</a:t>
            </a:r>
            <a:r>
              <a:rPr lang="en-US" sz="2800" dirty="0" smtClean="0">
                <a:solidFill>
                  <a:schemeClr val="tx1"/>
                </a:solidFill>
                <a:latin typeface="Arial" panose="020B0604020202020204" pitchFamily="34" charset="0"/>
                <a:cs typeface="Arial" panose="020B0604020202020204" pitchFamily="34" charset="0"/>
              </a:rPr>
              <a:t> nay</a:t>
            </a:r>
            <a:endParaRPr lang="en-US" sz="2800" dirty="0">
              <a:solidFill>
                <a:schemeClr val="tx1"/>
              </a:solidFill>
              <a:latin typeface="Arial" panose="020B0604020202020204" pitchFamily="34" charset="0"/>
              <a:cs typeface="Arial" panose="020B0604020202020204" pitchFamily="34" charset="0"/>
            </a:endParaRPr>
          </a:p>
          <a:p>
            <a:pPr marL="571500" indent="-571500">
              <a:buFont typeface="+mj-lt"/>
              <a:buAutoNum type="arabicPeriod"/>
            </a:pPr>
            <a:r>
              <a:rPr lang="en-US" sz="2800" dirty="0" err="1" smtClean="0">
                <a:solidFill>
                  <a:schemeClr val="tx1"/>
                </a:solidFill>
                <a:latin typeface="Arial" panose="020B0604020202020204" pitchFamily="34" charset="0"/>
                <a:cs typeface="Arial" panose="020B0604020202020204" pitchFamily="34" charset="0"/>
              </a:rPr>
              <a:t>Thuật</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toán</a:t>
            </a:r>
            <a:r>
              <a:rPr lang="en-US" sz="2800" dirty="0" smtClean="0">
                <a:solidFill>
                  <a:schemeClr val="tx1"/>
                </a:solidFill>
                <a:latin typeface="Arial" panose="020B0604020202020204" pitchFamily="34" charset="0"/>
                <a:cs typeface="Arial" panose="020B0604020202020204" pitchFamily="34" charset="0"/>
              </a:rPr>
              <a:t> minimax </a:t>
            </a:r>
            <a:r>
              <a:rPr lang="en-US" sz="2800" dirty="0" err="1" smtClean="0">
                <a:solidFill>
                  <a:schemeClr val="tx1"/>
                </a:solidFill>
                <a:latin typeface="Arial" panose="020B0604020202020204" pitchFamily="34" charset="0"/>
                <a:cs typeface="Arial" panose="020B0604020202020204" pitchFamily="34" charset="0"/>
              </a:rPr>
              <a:t>trong</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trò</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chơi</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cờ</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caro</a:t>
            </a:r>
            <a:endParaRPr lang="en-US" sz="2800" dirty="0" smtClean="0">
              <a:solidFill>
                <a:schemeClr val="tx1"/>
              </a:solidFill>
              <a:latin typeface="Arial" panose="020B0604020202020204" pitchFamily="34" charset="0"/>
              <a:cs typeface="Arial" panose="020B0604020202020204" pitchFamily="34" charset="0"/>
            </a:endParaRPr>
          </a:p>
          <a:p>
            <a:pPr marL="571500" indent="-571500">
              <a:buFont typeface="+mj-lt"/>
              <a:buAutoNum type="arabicPeriod"/>
            </a:pPr>
            <a:r>
              <a:rPr lang="en-US" sz="2800" dirty="0" err="1">
                <a:solidFill>
                  <a:schemeClr val="tx1"/>
                </a:solidFill>
                <a:latin typeface="Arial" panose="020B0604020202020204" pitchFamily="34" charset="0"/>
                <a:cs typeface="Arial" panose="020B0604020202020204" pitchFamily="34" charset="0"/>
              </a:rPr>
              <a:t>Mô</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phỏng</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trò</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chơi</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cờ</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caro</a:t>
            </a:r>
            <a:endParaRPr lang="en-US" sz="2800" dirty="0" smtClean="0">
              <a:solidFill>
                <a:schemeClr val="tx1"/>
              </a:solidFill>
              <a:latin typeface="Arial" panose="020B0604020202020204" pitchFamily="34" charset="0"/>
              <a:cs typeface="Arial" panose="020B0604020202020204" pitchFamily="34" charset="0"/>
            </a:endParaRPr>
          </a:p>
          <a:p>
            <a:pPr marL="571500" indent="-571500">
              <a:buFont typeface="+mj-lt"/>
              <a:buAutoNum type="arabicPeriod"/>
            </a:pPr>
            <a:r>
              <a:rPr lang="en-US" sz="2800" dirty="0" err="1" smtClean="0">
                <a:solidFill>
                  <a:srgbClr val="FF0000"/>
                </a:solidFill>
                <a:latin typeface="Arial" panose="020B0604020202020204" pitchFamily="34" charset="0"/>
                <a:cs typeface="Arial" panose="020B0604020202020204" pitchFamily="34" charset="0"/>
              </a:rPr>
              <a:t>Đánh</a:t>
            </a:r>
            <a:r>
              <a:rPr lang="en-US" sz="2800" dirty="0" smtClean="0">
                <a:solidFill>
                  <a:srgbClr val="FF0000"/>
                </a:solidFill>
                <a:latin typeface="Arial" panose="020B0604020202020204" pitchFamily="34" charset="0"/>
                <a:cs typeface="Arial" panose="020B0604020202020204" pitchFamily="34" charset="0"/>
              </a:rPr>
              <a:t> </a:t>
            </a:r>
            <a:r>
              <a:rPr lang="en-US" sz="2800" dirty="0" err="1" smtClean="0">
                <a:solidFill>
                  <a:srgbClr val="FF0000"/>
                </a:solidFill>
                <a:latin typeface="Arial" panose="020B0604020202020204" pitchFamily="34" charset="0"/>
                <a:cs typeface="Arial" panose="020B0604020202020204" pitchFamily="34" charset="0"/>
              </a:rPr>
              <a:t>giá</a:t>
            </a:r>
            <a:r>
              <a:rPr lang="en-US" sz="2800" dirty="0" smtClean="0">
                <a:solidFill>
                  <a:srgbClr val="FF0000"/>
                </a:solidFill>
                <a:latin typeface="Arial" panose="020B0604020202020204" pitchFamily="34" charset="0"/>
                <a:cs typeface="Arial" panose="020B0604020202020204" pitchFamily="34" charset="0"/>
              </a:rPr>
              <a:t> </a:t>
            </a:r>
            <a:r>
              <a:rPr lang="en-US" sz="2800" dirty="0" err="1" smtClean="0">
                <a:solidFill>
                  <a:srgbClr val="FF0000"/>
                </a:solidFill>
                <a:latin typeface="Arial" panose="020B0604020202020204" pitchFamily="34" charset="0"/>
                <a:cs typeface="Arial" panose="020B0604020202020204" pitchFamily="34" charset="0"/>
              </a:rPr>
              <a:t>và</a:t>
            </a:r>
            <a:r>
              <a:rPr lang="en-US" sz="2800" dirty="0" smtClean="0">
                <a:solidFill>
                  <a:srgbClr val="FF0000"/>
                </a:solidFill>
                <a:latin typeface="Arial" panose="020B0604020202020204" pitchFamily="34" charset="0"/>
                <a:cs typeface="Arial" panose="020B0604020202020204" pitchFamily="34" charset="0"/>
              </a:rPr>
              <a:t> </a:t>
            </a:r>
            <a:r>
              <a:rPr lang="en-US" sz="2800" dirty="0" err="1" smtClean="0">
                <a:solidFill>
                  <a:srgbClr val="FF0000"/>
                </a:solidFill>
                <a:latin typeface="Arial" panose="020B0604020202020204" pitchFamily="34" charset="0"/>
                <a:cs typeface="Arial" panose="020B0604020202020204" pitchFamily="34" charset="0"/>
              </a:rPr>
              <a:t>kết</a:t>
            </a:r>
            <a:r>
              <a:rPr lang="en-US" sz="2800" dirty="0" smtClean="0">
                <a:solidFill>
                  <a:srgbClr val="FF0000"/>
                </a:solidFill>
                <a:latin typeface="Arial" panose="020B0604020202020204" pitchFamily="34" charset="0"/>
                <a:cs typeface="Arial" panose="020B0604020202020204" pitchFamily="34" charset="0"/>
              </a:rPr>
              <a:t> </a:t>
            </a:r>
            <a:r>
              <a:rPr lang="en-US" sz="2800" dirty="0" err="1" smtClean="0">
                <a:solidFill>
                  <a:srgbClr val="FF0000"/>
                </a:solidFill>
                <a:latin typeface="Arial" panose="020B0604020202020204" pitchFamily="34" charset="0"/>
                <a:cs typeface="Arial" panose="020B0604020202020204" pitchFamily="34" charset="0"/>
              </a:rPr>
              <a:t>luận</a:t>
            </a:r>
            <a:endParaRPr lang="en-US" sz="2800" dirty="0" smtClean="0">
              <a:solidFill>
                <a:srgbClr val="FF0000"/>
              </a:solidFill>
              <a:latin typeface="Arial" panose="020B0604020202020204" pitchFamily="34" charset="0"/>
              <a:cs typeface="Arial" panose="020B0604020202020204" pitchFamily="34" charset="0"/>
            </a:endParaRPr>
          </a:p>
          <a:p>
            <a:pPr marL="571500" indent="-571500">
              <a:buFont typeface="+mj-lt"/>
              <a:buAutoNum type="arabicPeriod"/>
            </a:pPr>
            <a:r>
              <a:rPr lang="en-US" sz="2800" dirty="0" err="1" smtClean="0">
                <a:solidFill>
                  <a:schemeClr val="tx1"/>
                </a:solidFill>
                <a:latin typeface="Arial" panose="020B0604020202020204" pitchFamily="34" charset="0"/>
                <a:cs typeface="Arial" panose="020B0604020202020204" pitchFamily="34" charset="0"/>
              </a:rPr>
              <a:t>Tài</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liệu</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tham</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khảo</a:t>
            </a:r>
            <a:endParaRPr lang="en-US" sz="2800" dirty="0">
              <a:solidFill>
                <a:schemeClr val="tx1"/>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DB46E8DD-452D-4854-A772-1BCEDA720EFA}" type="datetime1">
              <a:rPr lang="en-US" smtClean="0"/>
              <a:t>4/12/2021</a:t>
            </a:fld>
            <a:endParaRPr lang="en-US"/>
          </a:p>
        </p:txBody>
      </p:sp>
      <p:sp>
        <p:nvSpPr>
          <p:cNvPr id="6" name="Footer Placeholder 5"/>
          <p:cNvSpPr>
            <a:spLocks noGrp="1"/>
          </p:cNvSpPr>
          <p:nvPr>
            <p:ph type="ftr" sz="quarter" idx="11"/>
          </p:nvPr>
        </p:nvSpPr>
        <p:spPr/>
        <p:txBody>
          <a:bodyPr/>
          <a:lstStyle/>
          <a:p>
            <a:r>
              <a:rPr lang="en-US" smtClean="0"/>
              <a:t>Tìm hiểu về mô hình nhà thông minh</a:t>
            </a:r>
            <a:endParaRPr lang="en-US"/>
          </a:p>
        </p:txBody>
      </p:sp>
      <p:sp>
        <p:nvSpPr>
          <p:cNvPr id="7" name="Slide Number Placeholder 6">
            <a:extLst>
              <a:ext uri="{FF2B5EF4-FFF2-40B4-BE49-F238E27FC236}">
                <a16:creationId xmlns:a16="http://schemas.microsoft.com/office/drawing/2014/main" xmlns="" id="{EEAA3559-ED82-4CFA-BB19-5D6DC35FC3B5}"/>
              </a:ext>
            </a:extLst>
          </p:cNvPr>
          <p:cNvSpPr>
            <a:spLocks noGrp="1"/>
          </p:cNvSpPr>
          <p:nvPr>
            <p:ph type="sldNum" sz="quarter" idx="12"/>
          </p:nvPr>
        </p:nvSpPr>
        <p:spPr/>
        <p:txBody>
          <a:bodyPr/>
          <a:lstStyle/>
          <a:p>
            <a:fld id="{18ED45A5-BDF1-4422-9287-76C12A8AC39D}" type="slidenum">
              <a:rPr lang="en-US" smtClean="0"/>
              <a:t>17</a:t>
            </a:fld>
            <a:endParaRPr lang="en-US"/>
          </a:p>
        </p:txBody>
      </p:sp>
    </p:spTree>
    <p:extLst>
      <p:ext uri="{BB962C8B-B14F-4D97-AF65-F5344CB8AC3E}">
        <p14:creationId xmlns:p14="http://schemas.microsoft.com/office/powerpoint/2010/main" val="21579339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a:t>
            </a:r>
            <a:r>
              <a:rPr lang="en-US" dirty="0" err="1" smtClean="0"/>
              <a:t>Đánh</a:t>
            </a:r>
            <a:r>
              <a:rPr lang="en-US" dirty="0" smtClean="0"/>
              <a:t> </a:t>
            </a:r>
            <a:r>
              <a:rPr lang="en-US" dirty="0" err="1" smtClean="0"/>
              <a:t>giá</a:t>
            </a:r>
            <a:r>
              <a:rPr lang="en-US" dirty="0" smtClean="0"/>
              <a:t> </a:t>
            </a:r>
            <a:r>
              <a:rPr lang="en-US" dirty="0" err="1" smtClean="0"/>
              <a:t>và</a:t>
            </a:r>
            <a:r>
              <a:rPr lang="en-US" dirty="0" smtClean="0"/>
              <a:t> </a:t>
            </a:r>
            <a:r>
              <a:rPr lang="en-US" dirty="0" err="1" smtClean="0"/>
              <a:t>kết</a:t>
            </a:r>
            <a:r>
              <a:rPr lang="en-US" dirty="0" smtClean="0"/>
              <a:t> </a:t>
            </a:r>
            <a:r>
              <a:rPr lang="en-US" dirty="0" err="1" smtClean="0"/>
              <a:t>luận</a:t>
            </a:r>
            <a:endParaRPr lang="en-US" dirty="0"/>
          </a:p>
        </p:txBody>
      </p:sp>
      <p:sp>
        <p:nvSpPr>
          <p:cNvPr id="3" name="Content Placeholder 2"/>
          <p:cNvSpPr>
            <a:spLocks noGrp="1"/>
          </p:cNvSpPr>
          <p:nvPr>
            <p:ph idx="1"/>
          </p:nvPr>
        </p:nvSpPr>
        <p:spPr/>
        <p:txBody>
          <a:bodyPr/>
          <a:lstStyle/>
          <a:p>
            <a:pPr marL="0" indent="0">
              <a:buNone/>
            </a:pPr>
            <a:r>
              <a:rPr lang="en-US" dirty="0" smtClean="0"/>
              <a:t>- </a:t>
            </a:r>
            <a:r>
              <a:rPr lang="en-US" dirty="0" err="1" smtClean="0"/>
              <a:t>Đánh</a:t>
            </a:r>
            <a:r>
              <a:rPr lang="en-US" dirty="0" smtClean="0"/>
              <a:t> </a:t>
            </a:r>
            <a:r>
              <a:rPr lang="en-US" dirty="0" err="1" smtClean="0"/>
              <a:t>giá</a:t>
            </a:r>
            <a:r>
              <a:rPr lang="en-US" dirty="0" smtClean="0"/>
              <a:t>:</a:t>
            </a:r>
          </a:p>
          <a:p>
            <a:pPr>
              <a:buFont typeface="Wingdings" panose="05000000000000000000" pitchFamily="2" charset="2"/>
              <a:buChar char="Ø"/>
            </a:pPr>
            <a:r>
              <a:rPr lang="en-US" dirty="0" err="1" smtClean="0"/>
              <a:t>Hình</a:t>
            </a:r>
            <a:r>
              <a:rPr lang="en-US" dirty="0" smtClean="0"/>
              <a:t> </a:t>
            </a:r>
            <a:r>
              <a:rPr lang="en-US" dirty="0"/>
              <a:t>dung </a:t>
            </a:r>
            <a:r>
              <a:rPr lang="en-US" dirty="0" err="1"/>
              <a:t>được</a:t>
            </a:r>
            <a:r>
              <a:rPr lang="en-US" dirty="0"/>
              <a:t> </a:t>
            </a:r>
            <a:r>
              <a:rPr lang="en-US" dirty="0" err="1"/>
              <a:t>thuật</a:t>
            </a:r>
            <a:r>
              <a:rPr lang="en-US" dirty="0"/>
              <a:t> </a:t>
            </a:r>
            <a:r>
              <a:rPr lang="en-US" dirty="0" err="1"/>
              <a:t>toán</a:t>
            </a:r>
            <a:r>
              <a:rPr lang="en-US" dirty="0"/>
              <a:t> minimax </a:t>
            </a:r>
            <a:r>
              <a:rPr lang="en-US" dirty="0" err="1"/>
              <a:t>và</a:t>
            </a:r>
            <a:r>
              <a:rPr lang="en-US" dirty="0"/>
              <a:t> </a:t>
            </a:r>
            <a:r>
              <a:rPr lang="en-US" dirty="0" err="1"/>
              <a:t>cách</a:t>
            </a:r>
            <a:r>
              <a:rPr lang="en-US" dirty="0"/>
              <a:t> </a:t>
            </a:r>
            <a:r>
              <a:rPr lang="en-US" dirty="0" err="1"/>
              <a:t>cài</a:t>
            </a:r>
            <a:r>
              <a:rPr lang="en-US" dirty="0"/>
              <a:t> </a:t>
            </a:r>
            <a:r>
              <a:rPr lang="en-US" dirty="0" err="1"/>
              <a:t>đặt</a:t>
            </a:r>
            <a:r>
              <a:rPr lang="en-US" dirty="0"/>
              <a:t> </a:t>
            </a:r>
            <a:r>
              <a:rPr lang="en-US" dirty="0" err="1"/>
              <a:t>của</a:t>
            </a:r>
            <a:r>
              <a:rPr lang="en-US" dirty="0"/>
              <a:t> </a:t>
            </a:r>
            <a:r>
              <a:rPr lang="en-US" dirty="0" err="1"/>
              <a:t>thuật</a:t>
            </a:r>
            <a:r>
              <a:rPr lang="en-US" dirty="0"/>
              <a:t> </a:t>
            </a:r>
            <a:r>
              <a:rPr lang="en-US" dirty="0" err="1"/>
              <a:t>toán</a:t>
            </a:r>
            <a:r>
              <a:rPr lang="en-US" dirty="0"/>
              <a:t> </a:t>
            </a:r>
            <a:endParaRPr lang="en-US" dirty="0" smtClean="0"/>
          </a:p>
          <a:p>
            <a:pPr>
              <a:buFont typeface="Wingdings" panose="05000000000000000000" pitchFamily="2" charset="2"/>
              <a:buChar char="Ø"/>
            </a:pPr>
            <a:r>
              <a:rPr lang="en-US" dirty="0" err="1" smtClean="0"/>
              <a:t>Áp</a:t>
            </a:r>
            <a:r>
              <a:rPr lang="en-US" dirty="0" smtClean="0"/>
              <a:t> </a:t>
            </a:r>
            <a:r>
              <a:rPr lang="en-US" dirty="0" err="1" smtClean="0"/>
              <a:t>dụng</a:t>
            </a:r>
            <a:r>
              <a:rPr lang="en-US" dirty="0" smtClean="0"/>
              <a:t> </a:t>
            </a:r>
            <a:r>
              <a:rPr lang="en-US" dirty="0" err="1"/>
              <a:t>vào</a:t>
            </a:r>
            <a:r>
              <a:rPr lang="en-US" dirty="0"/>
              <a:t> </a:t>
            </a:r>
            <a:r>
              <a:rPr lang="en-US" dirty="0" err="1"/>
              <a:t>trò</a:t>
            </a:r>
            <a:r>
              <a:rPr lang="en-US" dirty="0"/>
              <a:t> </a:t>
            </a:r>
            <a:r>
              <a:rPr lang="en-US" dirty="0" err="1"/>
              <a:t>chơi</a:t>
            </a:r>
            <a:r>
              <a:rPr lang="en-US" dirty="0"/>
              <a:t> </a:t>
            </a:r>
            <a:r>
              <a:rPr lang="en-US" dirty="0" err="1"/>
              <a:t>cờ</a:t>
            </a:r>
            <a:r>
              <a:rPr lang="en-US" dirty="0"/>
              <a:t> </a:t>
            </a:r>
            <a:r>
              <a:rPr lang="en-US" dirty="0" err="1"/>
              <a:t>caro</a:t>
            </a:r>
            <a:r>
              <a:rPr lang="en-US" dirty="0"/>
              <a:t>, </a:t>
            </a:r>
            <a:r>
              <a:rPr lang="en-US" dirty="0" err="1"/>
              <a:t>từ</a:t>
            </a:r>
            <a:r>
              <a:rPr lang="en-US" dirty="0"/>
              <a:t> </a:t>
            </a:r>
            <a:r>
              <a:rPr lang="en-US" dirty="0" err="1"/>
              <a:t>đó</a:t>
            </a:r>
            <a:r>
              <a:rPr lang="en-US" dirty="0"/>
              <a:t> </a:t>
            </a:r>
            <a:r>
              <a:rPr lang="en-US" dirty="0" err="1"/>
              <a:t>có</a:t>
            </a:r>
            <a:r>
              <a:rPr lang="en-US" dirty="0"/>
              <a:t> </a:t>
            </a:r>
            <a:r>
              <a:rPr lang="en-US" dirty="0" err="1"/>
              <a:t>kiến</a:t>
            </a:r>
            <a:r>
              <a:rPr lang="en-US" dirty="0"/>
              <a:t> </a:t>
            </a:r>
            <a:r>
              <a:rPr lang="en-US" dirty="0" err="1"/>
              <a:t>thức</a:t>
            </a:r>
            <a:r>
              <a:rPr lang="en-US" dirty="0"/>
              <a:t> </a:t>
            </a:r>
            <a:r>
              <a:rPr lang="en-US" dirty="0" err="1"/>
              <a:t>tư</a:t>
            </a:r>
            <a:r>
              <a:rPr lang="en-US" dirty="0"/>
              <a:t> </a:t>
            </a:r>
            <a:r>
              <a:rPr lang="en-US" dirty="0" err="1"/>
              <a:t>duy</a:t>
            </a:r>
            <a:r>
              <a:rPr lang="en-US" dirty="0"/>
              <a:t> </a:t>
            </a:r>
            <a:r>
              <a:rPr lang="en-US" dirty="0" err="1"/>
              <a:t>tốt</a:t>
            </a:r>
            <a:r>
              <a:rPr lang="en-US" dirty="0"/>
              <a:t> </a:t>
            </a:r>
            <a:r>
              <a:rPr lang="en-US" dirty="0" err="1"/>
              <a:t>hơn</a:t>
            </a:r>
            <a:r>
              <a:rPr lang="en-US" dirty="0"/>
              <a:t> </a:t>
            </a:r>
            <a:r>
              <a:rPr lang="en-US" dirty="0" err="1"/>
              <a:t>về</a:t>
            </a:r>
            <a:r>
              <a:rPr lang="en-US" dirty="0"/>
              <a:t> </a:t>
            </a:r>
            <a:r>
              <a:rPr lang="en-US" dirty="0" err="1"/>
              <a:t>thuật</a:t>
            </a:r>
            <a:r>
              <a:rPr lang="en-US" dirty="0"/>
              <a:t> </a:t>
            </a:r>
            <a:r>
              <a:rPr lang="en-US" dirty="0" err="1"/>
              <a:t>toán</a:t>
            </a:r>
            <a:r>
              <a:rPr lang="en-US" dirty="0"/>
              <a:t> </a:t>
            </a:r>
            <a:r>
              <a:rPr lang="en-US" dirty="0" err="1"/>
              <a:t>tìm</a:t>
            </a:r>
            <a:r>
              <a:rPr lang="en-US" dirty="0"/>
              <a:t> </a:t>
            </a:r>
            <a:r>
              <a:rPr lang="en-US" dirty="0" err="1"/>
              <a:t>kiếm</a:t>
            </a:r>
            <a:r>
              <a:rPr lang="en-US" dirty="0"/>
              <a:t> </a:t>
            </a:r>
            <a:r>
              <a:rPr lang="en-US" dirty="0" err="1"/>
              <a:t>và</a:t>
            </a:r>
            <a:r>
              <a:rPr lang="en-US" dirty="0"/>
              <a:t> </a:t>
            </a:r>
            <a:r>
              <a:rPr lang="en-US" dirty="0" err="1"/>
              <a:t>gia</a:t>
            </a:r>
            <a:r>
              <a:rPr lang="en-US" dirty="0"/>
              <a:t> </a:t>
            </a:r>
            <a:r>
              <a:rPr lang="en-US" dirty="0" err="1"/>
              <a:t>tăng</a:t>
            </a:r>
            <a:r>
              <a:rPr lang="en-US" dirty="0"/>
              <a:t> </a:t>
            </a:r>
            <a:r>
              <a:rPr lang="en-US" dirty="0" err="1"/>
              <a:t>kinh</a:t>
            </a:r>
            <a:r>
              <a:rPr lang="en-US" dirty="0"/>
              <a:t> </a:t>
            </a:r>
            <a:r>
              <a:rPr lang="en-US" dirty="0" err="1"/>
              <a:t>nghiệm</a:t>
            </a:r>
            <a:r>
              <a:rPr lang="en-US" dirty="0"/>
              <a:t> </a:t>
            </a:r>
            <a:r>
              <a:rPr lang="en-US" dirty="0" err="1"/>
              <a:t>lập</a:t>
            </a:r>
            <a:r>
              <a:rPr lang="en-US" dirty="0"/>
              <a:t> </a:t>
            </a:r>
            <a:r>
              <a:rPr lang="en-US" dirty="0" err="1" smtClean="0"/>
              <a:t>trình</a:t>
            </a:r>
            <a:endParaRPr lang="en-US" dirty="0" smtClean="0"/>
          </a:p>
          <a:p>
            <a:pPr marL="0" indent="0">
              <a:buNone/>
            </a:pPr>
            <a:r>
              <a:rPr lang="en-US" dirty="0" smtClean="0"/>
              <a:t>- </a:t>
            </a:r>
            <a:r>
              <a:rPr lang="en-US" dirty="0" err="1" smtClean="0"/>
              <a:t>Kết</a:t>
            </a:r>
            <a:r>
              <a:rPr lang="en-US" dirty="0" smtClean="0"/>
              <a:t> </a:t>
            </a:r>
            <a:r>
              <a:rPr lang="en-US" dirty="0" err="1" smtClean="0"/>
              <a:t>luận</a:t>
            </a:r>
            <a:r>
              <a:rPr lang="en-US" dirty="0" smtClean="0"/>
              <a:t>:</a:t>
            </a:r>
            <a:endParaRPr lang="en-US" dirty="0"/>
          </a:p>
          <a:p>
            <a:pPr>
              <a:buFont typeface="Wingdings" panose="05000000000000000000" pitchFamily="2" charset="2"/>
              <a:buChar char="Ø"/>
            </a:pPr>
            <a:r>
              <a:rPr lang="en-US" dirty="0" err="1" smtClean="0"/>
              <a:t>Thiết</a:t>
            </a:r>
            <a:r>
              <a:rPr lang="en-US" dirty="0" smtClean="0"/>
              <a:t> </a:t>
            </a:r>
            <a:r>
              <a:rPr lang="en-US" dirty="0" err="1"/>
              <a:t>kế</a:t>
            </a:r>
            <a:r>
              <a:rPr lang="en-US" dirty="0"/>
              <a:t> </a:t>
            </a:r>
            <a:r>
              <a:rPr lang="en-US" dirty="0" err="1"/>
              <a:t>và</a:t>
            </a:r>
            <a:r>
              <a:rPr lang="en-US" dirty="0"/>
              <a:t> </a:t>
            </a:r>
            <a:r>
              <a:rPr lang="en-US" dirty="0" err="1"/>
              <a:t>triển</a:t>
            </a:r>
            <a:r>
              <a:rPr lang="en-US" dirty="0"/>
              <a:t> </a:t>
            </a:r>
            <a:r>
              <a:rPr lang="en-US" dirty="0" err="1"/>
              <a:t>khai</a:t>
            </a:r>
            <a:r>
              <a:rPr lang="en-US" dirty="0"/>
              <a:t> </a:t>
            </a:r>
            <a:r>
              <a:rPr lang="en-US" dirty="0" err="1"/>
              <a:t>thành</a:t>
            </a:r>
            <a:r>
              <a:rPr lang="en-US" dirty="0"/>
              <a:t> </a:t>
            </a:r>
            <a:r>
              <a:rPr lang="en-US" dirty="0" err="1"/>
              <a:t>công</a:t>
            </a:r>
            <a:r>
              <a:rPr lang="en-US" dirty="0"/>
              <a:t> </a:t>
            </a:r>
            <a:r>
              <a:rPr lang="en-US" dirty="0" err="1"/>
              <a:t>phần</a:t>
            </a:r>
            <a:r>
              <a:rPr lang="en-US" dirty="0"/>
              <a:t> </a:t>
            </a:r>
            <a:r>
              <a:rPr lang="en-US" dirty="0" err="1"/>
              <a:t>mềm</a:t>
            </a:r>
            <a:r>
              <a:rPr lang="en-US" dirty="0"/>
              <a:t> </a:t>
            </a:r>
            <a:r>
              <a:rPr lang="en-US" dirty="0" err="1"/>
              <a:t>trò</a:t>
            </a:r>
            <a:r>
              <a:rPr lang="en-US" dirty="0"/>
              <a:t> </a:t>
            </a:r>
            <a:r>
              <a:rPr lang="en-US" dirty="0" err="1"/>
              <a:t>chơi</a:t>
            </a:r>
            <a:r>
              <a:rPr lang="en-US" dirty="0"/>
              <a:t> </a:t>
            </a:r>
            <a:r>
              <a:rPr lang="en-US" dirty="0" err="1"/>
              <a:t>cở</a:t>
            </a:r>
            <a:r>
              <a:rPr lang="en-US" dirty="0"/>
              <a:t> </a:t>
            </a:r>
            <a:r>
              <a:rPr lang="en-US" dirty="0" err="1"/>
              <a:t>caro</a:t>
            </a:r>
            <a:r>
              <a:rPr lang="en-US" dirty="0"/>
              <a:t> </a:t>
            </a:r>
            <a:r>
              <a:rPr lang="en-US" dirty="0" err="1"/>
              <a:t>với</a:t>
            </a:r>
            <a:r>
              <a:rPr lang="en-US" dirty="0"/>
              <a:t> </a:t>
            </a:r>
            <a:r>
              <a:rPr lang="en-US" dirty="0" err="1"/>
              <a:t>thuật</a:t>
            </a:r>
            <a:r>
              <a:rPr lang="en-US" dirty="0"/>
              <a:t> </a:t>
            </a:r>
            <a:r>
              <a:rPr lang="en-US" dirty="0" err="1"/>
              <a:t>toán</a:t>
            </a:r>
            <a:r>
              <a:rPr lang="en-US" dirty="0"/>
              <a:t> minimax.</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089240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037D54-00BF-4EC7-8CCA-E53A3A6D6EDD}"/>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NỘI DUNG TRÌNH BÀY</a:t>
            </a:r>
          </a:p>
        </p:txBody>
      </p:sp>
      <p:sp>
        <p:nvSpPr>
          <p:cNvPr id="3" name="Content Placeholder 2">
            <a:extLst>
              <a:ext uri="{FF2B5EF4-FFF2-40B4-BE49-F238E27FC236}">
                <a16:creationId xmlns:a16="http://schemas.microsoft.com/office/drawing/2014/main" xmlns="" id="{DF344DA3-0A77-431D-A9AB-85CDC097DB69}"/>
              </a:ext>
            </a:extLst>
          </p:cNvPr>
          <p:cNvSpPr>
            <a:spLocks noGrp="1"/>
          </p:cNvSpPr>
          <p:nvPr>
            <p:ph idx="1"/>
          </p:nvPr>
        </p:nvSpPr>
        <p:spPr>
          <a:xfrm>
            <a:off x="1066800" y="1837510"/>
            <a:ext cx="10058400" cy="4023360"/>
          </a:xfrm>
        </p:spPr>
        <p:txBody>
          <a:bodyPr>
            <a:noAutofit/>
          </a:bodyPr>
          <a:lstStyle/>
          <a:p>
            <a:pPr marL="571500" indent="-571500">
              <a:buFont typeface="+mj-lt"/>
              <a:buAutoNum type="arabicPeriod"/>
            </a:pPr>
            <a:r>
              <a:rPr lang="en-US" sz="2800" dirty="0" err="1" smtClean="0">
                <a:solidFill>
                  <a:schemeClr val="tx1"/>
                </a:solidFill>
                <a:latin typeface="Arial" panose="020B0604020202020204" pitchFamily="34" charset="0"/>
                <a:cs typeface="Arial" panose="020B0604020202020204" pitchFamily="34" charset="0"/>
              </a:rPr>
              <a:t>Tổng</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quan</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về</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trò</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chơi</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đối</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kháng</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trí</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tuệ</a:t>
            </a:r>
            <a:endParaRPr lang="en-US" sz="2800" dirty="0">
              <a:solidFill>
                <a:schemeClr val="tx1"/>
              </a:solidFill>
              <a:latin typeface="Arial" panose="020B0604020202020204" pitchFamily="34" charset="0"/>
              <a:cs typeface="Arial" panose="020B0604020202020204" pitchFamily="34" charset="0"/>
            </a:endParaRPr>
          </a:p>
          <a:p>
            <a:pPr marL="571500" indent="-571500">
              <a:buFont typeface="+mj-lt"/>
              <a:buAutoNum type="arabicPeriod"/>
            </a:pPr>
            <a:r>
              <a:rPr lang="en-US" sz="2800" dirty="0" err="1" smtClean="0">
                <a:solidFill>
                  <a:schemeClr val="tx1"/>
                </a:solidFill>
                <a:latin typeface="Arial" panose="020B0604020202020204" pitchFamily="34" charset="0"/>
                <a:cs typeface="Arial" panose="020B0604020202020204" pitchFamily="34" charset="0"/>
              </a:rPr>
              <a:t>Trí</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tuệ</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nhân</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tạo</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trong</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các</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trò</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chơi</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đối</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kháng</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hiện</a:t>
            </a:r>
            <a:r>
              <a:rPr lang="en-US" sz="2800" dirty="0" smtClean="0">
                <a:solidFill>
                  <a:schemeClr val="tx1"/>
                </a:solidFill>
                <a:latin typeface="Arial" panose="020B0604020202020204" pitchFamily="34" charset="0"/>
                <a:cs typeface="Arial" panose="020B0604020202020204" pitchFamily="34" charset="0"/>
              </a:rPr>
              <a:t> nay</a:t>
            </a:r>
            <a:endParaRPr lang="en-US" sz="2800" dirty="0">
              <a:solidFill>
                <a:schemeClr val="tx1"/>
              </a:solidFill>
              <a:latin typeface="Arial" panose="020B0604020202020204" pitchFamily="34" charset="0"/>
              <a:cs typeface="Arial" panose="020B0604020202020204" pitchFamily="34" charset="0"/>
            </a:endParaRPr>
          </a:p>
          <a:p>
            <a:pPr marL="571500" indent="-571500">
              <a:buFont typeface="+mj-lt"/>
              <a:buAutoNum type="arabicPeriod"/>
            </a:pPr>
            <a:r>
              <a:rPr lang="en-US" sz="2800" dirty="0" err="1" smtClean="0">
                <a:solidFill>
                  <a:schemeClr val="tx1"/>
                </a:solidFill>
                <a:latin typeface="Arial" panose="020B0604020202020204" pitchFamily="34" charset="0"/>
                <a:cs typeface="Arial" panose="020B0604020202020204" pitchFamily="34" charset="0"/>
              </a:rPr>
              <a:t>Thuật</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toán</a:t>
            </a:r>
            <a:r>
              <a:rPr lang="en-US" sz="2800" dirty="0" smtClean="0">
                <a:solidFill>
                  <a:schemeClr val="tx1"/>
                </a:solidFill>
                <a:latin typeface="Arial" panose="020B0604020202020204" pitchFamily="34" charset="0"/>
                <a:cs typeface="Arial" panose="020B0604020202020204" pitchFamily="34" charset="0"/>
              </a:rPr>
              <a:t> minimax </a:t>
            </a:r>
            <a:r>
              <a:rPr lang="en-US" sz="2800" dirty="0" err="1" smtClean="0">
                <a:solidFill>
                  <a:schemeClr val="tx1"/>
                </a:solidFill>
                <a:latin typeface="Arial" panose="020B0604020202020204" pitchFamily="34" charset="0"/>
                <a:cs typeface="Arial" panose="020B0604020202020204" pitchFamily="34" charset="0"/>
              </a:rPr>
              <a:t>trong</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trò</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chơi</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cờ</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caro</a:t>
            </a:r>
            <a:endParaRPr lang="en-US" sz="2800" dirty="0" smtClean="0">
              <a:solidFill>
                <a:schemeClr val="tx1"/>
              </a:solidFill>
              <a:latin typeface="Arial" panose="020B0604020202020204" pitchFamily="34" charset="0"/>
              <a:cs typeface="Arial" panose="020B0604020202020204" pitchFamily="34" charset="0"/>
            </a:endParaRPr>
          </a:p>
          <a:p>
            <a:pPr marL="571500" indent="-571500">
              <a:buFont typeface="+mj-lt"/>
              <a:buAutoNum type="arabicPeriod"/>
            </a:pPr>
            <a:r>
              <a:rPr lang="en-US" sz="2800" dirty="0" err="1">
                <a:solidFill>
                  <a:schemeClr val="tx1"/>
                </a:solidFill>
                <a:latin typeface="Arial" panose="020B0604020202020204" pitchFamily="34" charset="0"/>
                <a:cs typeface="Arial" panose="020B0604020202020204" pitchFamily="34" charset="0"/>
              </a:rPr>
              <a:t>Mô</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phỏng</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trò</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chơi</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cờ</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caro</a:t>
            </a:r>
            <a:endParaRPr lang="en-US" sz="2800" dirty="0" smtClean="0">
              <a:solidFill>
                <a:schemeClr val="tx1"/>
              </a:solidFill>
              <a:latin typeface="Arial" panose="020B0604020202020204" pitchFamily="34" charset="0"/>
              <a:cs typeface="Arial" panose="020B0604020202020204" pitchFamily="34" charset="0"/>
            </a:endParaRPr>
          </a:p>
          <a:p>
            <a:pPr marL="571500" indent="-571500">
              <a:buFont typeface="+mj-lt"/>
              <a:buAutoNum type="arabicPeriod"/>
            </a:pPr>
            <a:r>
              <a:rPr lang="en-US" sz="2800" dirty="0" err="1" smtClean="0">
                <a:solidFill>
                  <a:schemeClr val="tx1"/>
                </a:solidFill>
                <a:latin typeface="Arial" panose="020B0604020202020204" pitchFamily="34" charset="0"/>
                <a:cs typeface="Arial" panose="020B0604020202020204" pitchFamily="34" charset="0"/>
              </a:rPr>
              <a:t>Đánh</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giá</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và</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kết</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luận</a:t>
            </a:r>
            <a:endParaRPr lang="en-US" sz="2800" dirty="0" smtClean="0">
              <a:solidFill>
                <a:schemeClr val="tx1"/>
              </a:solidFill>
              <a:latin typeface="Arial" panose="020B0604020202020204" pitchFamily="34" charset="0"/>
              <a:cs typeface="Arial" panose="020B0604020202020204" pitchFamily="34" charset="0"/>
            </a:endParaRPr>
          </a:p>
          <a:p>
            <a:pPr marL="571500" indent="-571500">
              <a:buFont typeface="+mj-lt"/>
              <a:buAutoNum type="arabicPeriod"/>
            </a:pPr>
            <a:r>
              <a:rPr lang="en-US" sz="2800" dirty="0" err="1" smtClean="0">
                <a:solidFill>
                  <a:srgbClr val="FF0000"/>
                </a:solidFill>
                <a:latin typeface="Arial" panose="020B0604020202020204" pitchFamily="34" charset="0"/>
                <a:cs typeface="Arial" panose="020B0604020202020204" pitchFamily="34" charset="0"/>
              </a:rPr>
              <a:t>Tài</a:t>
            </a:r>
            <a:r>
              <a:rPr lang="en-US" sz="2800" dirty="0" smtClean="0">
                <a:solidFill>
                  <a:srgbClr val="FF0000"/>
                </a:solidFill>
                <a:latin typeface="Arial" panose="020B0604020202020204" pitchFamily="34" charset="0"/>
                <a:cs typeface="Arial" panose="020B0604020202020204" pitchFamily="34" charset="0"/>
              </a:rPr>
              <a:t> </a:t>
            </a:r>
            <a:r>
              <a:rPr lang="en-US" sz="2800" dirty="0" err="1" smtClean="0">
                <a:solidFill>
                  <a:srgbClr val="FF0000"/>
                </a:solidFill>
                <a:latin typeface="Arial" panose="020B0604020202020204" pitchFamily="34" charset="0"/>
                <a:cs typeface="Arial" panose="020B0604020202020204" pitchFamily="34" charset="0"/>
              </a:rPr>
              <a:t>liệu</a:t>
            </a:r>
            <a:r>
              <a:rPr lang="en-US" sz="2800" dirty="0" smtClean="0">
                <a:solidFill>
                  <a:srgbClr val="FF0000"/>
                </a:solidFill>
                <a:latin typeface="Arial" panose="020B0604020202020204" pitchFamily="34" charset="0"/>
                <a:cs typeface="Arial" panose="020B0604020202020204" pitchFamily="34" charset="0"/>
              </a:rPr>
              <a:t> </a:t>
            </a:r>
            <a:r>
              <a:rPr lang="en-US" sz="2800" dirty="0" err="1" smtClean="0">
                <a:solidFill>
                  <a:srgbClr val="FF0000"/>
                </a:solidFill>
                <a:latin typeface="Arial" panose="020B0604020202020204" pitchFamily="34" charset="0"/>
                <a:cs typeface="Arial" panose="020B0604020202020204" pitchFamily="34" charset="0"/>
              </a:rPr>
              <a:t>tham</a:t>
            </a:r>
            <a:r>
              <a:rPr lang="en-US" sz="2800" dirty="0" smtClean="0">
                <a:solidFill>
                  <a:srgbClr val="FF0000"/>
                </a:solidFill>
                <a:latin typeface="Arial" panose="020B0604020202020204" pitchFamily="34" charset="0"/>
                <a:cs typeface="Arial" panose="020B0604020202020204" pitchFamily="34" charset="0"/>
              </a:rPr>
              <a:t> </a:t>
            </a:r>
            <a:r>
              <a:rPr lang="en-US" sz="2800" dirty="0" err="1" smtClean="0">
                <a:solidFill>
                  <a:srgbClr val="FF0000"/>
                </a:solidFill>
                <a:latin typeface="Arial" panose="020B0604020202020204" pitchFamily="34" charset="0"/>
                <a:cs typeface="Arial" panose="020B0604020202020204" pitchFamily="34" charset="0"/>
              </a:rPr>
              <a:t>khảo</a:t>
            </a:r>
            <a:endParaRPr lang="en-US" sz="2800" dirty="0">
              <a:solidFill>
                <a:srgbClr val="FF0000"/>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DB46E8DD-452D-4854-A772-1BCEDA720EFA}" type="datetime1">
              <a:rPr lang="en-US" smtClean="0"/>
              <a:t>4/12/2021</a:t>
            </a:fld>
            <a:endParaRPr lang="en-US"/>
          </a:p>
        </p:txBody>
      </p:sp>
      <p:sp>
        <p:nvSpPr>
          <p:cNvPr id="6" name="Footer Placeholder 5"/>
          <p:cNvSpPr>
            <a:spLocks noGrp="1"/>
          </p:cNvSpPr>
          <p:nvPr>
            <p:ph type="ftr" sz="quarter" idx="11"/>
          </p:nvPr>
        </p:nvSpPr>
        <p:spPr/>
        <p:txBody>
          <a:bodyPr/>
          <a:lstStyle/>
          <a:p>
            <a:r>
              <a:rPr lang="en-US" smtClean="0"/>
              <a:t>Tìm hiểu về mô hình nhà thông minh</a:t>
            </a:r>
            <a:endParaRPr lang="en-US"/>
          </a:p>
        </p:txBody>
      </p:sp>
      <p:sp>
        <p:nvSpPr>
          <p:cNvPr id="7" name="Slide Number Placeholder 6">
            <a:extLst>
              <a:ext uri="{FF2B5EF4-FFF2-40B4-BE49-F238E27FC236}">
                <a16:creationId xmlns:a16="http://schemas.microsoft.com/office/drawing/2014/main" xmlns="" id="{EEAA3559-ED82-4CFA-BB19-5D6DC35FC3B5}"/>
              </a:ext>
            </a:extLst>
          </p:cNvPr>
          <p:cNvSpPr>
            <a:spLocks noGrp="1"/>
          </p:cNvSpPr>
          <p:nvPr>
            <p:ph type="sldNum" sz="quarter" idx="12"/>
          </p:nvPr>
        </p:nvSpPr>
        <p:spPr/>
        <p:txBody>
          <a:bodyPr/>
          <a:lstStyle/>
          <a:p>
            <a:fld id="{18ED45A5-BDF1-4422-9287-76C12A8AC39D}" type="slidenum">
              <a:rPr lang="en-US" smtClean="0"/>
              <a:t>19</a:t>
            </a:fld>
            <a:endParaRPr lang="en-US"/>
          </a:p>
        </p:txBody>
      </p:sp>
    </p:spTree>
    <p:extLst>
      <p:ext uri="{BB962C8B-B14F-4D97-AF65-F5344CB8AC3E}">
        <p14:creationId xmlns:p14="http://schemas.microsoft.com/office/powerpoint/2010/main" val="1569690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037D54-00BF-4EC7-8CCA-E53A3A6D6EDD}"/>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NỘI DUNG TRÌNH BÀY</a:t>
            </a:r>
          </a:p>
        </p:txBody>
      </p:sp>
      <p:sp>
        <p:nvSpPr>
          <p:cNvPr id="3" name="Content Placeholder 2">
            <a:extLst>
              <a:ext uri="{FF2B5EF4-FFF2-40B4-BE49-F238E27FC236}">
                <a16:creationId xmlns:a16="http://schemas.microsoft.com/office/drawing/2014/main" xmlns="" id="{DF344DA3-0A77-431D-A9AB-85CDC097DB69}"/>
              </a:ext>
            </a:extLst>
          </p:cNvPr>
          <p:cNvSpPr>
            <a:spLocks noGrp="1"/>
          </p:cNvSpPr>
          <p:nvPr>
            <p:ph idx="1"/>
          </p:nvPr>
        </p:nvSpPr>
        <p:spPr>
          <a:xfrm>
            <a:off x="1066800" y="1837510"/>
            <a:ext cx="10058400" cy="4023360"/>
          </a:xfrm>
        </p:spPr>
        <p:txBody>
          <a:bodyPr>
            <a:noAutofit/>
          </a:bodyPr>
          <a:lstStyle/>
          <a:p>
            <a:pPr marL="571500" indent="-571500">
              <a:buFont typeface="+mj-lt"/>
              <a:buAutoNum type="arabicPeriod"/>
            </a:pPr>
            <a:r>
              <a:rPr lang="en-US" sz="2800" dirty="0" err="1" smtClean="0">
                <a:solidFill>
                  <a:schemeClr val="tx1"/>
                </a:solidFill>
                <a:latin typeface="Arial" panose="020B0604020202020204" pitchFamily="34" charset="0"/>
                <a:cs typeface="Arial" panose="020B0604020202020204" pitchFamily="34" charset="0"/>
              </a:rPr>
              <a:t>Tổng</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quan</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về</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trò</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chơi</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đối</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kháng</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trí</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tuệ</a:t>
            </a:r>
            <a:endParaRPr lang="en-US" sz="2800" dirty="0">
              <a:solidFill>
                <a:schemeClr val="tx1"/>
              </a:solidFill>
              <a:latin typeface="Arial" panose="020B0604020202020204" pitchFamily="34" charset="0"/>
              <a:cs typeface="Arial" panose="020B0604020202020204" pitchFamily="34" charset="0"/>
            </a:endParaRPr>
          </a:p>
          <a:p>
            <a:pPr marL="571500" indent="-571500">
              <a:buFont typeface="+mj-lt"/>
              <a:buAutoNum type="arabicPeriod"/>
            </a:pPr>
            <a:r>
              <a:rPr lang="en-US" sz="2800" dirty="0" err="1" smtClean="0">
                <a:solidFill>
                  <a:schemeClr val="tx1"/>
                </a:solidFill>
                <a:latin typeface="Arial" panose="020B0604020202020204" pitchFamily="34" charset="0"/>
                <a:cs typeface="Arial" panose="020B0604020202020204" pitchFamily="34" charset="0"/>
              </a:rPr>
              <a:t>Trí</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tuệ</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nhân</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tạo</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trong</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các</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trò</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chơi</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đối</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kháng</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hiện</a:t>
            </a:r>
            <a:r>
              <a:rPr lang="en-US" sz="2800" dirty="0" smtClean="0">
                <a:solidFill>
                  <a:schemeClr val="tx1"/>
                </a:solidFill>
                <a:latin typeface="Arial" panose="020B0604020202020204" pitchFamily="34" charset="0"/>
                <a:cs typeface="Arial" panose="020B0604020202020204" pitchFamily="34" charset="0"/>
              </a:rPr>
              <a:t> nay</a:t>
            </a:r>
            <a:endParaRPr lang="en-US" sz="2800" dirty="0">
              <a:solidFill>
                <a:schemeClr val="tx1"/>
              </a:solidFill>
              <a:latin typeface="Arial" panose="020B0604020202020204" pitchFamily="34" charset="0"/>
              <a:cs typeface="Arial" panose="020B0604020202020204" pitchFamily="34" charset="0"/>
            </a:endParaRPr>
          </a:p>
          <a:p>
            <a:pPr marL="571500" indent="-571500">
              <a:buFont typeface="+mj-lt"/>
              <a:buAutoNum type="arabicPeriod"/>
            </a:pPr>
            <a:r>
              <a:rPr lang="en-US" sz="2800" dirty="0" err="1" smtClean="0">
                <a:solidFill>
                  <a:schemeClr val="tx1"/>
                </a:solidFill>
                <a:latin typeface="Arial" panose="020B0604020202020204" pitchFamily="34" charset="0"/>
                <a:cs typeface="Arial" panose="020B0604020202020204" pitchFamily="34" charset="0"/>
              </a:rPr>
              <a:t>Thuật</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toán</a:t>
            </a:r>
            <a:r>
              <a:rPr lang="en-US" sz="2800" dirty="0" smtClean="0">
                <a:solidFill>
                  <a:schemeClr val="tx1"/>
                </a:solidFill>
                <a:latin typeface="Arial" panose="020B0604020202020204" pitchFamily="34" charset="0"/>
                <a:cs typeface="Arial" panose="020B0604020202020204" pitchFamily="34" charset="0"/>
              </a:rPr>
              <a:t> minimax </a:t>
            </a:r>
            <a:r>
              <a:rPr lang="en-US" sz="2800" dirty="0" err="1" smtClean="0">
                <a:solidFill>
                  <a:schemeClr val="tx1"/>
                </a:solidFill>
                <a:latin typeface="Arial" panose="020B0604020202020204" pitchFamily="34" charset="0"/>
                <a:cs typeface="Arial" panose="020B0604020202020204" pitchFamily="34" charset="0"/>
              </a:rPr>
              <a:t>trong</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trò</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chơi</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cờ</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caro</a:t>
            </a:r>
            <a:endParaRPr lang="en-US" sz="2800" dirty="0" smtClean="0">
              <a:solidFill>
                <a:schemeClr val="tx1"/>
              </a:solidFill>
              <a:latin typeface="Arial" panose="020B0604020202020204" pitchFamily="34" charset="0"/>
              <a:cs typeface="Arial" panose="020B0604020202020204" pitchFamily="34" charset="0"/>
            </a:endParaRPr>
          </a:p>
          <a:p>
            <a:pPr marL="571500" indent="-571500">
              <a:buFont typeface="+mj-lt"/>
              <a:buAutoNum type="arabicPeriod"/>
            </a:pPr>
            <a:r>
              <a:rPr lang="en-US" sz="2800" dirty="0" err="1">
                <a:solidFill>
                  <a:schemeClr val="tx1"/>
                </a:solidFill>
                <a:latin typeface="Arial" panose="020B0604020202020204" pitchFamily="34" charset="0"/>
                <a:cs typeface="Arial" panose="020B0604020202020204" pitchFamily="34" charset="0"/>
              </a:rPr>
              <a:t>Mô</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phỏng</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trò</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chơi</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cờ</a:t>
            </a:r>
            <a:r>
              <a:rPr lang="en-US" sz="2800" dirty="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caro</a:t>
            </a:r>
            <a:endParaRPr lang="en-US" sz="2800" dirty="0" smtClean="0">
              <a:solidFill>
                <a:schemeClr val="tx1"/>
              </a:solidFill>
              <a:latin typeface="Arial" panose="020B0604020202020204" pitchFamily="34" charset="0"/>
              <a:cs typeface="Arial" panose="020B0604020202020204" pitchFamily="34" charset="0"/>
            </a:endParaRPr>
          </a:p>
          <a:p>
            <a:pPr marL="571500" indent="-571500">
              <a:buFont typeface="+mj-lt"/>
              <a:buAutoNum type="arabicPeriod"/>
            </a:pPr>
            <a:r>
              <a:rPr lang="en-US" sz="2800" dirty="0" err="1" smtClean="0">
                <a:solidFill>
                  <a:schemeClr val="tx1"/>
                </a:solidFill>
                <a:latin typeface="Arial" panose="020B0604020202020204" pitchFamily="34" charset="0"/>
                <a:cs typeface="Arial" panose="020B0604020202020204" pitchFamily="34" charset="0"/>
              </a:rPr>
              <a:t>Đánh</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giá</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và</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kết</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luận</a:t>
            </a:r>
            <a:endParaRPr lang="en-US" sz="2800" dirty="0">
              <a:solidFill>
                <a:schemeClr val="tx1"/>
              </a:solidFill>
              <a:latin typeface="Arial" panose="020B0604020202020204" pitchFamily="34" charset="0"/>
              <a:cs typeface="Arial" panose="020B0604020202020204" pitchFamily="34" charset="0"/>
            </a:endParaRPr>
          </a:p>
          <a:p>
            <a:pPr marL="571500" indent="-571500">
              <a:buFont typeface="+mj-lt"/>
              <a:buAutoNum type="arabicPeriod"/>
            </a:pPr>
            <a:r>
              <a:rPr lang="en-US" sz="2800" dirty="0" err="1" smtClean="0">
                <a:solidFill>
                  <a:schemeClr val="tx1"/>
                </a:solidFill>
                <a:latin typeface="Arial" panose="020B0604020202020204" pitchFamily="34" charset="0"/>
                <a:cs typeface="Arial" panose="020B0604020202020204" pitchFamily="34" charset="0"/>
              </a:rPr>
              <a:t>Tài</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liệu</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tham</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khảo</a:t>
            </a:r>
            <a:endParaRPr lang="en-US" sz="2800" dirty="0">
              <a:solidFill>
                <a:schemeClr val="tx1"/>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DB46E8DD-452D-4854-A772-1BCEDA720EFA}" type="datetime1">
              <a:rPr lang="en-US" smtClean="0"/>
              <a:t>4/12/2021</a:t>
            </a:fld>
            <a:endParaRPr lang="en-US"/>
          </a:p>
        </p:txBody>
      </p:sp>
      <p:sp>
        <p:nvSpPr>
          <p:cNvPr id="6" name="Footer Placeholder 5"/>
          <p:cNvSpPr>
            <a:spLocks noGrp="1"/>
          </p:cNvSpPr>
          <p:nvPr>
            <p:ph type="ftr" sz="quarter" idx="11"/>
          </p:nvPr>
        </p:nvSpPr>
        <p:spPr/>
        <p:txBody>
          <a:bodyPr/>
          <a:lstStyle/>
          <a:p>
            <a:r>
              <a:rPr lang="en-US" smtClean="0"/>
              <a:t>Tìm hiểu về mô hình nhà thông minh</a:t>
            </a:r>
            <a:endParaRPr lang="en-US"/>
          </a:p>
        </p:txBody>
      </p:sp>
      <p:sp>
        <p:nvSpPr>
          <p:cNvPr id="7" name="Slide Number Placeholder 6">
            <a:extLst>
              <a:ext uri="{FF2B5EF4-FFF2-40B4-BE49-F238E27FC236}">
                <a16:creationId xmlns:a16="http://schemas.microsoft.com/office/drawing/2014/main" xmlns="" id="{EEAA3559-ED82-4CFA-BB19-5D6DC35FC3B5}"/>
              </a:ext>
            </a:extLst>
          </p:cNvPr>
          <p:cNvSpPr>
            <a:spLocks noGrp="1"/>
          </p:cNvSpPr>
          <p:nvPr>
            <p:ph type="sldNum" sz="quarter" idx="12"/>
          </p:nvPr>
        </p:nvSpPr>
        <p:spPr/>
        <p:txBody>
          <a:bodyPr/>
          <a:lstStyle/>
          <a:p>
            <a:fld id="{18ED45A5-BDF1-4422-9287-76C12A8AC39D}" type="slidenum">
              <a:rPr lang="en-US" smtClean="0"/>
              <a:t>2</a:t>
            </a:fld>
            <a:endParaRPr lang="en-US"/>
          </a:p>
        </p:txBody>
      </p:sp>
    </p:spTree>
    <p:extLst>
      <p:ext uri="{BB962C8B-B14F-4D97-AF65-F5344CB8AC3E}">
        <p14:creationId xmlns:p14="http://schemas.microsoft.com/office/powerpoint/2010/main" val="34416074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a:t>
            </a:r>
            <a:r>
              <a:rPr lang="en-US" dirty="0" err="1" smtClean="0"/>
              <a:t>Tài</a:t>
            </a:r>
            <a:r>
              <a:rPr lang="en-US" dirty="0" smtClean="0"/>
              <a:t> </a:t>
            </a:r>
            <a:r>
              <a:rPr lang="en-US" dirty="0" err="1" smtClean="0"/>
              <a:t>liệu</a:t>
            </a:r>
            <a:r>
              <a:rPr lang="en-US" dirty="0" smtClean="0"/>
              <a:t> </a:t>
            </a:r>
            <a:r>
              <a:rPr lang="en-US" dirty="0" err="1" smtClean="0"/>
              <a:t>tham</a:t>
            </a:r>
            <a:r>
              <a:rPr lang="en-US" dirty="0" smtClean="0"/>
              <a:t> </a:t>
            </a:r>
            <a:r>
              <a:rPr lang="en-US" dirty="0" err="1" smtClean="0"/>
              <a:t>khảo</a:t>
            </a:r>
            <a:endParaRPr lang="en-US" dirty="0"/>
          </a:p>
        </p:txBody>
      </p:sp>
      <p:sp>
        <p:nvSpPr>
          <p:cNvPr id="3" name="Content Placeholder 2"/>
          <p:cNvSpPr>
            <a:spLocks noGrp="1"/>
          </p:cNvSpPr>
          <p:nvPr>
            <p:ph idx="1"/>
          </p:nvPr>
        </p:nvSpPr>
        <p:spPr/>
        <p:txBody>
          <a:bodyPr>
            <a:noAutofit/>
          </a:bodyPr>
          <a:lstStyle/>
          <a:p>
            <a:r>
              <a:rPr lang="en-US" sz="2400" dirty="0"/>
              <a:t>[1]. </a:t>
            </a:r>
            <a:r>
              <a:rPr lang="en-US" sz="2400" i="1" dirty="0"/>
              <a:t>Phạm </a:t>
            </a:r>
            <a:r>
              <a:rPr lang="en-US" sz="2400" i="1" dirty="0" err="1"/>
              <a:t>Thọ</a:t>
            </a:r>
            <a:r>
              <a:rPr lang="en-US" sz="2400" i="1" dirty="0"/>
              <a:t> </a:t>
            </a:r>
            <a:r>
              <a:rPr lang="en-US" sz="2400" i="1" dirty="0" err="1"/>
              <a:t>Hoàn</a:t>
            </a:r>
            <a:r>
              <a:rPr lang="en-US" sz="2400" i="1" dirty="0"/>
              <a:t>, Phạm </a:t>
            </a:r>
            <a:r>
              <a:rPr lang="en-US" sz="2400" i="1" dirty="0" err="1"/>
              <a:t>Thị</a:t>
            </a:r>
            <a:r>
              <a:rPr lang="en-US" sz="2400" i="1" dirty="0"/>
              <a:t> Anh </a:t>
            </a:r>
            <a:r>
              <a:rPr lang="en-US" sz="2400" i="1" dirty="0" err="1"/>
              <a:t>Lê</a:t>
            </a:r>
            <a:r>
              <a:rPr lang="en-US" sz="2400" dirty="0"/>
              <a:t>. </a:t>
            </a:r>
            <a:r>
              <a:rPr lang="en-US" sz="2400" dirty="0" err="1"/>
              <a:t>Trí</a:t>
            </a:r>
            <a:r>
              <a:rPr lang="en-US" sz="2400" dirty="0"/>
              <a:t> </a:t>
            </a:r>
            <a:r>
              <a:rPr lang="en-US" sz="2400" dirty="0" err="1"/>
              <a:t>tuệ</a:t>
            </a:r>
            <a:r>
              <a:rPr lang="en-US" sz="2400" dirty="0"/>
              <a:t> </a:t>
            </a:r>
            <a:r>
              <a:rPr lang="en-US" sz="2400" dirty="0" err="1"/>
              <a:t>nhân</a:t>
            </a:r>
            <a:r>
              <a:rPr lang="en-US" sz="2400" dirty="0"/>
              <a:t> </a:t>
            </a:r>
            <a:r>
              <a:rPr lang="en-US" sz="2400" dirty="0" err="1"/>
              <a:t>tạo</a:t>
            </a:r>
            <a:r>
              <a:rPr lang="en-US" sz="2400" dirty="0"/>
              <a:t> artificial intelligence. </a:t>
            </a:r>
            <a:r>
              <a:rPr lang="en-US" sz="2400" dirty="0" err="1"/>
              <a:t>Khoa</a:t>
            </a:r>
            <a:r>
              <a:rPr lang="en-US" sz="2400" dirty="0"/>
              <a:t> </a:t>
            </a:r>
            <a:r>
              <a:rPr lang="en-US" sz="2400" dirty="0" err="1"/>
              <a:t>công</a:t>
            </a:r>
            <a:r>
              <a:rPr lang="en-US" sz="2400" dirty="0"/>
              <a:t> </a:t>
            </a:r>
            <a:r>
              <a:rPr lang="en-US" sz="2400" dirty="0" err="1"/>
              <a:t>nghệ</a:t>
            </a:r>
            <a:r>
              <a:rPr lang="en-US" sz="2400" dirty="0"/>
              <a:t> </a:t>
            </a:r>
            <a:r>
              <a:rPr lang="en-US" sz="2400" dirty="0" err="1"/>
              <a:t>thông</a:t>
            </a:r>
            <a:r>
              <a:rPr lang="en-US" sz="2400" dirty="0"/>
              <a:t> tin. </a:t>
            </a:r>
            <a:r>
              <a:rPr lang="en-US" sz="2400" dirty="0" err="1"/>
              <a:t>Trường</a:t>
            </a:r>
            <a:r>
              <a:rPr lang="en-US" sz="2400" dirty="0"/>
              <a:t> </a:t>
            </a:r>
            <a:r>
              <a:rPr lang="en-US" sz="2400" dirty="0" err="1"/>
              <a:t>đại</a:t>
            </a:r>
            <a:r>
              <a:rPr lang="en-US" sz="2400" dirty="0"/>
              <a:t> </a:t>
            </a:r>
            <a:r>
              <a:rPr lang="en-US" sz="2400" dirty="0" err="1"/>
              <a:t>học</a:t>
            </a:r>
            <a:r>
              <a:rPr lang="en-US" sz="2400" dirty="0"/>
              <a:t> </a:t>
            </a:r>
            <a:r>
              <a:rPr lang="en-US" sz="2400" dirty="0" err="1"/>
              <a:t>sư</a:t>
            </a:r>
            <a:r>
              <a:rPr lang="en-US" sz="2400" dirty="0"/>
              <a:t> phạm </a:t>
            </a:r>
            <a:r>
              <a:rPr lang="en-US" sz="2400" dirty="0" err="1"/>
              <a:t>Hà</a:t>
            </a:r>
            <a:r>
              <a:rPr lang="en-US" sz="2400" dirty="0"/>
              <a:t> </a:t>
            </a:r>
            <a:r>
              <a:rPr lang="en-US" sz="2400" dirty="0" err="1"/>
              <a:t>Nội</a:t>
            </a:r>
            <a:r>
              <a:rPr lang="en-US" sz="2400" dirty="0" smtClean="0"/>
              <a:t>.</a:t>
            </a:r>
            <a:endParaRPr lang="en-US" sz="2400" dirty="0"/>
          </a:p>
          <a:p>
            <a:r>
              <a:rPr lang="en-US" sz="2400" dirty="0"/>
              <a:t>[2]. </a:t>
            </a:r>
            <a:r>
              <a:rPr lang="en-US" sz="2400" i="1" dirty="0"/>
              <a:t>The British University in Egypt</a:t>
            </a:r>
            <a:r>
              <a:rPr lang="en-US" sz="2400" dirty="0"/>
              <a:t>. Artificial </a:t>
            </a:r>
            <a:r>
              <a:rPr lang="en-US" sz="2400" dirty="0" err="1"/>
              <a:t>inelligence</a:t>
            </a:r>
            <a:r>
              <a:rPr lang="en-US" sz="2400" dirty="0"/>
              <a:t> definition, ethics and standards. </a:t>
            </a:r>
            <a:r>
              <a:rPr lang="en-US" sz="2400" dirty="0" err="1"/>
              <a:t>Ziyad</a:t>
            </a:r>
            <a:r>
              <a:rPr lang="en-US" sz="2400" dirty="0"/>
              <a:t> Mohammed, 2019</a:t>
            </a:r>
            <a:r>
              <a:rPr lang="en-US" sz="2400" dirty="0" smtClean="0"/>
              <a:t>.</a:t>
            </a:r>
            <a:endParaRPr lang="en-US" sz="2400" dirty="0"/>
          </a:p>
          <a:p>
            <a:r>
              <a:rPr lang="en-US" sz="2400" dirty="0"/>
              <a:t>[3]. </a:t>
            </a:r>
            <a:r>
              <a:rPr lang="en-US" sz="2400" i="1" dirty="0"/>
              <a:t>Javier Andreu Perez, </a:t>
            </a:r>
            <a:r>
              <a:rPr lang="en-US" sz="2400" i="1" dirty="0" err="1"/>
              <a:t>Fani</a:t>
            </a:r>
            <a:r>
              <a:rPr lang="en-US" sz="2400" i="1" dirty="0"/>
              <a:t> </a:t>
            </a:r>
            <a:r>
              <a:rPr lang="en-US" sz="2400" i="1" dirty="0" err="1"/>
              <a:t>Deligianni</a:t>
            </a:r>
            <a:r>
              <a:rPr lang="en-US" sz="2400" i="1" dirty="0"/>
              <a:t>, Daniele Ravi and </a:t>
            </a:r>
            <a:r>
              <a:rPr lang="en-US" sz="2400" i="1" dirty="0" err="1"/>
              <a:t>Guang-Zhong</a:t>
            </a:r>
            <a:r>
              <a:rPr lang="en-US" sz="2400" i="1" dirty="0"/>
              <a:t> Yang</a:t>
            </a:r>
            <a:r>
              <a:rPr lang="en-US" sz="2400" dirty="0"/>
              <a:t>. Artificial Intelligence and Robotics. </a:t>
            </a:r>
            <a:r>
              <a:rPr lang="en-US" sz="2400" dirty="0" err="1"/>
              <a:t>Uk-ras</a:t>
            </a:r>
            <a:r>
              <a:rPr lang="en-US" sz="2400" dirty="0"/>
              <a:t> network. </a:t>
            </a:r>
          </a:p>
          <a:p>
            <a:r>
              <a:rPr lang="en-US" sz="2400" dirty="0"/>
              <a:t>[4]. </a:t>
            </a:r>
            <a:r>
              <a:rPr lang="en-US" sz="2400" i="1" dirty="0" err="1"/>
              <a:t>Simardeep</a:t>
            </a:r>
            <a:r>
              <a:rPr lang="en-US" sz="2400" i="1" dirty="0"/>
              <a:t> Singh Saini.</a:t>
            </a:r>
            <a:r>
              <a:rPr lang="en-US" sz="2400" dirty="0"/>
              <a:t> Mimicking Human Player Strategies in Fighting Games Using Game Artificial Intelligence</a:t>
            </a:r>
            <a:br>
              <a:rPr lang="en-US" sz="2400" dirty="0"/>
            </a:br>
            <a:r>
              <a:rPr lang="en-US" sz="2400" dirty="0"/>
              <a:t>Techniques. </a:t>
            </a:r>
            <a:r>
              <a:rPr lang="en-US" sz="2400" dirty="0" err="1"/>
              <a:t>Simardeep</a:t>
            </a:r>
            <a:r>
              <a:rPr lang="en-US" sz="2400" dirty="0"/>
              <a:t> Singh Saini 2014</a:t>
            </a:r>
          </a:p>
        </p:txBody>
      </p:sp>
    </p:spTree>
    <p:extLst>
      <p:ext uri="{BB962C8B-B14F-4D97-AF65-F5344CB8AC3E}">
        <p14:creationId xmlns:p14="http://schemas.microsoft.com/office/powerpoint/2010/main" val="8605952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8240" y="2656115"/>
            <a:ext cx="10058400" cy="3221688"/>
          </a:xfrm>
        </p:spPr>
        <p:txBody>
          <a:bodyPr>
            <a:noAutofit/>
          </a:bodyPr>
          <a:lstStyle/>
          <a:p>
            <a:pPr algn="ctr"/>
            <a:r>
              <a:rPr lang="en-US" sz="48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CẢM ƠN CÔ VÀ CÁC BẠN ĐÃ LẮNG NGHE!</a:t>
            </a:r>
            <a:endParaRPr lang="en-US" sz="4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29693722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037D54-00BF-4EC7-8CCA-E53A3A6D6EDD}"/>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NỘI DUNG TRÌNH BÀY</a:t>
            </a:r>
          </a:p>
        </p:txBody>
      </p:sp>
      <p:sp>
        <p:nvSpPr>
          <p:cNvPr id="3" name="Content Placeholder 2">
            <a:extLst>
              <a:ext uri="{FF2B5EF4-FFF2-40B4-BE49-F238E27FC236}">
                <a16:creationId xmlns:a16="http://schemas.microsoft.com/office/drawing/2014/main" xmlns="" id="{DF344DA3-0A77-431D-A9AB-85CDC097DB69}"/>
              </a:ext>
            </a:extLst>
          </p:cNvPr>
          <p:cNvSpPr>
            <a:spLocks noGrp="1"/>
          </p:cNvSpPr>
          <p:nvPr>
            <p:ph idx="1"/>
          </p:nvPr>
        </p:nvSpPr>
        <p:spPr>
          <a:xfrm>
            <a:off x="1066800" y="1837510"/>
            <a:ext cx="10058400" cy="4023360"/>
          </a:xfrm>
        </p:spPr>
        <p:txBody>
          <a:bodyPr>
            <a:noAutofit/>
          </a:bodyPr>
          <a:lstStyle/>
          <a:p>
            <a:pPr marL="571500" indent="-571500">
              <a:buFont typeface="+mj-lt"/>
              <a:buAutoNum type="arabicPeriod"/>
            </a:pPr>
            <a:r>
              <a:rPr lang="en-US" sz="2800" dirty="0" err="1" smtClean="0">
                <a:solidFill>
                  <a:srgbClr val="FF0000"/>
                </a:solidFill>
                <a:latin typeface="Arial" panose="020B0604020202020204" pitchFamily="34" charset="0"/>
                <a:cs typeface="Arial" panose="020B0604020202020204" pitchFamily="34" charset="0"/>
              </a:rPr>
              <a:t>Tổng</a:t>
            </a:r>
            <a:r>
              <a:rPr lang="en-US" sz="2800" dirty="0" smtClean="0">
                <a:solidFill>
                  <a:srgbClr val="FF0000"/>
                </a:solidFill>
                <a:latin typeface="Arial" panose="020B0604020202020204" pitchFamily="34" charset="0"/>
                <a:cs typeface="Arial" panose="020B0604020202020204" pitchFamily="34" charset="0"/>
              </a:rPr>
              <a:t> </a:t>
            </a:r>
            <a:r>
              <a:rPr lang="en-US" sz="2800" dirty="0" err="1" smtClean="0">
                <a:solidFill>
                  <a:srgbClr val="FF0000"/>
                </a:solidFill>
                <a:latin typeface="Arial" panose="020B0604020202020204" pitchFamily="34" charset="0"/>
                <a:cs typeface="Arial" panose="020B0604020202020204" pitchFamily="34" charset="0"/>
              </a:rPr>
              <a:t>quan</a:t>
            </a:r>
            <a:r>
              <a:rPr lang="en-US" sz="2800" dirty="0" smtClean="0">
                <a:solidFill>
                  <a:srgbClr val="FF0000"/>
                </a:solidFill>
                <a:latin typeface="Arial" panose="020B0604020202020204" pitchFamily="34" charset="0"/>
                <a:cs typeface="Arial" panose="020B0604020202020204" pitchFamily="34" charset="0"/>
              </a:rPr>
              <a:t> </a:t>
            </a:r>
            <a:r>
              <a:rPr lang="en-US" sz="2800" dirty="0" err="1" smtClean="0">
                <a:solidFill>
                  <a:srgbClr val="FF0000"/>
                </a:solidFill>
                <a:latin typeface="Arial" panose="020B0604020202020204" pitchFamily="34" charset="0"/>
                <a:cs typeface="Arial" panose="020B0604020202020204" pitchFamily="34" charset="0"/>
              </a:rPr>
              <a:t>về</a:t>
            </a:r>
            <a:r>
              <a:rPr lang="en-US" sz="2800" dirty="0" smtClean="0">
                <a:solidFill>
                  <a:srgbClr val="FF0000"/>
                </a:solidFill>
                <a:latin typeface="Arial" panose="020B0604020202020204" pitchFamily="34" charset="0"/>
                <a:cs typeface="Arial" panose="020B0604020202020204" pitchFamily="34" charset="0"/>
              </a:rPr>
              <a:t> </a:t>
            </a:r>
            <a:r>
              <a:rPr lang="en-US" sz="2800" dirty="0" err="1" smtClean="0">
                <a:solidFill>
                  <a:srgbClr val="FF0000"/>
                </a:solidFill>
                <a:latin typeface="Arial" panose="020B0604020202020204" pitchFamily="34" charset="0"/>
                <a:cs typeface="Arial" panose="020B0604020202020204" pitchFamily="34" charset="0"/>
              </a:rPr>
              <a:t>trò</a:t>
            </a:r>
            <a:r>
              <a:rPr lang="en-US" sz="2800" dirty="0" smtClean="0">
                <a:solidFill>
                  <a:srgbClr val="FF0000"/>
                </a:solidFill>
                <a:latin typeface="Arial" panose="020B0604020202020204" pitchFamily="34" charset="0"/>
                <a:cs typeface="Arial" panose="020B0604020202020204" pitchFamily="34" charset="0"/>
              </a:rPr>
              <a:t> </a:t>
            </a:r>
            <a:r>
              <a:rPr lang="en-US" sz="2800" dirty="0" err="1" smtClean="0">
                <a:solidFill>
                  <a:srgbClr val="FF0000"/>
                </a:solidFill>
                <a:latin typeface="Arial" panose="020B0604020202020204" pitchFamily="34" charset="0"/>
                <a:cs typeface="Arial" panose="020B0604020202020204" pitchFamily="34" charset="0"/>
              </a:rPr>
              <a:t>chơi</a:t>
            </a:r>
            <a:r>
              <a:rPr lang="en-US" sz="2800" dirty="0" smtClean="0">
                <a:solidFill>
                  <a:srgbClr val="FF0000"/>
                </a:solidFill>
                <a:latin typeface="Arial" panose="020B0604020202020204" pitchFamily="34" charset="0"/>
                <a:cs typeface="Arial" panose="020B0604020202020204" pitchFamily="34" charset="0"/>
              </a:rPr>
              <a:t> </a:t>
            </a:r>
            <a:r>
              <a:rPr lang="en-US" sz="2800" dirty="0" err="1" smtClean="0">
                <a:solidFill>
                  <a:srgbClr val="FF0000"/>
                </a:solidFill>
                <a:latin typeface="Arial" panose="020B0604020202020204" pitchFamily="34" charset="0"/>
                <a:cs typeface="Arial" panose="020B0604020202020204" pitchFamily="34" charset="0"/>
              </a:rPr>
              <a:t>đối</a:t>
            </a:r>
            <a:r>
              <a:rPr lang="en-US" sz="2800" dirty="0" smtClean="0">
                <a:solidFill>
                  <a:srgbClr val="FF0000"/>
                </a:solidFill>
                <a:latin typeface="Arial" panose="020B0604020202020204" pitchFamily="34" charset="0"/>
                <a:cs typeface="Arial" panose="020B0604020202020204" pitchFamily="34" charset="0"/>
              </a:rPr>
              <a:t> </a:t>
            </a:r>
            <a:r>
              <a:rPr lang="en-US" sz="2800" dirty="0" err="1" smtClean="0">
                <a:solidFill>
                  <a:srgbClr val="FF0000"/>
                </a:solidFill>
                <a:latin typeface="Arial" panose="020B0604020202020204" pitchFamily="34" charset="0"/>
                <a:cs typeface="Arial" panose="020B0604020202020204" pitchFamily="34" charset="0"/>
              </a:rPr>
              <a:t>kháng</a:t>
            </a:r>
            <a:r>
              <a:rPr lang="en-US" sz="2800" dirty="0" smtClean="0">
                <a:solidFill>
                  <a:srgbClr val="FF0000"/>
                </a:solidFill>
                <a:latin typeface="Arial" panose="020B0604020202020204" pitchFamily="34" charset="0"/>
                <a:cs typeface="Arial" panose="020B0604020202020204" pitchFamily="34" charset="0"/>
              </a:rPr>
              <a:t> </a:t>
            </a:r>
            <a:r>
              <a:rPr lang="en-US" sz="2800" dirty="0" err="1" smtClean="0">
                <a:solidFill>
                  <a:srgbClr val="FF0000"/>
                </a:solidFill>
                <a:latin typeface="Arial" panose="020B0604020202020204" pitchFamily="34" charset="0"/>
                <a:cs typeface="Arial" panose="020B0604020202020204" pitchFamily="34" charset="0"/>
              </a:rPr>
              <a:t>trí</a:t>
            </a:r>
            <a:r>
              <a:rPr lang="en-US" sz="2800" dirty="0" smtClean="0">
                <a:solidFill>
                  <a:srgbClr val="FF0000"/>
                </a:solidFill>
                <a:latin typeface="Arial" panose="020B0604020202020204" pitchFamily="34" charset="0"/>
                <a:cs typeface="Arial" panose="020B0604020202020204" pitchFamily="34" charset="0"/>
              </a:rPr>
              <a:t> </a:t>
            </a:r>
            <a:r>
              <a:rPr lang="en-US" sz="2800" dirty="0" err="1" smtClean="0">
                <a:solidFill>
                  <a:srgbClr val="FF0000"/>
                </a:solidFill>
                <a:latin typeface="Arial" panose="020B0604020202020204" pitchFamily="34" charset="0"/>
                <a:cs typeface="Arial" panose="020B0604020202020204" pitchFamily="34" charset="0"/>
              </a:rPr>
              <a:t>tuệ</a:t>
            </a:r>
            <a:endParaRPr lang="en-US" sz="2800" dirty="0">
              <a:solidFill>
                <a:srgbClr val="FF0000"/>
              </a:solidFill>
              <a:latin typeface="Arial" panose="020B0604020202020204" pitchFamily="34" charset="0"/>
              <a:cs typeface="Arial" panose="020B0604020202020204" pitchFamily="34" charset="0"/>
            </a:endParaRPr>
          </a:p>
          <a:p>
            <a:pPr marL="571500" indent="-571500">
              <a:buFont typeface="+mj-lt"/>
              <a:buAutoNum type="arabicPeriod"/>
            </a:pPr>
            <a:r>
              <a:rPr lang="en-US" sz="2800" dirty="0" err="1" smtClean="0">
                <a:solidFill>
                  <a:schemeClr val="tx1"/>
                </a:solidFill>
                <a:latin typeface="Arial" panose="020B0604020202020204" pitchFamily="34" charset="0"/>
                <a:cs typeface="Arial" panose="020B0604020202020204" pitchFamily="34" charset="0"/>
              </a:rPr>
              <a:t>Trí</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tuệ</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nhân</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tạo</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trong</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các</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trò</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chơi</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đối</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kháng</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hiện</a:t>
            </a:r>
            <a:r>
              <a:rPr lang="en-US" sz="2800" dirty="0" smtClean="0">
                <a:solidFill>
                  <a:schemeClr val="tx1"/>
                </a:solidFill>
                <a:latin typeface="Arial" panose="020B0604020202020204" pitchFamily="34" charset="0"/>
                <a:cs typeface="Arial" panose="020B0604020202020204" pitchFamily="34" charset="0"/>
              </a:rPr>
              <a:t> nay</a:t>
            </a:r>
            <a:endParaRPr lang="en-US" sz="2800" dirty="0">
              <a:solidFill>
                <a:schemeClr val="tx1"/>
              </a:solidFill>
              <a:latin typeface="Arial" panose="020B0604020202020204" pitchFamily="34" charset="0"/>
              <a:cs typeface="Arial" panose="020B0604020202020204" pitchFamily="34" charset="0"/>
            </a:endParaRPr>
          </a:p>
          <a:p>
            <a:pPr marL="571500" indent="-571500">
              <a:buFont typeface="+mj-lt"/>
              <a:buAutoNum type="arabicPeriod"/>
            </a:pPr>
            <a:r>
              <a:rPr lang="en-US" sz="2800" dirty="0" err="1" smtClean="0">
                <a:solidFill>
                  <a:schemeClr val="tx1"/>
                </a:solidFill>
                <a:latin typeface="Arial" panose="020B0604020202020204" pitchFamily="34" charset="0"/>
                <a:cs typeface="Arial" panose="020B0604020202020204" pitchFamily="34" charset="0"/>
              </a:rPr>
              <a:t>Thuật</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toán</a:t>
            </a:r>
            <a:r>
              <a:rPr lang="en-US" sz="2800" dirty="0" smtClean="0">
                <a:solidFill>
                  <a:schemeClr val="tx1"/>
                </a:solidFill>
                <a:latin typeface="Arial" panose="020B0604020202020204" pitchFamily="34" charset="0"/>
                <a:cs typeface="Arial" panose="020B0604020202020204" pitchFamily="34" charset="0"/>
              </a:rPr>
              <a:t> minimax </a:t>
            </a:r>
            <a:r>
              <a:rPr lang="en-US" sz="2800" dirty="0" err="1" smtClean="0">
                <a:solidFill>
                  <a:schemeClr val="tx1"/>
                </a:solidFill>
                <a:latin typeface="Arial" panose="020B0604020202020204" pitchFamily="34" charset="0"/>
                <a:cs typeface="Arial" panose="020B0604020202020204" pitchFamily="34" charset="0"/>
              </a:rPr>
              <a:t>trong</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trò</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chơi</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cờ</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caro</a:t>
            </a:r>
            <a:endParaRPr lang="en-US" sz="2800" dirty="0" smtClean="0">
              <a:solidFill>
                <a:schemeClr val="tx1"/>
              </a:solidFill>
              <a:latin typeface="Arial" panose="020B0604020202020204" pitchFamily="34" charset="0"/>
              <a:cs typeface="Arial" panose="020B0604020202020204" pitchFamily="34" charset="0"/>
            </a:endParaRPr>
          </a:p>
          <a:p>
            <a:pPr marL="571500" indent="-571500">
              <a:buFont typeface="+mj-lt"/>
              <a:buAutoNum type="arabicPeriod"/>
            </a:pPr>
            <a:r>
              <a:rPr lang="en-US" sz="2800" dirty="0" err="1">
                <a:solidFill>
                  <a:schemeClr val="tx1"/>
                </a:solidFill>
                <a:latin typeface="Arial" panose="020B0604020202020204" pitchFamily="34" charset="0"/>
                <a:cs typeface="Arial" panose="020B0604020202020204" pitchFamily="34" charset="0"/>
              </a:rPr>
              <a:t>Mô</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phỏng</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trò</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chơi</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cờ</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caro</a:t>
            </a:r>
            <a:endParaRPr lang="en-US" sz="2800" dirty="0" smtClean="0">
              <a:solidFill>
                <a:schemeClr val="tx1"/>
              </a:solidFill>
              <a:latin typeface="Arial" panose="020B0604020202020204" pitchFamily="34" charset="0"/>
              <a:cs typeface="Arial" panose="020B0604020202020204" pitchFamily="34" charset="0"/>
            </a:endParaRPr>
          </a:p>
          <a:p>
            <a:pPr marL="571500" indent="-571500">
              <a:buFont typeface="+mj-lt"/>
              <a:buAutoNum type="arabicPeriod"/>
            </a:pPr>
            <a:r>
              <a:rPr lang="en-US" sz="2800" dirty="0" err="1" smtClean="0">
                <a:solidFill>
                  <a:schemeClr val="tx1"/>
                </a:solidFill>
                <a:latin typeface="Arial" panose="020B0604020202020204" pitchFamily="34" charset="0"/>
                <a:cs typeface="Arial" panose="020B0604020202020204" pitchFamily="34" charset="0"/>
              </a:rPr>
              <a:t>Đánh</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giá</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và</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kết</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luận</a:t>
            </a:r>
            <a:endParaRPr lang="en-US" sz="2800" dirty="0">
              <a:solidFill>
                <a:schemeClr val="tx1"/>
              </a:solidFill>
              <a:latin typeface="Arial" panose="020B0604020202020204" pitchFamily="34" charset="0"/>
              <a:cs typeface="Arial" panose="020B0604020202020204" pitchFamily="34" charset="0"/>
            </a:endParaRPr>
          </a:p>
          <a:p>
            <a:pPr marL="571500" indent="-571500">
              <a:buFont typeface="+mj-lt"/>
              <a:buAutoNum type="arabicPeriod"/>
            </a:pPr>
            <a:r>
              <a:rPr lang="en-US" sz="2800" dirty="0" err="1" smtClean="0">
                <a:solidFill>
                  <a:schemeClr val="tx1"/>
                </a:solidFill>
                <a:latin typeface="Arial" panose="020B0604020202020204" pitchFamily="34" charset="0"/>
                <a:cs typeface="Arial" panose="020B0604020202020204" pitchFamily="34" charset="0"/>
              </a:rPr>
              <a:t>Tài</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liệu</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tham</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khảo</a:t>
            </a:r>
            <a:endParaRPr lang="en-US" sz="2800" dirty="0">
              <a:solidFill>
                <a:schemeClr val="tx1"/>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DB46E8DD-452D-4854-A772-1BCEDA720EFA}" type="datetime1">
              <a:rPr lang="en-US" smtClean="0"/>
              <a:t>4/12/2021</a:t>
            </a:fld>
            <a:endParaRPr lang="en-US"/>
          </a:p>
        </p:txBody>
      </p:sp>
      <p:sp>
        <p:nvSpPr>
          <p:cNvPr id="6" name="Footer Placeholder 5"/>
          <p:cNvSpPr>
            <a:spLocks noGrp="1"/>
          </p:cNvSpPr>
          <p:nvPr>
            <p:ph type="ftr" sz="quarter" idx="11"/>
          </p:nvPr>
        </p:nvSpPr>
        <p:spPr/>
        <p:txBody>
          <a:bodyPr/>
          <a:lstStyle/>
          <a:p>
            <a:r>
              <a:rPr lang="en-US" smtClean="0"/>
              <a:t>Tìm hiểu về mô hình nhà thông minh</a:t>
            </a:r>
            <a:endParaRPr lang="en-US"/>
          </a:p>
        </p:txBody>
      </p:sp>
      <p:sp>
        <p:nvSpPr>
          <p:cNvPr id="7" name="Slide Number Placeholder 6">
            <a:extLst>
              <a:ext uri="{FF2B5EF4-FFF2-40B4-BE49-F238E27FC236}">
                <a16:creationId xmlns:a16="http://schemas.microsoft.com/office/drawing/2014/main" xmlns="" id="{EEAA3559-ED82-4CFA-BB19-5D6DC35FC3B5}"/>
              </a:ext>
            </a:extLst>
          </p:cNvPr>
          <p:cNvSpPr>
            <a:spLocks noGrp="1"/>
          </p:cNvSpPr>
          <p:nvPr>
            <p:ph type="sldNum" sz="quarter" idx="12"/>
          </p:nvPr>
        </p:nvSpPr>
        <p:spPr/>
        <p:txBody>
          <a:bodyPr/>
          <a:lstStyle/>
          <a:p>
            <a:fld id="{18ED45A5-BDF1-4422-9287-76C12A8AC39D}" type="slidenum">
              <a:rPr lang="en-US" smtClean="0"/>
              <a:t>3</a:t>
            </a:fld>
            <a:endParaRPr lang="en-US"/>
          </a:p>
        </p:txBody>
      </p:sp>
    </p:spTree>
    <p:extLst>
      <p:ext uri="{BB962C8B-B14F-4D97-AF65-F5344CB8AC3E}">
        <p14:creationId xmlns:p14="http://schemas.microsoft.com/office/powerpoint/2010/main" val="1460546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t>
            </a:r>
            <a:r>
              <a:rPr lang="en-US" dirty="0" err="1" smtClean="0"/>
              <a:t>Tổng</a:t>
            </a:r>
            <a:r>
              <a:rPr lang="en-US" dirty="0" smtClean="0"/>
              <a:t> </a:t>
            </a:r>
            <a:r>
              <a:rPr lang="en-US" dirty="0" err="1" smtClean="0"/>
              <a:t>quan</a:t>
            </a:r>
            <a:r>
              <a:rPr lang="en-US" dirty="0" smtClean="0"/>
              <a:t> </a:t>
            </a:r>
            <a:r>
              <a:rPr lang="en-US" dirty="0" err="1" smtClean="0"/>
              <a:t>về</a:t>
            </a:r>
            <a:r>
              <a:rPr lang="en-US" dirty="0" smtClean="0"/>
              <a:t> </a:t>
            </a:r>
            <a:r>
              <a:rPr lang="en-US" dirty="0" err="1" smtClean="0"/>
              <a:t>trò</a:t>
            </a:r>
            <a:r>
              <a:rPr lang="en-US" dirty="0" smtClean="0"/>
              <a:t> </a:t>
            </a:r>
            <a:r>
              <a:rPr lang="en-US" dirty="0" err="1" smtClean="0"/>
              <a:t>chơi</a:t>
            </a:r>
            <a:r>
              <a:rPr lang="en-US" dirty="0" smtClean="0"/>
              <a:t> </a:t>
            </a:r>
            <a:r>
              <a:rPr lang="en-US" dirty="0" err="1" smtClean="0"/>
              <a:t>đối</a:t>
            </a:r>
            <a:r>
              <a:rPr lang="en-US" dirty="0" smtClean="0"/>
              <a:t> </a:t>
            </a:r>
            <a:r>
              <a:rPr lang="en-US" dirty="0" err="1" smtClean="0"/>
              <a:t>kháng</a:t>
            </a:r>
            <a:r>
              <a:rPr lang="en-US" dirty="0" smtClean="0"/>
              <a:t> </a:t>
            </a:r>
            <a:r>
              <a:rPr lang="en-US" dirty="0" err="1" smtClean="0"/>
              <a:t>trí</a:t>
            </a:r>
            <a:r>
              <a:rPr lang="en-US" dirty="0" smtClean="0"/>
              <a:t> </a:t>
            </a:r>
            <a:r>
              <a:rPr lang="en-US" dirty="0" err="1" smtClean="0"/>
              <a:t>tuệ</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solidFill>
                  <a:schemeClr val="tx1"/>
                </a:solidFill>
              </a:rPr>
              <a:t>    a.   </a:t>
            </a:r>
            <a:r>
              <a:rPr lang="en-US" sz="2800" dirty="0" err="1" smtClean="0">
                <a:solidFill>
                  <a:schemeClr val="tx1"/>
                </a:solidFill>
              </a:rPr>
              <a:t>Giới</a:t>
            </a:r>
            <a:r>
              <a:rPr lang="en-US" sz="2800" dirty="0" smtClean="0">
                <a:solidFill>
                  <a:schemeClr val="tx1"/>
                </a:solidFill>
              </a:rPr>
              <a:t> </a:t>
            </a:r>
            <a:r>
              <a:rPr lang="en-US" sz="2800" dirty="0" err="1" smtClean="0">
                <a:solidFill>
                  <a:schemeClr val="tx1"/>
                </a:solidFill>
              </a:rPr>
              <a:t>thiệu</a:t>
            </a:r>
            <a:endParaRPr lang="en-US" sz="2800" dirty="0" smtClean="0">
              <a:solidFill>
                <a:schemeClr val="tx1"/>
              </a:solidFill>
            </a:endParaRPr>
          </a:p>
          <a:p>
            <a:pPr>
              <a:buFont typeface="Wingdings" panose="05000000000000000000" pitchFamily="2" charset="2"/>
              <a:buChar char="Ø"/>
            </a:pPr>
            <a:r>
              <a:rPr lang="vi-VN" sz="2400" dirty="0" smtClean="0">
                <a:solidFill>
                  <a:schemeClr val="tx1"/>
                </a:solidFill>
              </a:rPr>
              <a:t>Trò </a:t>
            </a:r>
            <a:r>
              <a:rPr lang="vi-VN" sz="2400" dirty="0">
                <a:solidFill>
                  <a:schemeClr val="tx1"/>
                </a:solidFill>
              </a:rPr>
              <a:t>chơi đối kháng trí tuệ: là trò chơi gồm các quân trên bàn được cho di chuyển hoặc được đặt trên một bề mặt phẳng hay bảng, tuân theo một hệ thống luật. </a:t>
            </a:r>
          </a:p>
          <a:p>
            <a:pPr>
              <a:buFont typeface="Wingdings" panose="05000000000000000000" pitchFamily="2" charset="2"/>
              <a:buChar char="Ø"/>
            </a:pPr>
            <a:r>
              <a:rPr lang="vi-VN" sz="2400" dirty="0">
                <a:solidFill>
                  <a:schemeClr val="tx1"/>
                </a:solidFill>
              </a:rPr>
              <a:t>Board game thường sử dụng vật dụng đi kèm như các lá bài, xí ngầu, quân cờ,… để hỗ trợ cho cuộc chơi.</a:t>
            </a:r>
          </a:p>
          <a:p>
            <a:pPr>
              <a:buFont typeface="Wingdings" panose="05000000000000000000" pitchFamily="2" charset="2"/>
              <a:buChar char="Ø"/>
            </a:pPr>
            <a:r>
              <a:rPr lang="vi-VN" sz="2400" dirty="0">
                <a:solidFill>
                  <a:schemeClr val="tx1"/>
                </a:solidFill>
              </a:rPr>
              <a:t>Một số ví dụ của Board game: Cờ caro, cờ vua, cờ vây, cờ tướng, cờ thế, … </a:t>
            </a:r>
          </a:p>
          <a:p>
            <a:endParaRPr lang="vi-VN" sz="2400" dirty="0">
              <a:solidFill>
                <a:schemeClr val="tx1"/>
              </a:solidFill>
            </a:endParaRPr>
          </a:p>
          <a:p>
            <a:endParaRPr lang="vi-VN" sz="2400" dirty="0">
              <a:solidFill>
                <a:schemeClr val="tx1"/>
              </a:solidFill>
            </a:endParaRPr>
          </a:p>
        </p:txBody>
      </p:sp>
    </p:spTree>
    <p:extLst>
      <p:ext uri="{BB962C8B-B14F-4D97-AF65-F5344CB8AC3E}">
        <p14:creationId xmlns:p14="http://schemas.microsoft.com/office/powerpoint/2010/main" val="6935780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t>
            </a:r>
            <a:r>
              <a:rPr lang="en-US" dirty="0" err="1" smtClean="0"/>
              <a:t>Tổng</a:t>
            </a:r>
            <a:r>
              <a:rPr lang="en-US" dirty="0" smtClean="0"/>
              <a:t> </a:t>
            </a:r>
            <a:r>
              <a:rPr lang="en-US" dirty="0" err="1" smtClean="0"/>
              <a:t>quan</a:t>
            </a:r>
            <a:r>
              <a:rPr lang="en-US" dirty="0" smtClean="0"/>
              <a:t> </a:t>
            </a:r>
            <a:r>
              <a:rPr lang="en-US" dirty="0" err="1" smtClean="0"/>
              <a:t>về</a:t>
            </a:r>
            <a:r>
              <a:rPr lang="en-US" dirty="0" smtClean="0"/>
              <a:t> </a:t>
            </a:r>
            <a:r>
              <a:rPr lang="en-US" dirty="0" err="1" smtClean="0"/>
              <a:t>trò</a:t>
            </a:r>
            <a:r>
              <a:rPr lang="en-US" dirty="0" smtClean="0"/>
              <a:t> </a:t>
            </a:r>
            <a:r>
              <a:rPr lang="en-US" dirty="0" err="1" smtClean="0"/>
              <a:t>chơi</a:t>
            </a:r>
            <a:r>
              <a:rPr lang="en-US" dirty="0" smtClean="0"/>
              <a:t> </a:t>
            </a:r>
            <a:r>
              <a:rPr lang="en-US" dirty="0" err="1" smtClean="0"/>
              <a:t>đối</a:t>
            </a:r>
            <a:r>
              <a:rPr lang="en-US" dirty="0" smtClean="0"/>
              <a:t> </a:t>
            </a:r>
            <a:r>
              <a:rPr lang="en-US" dirty="0" err="1" smtClean="0"/>
              <a:t>kháng</a:t>
            </a:r>
            <a:r>
              <a:rPr lang="en-US" dirty="0" smtClean="0"/>
              <a:t> </a:t>
            </a:r>
            <a:r>
              <a:rPr lang="en-US" dirty="0" err="1" smtClean="0"/>
              <a:t>trí</a:t>
            </a:r>
            <a:r>
              <a:rPr lang="en-US" dirty="0" smtClean="0"/>
              <a:t> </a:t>
            </a:r>
            <a:r>
              <a:rPr lang="en-US" dirty="0" err="1" smtClean="0"/>
              <a:t>tuệ</a:t>
            </a:r>
            <a:endParaRPr lang="en-US" dirty="0"/>
          </a:p>
        </p:txBody>
      </p:sp>
      <p:sp>
        <p:nvSpPr>
          <p:cNvPr id="3" name="Content Placeholder 2"/>
          <p:cNvSpPr>
            <a:spLocks noGrp="1"/>
          </p:cNvSpPr>
          <p:nvPr>
            <p:ph idx="1"/>
          </p:nvPr>
        </p:nvSpPr>
        <p:spPr/>
        <p:txBody>
          <a:bodyPr>
            <a:normAutofit/>
          </a:bodyPr>
          <a:lstStyle/>
          <a:p>
            <a:r>
              <a:rPr lang="en-US" sz="2800" dirty="0">
                <a:solidFill>
                  <a:schemeClr val="tx1"/>
                </a:solidFill>
              </a:rPr>
              <a:t> </a:t>
            </a:r>
            <a:r>
              <a:rPr lang="en-US" sz="2800" dirty="0" smtClean="0">
                <a:solidFill>
                  <a:schemeClr val="tx1"/>
                </a:solidFill>
              </a:rPr>
              <a:t>b.   Trò </a:t>
            </a:r>
            <a:r>
              <a:rPr lang="en-US" sz="2800" dirty="0" err="1" smtClean="0">
                <a:solidFill>
                  <a:schemeClr val="tx1"/>
                </a:solidFill>
              </a:rPr>
              <a:t>chơi</a:t>
            </a:r>
            <a:r>
              <a:rPr lang="en-US" sz="2800" dirty="0" smtClean="0">
                <a:solidFill>
                  <a:schemeClr val="tx1"/>
                </a:solidFill>
              </a:rPr>
              <a:t> </a:t>
            </a:r>
            <a:r>
              <a:rPr lang="en-US" sz="2800" dirty="0" err="1" smtClean="0">
                <a:solidFill>
                  <a:schemeClr val="tx1"/>
                </a:solidFill>
              </a:rPr>
              <a:t>cờ</a:t>
            </a:r>
            <a:r>
              <a:rPr lang="en-US" sz="2800" dirty="0" smtClean="0">
                <a:solidFill>
                  <a:schemeClr val="tx1"/>
                </a:solidFill>
              </a:rPr>
              <a:t> </a:t>
            </a:r>
            <a:r>
              <a:rPr lang="en-US" sz="2800" dirty="0" err="1" smtClean="0">
                <a:solidFill>
                  <a:schemeClr val="tx1"/>
                </a:solidFill>
              </a:rPr>
              <a:t>caro</a:t>
            </a:r>
            <a:endParaRPr lang="en-US" sz="2800" dirty="0" smtClean="0">
              <a:solidFill>
                <a:schemeClr val="tx1"/>
              </a:solidFill>
            </a:endParaRPr>
          </a:p>
          <a:p>
            <a:pPr>
              <a:buFont typeface="Wingdings" panose="05000000000000000000" pitchFamily="2" charset="2"/>
              <a:buChar char="Ø"/>
            </a:pPr>
            <a:r>
              <a:rPr lang="en-US" sz="2400" dirty="0" smtClean="0">
                <a:solidFill>
                  <a:schemeClr val="tx1"/>
                </a:solidFill>
              </a:rPr>
              <a:t> </a:t>
            </a:r>
            <a:r>
              <a:rPr lang="vi-VN" sz="2400" dirty="0" smtClean="0">
                <a:solidFill>
                  <a:schemeClr val="tx1"/>
                </a:solidFill>
              </a:rPr>
              <a:t>Cờ </a:t>
            </a:r>
            <a:r>
              <a:rPr lang="vi-VN" sz="2400" dirty="0">
                <a:solidFill>
                  <a:schemeClr val="tx1"/>
                </a:solidFill>
              </a:rPr>
              <a:t>carô </a:t>
            </a:r>
            <a:r>
              <a:rPr lang="vi-VN" sz="2400" dirty="0" smtClean="0">
                <a:solidFill>
                  <a:schemeClr val="tx1"/>
                </a:solidFill>
              </a:rPr>
              <a:t>là </a:t>
            </a:r>
            <a:r>
              <a:rPr lang="vi-VN" sz="2400" dirty="0">
                <a:solidFill>
                  <a:schemeClr val="tx1"/>
                </a:solidFill>
              </a:rPr>
              <a:t>một trò chơi dân gian. Cờ carô trong </a:t>
            </a:r>
            <a:r>
              <a:rPr lang="vi-VN" sz="2400" dirty="0" smtClean="0">
                <a:solidFill>
                  <a:schemeClr val="tx1"/>
                </a:solidFill>
              </a:rPr>
              <a:t>tiếng</a:t>
            </a:r>
            <a:r>
              <a:rPr lang="en-US" sz="2400" dirty="0" smtClean="0">
                <a:solidFill>
                  <a:schemeClr val="tx1"/>
                </a:solidFill>
              </a:rPr>
              <a:t> </a:t>
            </a:r>
            <a:r>
              <a:rPr lang="vi-VN" sz="2400" dirty="0" smtClean="0">
                <a:solidFill>
                  <a:schemeClr val="tx1"/>
                </a:solidFill>
              </a:rPr>
              <a:t>Nhật </a:t>
            </a:r>
            <a:r>
              <a:rPr lang="vi-VN" sz="2400" dirty="0">
                <a:solidFill>
                  <a:schemeClr val="tx1"/>
                </a:solidFill>
              </a:rPr>
              <a:t>là </a:t>
            </a:r>
            <a:r>
              <a:rPr lang="ko-KR" altLang="en-US" sz="2400" dirty="0">
                <a:solidFill>
                  <a:schemeClr val="tx1"/>
                </a:solidFill>
              </a:rPr>
              <a:t>五目並</a:t>
            </a:r>
            <a:r>
              <a:rPr lang="ja-JP" altLang="en-US" sz="2400" dirty="0">
                <a:solidFill>
                  <a:schemeClr val="tx1"/>
                </a:solidFill>
              </a:rPr>
              <a:t>べ </a:t>
            </a:r>
            <a:r>
              <a:rPr lang="en-US" altLang="ja-JP" sz="2400" dirty="0">
                <a:solidFill>
                  <a:schemeClr val="tx1"/>
                </a:solidFill>
              </a:rPr>
              <a:t>(</a:t>
            </a:r>
            <a:r>
              <a:rPr lang="vi-VN" sz="2400" dirty="0">
                <a:solidFill>
                  <a:schemeClr val="tx1"/>
                </a:solidFill>
              </a:rPr>
              <a:t>gomoku </a:t>
            </a:r>
            <a:r>
              <a:rPr lang="vi-VN" sz="2400" dirty="0" smtClean="0">
                <a:solidFill>
                  <a:schemeClr val="tx1"/>
                </a:solidFill>
              </a:rPr>
              <a:t>narabe)</a:t>
            </a:r>
            <a:r>
              <a:rPr lang="en-US" sz="2400" dirty="0" smtClean="0">
                <a:solidFill>
                  <a:schemeClr val="tx1"/>
                </a:solidFill>
              </a:rPr>
              <a:t>, </a:t>
            </a:r>
            <a:r>
              <a:rPr lang="vi-VN" sz="2400" dirty="0" smtClean="0">
                <a:solidFill>
                  <a:schemeClr val="tx1"/>
                </a:solidFill>
              </a:rPr>
              <a:t>tiếng </a:t>
            </a:r>
            <a:r>
              <a:rPr lang="vi-VN" sz="2400" dirty="0">
                <a:solidFill>
                  <a:schemeClr val="tx1"/>
                </a:solidFill>
              </a:rPr>
              <a:t>Anh, sử dụng lại tiếng Nhật, gọi là gomoku</a:t>
            </a:r>
            <a:r>
              <a:rPr lang="vi-VN" sz="2400" dirty="0" smtClean="0">
                <a:solidFill>
                  <a:schemeClr val="tx1"/>
                </a:solidFill>
              </a:rPr>
              <a:t>.</a:t>
            </a:r>
            <a:endParaRPr lang="en-US" sz="2400" dirty="0" smtClean="0">
              <a:solidFill>
                <a:schemeClr val="tx1"/>
              </a:solidFill>
            </a:endParaRPr>
          </a:p>
          <a:p>
            <a:r>
              <a:rPr lang="en-US" sz="2400" dirty="0">
                <a:solidFill>
                  <a:schemeClr val="tx1"/>
                </a:solidFill>
              </a:rPr>
              <a:t> </a:t>
            </a:r>
          </a:p>
          <a:p>
            <a:endParaRPr lang="en-US" sz="2400" dirty="0" smtClean="0">
              <a:solidFill>
                <a:schemeClr val="tx1"/>
              </a:solidFill>
            </a:endParaRPr>
          </a:p>
          <a:p>
            <a:endParaRPr lang="vi-VN" sz="2400" dirty="0">
              <a:solidFill>
                <a:schemeClr val="tx1"/>
              </a:solidFill>
            </a:endParaRPr>
          </a:p>
          <a:p>
            <a:endParaRPr lang="vi-VN" sz="2400" dirty="0">
              <a:solidFill>
                <a:schemeClr val="tx1"/>
              </a:solidFill>
            </a:endParaRPr>
          </a:p>
        </p:txBody>
      </p:sp>
    </p:spTree>
    <p:extLst>
      <p:ext uri="{BB962C8B-B14F-4D97-AF65-F5344CB8AC3E}">
        <p14:creationId xmlns:p14="http://schemas.microsoft.com/office/powerpoint/2010/main" val="38479859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t>
            </a:r>
            <a:r>
              <a:rPr lang="en-US" dirty="0" err="1"/>
              <a:t>Tổng</a:t>
            </a:r>
            <a:r>
              <a:rPr lang="en-US" dirty="0"/>
              <a:t> </a:t>
            </a:r>
            <a:r>
              <a:rPr lang="en-US" dirty="0" err="1"/>
              <a:t>quan</a:t>
            </a:r>
            <a:r>
              <a:rPr lang="en-US" dirty="0"/>
              <a:t> </a:t>
            </a:r>
            <a:r>
              <a:rPr lang="en-US" dirty="0" err="1"/>
              <a:t>về</a:t>
            </a:r>
            <a:r>
              <a:rPr lang="en-US" dirty="0"/>
              <a:t> </a:t>
            </a:r>
            <a:r>
              <a:rPr lang="en-US" dirty="0" err="1"/>
              <a:t>trò</a:t>
            </a:r>
            <a:r>
              <a:rPr lang="en-US" dirty="0"/>
              <a:t> </a:t>
            </a:r>
            <a:r>
              <a:rPr lang="en-US" dirty="0" err="1"/>
              <a:t>chơi</a:t>
            </a:r>
            <a:r>
              <a:rPr lang="en-US" dirty="0"/>
              <a:t> </a:t>
            </a:r>
            <a:r>
              <a:rPr lang="en-US" dirty="0" err="1"/>
              <a:t>đối</a:t>
            </a:r>
            <a:r>
              <a:rPr lang="en-US" dirty="0"/>
              <a:t> </a:t>
            </a:r>
            <a:r>
              <a:rPr lang="en-US" dirty="0" err="1"/>
              <a:t>kháng</a:t>
            </a:r>
            <a:r>
              <a:rPr lang="en-US" dirty="0"/>
              <a:t> </a:t>
            </a:r>
            <a:r>
              <a:rPr lang="en-US" dirty="0" err="1"/>
              <a:t>trí</a:t>
            </a:r>
            <a:r>
              <a:rPr lang="en-US" dirty="0"/>
              <a:t> </a:t>
            </a:r>
            <a:r>
              <a:rPr lang="en-US" dirty="0" err="1"/>
              <a:t>tuệ</a:t>
            </a:r>
            <a:endParaRPr lang="en-US" dirty="0"/>
          </a:p>
        </p:txBody>
      </p:sp>
      <p:sp>
        <p:nvSpPr>
          <p:cNvPr id="3" name="Content Placeholder 2"/>
          <p:cNvSpPr>
            <a:spLocks noGrp="1"/>
          </p:cNvSpPr>
          <p:nvPr>
            <p:ph idx="1"/>
          </p:nvPr>
        </p:nvSpPr>
        <p:spPr/>
        <p:txBody>
          <a:bodyPr>
            <a:noAutofit/>
          </a:bodyPr>
          <a:lstStyle/>
          <a:p>
            <a:r>
              <a:rPr lang="en-US" sz="2800" dirty="0">
                <a:solidFill>
                  <a:schemeClr val="tx1"/>
                </a:solidFill>
              </a:rPr>
              <a:t>c.   </a:t>
            </a:r>
            <a:r>
              <a:rPr lang="en-US" sz="2800" dirty="0" err="1">
                <a:solidFill>
                  <a:schemeClr val="tx1"/>
                </a:solidFill>
              </a:rPr>
              <a:t>Cách</a:t>
            </a:r>
            <a:r>
              <a:rPr lang="en-US" sz="2800" dirty="0">
                <a:solidFill>
                  <a:schemeClr val="tx1"/>
                </a:solidFill>
              </a:rPr>
              <a:t> </a:t>
            </a:r>
            <a:r>
              <a:rPr lang="en-US" sz="2800" dirty="0" err="1">
                <a:solidFill>
                  <a:schemeClr val="tx1"/>
                </a:solidFill>
              </a:rPr>
              <a:t>chơi</a:t>
            </a:r>
            <a:r>
              <a:rPr lang="en-US" sz="2800" dirty="0">
                <a:solidFill>
                  <a:schemeClr val="tx1"/>
                </a:solidFill>
              </a:rPr>
              <a:t> </a:t>
            </a:r>
            <a:r>
              <a:rPr lang="en-US" sz="2800" dirty="0" err="1">
                <a:solidFill>
                  <a:schemeClr val="tx1"/>
                </a:solidFill>
              </a:rPr>
              <a:t>trò</a:t>
            </a:r>
            <a:r>
              <a:rPr lang="en-US" sz="2800" dirty="0">
                <a:solidFill>
                  <a:schemeClr val="tx1"/>
                </a:solidFill>
              </a:rPr>
              <a:t> </a:t>
            </a:r>
            <a:r>
              <a:rPr lang="en-US" sz="2800" dirty="0" err="1">
                <a:solidFill>
                  <a:schemeClr val="tx1"/>
                </a:solidFill>
              </a:rPr>
              <a:t>chơi</a:t>
            </a:r>
            <a:r>
              <a:rPr lang="en-US" sz="2800" dirty="0">
                <a:solidFill>
                  <a:schemeClr val="tx1"/>
                </a:solidFill>
              </a:rPr>
              <a:t> </a:t>
            </a:r>
            <a:r>
              <a:rPr lang="en-US" sz="2800" dirty="0" err="1">
                <a:solidFill>
                  <a:schemeClr val="tx1"/>
                </a:solidFill>
              </a:rPr>
              <a:t>cờ</a:t>
            </a:r>
            <a:r>
              <a:rPr lang="en-US" sz="2800" dirty="0">
                <a:solidFill>
                  <a:schemeClr val="tx1"/>
                </a:solidFill>
              </a:rPr>
              <a:t> </a:t>
            </a:r>
            <a:r>
              <a:rPr lang="en-US" sz="2800" dirty="0" err="1">
                <a:solidFill>
                  <a:schemeClr val="tx1"/>
                </a:solidFill>
              </a:rPr>
              <a:t>caro</a:t>
            </a:r>
            <a:endParaRPr lang="en-US" sz="2800" dirty="0">
              <a:solidFill>
                <a:schemeClr val="tx1"/>
              </a:solidFill>
            </a:endParaRPr>
          </a:p>
          <a:p>
            <a:pPr>
              <a:buFont typeface="Wingdings" panose="05000000000000000000" pitchFamily="2" charset="2"/>
              <a:buChar char="Ø"/>
            </a:pPr>
            <a:r>
              <a:rPr lang="en-US" dirty="0" smtClean="0">
                <a:solidFill>
                  <a:schemeClr val="tx1"/>
                </a:solidFill>
              </a:rPr>
              <a:t> </a:t>
            </a:r>
            <a:r>
              <a:rPr lang="vi-VN" dirty="0" smtClean="0">
                <a:solidFill>
                  <a:schemeClr val="tx1"/>
                </a:solidFill>
              </a:rPr>
              <a:t>Ban </a:t>
            </a:r>
            <a:r>
              <a:rPr lang="vi-VN" dirty="0">
                <a:solidFill>
                  <a:schemeClr val="tx1"/>
                </a:solidFill>
              </a:rPr>
              <a:t>đầu loại cờ này được chơi bằng các quân cờ </a:t>
            </a:r>
            <a:r>
              <a:rPr lang="vi-VN" dirty="0" smtClean="0">
                <a:solidFill>
                  <a:schemeClr val="tx1"/>
                </a:solidFill>
              </a:rPr>
              <a:t>vây. </a:t>
            </a:r>
            <a:endParaRPr lang="en-US" dirty="0" smtClean="0">
              <a:solidFill>
                <a:schemeClr val="tx1"/>
              </a:solidFill>
            </a:endParaRPr>
          </a:p>
          <a:p>
            <a:pPr>
              <a:buFont typeface="Wingdings" panose="05000000000000000000" pitchFamily="2" charset="2"/>
              <a:buChar char="Ø"/>
            </a:pPr>
            <a:r>
              <a:rPr lang="vi-VN" dirty="0" smtClean="0">
                <a:solidFill>
                  <a:schemeClr val="tx1"/>
                </a:solidFill>
              </a:rPr>
              <a:t>Quân </a:t>
            </a:r>
            <a:r>
              <a:rPr lang="vi-VN" dirty="0">
                <a:solidFill>
                  <a:schemeClr val="tx1"/>
                </a:solidFill>
              </a:rPr>
              <a:t>đen đi trước và người chơi lần lượt đặt một quân cờ của họ trên giao điểm còn trống. </a:t>
            </a:r>
            <a:endParaRPr lang="en-US" dirty="0" smtClean="0">
              <a:solidFill>
                <a:schemeClr val="tx1"/>
              </a:solidFill>
            </a:endParaRPr>
          </a:p>
          <a:p>
            <a:pPr>
              <a:buFont typeface="Wingdings" panose="05000000000000000000" pitchFamily="2" charset="2"/>
              <a:buChar char="Ø"/>
            </a:pPr>
            <a:r>
              <a:rPr lang="vi-VN" dirty="0" smtClean="0">
                <a:solidFill>
                  <a:schemeClr val="tx1"/>
                </a:solidFill>
              </a:rPr>
              <a:t>Người </a:t>
            </a:r>
            <a:r>
              <a:rPr lang="vi-VN" dirty="0">
                <a:solidFill>
                  <a:schemeClr val="tx1"/>
                </a:solidFill>
              </a:rPr>
              <a:t>thắng là người đầu tiên có được một chuỗi liên tục gồm 4 quân hàng ngang, hoặc dọc, hoặc chéo không bị chặn đầu nào. Nếu bị chặn một đầu thì người đó cần có chuỗi 5 quân liên tục mới thắng. </a:t>
            </a:r>
            <a:endParaRPr lang="en-US" dirty="0">
              <a:solidFill>
                <a:schemeClr val="tx1"/>
              </a:solidFill>
            </a:endParaRPr>
          </a:p>
          <a:p>
            <a:pPr>
              <a:buFont typeface="Wingdings" panose="05000000000000000000" pitchFamily="2" charset="2"/>
              <a:buChar char="Ø"/>
            </a:pPr>
            <a:r>
              <a:rPr lang="vi-VN" dirty="0" smtClean="0">
                <a:solidFill>
                  <a:schemeClr val="tx1"/>
                </a:solidFill>
              </a:rPr>
              <a:t>Trong </a:t>
            </a:r>
            <a:r>
              <a:rPr lang="vi-VN" dirty="0">
                <a:solidFill>
                  <a:schemeClr val="tx1"/>
                </a:solidFill>
              </a:rPr>
              <a:t>các luật bổ sung như vậy thì luật renju (theo tên gọi của người Nhật) là phức tạp và chặt chẽ nhất, đồng thời cũng giúp cân bằng cơ hội của quân trắng (đi sau) với quân đen.</a:t>
            </a:r>
          </a:p>
          <a:p>
            <a:endParaRPr lang="en-US" dirty="0">
              <a:solidFill>
                <a:schemeClr val="tx1"/>
              </a:solidFill>
            </a:endParaRPr>
          </a:p>
          <a:p>
            <a:endParaRPr lang="en-US" dirty="0"/>
          </a:p>
        </p:txBody>
      </p:sp>
    </p:spTree>
    <p:extLst>
      <p:ext uri="{BB962C8B-B14F-4D97-AF65-F5344CB8AC3E}">
        <p14:creationId xmlns:p14="http://schemas.microsoft.com/office/powerpoint/2010/main" val="9869679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037D54-00BF-4EC7-8CCA-E53A3A6D6EDD}"/>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NỘI DUNG TRÌNH BÀY</a:t>
            </a:r>
          </a:p>
        </p:txBody>
      </p:sp>
      <p:sp>
        <p:nvSpPr>
          <p:cNvPr id="3" name="Content Placeholder 2">
            <a:extLst>
              <a:ext uri="{FF2B5EF4-FFF2-40B4-BE49-F238E27FC236}">
                <a16:creationId xmlns:a16="http://schemas.microsoft.com/office/drawing/2014/main" xmlns="" id="{DF344DA3-0A77-431D-A9AB-85CDC097DB69}"/>
              </a:ext>
            </a:extLst>
          </p:cNvPr>
          <p:cNvSpPr>
            <a:spLocks noGrp="1"/>
          </p:cNvSpPr>
          <p:nvPr>
            <p:ph idx="1"/>
          </p:nvPr>
        </p:nvSpPr>
        <p:spPr>
          <a:xfrm>
            <a:off x="1066800" y="1837510"/>
            <a:ext cx="10058400" cy="4023360"/>
          </a:xfrm>
        </p:spPr>
        <p:txBody>
          <a:bodyPr>
            <a:noAutofit/>
          </a:bodyPr>
          <a:lstStyle/>
          <a:p>
            <a:pPr marL="571500" indent="-571500">
              <a:buFont typeface="+mj-lt"/>
              <a:buAutoNum type="arabicPeriod"/>
            </a:pPr>
            <a:r>
              <a:rPr lang="en-US" sz="2800" dirty="0" err="1" smtClean="0">
                <a:solidFill>
                  <a:schemeClr val="tx1"/>
                </a:solidFill>
                <a:latin typeface="Arial" panose="020B0604020202020204" pitchFamily="34" charset="0"/>
                <a:cs typeface="Arial" panose="020B0604020202020204" pitchFamily="34" charset="0"/>
              </a:rPr>
              <a:t>Tổng</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quan</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về</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trò</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chơi</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đối</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kháng</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trí</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tuệ</a:t>
            </a:r>
            <a:endParaRPr lang="en-US" sz="2800" dirty="0">
              <a:solidFill>
                <a:schemeClr val="tx1"/>
              </a:solidFill>
              <a:latin typeface="Arial" panose="020B0604020202020204" pitchFamily="34" charset="0"/>
              <a:cs typeface="Arial" panose="020B0604020202020204" pitchFamily="34" charset="0"/>
            </a:endParaRPr>
          </a:p>
          <a:p>
            <a:pPr marL="571500" indent="-571500">
              <a:buFont typeface="+mj-lt"/>
              <a:buAutoNum type="arabicPeriod"/>
            </a:pPr>
            <a:r>
              <a:rPr lang="en-US" sz="2800" dirty="0" err="1" smtClean="0">
                <a:solidFill>
                  <a:srgbClr val="FF0000"/>
                </a:solidFill>
                <a:latin typeface="Arial" panose="020B0604020202020204" pitchFamily="34" charset="0"/>
                <a:cs typeface="Arial" panose="020B0604020202020204" pitchFamily="34" charset="0"/>
              </a:rPr>
              <a:t>Trí</a:t>
            </a:r>
            <a:r>
              <a:rPr lang="en-US" sz="2800" dirty="0" smtClean="0">
                <a:solidFill>
                  <a:srgbClr val="FF0000"/>
                </a:solidFill>
                <a:latin typeface="Arial" panose="020B0604020202020204" pitchFamily="34" charset="0"/>
                <a:cs typeface="Arial" panose="020B0604020202020204" pitchFamily="34" charset="0"/>
              </a:rPr>
              <a:t> </a:t>
            </a:r>
            <a:r>
              <a:rPr lang="en-US" sz="2800" dirty="0" err="1" smtClean="0">
                <a:solidFill>
                  <a:srgbClr val="FF0000"/>
                </a:solidFill>
                <a:latin typeface="Arial" panose="020B0604020202020204" pitchFamily="34" charset="0"/>
                <a:cs typeface="Arial" panose="020B0604020202020204" pitchFamily="34" charset="0"/>
              </a:rPr>
              <a:t>tuệ</a:t>
            </a:r>
            <a:r>
              <a:rPr lang="en-US" sz="2800" dirty="0" smtClean="0">
                <a:solidFill>
                  <a:srgbClr val="FF0000"/>
                </a:solidFill>
                <a:latin typeface="Arial" panose="020B0604020202020204" pitchFamily="34" charset="0"/>
                <a:cs typeface="Arial" panose="020B0604020202020204" pitchFamily="34" charset="0"/>
              </a:rPr>
              <a:t> </a:t>
            </a:r>
            <a:r>
              <a:rPr lang="en-US" sz="2800" dirty="0" err="1" smtClean="0">
                <a:solidFill>
                  <a:srgbClr val="FF0000"/>
                </a:solidFill>
                <a:latin typeface="Arial" panose="020B0604020202020204" pitchFamily="34" charset="0"/>
                <a:cs typeface="Arial" panose="020B0604020202020204" pitchFamily="34" charset="0"/>
              </a:rPr>
              <a:t>nhân</a:t>
            </a:r>
            <a:r>
              <a:rPr lang="en-US" sz="2800" dirty="0" smtClean="0">
                <a:solidFill>
                  <a:srgbClr val="FF0000"/>
                </a:solidFill>
                <a:latin typeface="Arial" panose="020B0604020202020204" pitchFamily="34" charset="0"/>
                <a:cs typeface="Arial" panose="020B0604020202020204" pitchFamily="34" charset="0"/>
              </a:rPr>
              <a:t> </a:t>
            </a:r>
            <a:r>
              <a:rPr lang="en-US" sz="2800" dirty="0" err="1" smtClean="0">
                <a:solidFill>
                  <a:srgbClr val="FF0000"/>
                </a:solidFill>
                <a:latin typeface="Arial" panose="020B0604020202020204" pitchFamily="34" charset="0"/>
                <a:cs typeface="Arial" panose="020B0604020202020204" pitchFamily="34" charset="0"/>
              </a:rPr>
              <a:t>tạo</a:t>
            </a:r>
            <a:r>
              <a:rPr lang="en-US" sz="2800" dirty="0" smtClean="0">
                <a:solidFill>
                  <a:srgbClr val="FF0000"/>
                </a:solidFill>
                <a:latin typeface="Arial" panose="020B0604020202020204" pitchFamily="34" charset="0"/>
                <a:cs typeface="Arial" panose="020B0604020202020204" pitchFamily="34" charset="0"/>
              </a:rPr>
              <a:t> </a:t>
            </a:r>
            <a:r>
              <a:rPr lang="en-US" sz="2800" dirty="0" err="1" smtClean="0">
                <a:solidFill>
                  <a:srgbClr val="FF0000"/>
                </a:solidFill>
                <a:latin typeface="Arial" panose="020B0604020202020204" pitchFamily="34" charset="0"/>
                <a:cs typeface="Arial" panose="020B0604020202020204" pitchFamily="34" charset="0"/>
              </a:rPr>
              <a:t>trong</a:t>
            </a:r>
            <a:r>
              <a:rPr lang="en-US" sz="2800" dirty="0" smtClean="0">
                <a:solidFill>
                  <a:srgbClr val="FF0000"/>
                </a:solidFill>
                <a:latin typeface="Arial" panose="020B0604020202020204" pitchFamily="34" charset="0"/>
                <a:cs typeface="Arial" panose="020B0604020202020204" pitchFamily="34" charset="0"/>
              </a:rPr>
              <a:t> </a:t>
            </a:r>
            <a:r>
              <a:rPr lang="en-US" sz="2800" dirty="0" err="1" smtClean="0">
                <a:solidFill>
                  <a:srgbClr val="FF0000"/>
                </a:solidFill>
                <a:latin typeface="Arial" panose="020B0604020202020204" pitchFamily="34" charset="0"/>
                <a:cs typeface="Arial" panose="020B0604020202020204" pitchFamily="34" charset="0"/>
              </a:rPr>
              <a:t>các</a:t>
            </a:r>
            <a:r>
              <a:rPr lang="en-US" sz="2800" dirty="0" smtClean="0">
                <a:solidFill>
                  <a:srgbClr val="FF0000"/>
                </a:solidFill>
                <a:latin typeface="Arial" panose="020B0604020202020204" pitchFamily="34" charset="0"/>
                <a:cs typeface="Arial" panose="020B0604020202020204" pitchFamily="34" charset="0"/>
              </a:rPr>
              <a:t> </a:t>
            </a:r>
            <a:r>
              <a:rPr lang="en-US" sz="2800" dirty="0" err="1" smtClean="0">
                <a:solidFill>
                  <a:srgbClr val="FF0000"/>
                </a:solidFill>
                <a:latin typeface="Arial" panose="020B0604020202020204" pitchFamily="34" charset="0"/>
                <a:cs typeface="Arial" panose="020B0604020202020204" pitchFamily="34" charset="0"/>
              </a:rPr>
              <a:t>trò</a:t>
            </a:r>
            <a:r>
              <a:rPr lang="en-US" sz="2800" dirty="0" smtClean="0">
                <a:solidFill>
                  <a:srgbClr val="FF0000"/>
                </a:solidFill>
                <a:latin typeface="Arial" panose="020B0604020202020204" pitchFamily="34" charset="0"/>
                <a:cs typeface="Arial" panose="020B0604020202020204" pitchFamily="34" charset="0"/>
              </a:rPr>
              <a:t> </a:t>
            </a:r>
            <a:r>
              <a:rPr lang="en-US" sz="2800" dirty="0" err="1" smtClean="0">
                <a:solidFill>
                  <a:srgbClr val="FF0000"/>
                </a:solidFill>
                <a:latin typeface="Arial" panose="020B0604020202020204" pitchFamily="34" charset="0"/>
                <a:cs typeface="Arial" panose="020B0604020202020204" pitchFamily="34" charset="0"/>
              </a:rPr>
              <a:t>chơi</a:t>
            </a:r>
            <a:r>
              <a:rPr lang="en-US" sz="2800" dirty="0" smtClean="0">
                <a:solidFill>
                  <a:srgbClr val="FF0000"/>
                </a:solidFill>
                <a:latin typeface="Arial" panose="020B0604020202020204" pitchFamily="34" charset="0"/>
                <a:cs typeface="Arial" panose="020B0604020202020204" pitchFamily="34" charset="0"/>
              </a:rPr>
              <a:t> </a:t>
            </a:r>
            <a:r>
              <a:rPr lang="en-US" sz="2800" dirty="0" err="1" smtClean="0">
                <a:solidFill>
                  <a:srgbClr val="FF0000"/>
                </a:solidFill>
                <a:latin typeface="Arial" panose="020B0604020202020204" pitchFamily="34" charset="0"/>
                <a:cs typeface="Arial" panose="020B0604020202020204" pitchFamily="34" charset="0"/>
              </a:rPr>
              <a:t>đối</a:t>
            </a:r>
            <a:r>
              <a:rPr lang="en-US" sz="2800" dirty="0" smtClean="0">
                <a:solidFill>
                  <a:srgbClr val="FF0000"/>
                </a:solidFill>
                <a:latin typeface="Arial" panose="020B0604020202020204" pitchFamily="34" charset="0"/>
                <a:cs typeface="Arial" panose="020B0604020202020204" pitchFamily="34" charset="0"/>
              </a:rPr>
              <a:t> </a:t>
            </a:r>
            <a:r>
              <a:rPr lang="en-US" sz="2800" dirty="0" err="1" smtClean="0">
                <a:solidFill>
                  <a:srgbClr val="FF0000"/>
                </a:solidFill>
                <a:latin typeface="Arial" panose="020B0604020202020204" pitchFamily="34" charset="0"/>
                <a:cs typeface="Arial" panose="020B0604020202020204" pitchFamily="34" charset="0"/>
              </a:rPr>
              <a:t>kháng</a:t>
            </a:r>
            <a:r>
              <a:rPr lang="en-US" sz="2800" dirty="0" smtClean="0">
                <a:solidFill>
                  <a:srgbClr val="FF0000"/>
                </a:solidFill>
                <a:latin typeface="Arial" panose="020B0604020202020204" pitchFamily="34" charset="0"/>
                <a:cs typeface="Arial" panose="020B0604020202020204" pitchFamily="34" charset="0"/>
              </a:rPr>
              <a:t> </a:t>
            </a:r>
            <a:r>
              <a:rPr lang="en-US" sz="2800" dirty="0" err="1" smtClean="0">
                <a:solidFill>
                  <a:srgbClr val="FF0000"/>
                </a:solidFill>
                <a:latin typeface="Arial" panose="020B0604020202020204" pitchFamily="34" charset="0"/>
                <a:cs typeface="Arial" panose="020B0604020202020204" pitchFamily="34" charset="0"/>
              </a:rPr>
              <a:t>hiện</a:t>
            </a:r>
            <a:r>
              <a:rPr lang="en-US" sz="2800" dirty="0" smtClean="0">
                <a:solidFill>
                  <a:srgbClr val="FF0000"/>
                </a:solidFill>
                <a:latin typeface="Arial" panose="020B0604020202020204" pitchFamily="34" charset="0"/>
                <a:cs typeface="Arial" panose="020B0604020202020204" pitchFamily="34" charset="0"/>
              </a:rPr>
              <a:t> nay</a:t>
            </a:r>
            <a:endParaRPr lang="en-US" sz="2800" dirty="0">
              <a:solidFill>
                <a:srgbClr val="FF0000"/>
              </a:solidFill>
              <a:latin typeface="Arial" panose="020B0604020202020204" pitchFamily="34" charset="0"/>
              <a:cs typeface="Arial" panose="020B0604020202020204" pitchFamily="34" charset="0"/>
            </a:endParaRPr>
          </a:p>
          <a:p>
            <a:pPr marL="571500" indent="-571500">
              <a:buFont typeface="+mj-lt"/>
              <a:buAutoNum type="arabicPeriod"/>
            </a:pPr>
            <a:r>
              <a:rPr lang="en-US" sz="2800" dirty="0" err="1" smtClean="0">
                <a:solidFill>
                  <a:schemeClr val="tx1"/>
                </a:solidFill>
                <a:latin typeface="Arial" panose="020B0604020202020204" pitchFamily="34" charset="0"/>
                <a:cs typeface="Arial" panose="020B0604020202020204" pitchFamily="34" charset="0"/>
              </a:rPr>
              <a:t>Thuật</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toán</a:t>
            </a:r>
            <a:r>
              <a:rPr lang="en-US" sz="2800" dirty="0" smtClean="0">
                <a:solidFill>
                  <a:schemeClr val="tx1"/>
                </a:solidFill>
                <a:latin typeface="Arial" panose="020B0604020202020204" pitchFamily="34" charset="0"/>
                <a:cs typeface="Arial" panose="020B0604020202020204" pitchFamily="34" charset="0"/>
              </a:rPr>
              <a:t> minimax </a:t>
            </a:r>
            <a:r>
              <a:rPr lang="en-US" sz="2800" dirty="0" err="1" smtClean="0">
                <a:solidFill>
                  <a:schemeClr val="tx1"/>
                </a:solidFill>
                <a:latin typeface="Arial" panose="020B0604020202020204" pitchFamily="34" charset="0"/>
                <a:cs typeface="Arial" panose="020B0604020202020204" pitchFamily="34" charset="0"/>
              </a:rPr>
              <a:t>trong</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trò</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chơi</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cờ</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caro</a:t>
            </a:r>
            <a:endParaRPr lang="en-US" sz="2800" dirty="0" smtClean="0">
              <a:solidFill>
                <a:schemeClr val="tx1"/>
              </a:solidFill>
              <a:latin typeface="Arial" panose="020B0604020202020204" pitchFamily="34" charset="0"/>
              <a:cs typeface="Arial" panose="020B0604020202020204" pitchFamily="34" charset="0"/>
            </a:endParaRPr>
          </a:p>
          <a:p>
            <a:pPr marL="571500" indent="-571500">
              <a:buFont typeface="+mj-lt"/>
              <a:buAutoNum type="arabicPeriod"/>
            </a:pPr>
            <a:r>
              <a:rPr lang="en-US" sz="2800" dirty="0" err="1">
                <a:solidFill>
                  <a:schemeClr val="tx1"/>
                </a:solidFill>
                <a:latin typeface="Arial" panose="020B0604020202020204" pitchFamily="34" charset="0"/>
                <a:cs typeface="Arial" panose="020B0604020202020204" pitchFamily="34" charset="0"/>
              </a:rPr>
              <a:t>Mô</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phỏng</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trò</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chơi</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cờ</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caro</a:t>
            </a:r>
            <a:r>
              <a:rPr lang="en-US" sz="2800" dirty="0">
                <a:solidFill>
                  <a:schemeClr val="tx1"/>
                </a:solidFill>
                <a:latin typeface="Arial" panose="020B0604020202020204" pitchFamily="34" charset="0"/>
                <a:cs typeface="Arial" panose="020B0604020202020204" pitchFamily="34" charset="0"/>
              </a:rPr>
              <a:t> </a:t>
            </a:r>
            <a:endParaRPr lang="en-US" sz="2800" dirty="0" smtClean="0">
              <a:solidFill>
                <a:schemeClr val="tx1"/>
              </a:solidFill>
              <a:latin typeface="Arial" panose="020B0604020202020204" pitchFamily="34" charset="0"/>
              <a:cs typeface="Arial" panose="020B0604020202020204" pitchFamily="34" charset="0"/>
            </a:endParaRPr>
          </a:p>
          <a:p>
            <a:pPr marL="571500" indent="-571500">
              <a:buFont typeface="+mj-lt"/>
              <a:buAutoNum type="arabicPeriod"/>
            </a:pPr>
            <a:r>
              <a:rPr lang="en-US" sz="2800" dirty="0" err="1" smtClean="0">
                <a:solidFill>
                  <a:schemeClr val="tx1"/>
                </a:solidFill>
                <a:latin typeface="Arial" panose="020B0604020202020204" pitchFamily="34" charset="0"/>
                <a:cs typeface="Arial" panose="020B0604020202020204" pitchFamily="34" charset="0"/>
              </a:rPr>
              <a:t>Đánh</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giá</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và</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kết</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luận</a:t>
            </a:r>
            <a:endParaRPr lang="en-US" sz="2800" dirty="0">
              <a:solidFill>
                <a:schemeClr val="tx1"/>
              </a:solidFill>
              <a:latin typeface="Arial" panose="020B0604020202020204" pitchFamily="34" charset="0"/>
              <a:cs typeface="Arial" panose="020B0604020202020204" pitchFamily="34" charset="0"/>
            </a:endParaRPr>
          </a:p>
          <a:p>
            <a:pPr marL="571500" indent="-571500">
              <a:buFont typeface="+mj-lt"/>
              <a:buAutoNum type="arabicPeriod"/>
            </a:pPr>
            <a:r>
              <a:rPr lang="en-US" sz="2800" dirty="0" err="1" smtClean="0">
                <a:solidFill>
                  <a:schemeClr val="tx1"/>
                </a:solidFill>
                <a:latin typeface="Arial" panose="020B0604020202020204" pitchFamily="34" charset="0"/>
                <a:cs typeface="Arial" panose="020B0604020202020204" pitchFamily="34" charset="0"/>
              </a:rPr>
              <a:t>Tài</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liệu</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tham</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khảo</a:t>
            </a:r>
            <a:endParaRPr lang="en-US" sz="2800" dirty="0">
              <a:solidFill>
                <a:schemeClr val="tx1"/>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DB46E8DD-452D-4854-A772-1BCEDA720EFA}" type="datetime1">
              <a:rPr lang="en-US" smtClean="0"/>
              <a:t>4/12/2021</a:t>
            </a:fld>
            <a:endParaRPr lang="en-US"/>
          </a:p>
        </p:txBody>
      </p:sp>
      <p:sp>
        <p:nvSpPr>
          <p:cNvPr id="6" name="Footer Placeholder 5"/>
          <p:cNvSpPr>
            <a:spLocks noGrp="1"/>
          </p:cNvSpPr>
          <p:nvPr>
            <p:ph type="ftr" sz="quarter" idx="11"/>
          </p:nvPr>
        </p:nvSpPr>
        <p:spPr/>
        <p:txBody>
          <a:bodyPr/>
          <a:lstStyle/>
          <a:p>
            <a:r>
              <a:rPr lang="en-US" smtClean="0"/>
              <a:t>Tìm hiểu về mô hình nhà thông minh</a:t>
            </a:r>
            <a:endParaRPr lang="en-US"/>
          </a:p>
        </p:txBody>
      </p:sp>
      <p:sp>
        <p:nvSpPr>
          <p:cNvPr id="7" name="Slide Number Placeholder 6">
            <a:extLst>
              <a:ext uri="{FF2B5EF4-FFF2-40B4-BE49-F238E27FC236}">
                <a16:creationId xmlns:a16="http://schemas.microsoft.com/office/drawing/2014/main" xmlns="" id="{EEAA3559-ED82-4CFA-BB19-5D6DC35FC3B5}"/>
              </a:ext>
            </a:extLst>
          </p:cNvPr>
          <p:cNvSpPr>
            <a:spLocks noGrp="1"/>
          </p:cNvSpPr>
          <p:nvPr>
            <p:ph type="sldNum" sz="quarter" idx="12"/>
          </p:nvPr>
        </p:nvSpPr>
        <p:spPr/>
        <p:txBody>
          <a:bodyPr/>
          <a:lstStyle/>
          <a:p>
            <a:fld id="{18ED45A5-BDF1-4422-9287-76C12A8AC39D}" type="slidenum">
              <a:rPr lang="en-US" smtClean="0"/>
              <a:t>7</a:t>
            </a:fld>
            <a:endParaRPr lang="en-US"/>
          </a:p>
        </p:txBody>
      </p:sp>
    </p:spTree>
    <p:extLst>
      <p:ext uri="{BB962C8B-B14F-4D97-AF65-F5344CB8AC3E}">
        <p14:creationId xmlns:p14="http://schemas.microsoft.com/office/powerpoint/2010/main" val="18669383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US" dirty="0" err="1" smtClean="0"/>
              <a:t>Trí</a:t>
            </a:r>
            <a:r>
              <a:rPr lang="en-US" dirty="0" smtClean="0"/>
              <a:t> </a:t>
            </a:r>
            <a:r>
              <a:rPr lang="en-US" dirty="0" err="1" smtClean="0"/>
              <a:t>tuệ</a:t>
            </a:r>
            <a:r>
              <a:rPr lang="en-US" dirty="0" smtClean="0"/>
              <a:t> </a:t>
            </a:r>
            <a:r>
              <a:rPr lang="en-US" dirty="0" err="1" smtClean="0"/>
              <a:t>nhân</a:t>
            </a:r>
            <a:r>
              <a:rPr lang="en-US" dirty="0" smtClean="0"/>
              <a:t> </a:t>
            </a:r>
            <a:r>
              <a:rPr lang="en-US" dirty="0" err="1" smtClean="0"/>
              <a:t>tạo</a:t>
            </a:r>
            <a:r>
              <a:rPr lang="en-US" dirty="0" smtClean="0"/>
              <a:t> </a:t>
            </a:r>
            <a:r>
              <a:rPr lang="en-US" dirty="0" err="1" smtClean="0"/>
              <a:t>trong</a:t>
            </a:r>
            <a:r>
              <a:rPr lang="en-US" dirty="0" smtClean="0"/>
              <a:t> </a:t>
            </a:r>
            <a:r>
              <a:rPr lang="en-US" dirty="0" err="1" smtClean="0"/>
              <a:t>các</a:t>
            </a:r>
            <a:r>
              <a:rPr lang="en-US" dirty="0" smtClean="0"/>
              <a:t> </a:t>
            </a:r>
            <a:r>
              <a:rPr lang="en-US" dirty="0" err="1" smtClean="0"/>
              <a:t>trò</a:t>
            </a:r>
            <a:r>
              <a:rPr lang="en-US" dirty="0" smtClean="0"/>
              <a:t> </a:t>
            </a:r>
            <a:r>
              <a:rPr lang="en-US" dirty="0" err="1" smtClean="0"/>
              <a:t>chơi</a:t>
            </a:r>
            <a:r>
              <a:rPr lang="en-US" dirty="0" smtClean="0"/>
              <a:t> </a:t>
            </a:r>
            <a:r>
              <a:rPr lang="en-US" dirty="0" err="1" smtClean="0"/>
              <a:t>đối</a:t>
            </a:r>
            <a:r>
              <a:rPr lang="en-US" dirty="0" smtClean="0"/>
              <a:t> </a:t>
            </a:r>
            <a:r>
              <a:rPr lang="en-US" dirty="0" err="1" smtClean="0"/>
              <a:t>kháng</a:t>
            </a:r>
            <a:r>
              <a:rPr lang="en-US" dirty="0" smtClean="0"/>
              <a:t> </a:t>
            </a:r>
            <a:r>
              <a:rPr lang="en-US" dirty="0" err="1" smtClean="0"/>
              <a:t>hiện</a:t>
            </a:r>
            <a:r>
              <a:rPr lang="en-US" dirty="0" smtClean="0"/>
              <a:t> nay</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  a.   </a:t>
            </a:r>
            <a:r>
              <a:rPr lang="en-US" sz="2400" dirty="0" err="1" smtClean="0"/>
              <a:t>Tổng</a:t>
            </a:r>
            <a:r>
              <a:rPr lang="en-US" sz="2400" dirty="0" smtClean="0"/>
              <a:t> </a:t>
            </a:r>
            <a:r>
              <a:rPr lang="en-US" sz="2400" dirty="0" err="1" smtClean="0"/>
              <a:t>quan</a:t>
            </a:r>
            <a:r>
              <a:rPr lang="en-US" sz="2400" dirty="0" smtClean="0"/>
              <a:t>  </a:t>
            </a:r>
          </a:p>
          <a:p>
            <a:pPr>
              <a:buFont typeface="Wingdings" panose="05000000000000000000" pitchFamily="2" charset="2"/>
              <a:buChar char="Ø"/>
            </a:pPr>
            <a:r>
              <a:rPr lang="en-US" sz="2400" dirty="0" err="1" smtClean="0"/>
              <a:t>Một</a:t>
            </a:r>
            <a:r>
              <a:rPr lang="en-US" sz="2400" dirty="0" smtClean="0"/>
              <a:t> </a:t>
            </a:r>
            <a:r>
              <a:rPr lang="en-US" sz="2400" dirty="0" err="1"/>
              <a:t>số</a:t>
            </a:r>
            <a:r>
              <a:rPr lang="en-US" sz="2400" dirty="0"/>
              <a:t> </a:t>
            </a:r>
            <a:r>
              <a:rPr lang="en-US" sz="2400" dirty="0" err="1"/>
              <a:t>trò</a:t>
            </a:r>
            <a:r>
              <a:rPr lang="en-US" sz="2400" dirty="0"/>
              <a:t> </a:t>
            </a:r>
            <a:r>
              <a:rPr lang="en-US" sz="2400" dirty="0" err="1"/>
              <a:t>chơi</a:t>
            </a:r>
            <a:r>
              <a:rPr lang="en-US" sz="2400" dirty="0"/>
              <a:t> </a:t>
            </a:r>
            <a:r>
              <a:rPr lang="en-US" sz="2400" dirty="0" err="1"/>
              <a:t>boardgame</a:t>
            </a:r>
            <a:r>
              <a:rPr lang="en-US" sz="2400" dirty="0"/>
              <a:t> </a:t>
            </a:r>
            <a:r>
              <a:rPr lang="en-US" sz="2400" dirty="0" err="1"/>
              <a:t>cho</a:t>
            </a:r>
            <a:r>
              <a:rPr lang="en-US" sz="2400" dirty="0"/>
              <a:t> </a:t>
            </a:r>
            <a:r>
              <a:rPr lang="en-US" sz="2400" dirty="0" err="1"/>
              <a:t>phép</a:t>
            </a:r>
            <a:r>
              <a:rPr lang="en-US" sz="2400" dirty="0"/>
              <a:t> </a:t>
            </a:r>
            <a:r>
              <a:rPr lang="en-US" sz="2400" dirty="0" err="1"/>
              <a:t>các</a:t>
            </a:r>
            <a:r>
              <a:rPr lang="en-US" sz="2400" dirty="0"/>
              <a:t> </a:t>
            </a:r>
            <a:r>
              <a:rPr lang="en-US" sz="2400" dirty="0" err="1"/>
              <a:t>đối</a:t>
            </a:r>
            <a:r>
              <a:rPr lang="en-US" sz="2400" dirty="0"/>
              <a:t> </a:t>
            </a:r>
            <a:r>
              <a:rPr lang="en-US" sz="2400" dirty="0" err="1"/>
              <a:t>tượng</a:t>
            </a:r>
            <a:r>
              <a:rPr lang="en-US" sz="2400" dirty="0"/>
              <a:t> di </a:t>
            </a:r>
            <a:r>
              <a:rPr lang="en-US" sz="2400" dirty="0" err="1"/>
              <a:t>chuyển</a:t>
            </a:r>
            <a:r>
              <a:rPr lang="en-US" sz="2400" dirty="0"/>
              <a:t> </a:t>
            </a:r>
            <a:r>
              <a:rPr lang="en-US" sz="2400" dirty="0" err="1"/>
              <a:t>dựa</a:t>
            </a:r>
            <a:r>
              <a:rPr lang="en-US" sz="2400" dirty="0"/>
              <a:t> </a:t>
            </a:r>
            <a:r>
              <a:rPr lang="en-US" sz="2400" dirty="0" err="1"/>
              <a:t>trên</a:t>
            </a:r>
            <a:r>
              <a:rPr lang="en-US" sz="2400" dirty="0"/>
              <a:t> </a:t>
            </a:r>
            <a:r>
              <a:rPr lang="en-US" sz="2400" dirty="0" err="1"/>
              <a:t>các</a:t>
            </a:r>
            <a:r>
              <a:rPr lang="en-US" sz="2400" dirty="0"/>
              <a:t> </a:t>
            </a:r>
            <a:r>
              <a:rPr lang="en-US" sz="2400" dirty="0" err="1"/>
              <a:t>hướng</a:t>
            </a:r>
            <a:r>
              <a:rPr lang="en-US" sz="2400" dirty="0"/>
              <a:t> </a:t>
            </a:r>
            <a:r>
              <a:rPr lang="en-US" sz="2400" dirty="0" err="1"/>
              <a:t>đơn</a:t>
            </a:r>
            <a:r>
              <a:rPr lang="en-US" sz="2400" dirty="0"/>
              <a:t> </a:t>
            </a:r>
            <a:r>
              <a:rPr lang="en-US" sz="2400" dirty="0" err="1"/>
              <a:t>giản</a:t>
            </a:r>
            <a:r>
              <a:rPr lang="en-US" sz="2400" dirty="0"/>
              <a:t> (</a:t>
            </a:r>
            <a:r>
              <a:rPr lang="en-US" sz="2400" dirty="0" err="1"/>
              <a:t>trái</a:t>
            </a:r>
            <a:r>
              <a:rPr lang="en-US" sz="2400" dirty="0"/>
              <a:t>, </a:t>
            </a:r>
            <a:r>
              <a:rPr lang="en-US" sz="2400" dirty="0" err="1"/>
              <a:t>phải</a:t>
            </a:r>
            <a:r>
              <a:rPr lang="en-US" sz="2400" dirty="0"/>
              <a:t>, </a:t>
            </a:r>
            <a:r>
              <a:rPr lang="en-US" sz="2400" dirty="0" err="1"/>
              <a:t>trên</a:t>
            </a:r>
            <a:r>
              <a:rPr lang="en-US" sz="2400" dirty="0"/>
              <a:t> </a:t>
            </a:r>
            <a:r>
              <a:rPr lang="en-US" sz="2400" dirty="0" err="1"/>
              <a:t>dưới</a:t>
            </a:r>
            <a:r>
              <a:rPr lang="en-US" sz="2400" dirty="0"/>
              <a:t>) </a:t>
            </a:r>
            <a:r>
              <a:rPr lang="en-US" sz="2400" dirty="0" err="1"/>
              <a:t>với</a:t>
            </a:r>
            <a:r>
              <a:rPr lang="en-US" sz="2400" dirty="0"/>
              <a:t> </a:t>
            </a:r>
            <a:r>
              <a:rPr lang="en-US" sz="2400" dirty="0" err="1"/>
              <a:t>đầu</a:t>
            </a:r>
            <a:r>
              <a:rPr lang="en-US" sz="2400" dirty="0"/>
              <a:t> </a:t>
            </a:r>
            <a:r>
              <a:rPr lang="en-US" sz="2400" dirty="0" err="1"/>
              <a:t>vào</a:t>
            </a:r>
            <a:r>
              <a:rPr lang="en-US" sz="2400" dirty="0"/>
              <a:t> </a:t>
            </a:r>
            <a:r>
              <a:rPr lang="en-US" sz="2400" dirty="0" err="1"/>
              <a:t>là</a:t>
            </a:r>
            <a:r>
              <a:rPr lang="en-US" sz="2400" dirty="0"/>
              <a:t> “</a:t>
            </a:r>
            <a:r>
              <a:rPr lang="en-US" sz="2400" dirty="0" err="1"/>
              <a:t>một</a:t>
            </a:r>
            <a:r>
              <a:rPr lang="en-US" sz="2400" dirty="0"/>
              <a:t> </a:t>
            </a:r>
            <a:r>
              <a:rPr lang="en-US" sz="2400" dirty="0" err="1"/>
              <a:t>ngã</a:t>
            </a:r>
            <a:r>
              <a:rPr lang="en-US" sz="2400" dirty="0"/>
              <a:t> </a:t>
            </a:r>
            <a:r>
              <a:rPr lang="en-US" sz="2400" dirty="0" err="1"/>
              <a:t>rẽ</a:t>
            </a:r>
            <a:r>
              <a:rPr lang="en-US" sz="2400" dirty="0"/>
              <a:t> </a:t>
            </a:r>
            <a:r>
              <a:rPr lang="en-US" sz="2400" dirty="0" err="1"/>
              <a:t>mới</a:t>
            </a:r>
            <a:r>
              <a:rPr lang="en-US" sz="2400" dirty="0"/>
              <a:t>”. </a:t>
            </a:r>
            <a:endParaRPr lang="en-US" sz="2400" dirty="0" smtClean="0"/>
          </a:p>
          <a:p>
            <a:pPr>
              <a:buFont typeface="Wingdings" panose="05000000000000000000" pitchFamily="2" charset="2"/>
              <a:buChar char="Ø"/>
            </a:pPr>
            <a:r>
              <a:rPr lang="en-US" sz="2400" dirty="0" err="1" smtClean="0"/>
              <a:t>Một</a:t>
            </a:r>
            <a:r>
              <a:rPr lang="en-US" sz="2400" dirty="0" smtClean="0"/>
              <a:t> </a:t>
            </a:r>
            <a:r>
              <a:rPr lang="en-US" sz="2400" dirty="0" err="1"/>
              <a:t>quân</a:t>
            </a:r>
            <a:r>
              <a:rPr lang="en-US" sz="2400" dirty="0"/>
              <a:t> </a:t>
            </a:r>
            <a:r>
              <a:rPr lang="en-US" sz="2400" dirty="0" err="1"/>
              <a:t>cờ</a:t>
            </a:r>
            <a:r>
              <a:rPr lang="en-US" sz="2400" dirty="0"/>
              <a:t> </a:t>
            </a:r>
            <a:r>
              <a:rPr lang="en-US" sz="2400" dirty="0" err="1"/>
              <a:t>trong</a:t>
            </a:r>
            <a:r>
              <a:rPr lang="en-US" sz="2400" dirty="0"/>
              <a:t> game </a:t>
            </a:r>
            <a:r>
              <a:rPr lang="en-US" sz="2400" dirty="0" err="1"/>
              <a:t>cờ</a:t>
            </a:r>
            <a:r>
              <a:rPr lang="en-US" sz="2400" dirty="0"/>
              <a:t> </a:t>
            </a:r>
            <a:r>
              <a:rPr lang="en-US" sz="2400" dirty="0" err="1"/>
              <a:t>vua</a:t>
            </a:r>
            <a:r>
              <a:rPr lang="en-US" sz="2400" dirty="0"/>
              <a:t> </a:t>
            </a:r>
            <a:r>
              <a:rPr lang="en-US" sz="2400" dirty="0" err="1"/>
              <a:t>phụ</a:t>
            </a:r>
            <a:r>
              <a:rPr lang="en-US" sz="2400" dirty="0"/>
              <a:t> </a:t>
            </a:r>
            <a:r>
              <a:rPr lang="en-US" sz="2400" dirty="0" err="1"/>
              <a:t>thuộc</a:t>
            </a:r>
            <a:r>
              <a:rPr lang="en-US" sz="2400" dirty="0"/>
              <a:t> </a:t>
            </a:r>
            <a:r>
              <a:rPr lang="en-US" sz="2400" dirty="0" err="1"/>
              <a:t>vào</a:t>
            </a:r>
            <a:r>
              <a:rPr lang="en-US" sz="2400" dirty="0"/>
              <a:t> </a:t>
            </a:r>
            <a:r>
              <a:rPr lang="en-US" sz="2400" dirty="0" err="1"/>
              <a:t>việc</a:t>
            </a:r>
            <a:r>
              <a:rPr lang="en-US" sz="2400" dirty="0"/>
              <a:t> </a:t>
            </a:r>
            <a:r>
              <a:rPr lang="en-US" sz="2400" dirty="0" err="1"/>
              <a:t>người</a:t>
            </a:r>
            <a:r>
              <a:rPr lang="en-US" sz="2400" dirty="0"/>
              <a:t> </a:t>
            </a:r>
            <a:r>
              <a:rPr lang="en-US" sz="2400" dirty="0" err="1"/>
              <a:t>chơi</a:t>
            </a:r>
            <a:r>
              <a:rPr lang="en-US" sz="2400" dirty="0"/>
              <a:t> </a:t>
            </a:r>
            <a:r>
              <a:rPr lang="en-US" sz="2400" dirty="0" err="1"/>
              <a:t>đi</a:t>
            </a:r>
            <a:r>
              <a:rPr lang="en-US" sz="2400" dirty="0"/>
              <a:t> </a:t>
            </a:r>
            <a:r>
              <a:rPr lang="en-US" sz="2400" dirty="0" err="1"/>
              <a:t>theo</a:t>
            </a:r>
            <a:r>
              <a:rPr lang="en-US" sz="2400" dirty="0"/>
              <a:t> </a:t>
            </a:r>
            <a:r>
              <a:rPr lang="en-US" sz="2400" dirty="0" err="1"/>
              <a:t>các</a:t>
            </a:r>
            <a:r>
              <a:rPr lang="en-US" sz="2400" dirty="0"/>
              <a:t> </a:t>
            </a:r>
            <a:r>
              <a:rPr lang="en-US" sz="2400" dirty="0" err="1"/>
              <a:t>hướng</a:t>
            </a:r>
            <a:r>
              <a:rPr lang="en-US" sz="2400" dirty="0"/>
              <a:t> </a:t>
            </a:r>
            <a:r>
              <a:rPr lang="en-US" sz="2400" dirty="0" err="1"/>
              <a:t>mà</a:t>
            </a:r>
            <a:r>
              <a:rPr lang="en-US" sz="2400" dirty="0"/>
              <a:t> </a:t>
            </a:r>
            <a:r>
              <a:rPr lang="en-US" sz="2400" dirty="0" err="1"/>
              <a:t>quân</a:t>
            </a:r>
            <a:r>
              <a:rPr lang="en-US" sz="2400" dirty="0"/>
              <a:t> </a:t>
            </a:r>
            <a:r>
              <a:rPr lang="en-US" sz="2400" dirty="0" err="1"/>
              <a:t>cờ</a:t>
            </a:r>
            <a:r>
              <a:rPr lang="en-US" sz="2400" dirty="0"/>
              <a:t> </a:t>
            </a:r>
            <a:r>
              <a:rPr lang="en-US" sz="2400" dirty="0" err="1"/>
              <a:t>có</a:t>
            </a:r>
            <a:r>
              <a:rPr lang="en-US" sz="2400" dirty="0"/>
              <a:t> </a:t>
            </a:r>
            <a:r>
              <a:rPr lang="en-US" sz="2400" dirty="0" err="1"/>
              <a:t>thể</a:t>
            </a:r>
            <a:r>
              <a:rPr lang="en-US" sz="2400" dirty="0"/>
              <a:t> di </a:t>
            </a:r>
            <a:r>
              <a:rPr lang="en-US" sz="2400" dirty="0" err="1"/>
              <a:t>chuyển</a:t>
            </a:r>
            <a:r>
              <a:rPr lang="en-US" sz="2400" dirty="0"/>
              <a:t> </a:t>
            </a:r>
            <a:r>
              <a:rPr lang="en-US" sz="2400" dirty="0" err="1"/>
              <a:t>để</a:t>
            </a:r>
            <a:r>
              <a:rPr lang="en-US" sz="2400" dirty="0"/>
              <a:t> </a:t>
            </a:r>
            <a:r>
              <a:rPr lang="en-US" sz="2400" dirty="0" err="1"/>
              <a:t>tạo</a:t>
            </a:r>
            <a:r>
              <a:rPr lang="en-US" sz="2400" dirty="0"/>
              <a:t> </a:t>
            </a:r>
            <a:r>
              <a:rPr lang="en-US" sz="2400" dirty="0" err="1"/>
              <a:t>ra</a:t>
            </a:r>
            <a:r>
              <a:rPr lang="en-US" sz="2400" dirty="0"/>
              <a:t> </a:t>
            </a:r>
            <a:r>
              <a:rPr lang="en-US" sz="2400" dirty="0" err="1"/>
              <a:t>các</a:t>
            </a:r>
            <a:r>
              <a:rPr lang="en-US" sz="2400" dirty="0"/>
              <a:t> </a:t>
            </a:r>
            <a:r>
              <a:rPr lang="en-US" sz="2400" dirty="0" err="1"/>
              <a:t>thế</a:t>
            </a:r>
            <a:r>
              <a:rPr lang="en-US" sz="2400" dirty="0"/>
              <a:t> </a:t>
            </a:r>
            <a:r>
              <a:rPr lang="en-US" sz="2400" dirty="0" err="1"/>
              <a:t>cờ</a:t>
            </a:r>
            <a:r>
              <a:rPr lang="en-US" sz="2400" dirty="0"/>
              <a:t> </a:t>
            </a:r>
            <a:r>
              <a:rPr lang="en-US" sz="2400" dirty="0" err="1"/>
              <a:t>mới</a:t>
            </a:r>
            <a:r>
              <a:rPr lang="en-US" sz="2400" dirty="0"/>
              <a:t>. </a:t>
            </a:r>
            <a:endParaRPr lang="en-US" sz="2400" dirty="0" smtClean="0"/>
          </a:p>
          <a:p>
            <a:r>
              <a:rPr lang="en-US" sz="2400" dirty="0" smtClean="0"/>
              <a:t>=&gt; </a:t>
            </a:r>
            <a:r>
              <a:rPr lang="en-US" sz="2400" dirty="0" err="1" smtClean="0"/>
              <a:t>Đây</a:t>
            </a:r>
            <a:r>
              <a:rPr lang="en-US" sz="2400" dirty="0" smtClean="0"/>
              <a:t> </a:t>
            </a:r>
            <a:r>
              <a:rPr lang="en-US" sz="2400" dirty="0" err="1"/>
              <a:t>là</a:t>
            </a:r>
            <a:r>
              <a:rPr lang="en-US" sz="2400" dirty="0"/>
              <a:t> </a:t>
            </a:r>
            <a:r>
              <a:rPr lang="en-US" sz="2400" dirty="0" err="1"/>
              <a:t>trí</a:t>
            </a:r>
            <a:r>
              <a:rPr lang="en-US" sz="2400" dirty="0"/>
              <a:t> </a:t>
            </a:r>
            <a:r>
              <a:rPr lang="en-US" sz="2400" dirty="0" err="1"/>
              <a:t>tuệ</a:t>
            </a:r>
            <a:r>
              <a:rPr lang="en-US" sz="2400" dirty="0"/>
              <a:t> </a:t>
            </a:r>
            <a:r>
              <a:rPr lang="en-US" sz="2400" dirty="0" err="1"/>
              <a:t>nhân</a:t>
            </a:r>
            <a:r>
              <a:rPr lang="en-US" sz="2400" dirty="0"/>
              <a:t> </a:t>
            </a:r>
            <a:r>
              <a:rPr lang="en-US" sz="2400" dirty="0" err="1" smtClean="0"/>
              <a:t>tạo</a:t>
            </a:r>
            <a:r>
              <a:rPr lang="en-US" sz="2400" dirty="0" smtClean="0"/>
              <a:t> </a:t>
            </a:r>
            <a:r>
              <a:rPr lang="en-US" sz="2400" dirty="0" err="1"/>
              <a:t>trong</a:t>
            </a:r>
            <a:r>
              <a:rPr lang="en-US" sz="2400" dirty="0"/>
              <a:t> </a:t>
            </a:r>
            <a:r>
              <a:rPr lang="en-US" sz="2400" dirty="0" err="1"/>
              <a:t>trò</a:t>
            </a:r>
            <a:r>
              <a:rPr lang="en-US" sz="2400" dirty="0"/>
              <a:t> </a:t>
            </a:r>
            <a:r>
              <a:rPr lang="en-US" sz="2400" dirty="0" err="1"/>
              <a:t>chơi</a:t>
            </a:r>
            <a:r>
              <a:rPr lang="en-US" sz="2400" dirty="0"/>
              <a:t> </a:t>
            </a:r>
            <a:r>
              <a:rPr lang="en-US" sz="2400" dirty="0" err="1"/>
              <a:t>cờ</a:t>
            </a:r>
            <a:r>
              <a:rPr lang="en-US" sz="2400" dirty="0"/>
              <a:t> </a:t>
            </a:r>
            <a:r>
              <a:rPr lang="en-US" sz="2400" dirty="0" err="1"/>
              <a:t>vua</a:t>
            </a:r>
            <a:r>
              <a:rPr lang="en-US" sz="2400" dirty="0"/>
              <a:t> </a:t>
            </a:r>
            <a:r>
              <a:rPr lang="en-US" sz="2400" dirty="0" err="1"/>
              <a:t>đơn</a:t>
            </a:r>
            <a:r>
              <a:rPr lang="en-US" sz="2400" dirty="0"/>
              <a:t> </a:t>
            </a:r>
            <a:r>
              <a:rPr lang="en-US" sz="2400" dirty="0" err="1"/>
              <a:t>giản</a:t>
            </a:r>
            <a:r>
              <a:rPr lang="en-US" sz="2400" dirty="0"/>
              <a:t> </a:t>
            </a:r>
            <a:r>
              <a:rPr lang="en-US" sz="2400" dirty="0" err="1"/>
              <a:t>nhất</a:t>
            </a:r>
            <a:r>
              <a:rPr lang="en-US" sz="2400" dirty="0"/>
              <a:t>. </a:t>
            </a:r>
            <a:r>
              <a:rPr lang="en-US" sz="2400" dirty="0" err="1"/>
              <a:t>Có</a:t>
            </a:r>
            <a:r>
              <a:rPr lang="en-US" sz="2400" dirty="0"/>
              <a:t> </a:t>
            </a:r>
            <a:r>
              <a:rPr lang="en-US" sz="2400" dirty="0" err="1"/>
              <a:t>một</a:t>
            </a:r>
            <a:r>
              <a:rPr lang="en-US" sz="2400" dirty="0"/>
              <a:t> </a:t>
            </a:r>
            <a:r>
              <a:rPr lang="en-US" sz="2400" dirty="0" err="1"/>
              <a:t>đầu</a:t>
            </a:r>
            <a:r>
              <a:rPr lang="en-US" sz="2400" dirty="0"/>
              <a:t> </a:t>
            </a:r>
            <a:r>
              <a:rPr lang="en-US" sz="2400" dirty="0" err="1"/>
              <a:t>vào</a:t>
            </a:r>
            <a:r>
              <a:rPr lang="en-US" sz="2400" dirty="0"/>
              <a:t> (</a:t>
            </a:r>
            <a:r>
              <a:rPr lang="en-US" sz="2400" dirty="0" err="1"/>
              <a:t>thay</a:t>
            </a:r>
            <a:r>
              <a:rPr lang="en-US" sz="2400" dirty="0"/>
              <a:t> </a:t>
            </a:r>
            <a:r>
              <a:rPr lang="en-US" sz="2400" dirty="0" err="1"/>
              <a:t>đổi</a:t>
            </a:r>
            <a:r>
              <a:rPr lang="en-US" sz="2400" dirty="0"/>
              <a:t> </a:t>
            </a:r>
            <a:r>
              <a:rPr lang="en-US" sz="2400" dirty="0" err="1"/>
              <a:t>lượt</a:t>
            </a:r>
            <a:r>
              <a:rPr lang="en-US" sz="2400" dirty="0"/>
              <a:t>, </a:t>
            </a:r>
            <a:r>
              <a:rPr lang="en-US" sz="2400" dirty="0" err="1"/>
              <a:t>hành</a:t>
            </a:r>
            <a:r>
              <a:rPr lang="en-US" sz="2400" dirty="0"/>
              <a:t> </a:t>
            </a:r>
            <a:r>
              <a:rPr lang="en-US" sz="2400" dirty="0" err="1"/>
              <a:t>động</a:t>
            </a:r>
            <a:r>
              <a:rPr lang="en-US" sz="2400" dirty="0"/>
              <a:t> </a:t>
            </a:r>
            <a:r>
              <a:rPr lang="en-US" sz="2400" dirty="0" err="1"/>
              <a:t>của</a:t>
            </a:r>
            <a:r>
              <a:rPr lang="en-US" sz="2400" dirty="0"/>
              <a:t> </a:t>
            </a:r>
            <a:r>
              <a:rPr lang="en-US" sz="2400" dirty="0" err="1"/>
              <a:t>người</a:t>
            </a:r>
            <a:r>
              <a:rPr lang="en-US" sz="2400" dirty="0"/>
              <a:t> </a:t>
            </a:r>
            <a:r>
              <a:rPr lang="en-US" sz="2400" dirty="0" err="1"/>
              <a:t>chơi</a:t>
            </a:r>
            <a:r>
              <a:rPr lang="en-US" sz="2400" dirty="0"/>
              <a:t>), </a:t>
            </a:r>
            <a:r>
              <a:rPr lang="en-US" sz="2400" dirty="0" err="1"/>
              <a:t>sau</a:t>
            </a:r>
            <a:r>
              <a:rPr lang="en-US" sz="2400" dirty="0"/>
              <a:t> </a:t>
            </a:r>
            <a:r>
              <a:rPr lang="en-US" sz="2400" dirty="0" err="1"/>
              <a:t>đó</a:t>
            </a:r>
            <a:r>
              <a:rPr lang="en-US" sz="2400" dirty="0"/>
              <a:t> </a:t>
            </a:r>
            <a:r>
              <a:rPr lang="en-US" sz="2400" dirty="0" err="1"/>
              <a:t>là</a:t>
            </a:r>
            <a:r>
              <a:rPr lang="en-US" sz="2400" dirty="0"/>
              <a:t> </a:t>
            </a:r>
            <a:r>
              <a:rPr lang="en-US" sz="2400" dirty="0" err="1"/>
              <a:t>một</a:t>
            </a:r>
            <a:r>
              <a:rPr lang="en-US" sz="2400" dirty="0"/>
              <a:t> </a:t>
            </a:r>
            <a:r>
              <a:rPr lang="en-US" sz="2400" dirty="0" err="1"/>
              <a:t>phản</a:t>
            </a:r>
            <a:r>
              <a:rPr lang="en-US" sz="2400" dirty="0"/>
              <a:t> </a:t>
            </a:r>
            <a:r>
              <a:rPr lang="en-US" sz="2400" dirty="0" err="1"/>
              <a:t>hồi</a:t>
            </a:r>
            <a:r>
              <a:rPr lang="en-US" sz="2400" dirty="0"/>
              <a:t> </a:t>
            </a:r>
            <a:r>
              <a:rPr lang="en-US" sz="2400" dirty="0" err="1"/>
              <a:t>khác</a:t>
            </a:r>
            <a:r>
              <a:rPr lang="en-US" sz="2400" dirty="0"/>
              <a:t> </a:t>
            </a:r>
            <a:r>
              <a:rPr lang="en-US" sz="2400" dirty="0" err="1"/>
              <a:t>nhau</a:t>
            </a:r>
            <a:r>
              <a:rPr lang="en-US" sz="2400" dirty="0"/>
              <a:t> </a:t>
            </a:r>
            <a:r>
              <a:rPr lang="en-US" sz="2400" dirty="0" err="1"/>
              <a:t>từ</a:t>
            </a:r>
            <a:r>
              <a:rPr lang="en-US" sz="2400" dirty="0"/>
              <a:t> </a:t>
            </a:r>
            <a:r>
              <a:rPr lang="en-US" sz="2400" dirty="0" err="1"/>
              <a:t>đối</a:t>
            </a:r>
            <a:r>
              <a:rPr lang="en-US" sz="2400" dirty="0"/>
              <a:t> </a:t>
            </a:r>
            <a:r>
              <a:rPr lang="en-US" sz="2400" dirty="0" err="1"/>
              <a:t>tượng</a:t>
            </a:r>
            <a:r>
              <a:rPr lang="en-US" sz="2400" dirty="0"/>
              <a:t>/ </a:t>
            </a:r>
            <a:r>
              <a:rPr lang="en-US" sz="2400" dirty="0" err="1"/>
              <a:t>công</a:t>
            </a:r>
            <a:r>
              <a:rPr lang="en-US" sz="2400" dirty="0"/>
              <a:t> </a:t>
            </a:r>
            <a:r>
              <a:rPr lang="en-US" sz="2400" dirty="0" err="1"/>
              <a:t>cụ</a:t>
            </a:r>
            <a:r>
              <a:rPr lang="en-US" sz="2400" dirty="0"/>
              <a:t>/ </a:t>
            </a:r>
            <a:r>
              <a:rPr lang="en-US" sz="2400" dirty="0" err="1"/>
              <a:t>bộ</a:t>
            </a:r>
            <a:r>
              <a:rPr lang="en-US" sz="2400" dirty="0"/>
              <a:t> </a:t>
            </a:r>
            <a:r>
              <a:rPr lang="en-US" sz="2400" dirty="0" err="1"/>
              <a:t>bài</a:t>
            </a:r>
            <a:r>
              <a:rPr lang="en-US" sz="2400" dirty="0"/>
              <a:t>/ </a:t>
            </a:r>
            <a:r>
              <a:rPr lang="en-US" sz="2400" dirty="0" err="1"/>
              <a:t>hoặc</a:t>
            </a:r>
            <a:r>
              <a:rPr lang="en-US" sz="2400" dirty="0"/>
              <a:t> </a:t>
            </a:r>
            <a:r>
              <a:rPr lang="en-US" sz="2400" dirty="0" err="1"/>
              <a:t>bất</a:t>
            </a:r>
            <a:r>
              <a:rPr lang="en-US" sz="2400" dirty="0"/>
              <a:t> </a:t>
            </a:r>
            <a:r>
              <a:rPr lang="en-US" sz="2400" dirty="0" err="1"/>
              <a:t>cứ</a:t>
            </a:r>
            <a:r>
              <a:rPr lang="en-US" sz="2400" dirty="0"/>
              <a:t> </a:t>
            </a:r>
            <a:r>
              <a:rPr lang="en-US" sz="2400" dirty="0" err="1"/>
              <a:t>thứ</a:t>
            </a:r>
            <a:r>
              <a:rPr lang="en-US" sz="2400" dirty="0"/>
              <a:t> </a:t>
            </a:r>
            <a:r>
              <a:rPr lang="en-US" sz="2400" dirty="0" err="1"/>
              <a:t>gì</a:t>
            </a:r>
            <a:r>
              <a:rPr lang="en-US" sz="2400" dirty="0"/>
              <a:t> </a:t>
            </a:r>
            <a:r>
              <a:rPr lang="en-US" sz="2400" dirty="0" err="1"/>
              <a:t>dựa</a:t>
            </a:r>
            <a:r>
              <a:rPr lang="en-US" sz="2400" dirty="0"/>
              <a:t> </a:t>
            </a:r>
            <a:r>
              <a:rPr lang="en-US" sz="2400" dirty="0" err="1"/>
              <a:t>trên</a:t>
            </a:r>
            <a:r>
              <a:rPr lang="en-US" sz="2400" dirty="0"/>
              <a:t> </a:t>
            </a:r>
            <a:r>
              <a:rPr lang="en-US" sz="2400" dirty="0" err="1"/>
              <a:t>đầu</a:t>
            </a:r>
            <a:r>
              <a:rPr lang="en-US" sz="2400" dirty="0"/>
              <a:t> </a:t>
            </a:r>
            <a:r>
              <a:rPr lang="en-US" sz="2400" dirty="0" err="1"/>
              <a:t>vào</a:t>
            </a:r>
            <a:r>
              <a:rPr lang="en-US" sz="2400" dirty="0"/>
              <a:t> </a:t>
            </a:r>
            <a:r>
              <a:rPr lang="en-US" sz="2400" dirty="0" err="1"/>
              <a:t>mới</a:t>
            </a:r>
            <a:r>
              <a:rPr lang="en-US" sz="2400" dirty="0"/>
              <a:t>.</a:t>
            </a:r>
          </a:p>
          <a:p>
            <a:endParaRPr lang="en-US" sz="2400" dirty="0"/>
          </a:p>
        </p:txBody>
      </p:sp>
    </p:spTree>
    <p:extLst>
      <p:ext uri="{BB962C8B-B14F-4D97-AF65-F5344CB8AC3E}">
        <p14:creationId xmlns:p14="http://schemas.microsoft.com/office/powerpoint/2010/main" val="31251567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US" dirty="0" err="1" smtClean="0"/>
              <a:t>Trí</a:t>
            </a:r>
            <a:r>
              <a:rPr lang="en-US" dirty="0" smtClean="0"/>
              <a:t> </a:t>
            </a:r>
            <a:r>
              <a:rPr lang="en-US" dirty="0" err="1" smtClean="0"/>
              <a:t>tuệ</a:t>
            </a:r>
            <a:r>
              <a:rPr lang="en-US" dirty="0" smtClean="0"/>
              <a:t> </a:t>
            </a:r>
            <a:r>
              <a:rPr lang="en-US" dirty="0" err="1" smtClean="0"/>
              <a:t>nhân</a:t>
            </a:r>
            <a:r>
              <a:rPr lang="en-US" dirty="0" smtClean="0"/>
              <a:t> </a:t>
            </a:r>
            <a:r>
              <a:rPr lang="en-US" dirty="0" err="1" smtClean="0"/>
              <a:t>tạo</a:t>
            </a:r>
            <a:r>
              <a:rPr lang="en-US" dirty="0" smtClean="0"/>
              <a:t> </a:t>
            </a:r>
            <a:r>
              <a:rPr lang="en-US" dirty="0" err="1" smtClean="0"/>
              <a:t>trong</a:t>
            </a:r>
            <a:r>
              <a:rPr lang="en-US" dirty="0" smtClean="0"/>
              <a:t> </a:t>
            </a:r>
            <a:r>
              <a:rPr lang="en-US" dirty="0" err="1" smtClean="0"/>
              <a:t>các</a:t>
            </a:r>
            <a:r>
              <a:rPr lang="en-US" dirty="0" smtClean="0"/>
              <a:t> </a:t>
            </a:r>
            <a:r>
              <a:rPr lang="en-US" dirty="0" err="1" smtClean="0"/>
              <a:t>trò</a:t>
            </a:r>
            <a:r>
              <a:rPr lang="en-US" dirty="0" smtClean="0"/>
              <a:t> </a:t>
            </a:r>
            <a:r>
              <a:rPr lang="en-US" dirty="0" err="1" smtClean="0"/>
              <a:t>chơi</a:t>
            </a:r>
            <a:r>
              <a:rPr lang="en-US" dirty="0" smtClean="0"/>
              <a:t> </a:t>
            </a:r>
            <a:r>
              <a:rPr lang="en-US" dirty="0" err="1" smtClean="0"/>
              <a:t>đối</a:t>
            </a:r>
            <a:r>
              <a:rPr lang="en-US" dirty="0" smtClean="0"/>
              <a:t> </a:t>
            </a:r>
            <a:r>
              <a:rPr lang="en-US" dirty="0" err="1" smtClean="0"/>
              <a:t>kháng</a:t>
            </a:r>
            <a:r>
              <a:rPr lang="en-US" dirty="0" smtClean="0"/>
              <a:t> </a:t>
            </a:r>
            <a:r>
              <a:rPr lang="en-US" dirty="0" err="1" smtClean="0"/>
              <a:t>hiện</a:t>
            </a:r>
            <a:r>
              <a:rPr lang="en-US" dirty="0" smtClean="0"/>
              <a:t> nay</a:t>
            </a:r>
            <a:endParaRPr lang="en-US" dirty="0"/>
          </a:p>
        </p:txBody>
      </p:sp>
      <p:sp>
        <p:nvSpPr>
          <p:cNvPr id="3" name="Content Placeholder 2"/>
          <p:cNvSpPr>
            <a:spLocks noGrp="1"/>
          </p:cNvSpPr>
          <p:nvPr>
            <p:ph idx="1"/>
          </p:nvPr>
        </p:nvSpPr>
        <p:spPr/>
        <p:txBody>
          <a:bodyPr>
            <a:noAutofit/>
          </a:bodyPr>
          <a:lstStyle/>
          <a:p>
            <a:pPr marL="0" indent="0">
              <a:buNone/>
            </a:pPr>
            <a:r>
              <a:rPr lang="en-US" sz="2400" dirty="0" smtClean="0">
                <a:solidFill>
                  <a:schemeClr val="tx1"/>
                </a:solidFill>
                <a:latin typeface="Calibri (Body)"/>
              </a:rPr>
              <a:t>  b.   AI </a:t>
            </a:r>
            <a:r>
              <a:rPr lang="en-US" sz="2400" dirty="0" err="1" smtClean="0">
                <a:solidFill>
                  <a:schemeClr val="tx1"/>
                </a:solidFill>
                <a:latin typeface="Calibri (Body)"/>
              </a:rPr>
              <a:t>chiến</a:t>
            </a:r>
            <a:r>
              <a:rPr lang="en-US" sz="2400" dirty="0" smtClean="0">
                <a:solidFill>
                  <a:schemeClr val="tx1"/>
                </a:solidFill>
                <a:latin typeface="Calibri (Body)"/>
              </a:rPr>
              <a:t> </a:t>
            </a:r>
            <a:r>
              <a:rPr lang="en-US" sz="2400" dirty="0" err="1" smtClean="0">
                <a:solidFill>
                  <a:schemeClr val="tx1"/>
                </a:solidFill>
                <a:latin typeface="Calibri (Body)"/>
              </a:rPr>
              <a:t>thằng</a:t>
            </a:r>
            <a:r>
              <a:rPr lang="en-US" sz="2400" dirty="0" smtClean="0">
                <a:solidFill>
                  <a:schemeClr val="tx1"/>
                </a:solidFill>
                <a:latin typeface="Calibri (Body)"/>
              </a:rPr>
              <a:t> </a:t>
            </a:r>
            <a:r>
              <a:rPr lang="en-US" sz="2400" dirty="0" err="1" smtClean="0">
                <a:solidFill>
                  <a:schemeClr val="tx1"/>
                </a:solidFill>
                <a:latin typeface="Calibri (Body)"/>
              </a:rPr>
              <a:t>các</a:t>
            </a:r>
            <a:r>
              <a:rPr lang="en-US" sz="2400" dirty="0" smtClean="0">
                <a:solidFill>
                  <a:schemeClr val="tx1"/>
                </a:solidFill>
                <a:latin typeface="Calibri (Body)"/>
              </a:rPr>
              <a:t> </a:t>
            </a:r>
            <a:r>
              <a:rPr lang="en-US" sz="2400" dirty="0" err="1" smtClean="0">
                <a:solidFill>
                  <a:schemeClr val="tx1"/>
                </a:solidFill>
                <a:latin typeface="Calibri (Body)"/>
              </a:rPr>
              <a:t>trò</a:t>
            </a:r>
            <a:r>
              <a:rPr lang="en-US" sz="2400" dirty="0" smtClean="0">
                <a:solidFill>
                  <a:schemeClr val="tx1"/>
                </a:solidFill>
                <a:latin typeface="Calibri (Body)"/>
              </a:rPr>
              <a:t> </a:t>
            </a:r>
            <a:r>
              <a:rPr lang="en-US" sz="2400" dirty="0" err="1" smtClean="0">
                <a:solidFill>
                  <a:schemeClr val="tx1"/>
                </a:solidFill>
                <a:latin typeface="Calibri (Body)"/>
              </a:rPr>
              <a:t>chơi</a:t>
            </a:r>
            <a:r>
              <a:rPr lang="en-US" sz="2400" dirty="0" smtClean="0">
                <a:solidFill>
                  <a:schemeClr val="tx1"/>
                </a:solidFill>
                <a:latin typeface="Calibri (Body)"/>
              </a:rPr>
              <a:t> </a:t>
            </a:r>
            <a:r>
              <a:rPr lang="en-US" sz="2400" dirty="0" err="1" smtClean="0">
                <a:solidFill>
                  <a:schemeClr val="tx1"/>
                </a:solidFill>
                <a:latin typeface="Calibri (Body)"/>
              </a:rPr>
              <a:t>bằng</a:t>
            </a:r>
            <a:r>
              <a:rPr lang="en-US" sz="2400" dirty="0" smtClean="0">
                <a:solidFill>
                  <a:schemeClr val="tx1"/>
                </a:solidFill>
                <a:latin typeface="Calibri (Body)"/>
              </a:rPr>
              <a:t> </a:t>
            </a:r>
            <a:r>
              <a:rPr lang="en-US" sz="2400" dirty="0" err="1" smtClean="0">
                <a:solidFill>
                  <a:schemeClr val="tx1"/>
                </a:solidFill>
                <a:latin typeface="Calibri (Body)"/>
              </a:rPr>
              <a:t>cách</a:t>
            </a:r>
            <a:r>
              <a:rPr lang="en-US" sz="2400" dirty="0" smtClean="0">
                <a:solidFill>
                  <a:schemeClr val="tx1"/>
                </a:solidFill>
                <a:latin typeface="Calibri (Body)"/>
              </a:rPr>
              <a:t> </a:t>
            </a:r>
            <a:r>
              <a:rPr lang="en-US" sz="2400" dirty="0" err="1" smtClean="0">
                <a:solidFill>
                  <a:schemeClr val="tx1"/>
                </a:solidFill>
                <a:latin typeface="Calibri (Body)"/>
              </a:rPr>
              <a:t>nào</a:t>
            </a:r>
            <a:endParaRPr lang="en-US" sz="2400" dirty="0" smtClean="0">
              <a:solidFill>
                <a:schemeClr val="tx1"/>
              </a:solidFill>
              <a:latin typeface="Calibri (Body)"/>
            </a:endParaRPr>
          </a:p>
          <a:p>
            <a:pPr>
              <a:buFont typeface="Wingdings" panose="05000000000000000000" pitchFamily="2" charset="2"/>
              <a:buChar char="Ø"/>
            </a:pPr>
            <a:r>
              <a:rPr lang="en-US" sz="2400" dirty="0" smtClean="0">
                <a:solidFill>
                  <a:schemeClr val="tx1"/>
                </a:solidFill>
                <a:latin typeface="Calibri (Body)"/>
              </a:rPr>
              <a:t> </a:t>
            </a:r>
            <a:r>
              <a:rPr lang="vi-VN" sz="2400" dirty="0" smtClean="0">
                <a:solidFill>
                  <a:schemeClr val="tx1"/>
                </a:solidFill>
                <a:latin typeface="Calibri (Body)"/>
              </a:rPr>
              <a:t>Bằng </a:t>
            </a:r>
            <a:r>
              <a:rPr lang="vi-VN" sz="2400" dirty="0">
                <a:solidFill>
                  <a:schemeClr val="tx1"/>
                </a:solidFill>
                <a:latin typeface="Calibri (Body)"/>
              </a:rPr>
              <a:t>việc tính toán các trường hợp, dựa trên các thuật toán như minimax,  Breadth-first search, Depth-first search, Bidirectional Search hoặc kinh nghiệm được truyền tải từ con </a:t>
            </a:r>
            <a:r>
              <a:rPr lang="vi-VN" sz="2400" dirty="0" smtClean="0">
                <a:solidFill>
                  <a:schemeClr val="tx1"/>
                </a:solidFill>
                <a:latin typeface="Calibri (Body)"/>
              </a:rPr>
              <a:t>người</a:t>
            </a:r>
            <a:r>
              <a:rPr lang="en-US" sz="2400" dirty="0" smtClean="0">
                <a:solidFill>
                  <a:schemeClr val="tx1"/>
                </a:solidFill>
                <a:latin typeface="Calibri (Body)"/>
              </a:rPr>
              <a:t>.</a:t>
            </a:r>
            <a:endParaRPr lang="vi-VN" sz="2400" dirty="0">
              <a:solidFill>
                <a:schemeClr val="tx1"/>
              </a:solidFill>
              <a:latin typeface="Calibri (Body)"/>
            </a:endParaRPr>
          </a:p>
          <a:p>
            <a:pPr>
              <a:buFont typeface="Wingdings" panose="05000000000000000000" pitchFamily="2" charset="2"/>
              <a:buChar char="Ø"/>
            </a:pPr>
            <a:r>
              <a:rPr lang="en-US" sz="2400" dirty="0">
                <a:solidFill>
                  <a:schemeClr val="tx1"/>
                </a:solidFill>
                <a:latin typeface="Calibri (Body)"/>
              </a:rPr>
              <a:t> </a:t>
            </a:r>
            <a:r>
              <a:rPr lang="vi-VN" sz="2400" dirty="0" smtClean="0">
                <a:solidFill>
                  <a:schemeClr val="tx1"/>
                </a:solidFill>
                <a:latin typeface="Calibri (Body)"/>
              </a:rPr>
              <a:t>Các </a:t>
            </a:r>
            <a:r>
              <a:rPr lang="vi-VN" sz="2400" dirty="0">
                <a:solidFill>
                  <a:schemeClr val="tx1"/>
                </a:solidFill>
                <a:latin typeface="Calibri (Body)"/>
              </a:rPr>
              <a:t>thuật toán tìm kiếm thông tin sử dụng kiến thức miền. </a:t>
            </a:r>
            <a:r>
              <a:rPr lang="vi-VN" sz="2400" dirty="0" smtClean="0">
                <a:solidFill>
                  <a:schemeClr val="tx1"/>
                </a:solidFill>
                <a:latin typeface="Calibri (Body)"/>
              </a:rPr>
              <a:t>Các </a:t>
            </a:r>
            <a:r>
              <a:rPr lang="vi-VN" sz="2400" dirty="0">
                <a:solidFill>
                  <a:schemeClr val="tx1"/>
                </a:solidFill>
                <a:latin typeface="Calibri (Body)"/>
              </a:rPr>
              <a:t>chiến lược tìm kiếm được cung cấp thông tin có thể tìm ra giải pháp hiệu quả hơn so với chiến lược tìm kiếm không có thông tin. Tìm kiếm thông tin còn được gọi là tìm kiếm theo phương pháp Heuristic.</a:t>
            </a:r>
          </a:p>
          <a:p>
            <a:endParaRPr lang="en-US" sz="2400" dirty="0">
              <a:solidFill>
                <a:schemeClr val="tx1"/>
              </a:solidFill>
              <a:latin typeface="Calibri (Body)"/>
            </a:endParaRPr>
          </a:p>
        </p:txBody>
      </p:sp>
    </p:spTree>
    <p:extLst>
      <p:ext uri="{BB962C8B-B14F-4D97-AF65-F5344CB8AC3E}">
        <p14:creationId xmlns:p14="http://schemas.microsoft.com/office/powerpoint/2010/main" val="309576312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768</TotalTime>
  <Words>1412</Words>
  <Application>Microsoft Office PowerPoint</Application>
  <PresentationFormat>Widescreen</PresentationFormat>
  <Paragraphs>137</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ＭＳ Ｐゴシック</vt:lpstr>
      <vt:lpstr>Arial</vt:lpstr>
      <vt:lpstr>Calibri</vt:lpstr>
      <vt:lpstr>Calibri (Body)</vt:lpstr>
      <vt:lpstr>굴림</vt:lpstr>
      <vt:lpstr>Wingdings</vt:lpstr>
      <vt:lpstr>Retrospect</vt:lpstr>
      <vt:lpstr>PowerPoint Presentation</vt:lpstr>
      <vt:lpstr>NỘI DUNG TRÌNH BÀY</vt:lpstr>
      <vt:lpstr>NỘI DUNG TRÌNH BÀY</vt:lpstr>
      <vt:lpstr>1. Tổng quan về trò chơi đối kháng trí tuệ</vt:lpstr>
      <vt:lpstr>1. Tổng quan về trò chơi đối kháng trí tuệ</vt:lpstr>
      <vt:lpstr>1. Tổng quan về trò chơi đối kháng trí tuệ</vt:lpstr>
      <vt:lpstr>NỘI DUNG TRÌNH BÀY</vt:lpstr>
      <vt:lpstr>2. Trí tuệ nhân tạo trong các trò chơi đối kháng hiện nay</vt:lpstr>
      <vt:lpstr>2. Trí tuệ nhân tạo trong các trò chơi đối kháng hiện nay</vt:lpstr>
      <vt:lpstr>NỘI DUNG TRÌNH BÀY</vt:lpstr>
      <vt:lpstr>3. Giải thuật minimax trong trò chơi cờ caro</vt:lpstr>
      <vt:lpstr>3. Giải thuật minimax trong trò chơi cờ caro</vt:lpstr>
      <vt:lpstr>3. Giải thuật minimax trong trò chơi cờ caro</vt:lpstr>
      <vt:lpstr>3. Giải thuật minimax trong trò chơi cờ caro</vt:lpstr>
      <vt:lpstr>NỘI DUNG TRÌNH BÀY</vt:lpstr>
      <vt:lpstr>4. Mô phỏng trò chơi cờ caro</vt:lpstr>
      <vt:lpstr>NỘI DUNG TRÌNH BÀY</vt:lpstr>
      <vt:lpstr>5. Đánh giá và kết luận</vt:lpstr>
      <vt:lpstr>NỘI DUNG TRÌNH BÀY</vt:lpstr>
      <vt:lpstr>6. Tài liệu tham khảo</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131</cp:revision>
  <dcterms:created xsi:type="dcterms:W3CDTF">2021-04-10T14:37:36Z</dcterms:created>
  <dcterms:modified xsi:type="dcterms:W3CDTF">2021-04-12T16:50:06Z</dcterms:modified>
</cp:coreProperties>
</file>