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1"/>
  </p:notesMasterIdLst>
  <p:sldIdLst>
    <p:sldId id="258" r:id="rId2"/>
    <p:sldId id="261" r:id="rId3"/>
    <p:sldId id="286" r:id="rId4"/>
    <p:sldId id="299" r:id="rId5"/>
    <p:sldId id="304" r:id="rId6"/>
    <p:sldId id="305" r:id="rId7"/>
    <p:sldId id="307" r:id="rId8"/>
    <p:sldId id="300" r:id="rId9"/>
    <p:sldId id="301" r:id="rId10"/>
    <p:sldId id="289" r:id="rId11"/>
    <p:sldId id="303" r:id="rId12"/>
    <p:sldId id="291" r:id="rId13"/>
    <p:sldId id="292" r:id="rId14"/>
    <p:sldId id="263" r:id="rId15"/>
    <p:sldId id="308" r:id="rId16"/>
    <p:sldId id="294" r:id="rId17"/>
    <p:sldId id="265" r:id="rId18"/>
    <p:sldId id="267" r:id="rId19"/>
    <p:sldId id="260" r:id="rId20"/>
  </p:sldIdLst>
  <p:sldSz cx="9144000" cy="5143500" type="screen16x9"/>
  <p:notesSz cx="6858000" cy="9144000"/>
  <p:embeddedFontLst>
    <p:embeddedFont>
      <p:font typeface="Cambria Math" panose="02040503050406030204" pitchFamily="18" charset="0"/>
      <p:regular r:id="rId22"/>
    </p:embeddedFont>
    <p:embeddedFont>
      <p:font typeface="Roboto Condensed Light" panose="020B0604020202020204" charset="0"/>
      <p:regular r:id="rId23"/>
      <p:bold r:id="rId24"/>
      <p:italic r:id="rId25"/>
      <p:boldItalic r:id="rId26"/>
    </p:embeddedFont>
    <p:embeddedFont>
      <p:font typeface="Arvo" panose="020B0604020202020204" charset="0"/>
      <p:regular r:id="rId27"/>
      <p:bold r:id="rId28"/>
      <p:italic r:id="rId29"/>
      <p:boldItalic r:id="rId30"/>
    </p:embeddedFont>
    <p:embeddedFont>
      <p:font typeface="Calibri" panose="020F0502020204030204" pitchFamily="34" charset="0"/>
      <p:regular r:id="rId31"/>
      <p:bold r:id="rId32"/>
      <p:italic r:id="rId33"/>
      <p:boldItalic r:id="rId34"/>
    </p:embeddedFont>
    <p:embeddedFont>
      <p:font typeface="Roboto Condensed"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5D08E4-4CB9-4A25-91DF-C19B82DA8EF8}">
  <a:tblStyle styleId="{025D08E4-4CB9-4A25-91DF-C19B82DA8EF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2903" autoAdjust="0"/>
  </p:normalViewPr>
  <p:slideViewPr>
    <p:cSldViewPr snapToGrid="0">
      <p:cViewPr varScale="1">
        <p:scale>
          <a:sx n="75" d="100"/>
          <a:sy n="75" d="100"/>
        </p:scale>
        <p:origin x="1020" y="52"/>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presProps" Target="presProps.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VN" dirty="0"/>
          </a:p>
        </p:txBody>
      </p:sp>
    </p:spTree>
    <p:extLst>
      <p:ext uri="{BB962C8B-B14F-4D97-AF65-F5344CB8AC3E}">
        <p14:creationId xmlns:p14="http://schemas.microsoft.com/office/powerpoint/2010/main" val="4131323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VN" dirty="0"/>
          </a:p>
        </p:txBody>
      </p:sp>
    </p:spTree>
    <p:extLst>
      <p:ext uri="{BB962C8B-B14F-4D97-AF65-F5344CB8AC3E}">
        <p14:creationId xmlns:p14="http://schemas.microsoft.com/office/powerpoint/2010/main" val="2197319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VN" dirty="0"/>
          </a:p>
        </p:txBody>
      </p:sp>
    </p:spTree>
    <p:extLst>
      <p:ext uri="{BB962C8B-B14F-4D97-AF65-F5344CB8AC3E}">
        <p14:creationId xmlns:p14="http://schemas.microsoft.com/office/powerpoint/2010/main" val="3250867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a:t>Các ứng dụng nhận diện cử chỉ đang có xu hướng phát triển, và việc phát hiện da người sẽ là một trong ứng dụng nhỏ vào việc xác định cử chỉ qua các thiết bị</a:t>
            </a:r>
          </a:p>
          <a:p>
            <a:pPr marL="171450" lvl="0" indent="-171450" algn="l" rtl="0">
              <a:spcBef>
                <a:spcPts val="0"/>
              </a:spcBef>
              <a:spcAft>
                <a:spcPts val="0"/>
              </a:spcAft>
              <a:buFontTx/>
              <a:buChar char="-"/>
            </a:pPr>
            <a:r>
              <a:rPr lang="en-US"/>
              <a:t>Bài báo tập trung xử lý việc phát hiện da trên không gian màu HSV và YCbCr</a:t>
            </a:r>
          </a:p>
          <a:p>
            <a:pPr marL="0" lvl="0" indent="0" algn="l" rtl="0">
              <a:spcBef>
                <a:spcPts val="0"/>
              </a:spcBef>
              <a:spcAft>
                <a:spcPts val="0"/>
              </a:spcAft>
              <a:buFontTx/>
              <a:buNone/>
            </a:pPr>
            <a:endParaRPr/>
          </a:p>
        </p:txBody>
      </p:sp>
    </p:spTree>
    <p:extLst>
      <p:ext uri="{BB962C8B-B14F-4D97-AF65-F5344CB8AC3E}">
        <p14:creationId xmlns:p14="http://schemas.microsoft.com/office/powerpoint/2010/main" val="1051406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a:p>
        </p:txBody>
      </p:sp>
    </p:spTree>
    <p:extLst>
      <p:ext uri="{BB962C8B-B14F-4D97-AF65-F5344CB8AC3E}">
        <p14:creationId xmlns:p14="http://schemas.microsoft.com/office/powerpoint/2010/main" val="2389706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Giả</a:t>
            </a:r>
            <a:r>
              <a:rPr lang="en-US" dirty="0"/>
              <a:t> </a:t>
            </a:r>
            <a:r>
              <a:rPr lang="en-US" dirty="0" err="1"/>
              <a:t>sử</a:t>
            </a:r>
            <a:r>
              <a:rPr lang="en-US" dirty="0"/>
              <a:t> </a:t>
            </a:r>
            <a:r>
              <a:rPr lang="en-US" dirty="0" err="1"/>
              <a:t>có</a:t>
            </a:r>
            <a:r>
              <a:rPr lang="en-US" dirty="0"/>
              <a:t> 4 </a:t>
            </a:r>
            <a:r>
              <a:rPr lang="en-US" dirty="0" err="1"/>
              <a:t>bộ</a:t>
            </a:r>
            <a:r>
              <a:rPr lang="en-US" dirty="0"/>
              <a:t> </a:t>
            </a:r>
            <a:r>
              <a:rPr lang="en-US" dirty="0" err="1"/>
              <a:t>phân</a:t>
            </a:r>
            <a:r>
              <a:rPr lang="en-US" dirty="0"/>
              <a:t> </a:t>
            </a:r>
            <a:r>
              <a:rPr lang="en-US" dirty="0" err="1"/>
              <a:t>loại</a:t>
            </a:r>
            <a:r>
              <a:rPr lang="en-US" dirty="0"/>
              <a:t> da, </a:t>
            </a:r>
            <a:r>
              <a:rPr lang="en-US" dirty="0" err="1"/>
              <a:t>là</a:t>
            </a:r>
            <a:r>
              <a:rPr lang="en-US" dirty="0"/>
              <a:t> ….</a:t>
            </a:r>
          </a:p>
          <a:p>
            <a:pPr marL="0" lvl="0" indent="0" algn="l" rtl="0">
              <a:spcBef>
                <a:spcPts val="0"/>
              </a:spcBef>
              <a:spcAft>
                <a:spcPts val="0"/>
              </a:spcAft>
              <a:buNone/>
            </a:pPr>
            <a:r>
              <a:rPr lang="en-US" dirty="0" err="1"/>
              <a:t>Môi</a:t>
            </a:r>
            <a:r>
              <a:rPr lang="en-US" dirty="0"/>
              <a:t> </a:t>
            </a:r>
            <a:r>
              <a:rPr lang="en-US" dirty="0" err="1"/>
              <a:t>bộ</a:t>
            </a:r>
            <a:r>
              <a:rPr lang="en-US" dirty="0"/>
              <a:t> </a:t>
            </a:r>
            <a:r>
              <a:rPr lang="en-US" dirty="0" err="1"/>
              <a:t>phân</a:t>
            </a:r>
            <a:r>
              <a:rPr lang="en-US" dirty="0"/>
              <a:t> </a:t>
            </a:r>
            <a:r>
              <a:rPr lang="en-US" dirty="0" err="1"/>
              <a:t>loại</a:t>
            </a:r>
            <a:r>
              <a:rPr lang="en-US" dirty="0"/>
              <a:t> </a:t>
            </a:r>
            <a:r>
              <a:rPr lang="en-US" dirty="0" err="1"/>
              <a:t>vùng</a:t>
            </a:r>
            <a:r>
              <a:rPr lang="en-US" dirty="0"/>
              <a:t> </a:t>
            </a:r>
            <a:r>
              <a:rPr lang="en-US" dirty="0" err="1"/>
              <a:t>ảnh</a:t>
            </a:r>
            <a:r>
              <a:rPr lang="en-US" dirty="0"/>
              <a:t> </a:t>
            </a:r>
            <a:r>
              <a:rPr lang="en-US" dirty="0" err="1"/>
              <a:t>và</a:t>
            </a:r>
            <a:r>
              <a:rPr lang="en-US" dirty="0"/>
              <a:t> </a:t>
            </a:r>
            <a:r>
              <a:rPr lang="en-US" dirty="0" err="1"/>
              <a:t>đầu</a:t>
            </a:r>
            <a:r>
              <a:rPr lang="en-US" dirty="0"/>
              <a:t> ra </a:t>
            </a:r>
            <a:r>
              <a:rPr lang="en-US" dirty="0" err="1"/>
              <a:t>sẽ</a:t>
            </a:r>
            <a:r>
              <a:rPr lang="en-US" dirty="0"/>
              <a:t> </a:t>
            </a:r>
            <a:r>
              <a:rPr lang="en-US" dirty="0" err="1"/>
              <a:t>phân</a:t>
            </a:r>
            <a:r>
              <a:rPr lang="en-US" dirty="0"/>
              <a:t> </a:t>
            </a:r>
            <a:r>
              <a:rPr lang="en-US" dirty="0" err="1"/>
              <a:t>loại</a:t>
            </a:r>
            <a:r>
              <a:rPr lang="en-US" dirty="0"/>
              <a:t> </a:t>
            </a:r>
            <a:r>
              <a:rPr lang="en-US" dirty="0" err="1"/>
              <a:t>là</a:t>
            </a:r>
            <a:r>
              <a:rPr lang="en-US" dirty="0"/>
              <a:t> da </a:t>
            </a:r>
            <a:r>
              <a:rPr lang="en-US" dirty="0" err="1"/>
              <a:t>hoặc</a:t>
            </a:r>
            <a:r>
              <a:rPr lang="en-US" dirty="0"/>
              <a:t> </a:t>
            </a:r>
            <a:r>
              <a:rPr lang="en-US" dirty="0" err="1"/>
              <a:t>không</a:t>
            </a:r>
            <a:r>
              <a:rPr lang="en-US" dirty="0"/>
              <a:t> da; </a:t>
            </a:r>
          </a:p>
          <a:p>
            <a:endParaRPr lang="en-VN" dirty="0"/>
          </a:p>
        </p:txBody>
      </p:sp>
    </p:spTree>
    <p:extLst>
      <p:ext uri="{BB962C8B-B14F-4D97-AF65-F5344CB8AC3E}">
        <p14:creationId xmlns:p14="http://schemas.microsoft.com/office/powerpoint/2010/main" val="1207770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VN" dirty="0"/>
          </a:p>
          <a:p>
            <a:r>
              <a:rPr lang="en-US" dirty="0"/>
              <a:t>Ta </a:t>
            </a:r>
            <a:r>
              <a:rPr lang="en-US" dirty="0" err="1"/>
              <a:t>có</a:t>
            </a:r>
            <a:r>
              <a:rPr lang="en-US" dirty="0"/>
              <a:t> </a:t>
            </a:r>
            <a:r>
              <a:rPr lang="en-US" dirty="0" err="1"/>
              <a:t>một</a:t>
            </a:r>
            <a:r>
              <a:rPr lang="en-US" dirty="0"/>
              <a:t> </a:t>
            </a:r>
            <a:r>
              <a:rPr lang="en-US" dirty="0" err="1"/>
              <a:t>ảnh</a:t>
            </a:r>
            <a:r>
              <a:rPr lang="en-US" dirty="0"/>
              <a:t> </a:t>
            </a:r>
            <a:r>
              <a:rPr lang="en-US" dirty="0" err="1"/>
              <a:t>đầu</a:t>
            </a:r>
            <a:r>
              <a:rPr lang="en-US" dirty="0"/>
              <a:t> </a:t>
            </a:r>
            <a:r>
              <a:rPr lang="en-US" dirty="0" err="1"/>
              <a:t>vào</a:t>
            </a:r>
            <a:r>
              <a:rPr lang="en-US" dirty="0"/>
              <a:t> </a:t>
            </a:r>
            <a:r>
              <a:rPr lang="en-US" dirty="0" err="1"/>
              <a:t>với</a:t>
            </a:r>
            <a:r>
              <a:rPr lang="en-US" dirty="0"/>
              <a:t> </a:t>
            </a:r>
            <a:r>
              <a:rPr lang="en-US" dirty="0" err="1"/>
              <a:t>các</a:t>
            </a:r>
            <a:r>
              <a:rPr lang="en-US" dirty="0"/>
              <a:t> pixel </a:t>
            </a:r>
            <a:r>
              <a:rPr lang="en-US" dirty="0" err="1"/>
              <a:t>có</a:t>
            </a:r>
            <a:r>
              <a:rPr lang="en-US" dirty="0"/>
              <a:t> da </a:t>
            </a:r>
            <a:r>
              <a:rPr lang="en-US" dirty="0" err="1"/>
              <a:t>vào</a:t>
            </a:r>
            <a:r>
              <a:rPr lang="en-US" dirty="0"/>
              <a:t> </a:t>
            </a:r>
            <a:r>
              <a:rPr lang="en-US" dirty="0" err="1"/>
              <a:t>không</a:t>
            </a:r>
            <a:r>
              <a:rPr lang="en-US" dirty="0"/>
              <a:t> </a:t>
            </a:r>
            <a:r>
              <a:rPr lang="en-US" dirty="0" err="1"/>
              <a:t>có</a:t>
            </a:r>
            <a:r>
              <a:rPr lang="en-US" dirty="0"/>
              <a:t> da</a:t>
            </a:r>
          </a:p>
          <a:p>
            <a:r>
              <a:rPr lang="en-US" dirty="0"/>
              <a:t>Qua </a:t>
            </a:r>
            <a:r>
              <a:rPr lang="en-US" dirty="0" err="1"/>
              <a:t>bộ</a:t>
            </a:r>
            <a:r>
              <a:rPr lang="en-US" dirty="0"/>
              <a:t> </a:t>
            </a:r>
            <a:r>
              <a:rPr lang="en-US" dirty="0" err="1"/>
              <a:t>phân</a:t>
            </a:r>
            <a:r>
              <a:rPr lang="en-US" dirty="0"/>
              <a:t> </a:t>
            </a:r>
            <a:r>
              <a:rPr lang="en-US" dirty="0" err="1"/>
              <a:t>loại</a:t>
            </a:r>
            <a:r>
              <a:rPr lang="en-US" dirty="0"/>
              <a:t> da </a:t>
            </a:r>
            <a:r>
              <a:rPr lang="en-US" dirty="0" err="1"/>
              <a:t>thì</a:t>
            </a:r>
            <a:r>
              <a:rPr lang="en-US" dirty="0"/>
              <a:t> ta </a:t>
            </a:r>
            <a:r>
              <a:rPr lang="en-US" dirty="0" err="1"/>
              <a:t>sẽ</a:t>
            </a:r>
            <a:r>
              <a:rPr lang="en-US" dirty="0"/>
              <a:t> </a:t>
            </a:r>
            <a:r>
              <a:rPr lang="en-US" dirty="0" err="1"/>
              <a:t>có</a:t>
            </a:r>
            <a:r>
              <a:rPr lang="en-US" dirty="0"/>
              <a:t> </a:t>
            </a:r>
            <a:r>
              <a:rPr lang="en-US" dirty="0" err="1"/>
              <a:t>được</a:t>
            </a:r>
            <a:r>
              <a:rPr lang="en-US" dirty="0"/>
              <a:t> </a:t>
            </a:r>
            <a:r>
              <a:rPr lang="en-US" dirty="0" err="1"/>
              <a:t>ảnh</a:t>
            </a:r>
            <a:r>
              <a:rPr lang="en-US" dirty="0"/>
              <a:t> </a:t>
            </a:r>
            <a:r>
              <a:rPr lang="en-US" dirty="0" err="1"/>
              <a:t>đầu</a:t>
            </a:r>
            <a:r>
              <a:rPr lang="en-US" dirty="0"/>
              <a:t> ra </a:t>
            </a:r>
            <a:r>
              <a:rPr lang="en-US" dirty="0" err="1"/>
              <a:t>phân</a:t>
            </a:r>
            <a:r>
              <a:rPr lang="en-US" dirty="0"/>
              <a:t> </a:t>
            </a:r>
            <a:r>
              <a:rPr lang="en-US" dirty="0" err="1"/>
              <a:t>loại</a:t>
            </a:r>
            <a:r>
              <a:rPr lang="en-US" dirty="0"/>
              <a:t> </a:t>
            </a:r>
            <a:r>
              <a:rPr lang="en-US" dirty="0" err="1"/>
              <a:t>đâu</a:t>
            </a:r>
            <a:r>
              <a:rPr lang="en-US" dirty="0"/>
              <a:t> </a:t>
            </a:r>
            <a:r>
              <a:rPr lang="en-US" dirty="0" err="1"/>
              <a:t>là</a:t>
            </a:r>
            <a:r>
              <a:rPr lang="en-US" dirty="0"/>
              <a:t> </a:t>
            </a:r>
            <a:r>
              <a:rPr lang="en-US" dirty="0" err="1"/>
              <a:t>các</a:t>
            </a:r>
            <a:r>
              <a:rPr lang="en-US" dirty="0"/>
              <a:t> pixel da </a:t>
            </a:r>
            <a:r>
              <a:rPr lang="en-US" dirty="0" err="1"/>
              <a:t>và</a:t>
            </a:r>
            <a:r>
              <a:rPr lang="en-US" dirty="0"/>
              <a:t> </a:t>
            </a:r>
            <a:r>
              <a:rPr lang="en-US" dirty="0" err="1"/>
              <a:t>không</a:t>
            </a:r>
            <a:r>
              <a:rPr lang="en-US" dirty="0"/>
              <a:t> </a:t>
            </a:r>
            <a:r>
              <a:rPr lang="en-US" dirty="0" err="1"/>
              <a:t>là</a:t>
            </a:r>
            <a:r>
              <a:rPr lang="en-US" dirty="0"/>
              <a:t> </a:t>
            </a:r>
            <a:r>
              <a:rPr lang="en-US" dirty="0" err="1"/>
              <a:t>các</a:t>
            </a:r>
            <a:r>
              <a:rPr lang="en-US" dirty="0"/>
              <a:t> pixel da</a:t>
            </a:r>
          </a:p>
          <a:p>
            <a:endParaRPr lang="en-VN" dirty="0"/>
          </a:p>
        </p:txBody>
      </p:sp>
    </p:spTree>
    <p:extLst>
      <p:ext uri="{BB962C8B-B14F-4D97-AF65-F5344CB8AC3E}">
        <p14:creationId xmlns:p14="http://schemas.microsoft.com/office/powerpoint/2010/main" val="4293511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VN" dirty="0"/>
          </a:p>
        </p:txBody>
      </p:sp>
    </p:spTree>
    <p:extLst>
      <p:ext uri="{BB962C8B-B14F-4D97-AF65-F5344CB8AC3E}">
        <p14:creationId xmlns:p14="http://schemas.microsoft.com/office/powerpoint/2010/main" val="1984660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l" rtl="0">
              <a:spcBef>
                <a:spcPts val="0"/>
              </a:spcBef>
              <a:spcAft>
                <a:spcPts val="0"/>
              </a:spcAft>
              <a:buNone/>
            </a:pPr>
            <a:endParaRPr lang="en-US" dirty="0"/>
          </a:p>
          <a:p>
            <a:endParaRPr lang="en-VN" dirty="0"/>
          </a:p>
        </p:txBody>
      </p:sp>
    </p:spTree>
    <p:extLst>
      <p:ext uri="{BB962C8B-B14F-4D97-AF65-F5344CB8AC3E}">
        <p14:creationId xmlns:p14="http://schemas.microsoft.com/office/powerpoint/2010/main" val="1017714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err="1"/>
              <a:t>Chúng</a:t>
            </a:r>
            <a:r>
              <a:rPr lang="en-US" dirty="0"/>
              <a:t> ta </a:t>
            </a:r>
            <a:r>
              <a:rPr lang="en-US" dirty="0" err="1"/>
              <a:t>đi</a:t>
            </a:r>
            <a:r>
              <a:rPr lang="en-US" dirty="0"/>
              <a:t> </a:t>
            </a:r>
            <a:r>
              <a:rPr lang="en-US" dirty="0" err="1"/>
              <a:t>tìm</a:t>
            </a:r>
            <a:r>
              <a:rPr lang="en-US" dirty="0"/>
              <a:t> </a:t>
            </a:r>
            <a:r>
              <a:rPr lang="en-US" dirty="0" err="1"/>
              <a:t>hiểu</a:t>
            </a:r>
            <a:r>
              <a:rPr lang="en-US" dirty="0"/>
              <a:t> </a:t>
            </a:r>
            <a:r>
              <a:rPr lang="en-US" dirty="0" err="1"/>
              <a:t>thuật</a:t>
            </a:r>
            <a:r>
              <a:rPr lang="en-US" dirty="0"/>
              <a:t> </a:t>
            </a:r>
            <a:r>
              <a:rPr lang="en-US" dirty="0" err="1"/>
              <a:t>toán</a:t>
            </a:r>
            <a:r>
              <a:rPr lang="en-US" dirty="0"/>
              <a:t> zero-sum game</a:t>
            </a:r>
          </a:p>
          <a:p>
            <a:pPr marL="139700" indent="0">
              <a:buNone/>
            </a:pPr>
            <a:endParaRPr lang="en-US" dirty="0"/>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vi-VN" dirty="0"/>
              <a:t>Cho tiêu đề và căn chỉnh lại</a:t>
            </a:r>
          </a:p>
          <a:p>
            <a:pPr marL="139700" indent="0">
              <a:buNone/>
            </a:pPr>
            <a:endParaRPr lang="en-US" dirty="0"/>
          </a:p>
        </p:txBody>
      </p:sp>
    </p:spTree>
    <p:extLst>
      <p:ext uri="{BB962C8B-B14F-4D97-AF65-F5344CB8AC3E}">
        <p14:creationId xmlns:p14="http://schemas.microsoft.com/office/powerpoint/2010/main" val="3450923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2"/>
        <p:cNvGrpSpPr/>
        <p:nvPr/>
      </p:nvGrpSpPr>
      <p:grpSpPr>
        <a:xfrm>
          <a:off x="0" y="0"/>
          <a:ext cx="0" cy="0"/>
          <a:chOff x="0" y="0"/>
          <a:chExt cx="0" cy="0"/>
        </a:xfrm>
      </p:grpSpPr>
      <p:grpSp>
        <p:nvGrpSpPr>
          <p:cNvPr id="43" name="Google Shape;43;p4"/>
          <p:cNvGrpSpPr/>
          <p:nvPr/>
        </p:nvGrpSpPr>
        <p:grpSpPr>
          <a:xfrm>
            <a:off x="6946842" y="4472723"/>
            <a:ext cx="2202830" cy="670795"/>
            <a:chOff x="5575242" y="4472723"/>
            <a:chExt cx="2202830" cy="670795"/>
          </a:xfrm>
        </p:grpSpPr>
        <p:sp>
          <p:nvSpPr>
            <p:cNvPr id="44" name="Google Shape;44;p4"/>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4"/>
            <p:cNvGrpSpPr/>
            <p:nvPr/>
          </p:nvGrpSpPr>
          <p:grpSpPr>
            <a:xfrm flipH="1">
              <a:off x="5734850" y="4472723"/>
              <a:ext cx="2040837" cy="670795"/>
              <a:chOff x="1297954" y="330075"/>
              <a:chExt cx="5169293" cy="1699506"/>
            </a:xfrm>
          </p:grpSpPr>
          <p:sp>
            <p:nvSpPr>
              <p:cNvPr id="46" name="Google Shape;46;p4"/>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4"/>
            <p:cNvGrpSpPr/>
            <p:nvPr/>
          </p:nvGrpSpPr>
          <p:grpSpPr>
            <a:xfrm flipH="1">
              <a:off x="5578209" y="4646738"/>
              <a:ext cx="2199863" cy="304563"/>
              <a:chOff x="-5827153" y="330075"/>
              <a:chExt cx="12276019" cy="1699569"/>
            </a:xfrm>
          </p:grpSpPr>
          <p:sp>
            <p:nvSpPr>
              <p:cNvPr id="49" name="Google Shape;49;p4"/>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 name="Google Shape;51;p4"/>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52" name="Google Shape;52;p4"/>
          <p:cNvGrpSpPr/>
          <p:nvPr/>
        </p:nvGrpSpPr>
        <p:grpSpPr>
          <a:xfrm>
            <a:off x="0" y="-7088"/>
            <a:ext cx="8661398" cy="5150588"/>
            <a:chOff x="0" y="-7088"/>
            <a:chExt cx="8661398" cy="5150588"/>
          </a:xfrm>
        </p:grpSpPr>
        <p:sp>
          <p:nvSpPr>
            <p:cNvPr id="53" name="Google Shape;53;p4"/>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55" name="Google Shape;55;p4"/>
          <p:cNvGrpSpPr/>
          <p:nvPr/>
        </p:nvGrpSpPr>
        <p:grpSpPr>
          <a:xfrm rot="10800000" flipH="1">
            <a:off x="1" y="1090763"/>
            <a:ext cx="8847502" cy="2961975"/>
            <a:chOff x="-8178042" y="-4493254"/>
            <a:chExt cx="19483598" cy="6522736"/>
          </a:xfrm>
        </p:grpSpPr>
        <p:sp>
          <p:nvSpPr>
            <p:cNvPr id="56" name="Google Shape;56;p4"/>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57" name="Google Shape;57;p4"/>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58" name="Google Shape;58;p4"/>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endParaRPr/>
          </a:p>
        </p:txBody>
      </p:sp>
      <p:sp>
        <p:nvSpPr>
          <p:cNvPr id="59" name="Google Shape;59;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chemeClr val="accent5"/>
                </a:solidFill>
              </a:rPr>
              <a:t>“</a:t>
            </a:r>
            <a:endParaRPr sz="7200" b="1">
              <a:solidFill>
                <a:schemeClr val="accent5"/>
              </a:solidFill>
            </a:endParaRPr>
          </a:p>
        </p:txBody>
      </p:sp>
      <p:sp>
        <p:nvSpPr>
          <p:cNvPr id="60" name="Google Shape;60;p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sz="2400">
                <a:latin typeface="+mn-lt"/>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atin typeface="+mn-lt"/>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sz="2400">
                <a:latin typeface="+mn-lt"/>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atin typeface="+mn-lt"/>
              </a:defRPr>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atin typeface="+mn-lt"/>
              </a:defRPr>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sz="2400">
                <a:latin typeface="+mn-lt"/>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4"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0.png"/></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jpg"/><Relationship Id="rId4" Type="http://schemas.openxmlformats.org/officeDocument/2006/relationships/image" Target="../media/image23.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eb.archive.org/web/20081015235156/http:/www4.ncsu.edu/~rgkuehni/PDFs/ColSp.pdf"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4" name="Google Shape;214;p13"/>
          <p:cNvSpPr txBox="1">
            <a:spLocks noGrp="1"/>
          </p:cNvSpPr>
          <p:nvPr>
            <p:ph type="subTitle" idx="4294967295"/>
          </p:nvPr>
        </p:nvSpPr>
        <p:spPr>
          <a:xfrm>
            <a:off x="2447645" y="3588043"/>
            <a:ext cx="6161576" cy="1090790"/>
          </a:xfrm>
          <a:prstGeom prst="rect">
            <a:avLst/>
          </a:prstGeom>
        </p:spPr>
        <p:txBody>
          <a:bodyPr spcFirstLastPara="1" wrap="square" lIns="91425" tIns="91425" rIns="91425" bIns="91425" anchor="ctr" anchorCtr="0">
            <a:noAutofit/>
          </a:bodyPr>
          <a:lstStyle/>
          <a:p>
            <a:pPr marL="0" lvl="0" indent="0" rtl="0">
              <a:spcAft>
                <a:spcPts val="0"/>
              </a:spcAft>
              <a:buNone/>
            </a:pPr>
            <a:r>
              <a:rPr lang="en-US" sz="1600" dirty="0" err="1">
                <a:latin typeface="+mn-lt"/>
              </a:rPr>
              <a:t>Sinh</a:t>
            </a:r>
            <a:r>
              <a:rPr lang="en-US" sz="1600" dirty="0">
                <a:latin typeface="+mn-lt"/>
              </a:rPr>
              <a:t> </a:t>
            </a:r>
            <a:r>
              <a:rPr lang="en-US" sz="1600" dirty="0" err="1">
                <a:latin typeface="+mn-lt"/>
              </a:rPr>
              <a:t>viên</a:t>
            </a:r>
            <a:r>
              <a:rPr lang="en-US" sz="1600" dirty="0">
                <a:latin typeface="+mn-lt"/>
              </a:rPr>
              <a:t> </a:t>
            </a:r>
            <a:r>
              <a:rPr lang="en-US" sz="1600" dirty="0" err="1">
                <a:latin typeface="+mn-lt"/>
              </a:rPr>
              <a:t>thực</a:t>
            </a:r>
            <a:r>
              <a:rPr lang="en-US" sz="1600" dirty="0">
                <a:latin typeface="+mn-lt"/>
              </a:rPr>
              <a:t> </a:t>
            </a:r>
            <a:r>
              <a:rPr lang="en-US" sz="1600" dirty="0" err="1">
                <a:latin typeface="+mn-lt"/>
              </a:rPr>
              <a:t>hiện</a:t>
            </a:r>
            <a:r>
              <a:rPr lang="en-US" sz="1600" dirty="0">
                <a:latin typeface="+mn-lt"/>
              </a:rPr>
              <a:t>:  </a:t>
            </a:r>
            <a:r>
              <a:rPr lang="en-US" sz="1600" dirty="0" err="1">
                <a:latin typeface="+mn-lt"/>
              </a:rPr>
              <a:t>Hoàng</a:t>
            </a:r>
            <a:r>
              <a:rPr lang="en-US" sz="1600" dirty="0">
                <a:latin typeface="+mn-lt"/>
              </a:rPr>
              <a:t> </a:t>
            </a:r>
            <a:r>
              <a:rPr lang="en-US" sz="1600" dirty="0" err="1">
                <a:latin typeface="+mn-lt"/>
              </a:rPr>
              <a:t>Thị</a:t>
            </a:r>
            <a:r>
              <a:rPr lang="en-US" sz="1600" dirty="0">
                <a:latin typeface="+mn-lt"/>
              </a:rPr>
              <a:t> </a:t>
            </a:r>
            <a:r>
              <a:rPr lang="en-US" sz="1600" dirty="0" err="1">
                <a:latin typeface="+mn-lt"/>
              </a:rPr>
              <a:t>Phượng</a:t>
            </a:r>
            <a:endParaRPr lang="en-US" sz="1600" dirty="0">
              <a:latin typeface="+mn-lt"/>
            </a:endParaRPr>
          </a:p>
          <a:p>
            <a:pPr marL="0" lvl="0" indent="0" rtl="0">
              <a:spcAft>
                <a:spcPts val="0"/>
              </a:spcAft>
              <a:buNone/>
            </a:pPr>
            <a:r>
              <a:rPr lang="en-US" sz="1600" dirty="0" err="1">
                <a:latin typeface="+mn-lt"/>
              </a:rPr>
              <a:t>Người</a:t>
            </a:r>
            <a:r>
              <a:rPr lang="en-US" sz="1600" dirty="0">
                <a:latin typeface="+mn-lt"/>
              </a:rPr>
              <a:t> </a:t>
            </a:r>
            <a:r>
              <a:rPr lang="en-US" sz="1600" dirty="0" err="1">
                <a:latin typeface="+mn-lt"/>
              </a:rPr>
              <a:t>hướng</a:t>
            </a:r>
            <a:r>
              <a:rPr lang="en-US" sz="1600" dirty="0">
                <a:latin typeface="+mn-lt"/>
              </a:rPr>
              <a:t> </a:t>
            </a:r>
            <a:r>
              <a:rPr lang="en-US" sz="1600" dirty="0" err="1">
                <a:latin typeface="+mn-lt"/>
              </a:rPr>
              <a:t>dẫn</a:t>
            </a:r>
            <a:r>
              <a:rPr lang="en-US" sz="1600" dirty="0">
                <a:latin typeface="+mn-lt"/>
              </a:rPr>
              <a:t>:   </a:t>
            </a:r>
            <a:r>
              <a:rPr lang="en-US" sz="1600" dirty="0" err="1">
                <a:latin typeface="+mn-lt"/>
              </a:rPr>
              <a:t>Ths</a:t>
            </a:r>
            <a:r>
              <a:rPr lang="en-US" sz="1600" dirty="0">
                <a:latin typeface="+mn-lt"/>
              </a:rPr>
              <a:t>. </a:t>
            </a:r>
            <a:r>
              <a:rPr lang="en-US" sz="1600" dirty="0" err="1">
                <a:latin typeface="+mn-lt"/>
              </a:rPr>
              <a:t>Nguyễn</a:t>
            </a:r>
            <a:r>
              <a:rPr lang="en-US" sz="1600" dirty="0">
                <a:latin typeface="+mn-lt"/>
              </a:rPr>
              <a:t> </a:t>
            </a:r>
            <a:r>
              <a:rPr lang="en-US" sz="1600" dirty="0" err="1">
                <a:latin typeface="+mn-lt"/>
              </a:rPr>
              <a:t>Thị</a:t>
            </a:r>
            <a:r>
              <a:rPr lang="en-US" sz="1600" dirty="0">
                <a:latin typeface="+mn-lt"/>
              </a:rPr>
              <a:t> </a:t>
            </a:r>
            <a:r>
              <a:rPr lang="en-US" sz="1600" dirty="0" err="1">
                <a:latin typeface="+mn-lt"/>
              </a:rPr>
              <a:t>Quỳnh</a:t>
            </a:r>
            <a:r>
              <a:rPr lang="en-US" sz="1600" dirty="0">
                <a:latin typeface="+mn-lt"/>
              </a:rPr>
              <a:t> </a:t>
            </a:r>
            <a:r>
              <a:rPr lang="en-US" sz="1600" dirty="0" err="1">
                <a:latin typeface="+mn-lt"/>
              </a:rPr>
              <a:t>Hoa</a:t>
            </a:r>
            <a:endParaRPr lang="en-US" sz="1600" dirty="0">
              <a:latin typeface="+mn-lt"/>
            </a:endParaRPr>
          </a:p>
          <a:p>
            <a:pPr marL="0" lvl="0" indent="0" rtl="0">
              <a:spcAft>
                <a:spcPts val="0"/>
              </a:spcAft>
              <a:buNone/>
            </a:pPr>
            <a:r>
              <a:rPr lang="en-US" sz="1600" dirty="0">
                <a:latin typeface="+mn-lt"/>
              </a:rPr>
              <a:t>		 TS. </a:t>
            </a:r>
            <a:r>
              <a:rPr lang="en-US" sz="1600" dirty="0" err="1">
                <a:latin typeface="+mn-lt"/>
              </a:rPr>
              <a:t>Đặng</a:t>
            </a:r>
            <a:r>
              <a:rPr lang="en-US" sz="1600" dirty="0">
                <a:latin typeface="+mn-lt"/>
              </a:rPr>
              <a:t> </a:t>
            </a:r>
            <a:r>
              <a:rPr lang="en-US" sz="1600" dirty="0" err="1">
                <a:latin typeface="+mn-lt"/>
              </a:rPr>
              <a:t>Thành</a:t>
            </a:r>
            <a:r>
              <a:rPr lang="en-US" sz="1600" dirty="0">
                <a:latin typeface="+mn-lt"/>
              </a:rPr>
              <a:t> </a:t>
            </a:r>
            <a:r>
              <a:rPr lang="en-US" sz="1600" dirty="0" err="1">
                <a:latin typeface="+mn-lt"/>
              </a:rPr>
              <a:t>Trung</a:t>
            </a:r>
            <a:endParaRPr sz="1600" dirty="0">
              <a:latin typeface="+mn-lt"/>
            </a:endParaRPr>
          </a:p>
        </p:txBody>
      </p:sp>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pic>
        <p:nvPicPr>
          <p:cNvPr id="6" name="Picture 5" descr="LogoVN">
            <a:extLst>
              <a:ext uri="{FF2B5EF4-FFF2-40B4-BE49-F238E27FC236}">
                <a16:creationId xmlns:a16="http://schemas.microsoft.com/office/drawing/2014/main" id="{4ED0F3D5-F492-41EE-A99A-2637C93E999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6967" y="794305"/>
            <a:ext cx="1095487" cy="1159800"/>
          </a:xfrm>
          <a:prstGeom prst="rect">
            <a:avLst/>
          </a:prstGeom>
          <a:noFill/>
          <a:ln>
            <a:noFill/>
          </a:ln>
        </p:spPr>
      </p:pic>
      <p:sp>
        <p:nvSpPr>
          <p:cNvPr id="7" name="Shape 624">
            <a:extLst>
              <a:ext uri="{FF2B5EF4-FFF2-40B4-BE49-F238E27FC236}">
                <a16:creationId xmlns:a16="http://schemas.microsoft.com/office/drawing/2014/main" id="{FCE57F73-5453-46A2-BC52-1D526592B48E}"/>
              </a:ext>
            </a:extLst>
          </p:cNvPr>
          <p:cNvSpPr txBox="1">
            <a:spLocks/>
          </p:cNvSpPr>
          <p:nvPr/>
        </p:nvSpPr>
        <p:spPr>
          <a:xfrm>
            <a:off x="953023" y="42333"/>
            <a:ext cx="7427851" cy="751972"/>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stStyle>
          <a:p>
            <a:pPr algn="ctr">
              <a:spcBef>
                <a:spcPts val="600"/>
              </a:spcBef>
              <a:buClr>
                <a:srgbClr val="00CEF6"/>
              </a:buClr>
              <a:buSzPct val="100000"/>
            </a:pPr>
            <a:r>
              <a:rPr lang="en-US" sz="1600" dirty="0">
                <a:solidFill>
                  <a:schemeClr val="tx1"/>
                </a:solidFill>
                <a:latin typeface="Arial" panose="020B0604020202020204" pitchFamily="34" charset="0"/>
                <a:cs typeface="Arial" panose="020B0604020202020204" pitchFamily="34" charset="0"/>
                <a:sym typeface="Oswald"/>
              </a:rPr>
              <a:t>TR</a:t>
            </a:r>
            <a:r>
              <a:rPr lang="vi-VN" sz="1600" dirty="0">
                <a:solidFill>
                  <a:schemeClr val="tx1"/>
                </a:solidFill>
                <a:latin typeface="Arial" panose="020B0604020202020204" pitchFamily="34" charset="0"/>
                <a:cs typeface="Arial" panose="020B0604020202020204" pitchFamily="34" charset="0"/>
                <a:sym typeface="Oswald"/>
              </a:rPr>
              <a:t>Ư</a:t>
            </a:r>
            <a:r>
              <a:rPr lang="en-US" sz="1600" dirty="0">
                <a:solidFill>
                  <a:schemeClr val="tx1"/>
                </a:solidFill>
                <a:latin typeface="Arial" panose="020B0604020202020204" pitchFamily="34" charset="0"/>
                <a:cs typeface="Arial" panose="020B0604020202020204" pitchFamily="34" charset="0"/>
                <a:sym typeface="Oswald"/>
              </a:rPr>
              <a:t>ỜNG ĐẠI HỌC S</a:t>
            </a:r>
            <a:r>
              <a:rPr lang="vi-VN" sz="1600" dirty="0">
                <a:solidFill>
                  <a:schemeClr val="tx1"/>
                </a:solidFill>
                <a:latin typeface="Arial" panose="020B0604020202020204" pitchFamily="34" charset="0"/>
                <a:cs typeface="Arial" panose="020B0604020202020204" pitchFamily="34" charset="0"/>
                <a:sym typeface="Oswald"/>
              </a:rPr>
              <a:t>Ư</a:t>
            </a:r>
            <a:r>
              <a:rPr lang="en-US" sz="1600" dirty="0">
                <a:solidFill>
                  <a:schemeClr val="tx1"/>
                </a:solidFill>
                <a:latin typeface="Arial" panose="020B0604020202020204" pitchFamily="34" charset="0"/>
                <a:cs typeface="Arial" panose="020B0604020202020204" pitchFamily="34" charset="0"/>
                <a:sym typeface="Oswald"/>
              </a:rPr>
              <a:t> PHẠM HÀ NỘI</a:t>
            </a:r>
          </a:p>
          <a:p>
            <a:pPr algn="ctr">
              <a:spcBef>
                <a:spcPts val="600"/>
              </a:spcBef>
              <a:buClr>
                <a:srgbClr val="00CEF6"/>
              </a:buClr>
              <a:buSzPct val="100000"/>
            </a:pPr>
            <a:r>
              <a:rPr lang="en-US" sz="1600" dirty="0">
                <a:solidFill>
                  <a:schemeClr val="tx1"/>
                </a:solidFill>
                <a:latin typeface="Arial" panose="020B0604020202020204" pitchFamily="34" charset="0"/>
                <a:cs typeface="Arial" panose="020B0604020202020204" pitchFamily="34" charset="0"/>
                <a:sym typeface="Oswald"/>
              </a:rPr>
              <a:t>KHOA CÔNG NGHỆ THÔNG TIN</a:t>
            </a:r>
          </a:p>
        </p:txBody>
      </p:sp>
      <p:sp>
        <p:nvSpPr>
          <p:cNvPr id="2" name="TextBox 1">
            <a:extLst>
              <a:ext uri="{FF2B5EF4-FFF2-40B4-BE49-F238E27FC236}">
                <a16:creationId xmlns:a16="http://schemas.microsoft.com/office/drawing/2014/main" id="{96A63B30-F1C6-457B-8708-12A6F0447711}"/>
              </a:ext>
            </a:extLst>
          </p:cNvPr>
          <p:cNvSpPr txBox="1"/>
          <p:nvPr/>
        </p:nvSpPr>
        <p:spPr>
          <a:xfrm>
            <a:off x="230395" y="2006012"/>
            <a:ext cx="8588629" cy="1815882"/>
          </a:xfrm>
          <a:prstGeom prst="rect">
            <a:avLst/>
          </a:prstGeom>
          <a:noFill/>
        </p:spPr>
        <p:txBody>
          <a:bodyPr wrap="square" rtlCol="0">
            <a:spAutoFit/>
          </a:bodyPr>
          <a:lstStyle/>
          <a:p>
            <a:pPr algn="ctr">
              <a:spcBef>
                <a:spcPts val="600"/>
              </a:spcBef>
            </a:pPr>
            <a:r>
              <a:rPr lang="en-US" sz="2300" b="1" dirty="0">
                <a:latin typeface="+mn-lt"/>
              </a:rPr>
              <a:t>SINH VIÊN NGHIÊN CỨU KHOA HỌC</a:t>
            </a:r>
          </a:p>
          <a:p>
            <a:pPr algn="ctr">
              <a:spcBef>
                <a:spcPts val="600"/>
              </a:spcBef>
            </a:pPr>
            <a:r>
              <a:rPr lang="en-US" sz="2400" dirty="0">
                <a:latin typeface="+mn-lt"/>
              </a:rPr>
              <a:t>ĐỀ TÀI</a:t>
            </a:r>
            <a:r>
              <a:rPr lang="en-US" sz="2400" b="1" dirty="0">
                <a:latin typeface="+mn-lt"/>
              </a:rPr>
              <a:t> </a:t>
            </a:r>
          </a:p>
          <a:p>
            <a:pPr algn="ctr">
              <a:spcBef>
                <a:spcPts val="600"/>
              </a:spcBef>
            </a:pPr>
            <a:r>
              <a:rPr lang="en-US" sz="2400" b="1" dirty="0">
                <a:latin typeface="+mn-lt"/>
              </a:rPr>
              <a:t>  </a:t>
            </a:r>
            <a:r>
              <a:rPr lang="en-US" sz="2500" b="1" dirty="0">
                <a:latin typeface="+mn-lt"/>
              </a:rPr>
              <a:t>Phát hiện da dựa trên không gian màu </a:t>
            </a:r>
            <a:r>
              <a:rPr lang="vi-VN" sz="2500" b="1" dirty="0">
                <a:solidFill>
                  <a:srgbClr val="000000"/>
                </a:solidFill>
                <a:effectLst/>
                <a:latin typeface="+mn-lt"/>
                <a:ea typeface="Times New Roman" panose="02020603050405020304" pitchFamily="18" charset="0"/>
              </a:rPr>
              <a:t>HSV &amp; Y</a:t>
            </a:r>
            <a:r>
              <a:rPr lang="en-US" sz="2500" b="1" dirty="0">
                <a:latin typeface="+mn-lt"/>
                <a:ea typeface="Times New Roman" panose="02020603050405020304" pitchFamily="18" charset="0"/>
              </a:rPr>
              <a:t>C</a:t>
            </a:r>
            <a:r>
              <a:rPr lang="vi-VN" sz="2500" b="1" dirty="0">
                <a:solidFill>
                  <a:srgbClr val="000000"/>
                </a:solidFill>
                <a:effectLst/>
                <a:latin typeface="+mn-lt"/>
                <a:ea typeface="Times New Roman" panose="02020603050405020304" pitchFamily="18" charset="0"/>
              </a:rPr>
              <a:t>bCr</a:t>
            </a:r>
            <a:endParaRPr lang="en-US" sz="2500" b="1" dirty="0">
              <a:effectLst/>
              <a:latin typeface="+mn-lt"/>
              <a:ea typeface="Times New Roman" panose="02020603050405020304" pitchFamily="18" charset="0"/>
            </a:endParaRPr>
          </a:p>
          <a:p>
            <a:pPr>
              <a:spcBef>
                <a:spcPts val="600"/>
              </a:spcBef>
            </a:pPr>
            <a:endParaRPr lang="en-US" sz="25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AF74D86C-FE7D-1F45-91B4-9A918756C6A6}"/>
              </a:ext>
            </a:extLst>
          </p:cNvPr>
          <p:cNvSpPr>
            <a:spLocks noGrp="1"/>
          </p:cNvSpPr>
          <p:nvPr>
            <p:ph type="body" idx="1"/>
          </p:nvPr>
        </p:nvSpPr>
        <p:spPr>
          <a:xfrm>
            <a:off x="507999" y="2066657"/>
            <a:ext cx="6952344" cy="1271293"/>
          </a:xfrm>
        </p:spPr>
        <p:txBody>
          <a:bodyPr/>
          <a:lstStyle/>
          <a:p>
            <a:pPr marL="541338" indent="-531813"/>
            <a:r>
              <a:rPr lang="en-US" sz="1600" b="1" dirty="0" err="1">
                <a:latin typeface="+mn-lt"/>
              </a:rPr>
              <a:t>Kết</a:t>
            </a:r>
            <a:r>
              <a:rPr lang="en-US" sz="1600" b="1" dirty="0">
                <a:latin typeface="+mn-lt"/>
              </a:rPr>
              <a:t> </a:t>
            </a:r>
            <a:r>
              <a:rPr lang="en-US" sz="1600" b="1" dirty="0" err="1">
                <a:latin typeface="+mn-lt"/>
              </a:rPr>
              <a:t>hợp</a:t>
            </a:r>
            <a:r>
              <a:rPr lang="en-US" sz="1600" b="1" dirty="0">
                <a:latin typeface="+mn-lt"/>
              </a:rPr>
              <a:t> </a:t>
            </a:r>
            <a:r>
              <a:rPr lang="en-US" sz="1600" b="1" dirty="0" err="1">
                <a:latin typeface="+mn-lt"/>
              </a:rPr>
              <a:t>nhiều</a:t>
            </a:r>
            <a:r>
              <a:rPr lang="en-US" sz="1600" b="1" dirty="0">
                <a:latin typeface="+mn-lt"/>
              </a:rPr>
              <a:t> </a:t>
            </a:r>
            <a:r>
              <a:rPr lang="en-US" sz="1600" b="1" dirty="0" err="1">
                <a:latin typeface="+mn-lt"/>
              </a:rPr>
              <a:t>kết</a:t>
            </a:r>
            <a:r>
              <a:rPr lang="en-US" sz="1600" b="1" dirty="0">
                <a:latin typeface="+mn-lt"/>
              </a:rPr>
              <a:t> </a:t>
            </a:r>
            <a:r>
              <a:rPr lang="en-US" sz="1600" b="1" dirty="0" err="1">
                <a:latin typeface="+mn-lt"/>
              </a:rPr>
              <a:t>quả</a:t>
            </a:r>
            <a:r>
              <a:rPr lang="en-US" sz="1600" b="1" dirty="0">
                <a:latin typeface="+mn-lt"/>
              </a:rPr>
              <a:t> </a:t>
            </a:r>
            <a:r>
              <a:rPr lang="en-US" sz="1600" b="1" dirty="0" err="1">
                <a:latin typeface="+mn-lt"/>
              </a:rPr>
              <a:t>của</a:t>
            </a:r>
            <a:r>
              <a:rPr lang="en-US" sz="1600" b="1" dirty="0">
                <a:latin typeface="+mn-lt"/>
              </a:rPr>
              <a:t> </a:t>
            </a:r>
            <a:r>
              <a:rPr lang="en-US" sz="1600" b="1" dirty="0" err="1">
                <a:latin typeface="+mn-lt"/>
              </a:rPr>
              <a:t>nhiều</a:t>
            </a:r>
            <a:r>
              <a:rPr lang="en-US" sz="1600" b="1" dirty="0">
                <a:latin typeface="+mn-lt"/>
              </a:rPr>
              <a:t> </a:t>
            </a:r>
            <a:r>
              <a:rPr lang="en-US" sz="1600" b="1" dirty="0" err="1">
                <a:latin typeface="+mn-lt"/>
              </a:rPr>
              <a:t>bộ</a:t>
            </a:r>
            <a:r>
              <a:rPr lang="en-US" sz="1600" b="1" dirty="0">
                <a:latin typeface="+mn-lt"/>
              </a:rPr>
              <a:t> </a:t>
            </a:r>
            <a:r>
              <a:rPr lang="en-US" sz="1600" b="1" dirty="0" err="1">
                <a:latin typeface="+mn-lt"/>
              </a:rPr>
              <a:t>phân</a:t>
            </a:r>
            <a:r>
              <a:rPr lang="en-US" sz="1600" b="1" dirty="0">
                <a:latin typeface="+mn-lt"/>
              </a:rPr>
              <a:t> </a:t>
            </a:r>
            <a:r>
              <a:rPr lang="en-US" sz="1600" b="1" dirty="0" err="1">
                <a:latin typeface="+mn-lt"/>
              </a:rPr>
              <a:t>loại</a:t>
            </a:r>
            <a:r>
              <a:rPr lang="en-US" sz="1600" b="1" dirty="0">
                <a:latin typeface="+mn-lt"/>
              </a:rPr>
              <a:t> ta </a:t>
            </a:r>
            <a:r>
              <a:rPr lang="en-US" sz="1600" b="1" dirty="0" err="1">
                <a:latin typeface="+mn-lt"/>
              </a:rPr>
              <a:t>có</a:t>
            </a:r>
            <a:r>
              <a:rPr lang="en-US" sz="1600" b="1" dirty="0">
                <a:latin typeface="+mn-lt"/>
              </a:rPr>
              <a:t>: </a:t>
            </a:r>
          </a:p>
          <a:p>
            <a:pPr marL="889000" indent="-347663">
              <a:buFontTx/>
              <a:buChar char="-"/>
            </a:pPr>
            <a:r>
              <a:rPr lang="en-US" sz="1600">
                <a:latin typeface="+mn-lt"/>
              </a:rPr>
              <a:t>Nếu </a:t>
            </a:r>
            <a:r>
              <a:rPr lang="en-US" sz="1600" dirty="0" err="1">
                <a:latin typeface="+mn-lt"/>
              </a:rPr>
              <a:t>tất</a:t>
            </a:r>
            <a:r>
              <a:rPr lang="en-US" sz="1600" dirty="0">
                <a:latin typeface="+mn-lt"/>
              </a:rPr>
              <a:t> </a:t>
            </a:r>
            <a:r>
              <a:rPr lang="en-US" sz="1600" dirty="0" err="1">
                <a:latin typeface="+mn-lt"/>
              </a:rPr>
              <a:t>cả</a:t>
            </a:r>
            <a:r>
              <a:rPr lang="en-US" sz="1600" dirty="0">
                <a:latin typeface="+mn-lt"/>
              </a:rPr>
              <a:t> </a:t>
            </a:r>
            <a:r>
              <a:rPr lang="en-US" sz="1600" dirty="0" err="1">
                <a:latin typeface="+mn-lt"/>
              </a:rPr>
              <a:t>các</a:t>
            </a:r>
            <a:r>
              <a:rPr lang="en-US" sz="1600" dirty="0">
                <a:latin typeface="+mn-lt"/>
              </a:rPr>
              <a:t> </a:t>
            </a:r>
            <a:r>
              <a:rPr lang="en-US" sz="1600" dirty="0" err="1">
                <a:latin typeface="+mn-lt"/>
              </a:rPr>
              <a:t>bộ</a:t>
            </a:r>
            <a:r>
              <a:rPr lang="en-US" sz="1600" dirty="0">
                <a:latin typeface="+mn-lt"/>
              </a:rPr>
              <a:t> </a:t>
            </a:r>
            <a:r>
              <a:rPr lang="en-US" sz="1600" dirty="0" err="1">
                <a:latin typeface="+mn-lt"/>
              </a:rPr>
              <a:t>đều</a:t>
            </a:r>
            <a:r>
              <a:rPr lang="en-US" sz="1600" dirty="0">
                <a:latin typeface="+mn-lt"/>
              </a:rPr>
              <a:t> </a:t>
            </a:r>
            <a:r>
              <a:rPr lang="en-US" sz="1600" dirty="0" err="1">
                <a:latin typeface="+mn-lt"/>
              </a:rPr>
              <a:t>nhận</a:t>
            </a:r>
            <a:r>
              <a:rPr lang="en-US" sz="1600" dirty="0">
                <a:latin typeface="+mn-lt"/>
              </a:rPr>
              <a:t> </a:t>
            </a:r>
            <a:r>
              <a:rPr lang="en-US" sz="1600" dirty="0" err="1">
                <a:latin typeface="+mn-lt"/>
              </a:rPr>
              <a:t>là</a:t>
            </a:r>
            <a:r>
              <a:rPr lang="en-US" sz="1600" dirty="0">
                <a:latin typeface="+mn-lt"/>
              </a:rPr>
              <a:t> da -&gt; </a:t>
            </a:r>
            <a:r>
              <a:rPr lang="en-US" sz="1600" dirty="0" err="1">
                <a:latin typeface="+mn-lt"/>
              </a:rPr>
              <a:t>Kết</a:t>
            </a:r>
            <a:r>
              <a:rPr lang="en-US" sz="1600" dirty="0">
                <a:latin typeface="+mn-lt"/>
              </a:rPr>
              <a:t> </a:t>
            </a:r>
            <a:r>
              <a:rPr lang="en-US" sz="1600" dirty="0" err="1">
                <a:latin typeface="+mn-lt"/>
              </a:rPr>
              <a:t>quả</a:t>
            </a:r>
            <a:r>
              <a:rPr lang="en-US" sz="1600" dirty="0">
                <a:latin typeface="+mn-lt"/>
              </a:rPr>
              <a:t> </a:t>
            </a:r>
            <a:r>
              <a:rPr lang="en-US" sz="1600" dirty="0" err="1">
                <a:latin typeface="+mn-lt"/>
              </a:rPr>
              <a:t>cuối</a:t>
            </a:r>
            <a:r>
              <a:rPr lang="en-US" sz="1600" dirty="0">
                <a:latin typeface="+mn-lt"/>
              </a:rPr>
              <a:t> </a:t>
            </a:r>
            <a:r>
              <a:rPr lang="en-US" sz="1600" dirty="0" err="1">
                <a:latin typeface="+mn-lt"/>
              </a:rPr>
              <a:t>cùng</a:t>
            </a:r>
            <a:r>
              <a:rPr lang="en-US" sz="1600" dirty="0">
                <a:latin typeface="+mn-lt"/>
              </a:rPr>
              <a:t> </a:t>
            </a:r>
            <a:r>
              <a:rPr lang="en-US" sz="1600" err="1">
                <a:latin typeface="+mn-lt"/>
              </a:rPr>
              <a:t>là</a:t>
            </a:r>
            <a:r>
              <a:rPr lang="en-US" sz="1600">
                <a:latin typeface="+mn-lt"/>
              </a:rPr>
              <a:t> da</a:t>
            </a:r>
          </a:p>
          <a:p>
            <a:pPr marL="889000" indent="-347663">
              <a:buFontTx/>
              <a:buChar char="-"/>
            </a:pPr>
            <a:r>
              <a:rPr lang="en-US" sz="1600">
                <a:latin typeface="+mn-lt"/>
              </a:rPr>
              <a:t>Nếu </a:t>
            </a:r>
            <a:r>
              <a:rPr lang="en-US" sz="1600" dirty="0" err="1">
                <a:latin typeface="+mn-lt"/>
              </a:rPr>
              <a:t>tất</a:t>
            </a:r>
            <a:r>
              <a:rPr lang="en-US" sz="1600" dirty="0">
                <a:latin typeface="+mn-lt"/>
              </a:rPr>
              <a:t> </a:t>
            </a:r>
            <a:r>
              <a:rPr lang="en-US" sz="1600" dirty="0" err="1">
                <a:latin typeface="+mn-lt"/>
              </a:rPr>
              <a:t>cả</a:t>
            </a:r>
            <a:r>
              <a:rPr lang="en-US" sz="1600" dirty="0">
                <a:latin typeface="+mn-lt"/>
              </a:rPr>
              <a:t> </a:t>
            </a:r>
            <a:r>
              <a:rPr lang="en-US" sz="1600" dirty="0" err="1">
                <a:latin typeface="+mn-lt"/>
              </a:rPr>
              <a:t>các</a:t>
            </a:r>
            <a:r>
              <a:rPr lang="en-US" sz="1600" dirty="0">
                <a:latin typeface="+mn-lt"/>
              </a:rPr>
              <a:t> </a:t>
            </a:r>
            <a:r>
              <a:rPr lang="en-US" sz="1600" dirty="0" err="1">
                <a:latin typeface="+mn-lt"/>
              </a:rPr>
              <a:t>bộ</a:t>
            </a:r>
            <a:r>
              <a:rPr lang="en-US" sz="1600" dirty="0">
                <a:latin typeface="+mn-lt"/>
              </a:rPr>
              <a:t> </a:t>
            </a:r>
            <a:r>
              <a:rPr lang="en-US" sz="1600" dirty="0" err="1">
                <a:latin typeface="+mn-lt"/>
              </a:rPr>
              <a:t>nhận</a:t>
            </a:r>
            <a:r>
              <a:rPr lang="en-US" sz="1600" dirty="0">
                <a:latin typeface="+mn-lt"/>
              </a:rPr>
              <a:t> </a:t>
            </a:r>
            <a:r>
              <a:rPr lang="en-US" sz="1600" dirty="0" err="1">
                <a:latin typeface="+mn-lt"/>
              </a:rPr>
              <a:t>không</a:t>
            </a:r>
            <a:r>
              <a:rPr lang="en-US" sz="1600" dirty="0">
                <a:latin typeface="+mn-lt"/>
              </a:rPr>
              <a:t> </a:t>
            </a:r>
            <a:r>
              <a:rPr lang="en-US" sz="1600" dirty="0" err="1">
                <a:latin typeface="+mn-lt"/>
              </a:rPr>
              <a:t>phải</a:t>
            </a:r>
            <a:r>
              <a:rPr lang="en-US" sz="1600" dirty="0">
                <a:latin typeface="+mn-lt"/>
              </a:rPr>
              <a:t> </a:t>
            </a:r>
            <a:r>
              <a:rPr lang="en-US" sz="1600" dirty="0" err="1">
                <a:latin typeface="+mn-lt"/>
              </a:rPr>
              <a:t>là</a:t>
            </a:r>
            <a:r>
              <a:rPr lang="en-US" sz="1600" dirty="0">
                <a:latin typeface="+mn-lt"/>
              </a:rPr>
              <a:t> da -&gt; </a:t>
            </a:r>
            <a:r>
              <a:rPr lang="en-US" sz="1600" dirty="0" err="1">
                <a:latin typeface="+mn-lt"/>
              </a:rPr>
              <a:t>Kết</a:t>
            </a:r>
            <a:r>
              <a:rPr lang="en-US" sz="1600" dirty="0">
                <a:latin typeface="+mn-lt"/>
              </a:rPr>
              <a:t> </a:t>
            </a:r>
            <a:r>
              <a:rPr lang="en-US" sz="1600" dirty="0" err="1">
                <a:latin typeface="+mn-lt"/>
              </a:rPr>
              <a:t>quả</a:t>
            </a:r>
            <a:r>
              <a:rPr lang="en-US" sz="1600" dirty="0">
                <a:latin typeface="+mn-lt"/>
              </a:rPr>
              <a:t> </a:t>
            </a:r>
            <a:r>
              <a:rPr lang="en-US" sz="1600" dirty="0" err="1">
                <a:latin typeface="+mn-lt"/>
              </a:rPr>
              <a:t>cuối</a:t>
            </a:r>
            <a:r>
              <a:rPr lang="en-US" sz="1600" dirty="0">
                <a:latin typeface="+mn-lt"/>
              </a:rPr>
              <a:t> </a:t>
            </a:r>
            <a:r>
              <a:rPr lang="en-US" sz="1600" dirty="0" err="1">
                <a:latin typeface="+mn-lt"/>
              </a:rPr>
              <a:t>cùng</a:t>
            </a:r>
            <a:r>
              <a:rPr lang="en-US" sz="1600" dirty="0">
                <a:latin typeface="+mn-lt"/>
              </a:rPr>
              <a:t> </a:t>
            </a:r>
            <a:r>
              <a:rPr lang="en-US" sz="1600" dirty="0" err="1">
                <a:latin typeface="+mn-lt"/>
              </a:rPr>
              <a:t>không</a:t>
            </a:r>
            <a:r>
              <a:rPr lang="en-US" sz="1600" dirty="0">
                <a:latin typeface="+mn-lt"/>
              </a:rPr>
              <a:t> </a:t>
            </a:r>
            <a:r>
              <a:rPr lang="en-US" sz="1600" dirty="0" err="1">
                <a:latin typeface="+mn-lt"/>
              </a:rPr>
              <a:t>phải</a:t>
            </a:r>
            <a:r>
              <a:rPr lang="en-US" sz="1600" dirty="0">
                <a:latin typeface="+mn-lt"/>
              </a:rPr>
              <a:t> </a:t>
            </a:r>
            <a:r>
              <a:rPr lang="en-US" sz="1600" dirty="0" err="1">
                <a:latin typeface="+mn-lt"/>
              </a:rPr>
              <a:t>là</a:t>
            </a:r>
            <a:r>
              <a:rPr lang="en-US" sz="1600" dirty="0">
                <a:latin typeface="+mn-lt"/>
              </a:rPr>
              <a:t> da</a:t>
            </a:r>
          </a:p>
          <a:p>
            <a:pPr marL="889000" indent="-347663"/>
            <a:endParaRPr lang="en-US" dirty="0"/>
          </a:p>
          <a:p>
            <a:endParaRPr lang="en-VN" dirty="0"/>
          </a:p>
        </p:txBody>
      </p:sp>
      <p:sp>
        <p:nvSpPr>
          <p:cNvPr id="2" name="Slide Number Placeholder 1">
            <a:extLst>
              <a:ext uri="{FF2B5EF4-FFF2-40B4-BE49-F238E27FC236}">
                <a16:creationId xmlns:a16="http://schemas.microsoft.com/office/drawing/2014/main" id="{A46B43BA-73D5-4026-9BCD-1226CE8334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4" name="Rectangle 3">
            <a:extLst>
              <a:ext uri="{FF2B5EF4-FFF2-40B4-BE49-F238E27FC236}">
                <a16:creationId xmlns:a16="http://schemas.microsoft.com/office/drawing/2014/main" id="{D2E69D9E-7B42-46A7-AE12-0AF8344FC7EA}"/>
              </a:ext>
            </a:extLst>
          </p:cNvPr>
          <p:cNvSpPr/>
          <p:nvPr/>
        </p:nvSpPr>
        <p:spPr>
          <a:xfrm>
            <a:off x="2219685" y="3097776"/>
            <a:ext cx="4340771" cy="1243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800" b="1" dirty="0" err="1"/>
              <a:t>Nếu</a:t>
            </a:r>
            <a:r>
              <a:rPr lang="en-US" sz="1800" b="1" dirty="0"/>
              <a:t> </a:t>
            </a:r>
            <a:r>
              <a:rPr lang="en-US" sz="1800" b="1" dirty="0" err="1"/>
              <a:t>mà</a:t>
            </a:r>
            <a:r>
              <a:rPr lang="en-US" sz="1800" b="1" dirty="0"/>
              <a:t> </a:t>
            </a:r>
            <a:r>
              <a:rPr lang="en-US" sz="1800" b="1" dirty="0" err="1"/>
              <a:t>kết</a:t>
            </a:r>
            <a:r>
              <a:rPr lang="en-US" sz="1800" b="1" dirty="0"/>
              <a:t> </a:t>
            </a:r>
            <a:r>
              <a:rPr lang="en-US" sz="1800" b="1" dirty="0" err="1"/>
              <a:t>quả</a:t>
            </a:r>
            <a:r>
              <a:rPr lang="en-US" sz="1800" b="1" dirty="0"/>
              <a:t> </a:t>
            </a:r>
            <a:r>
              <a:rPr lang="en-US" sz="1800" b="1" dirty="0" err="1"/>
              <a:t>của</a:t>
            </a:r>
            <a:r>
              <a:rPr lang="en-US" sz="1800" b="1" dirty="0"/>
              <a:t> </a:t>
            </a:r>
            <a:r>
              <a:rPr lang="en-US" sz="1800" b="1" dirty="0" err="1"/>
              <a:t>các</a:t>
            </a:r>
            <a:r>
              <a:rPr lang="en-US" sz="1800" b="1" dirty="0"/>
              <a:t> </a:t>
            </a:r>
            <a:r>
              <a:rPr lang="en-US" sz="1800" b="1" dirty="0" err="1"/>
              <a:t>bộ</a:t>
            </a:r>
            <a:r>
              <a:rPr lang="en-US" sz="1800" b="1" dirty="0"/>
              <a:t> </a:t>
            </a:r>
            <a:r>
              <a:rPr lang="en-US" sz="1800" b="1" dirty="0" err="1"/>
              <a:t>phân</a:t>
            </a:r>
            <a:r>
              <a:rPr lang="en-US" sz="1800" b="1" dirty="0"/>
              <a:t> </a:t>
            </a:r>
            <a:r>
              <a:rPr lang="en-US" sz="1800" b="1" dirty="0" err="1"/>
              <a:t>loại</a:t>
            </a:r>
            <a:r>
              <a:rPr lang="en-US" sz="1800" b="1" dirty="0"/>
              <a:t> </a:t>
            </a:r>
            <a:r>
              <a:rPr lang="en-US" sz="1800" b="1" dirty="0" err="1"/>
              <a:t>không</a:t>
            </a:r>
            <a:r>
              <a:rPr lang="en-US" sz="1800" b="1" dirty="0"/>
              <a:t> </a:t>
            </a:r>
            <a:r>
              <a:rPr lang="en-US" sz="1800" b="1" dirty="0" err="1"/>
              <a:t>thống</a:t>
            </a:r>
            <a:r>
              <a:rPr lang="en-US" sz="1800" b="1" dirty="0"/>
              <a:t> </a:t>
            </a:r>
            <a:r>
              <a:rPr lang="en-US" sz="1800" b="1" dirty="0" err="1"/>
              <a:t>nhất</a:t>
            </a:r>
            <a:r>
              <a:rPr lang="en-US" sz="1800" b="1" dirty="0"/>
              <a:t> </a:t>
            </a:r>
            <a:r>
              <a:rPr lang="en-US" sz="1800" b="1" dirty="0" err="1"/>
              <a:t>thì</a:t>
            </a:r>
            <a:r>
              <a:rPr lang="en-US" sz="1800" b="1" dirty="0"/>
              <a:t> </a:t>
            </a:r>
            <a:r>
              <a:rPr lang="en-US" sz="1800" b="1" dirty="0" err="1"/>
              <a:t>làm</a:t>
            </a:r>
            <a:r>
              <a:rPr lang="en-US" sz="1800" b="1" dirty="0"/>
              <a:t> </a:t>
            </a:r>
            <a:r>
              <a:rPr lang="en-US" sz="1800" b="1" dirty="0" err="1"/>
              <a:t>thế</a:t>
            </a:r>
            <a:r>
              <a:rPr lang="en-US" sz="1800" b="1" dirty="0"/>
              <a:t> </a:t>
            </a:r>
            <a:r>
              <a:rPr lang="en-US" sz="1800" b="1" dirty="0" err="1"/>
              <a:t>nào</a:t>
            </a:r>
            <a:r>
              <a:rPr lang="en-US" sz="1800" b="1" dirty="0"/>
              <a:t> ?</a:t>
            </a:r>
          </a:p>
        </p:txBody>
      </p:sp>
      <p:sp>
        <p:nvSpPr>
          <p:cNvPr id="7" name="Title 6">
            <a:extLst>
              <a:ext uri="{FF2B5EF4-FFF2-40B4-BE49-F238E27FC236}">
                <a16:creationId xmlns:a16="http://schemas.microsoft.com/office/drawing/2014/main" id="{EE52818F-BCE9-EC47-BD98-8AE64F7ED15A}"/>
              </a:ext>
            </a:extLst>
          </p:cNvPr>
          <p:cNvSpPr>
            <a:spLocks noGrp="1"/>
          </p:cNvSpPr>
          <p:nvPr>
            <p:ph type="title"/>
          </p:nvPr>
        </p:nvSpPr>
        <p:spPr/>
        <p:txBody>
          <a:bodyPr/>
          <a:lstStyle/>
          <a:p>
            <a:r>
              <a:rPr lang="en-US"/>
              <a:t>PHƯƠNG PHÁP ĐỀ XUẤT</a:t>
            </a:r>
            <a:endParaRPr lang="en-VN"/>
          </a:p>
        </p:txBody>
      </p:sp>
    </p:spTree>
    <p:extLst>
      <p:ext uri="{BB962C8B-B14F-4D97-AF65-F5344CB8AC3E}">
        <p14:creationId xmlns:p14="http://schemas.microsoft.com/office/powerpoint/2010/main" val="171218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192A442-814A-9343-A21D-8E3CC6E73B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9" name="Google Shape;262;p17">
            <a:extLst>
              <a:ext uri="{FF2B5EF4-FFF2-40B4-BE49-F238E27FC236}">
                <a16:creationId xmlns:a16="http://schemas.microsoft.com/office/drawing/2014/main" id="{37693DC7-A21B-DA4B-9A83-3A4AFFF24E19}"/>
              </a:ext>
            </a:extLst>
          </p:cNvPr>
          <p:cNvSpPr txBox="1">
            <a:spLocks/>
          </p:cNvSpPr>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1pPr>
            <a:lvl2pPr marR="0" lvl="1"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2pPr>
            <a:lvl3pPr marR="0" lvl="2"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3pPr>
            <a:lvl4pPr marR="0" lvl="3"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4pPr>
            <a:lvl5pPr marR="0" lvl="4"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5pPr>
            <a:lvl6pPr marR="0" lvl="5"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6pPr>
            <a:lvl7pPr marR="0" lvl="6"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7pPr>
            <a:lvl8pPr marR="0" lvl="7"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8pPr>
            <a:lvl9pPr marR="0" lvl="8"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9pPr>
          </a:lstStyle>
          <a:p>
            <a:fld id="{00000000-1234-1234-1234-123412341234}" type="slidenum">
              <a:rPr lang="en" smtClean="0"/>
              <a:pPr/>
              <a:t>11</a:t>
            </a:fld>
            <a:endParaRPr lang="en"/>
          </a:p>
        </p:txBody>
      </p:sp>
      <p:sp>
        <p:nvSpPr>
          <p:cNvPr id="11" name="Rectangle 10">
            <a:extLst>
              <a:ext uri="{FF2B5EF4-FFF2-40B4-BE49-F238E27FC236}">
                <a16:creationId xmlns:a16="http://schemas.microsoft.com/office/drawing/2014/main" id="{BE1614AF-78DB-D54B-94F3-1F64FAEAB7F5}"/>
              </a:ext>
            </a:extLst>
          </p:cNvPr>
          <p:cNvSpPr/>
          <p:nvPr/>
        </p:nvSpPr>
        <p:spPr>
          <a:xfrm>
            <a:off x="1171695" y="2582165"/>
            <a:ext cx="7948826" cy="710682"/>
          </a:xfrm>
          <a:prstGeom prst="rect">
            <a:avLst/>
          </a:prstGeom>
          <a:noFill/>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chemeClr val="accent2"/>
                </a:solidFill>
              </a:ln>
            </a:endParaRPr>
          </a:p>
        </p:txBody>
      </p:sp>
      <p:sp>
        <p:nvSpPr>
          <p:cNvPr id="12" name="TextBox 11">
            <a:extLst>
              <a:ext uri="{FF2B5EF4-FFF2-40B4-BE49-F238E27FC236}">
                <a16:creationId xmlns:a16="http://schemas.microsoft.com/office/drawing/2014/main" id="{358F2805-3FC3-5E40-97FB-440E79BC3892}"/>
              </a:ext>
            </a:extLst>
          </p:cNvPr>
          <p:cNvSpPr txBox="1"/>
          <p:nvPr/>
        </p:nvSpPr>
        <p:spPr>
          <a:xfrm>
            <a:off x="-55554" y="2706137"/>
            <a:ext cx="1327104" cy="523220"/>
          </a:xfrm>
          <a:prstGeom prst="rect">
            <a:avLst/>
          </a:prstGeom>
          <a:noFill/>
        </p:spPr>
        <p:txBody>
          <a:bodyPr wrap="square" rtlCol="0">
            <a:spAutoFit/>
          </a:bodyPr>
          <a:lstStyle/>
          <a:p>
            <a:r>
              <a:rPr lang="en-US" b="1"/>
              <a:t>Các bộ phân loại da</a:t>
            </a:r>
          </a:p>
        </p:txBody>
      </p:sp>
      <p:cxnSp>
        <p:nvCxnSpPr>
          <p:cNvPr id="13" name="Straight Arrow Connector 12">
            <a:extLst>
              <a:ext uri="{FF2B5EF4-FFF2-40B4-BE49-F238E27FC236}">
                <a16:creationId xmlns:a16="http://schemas.microsoft.com/office/drawing/2014/main" id="{209F3559-1A8C-504B-BBAA-BCFECF4AC71A}"/>
              </a:ext>
            </a:extLst>
          </p:cNvPr>
          <p:cNvCxnSpPr/>
          <p:nvPr/>
        </p:nvCxnSpPr>
        <p:spPr>
          <a:xfrm>
            <a:off x="637184" y="3085033"/>
            <a:ext cx="47623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CB5D0886-0F71-417D-8E03-A8325F5F4113}"/>
              </a:ext>
            </a:extLst>
          </p:cNvPr>
          <p:cNvSpPr/>
          <p:nvPr/>
        </p:nvSpPr>
        <p:spPr>
          <a:xfrm>
            <a:off x="4059936" y="1347443"/>
            <a:ext cx="1633728" cy="566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Import Ảnh</a:t>
            </a:r>
          </a:p>
        </p:txBody>
      </p:sp>
      <p:sp>
        <p:nvSpPr>
          <p:cNvPr id="4" name="Rectangle: Rounded Corners 3">
            <a:extLst>
              <a:ext uri="{FF2B5EF4-FFF2-40B4-BE49-F238E27FC236}">
                <a16:creationId xmlns:a16="http://schemas.microsoft.com/office/drawing/2014/main" id="{C084DA47-6BD8-4575-ADC4-30E3C721F248}"/>
              </a:ext>
            </a:extLst>
          </p:cNvPr>
          <p:cNvSpPr/>
          <p:nvPr/>
        </p:nvSpPr>
        <p:spPr>
          <a:xfrm>
            <a:off x="1684291" y="1860725"/>
            <a:ext cx="1804416" cy="566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Ngưỡng không gian màu</a:t>
            </a:r>
          </a:p>
        </p:txBody>
      </p:sp>
      <p:sp>
        <p:nvSpPr>
          <p:cNvPr id="6" name="Rectangle: Rounded Corners 5">
            <a:extLst>
              <a:ext uri="{FF2B5EF4-FFF2-40B4-BE49-F238E27FC236}">
                <a16:creationId xmlns:a16="http://schemas.microsoft.com/office/drawing/2014/main" id="{5F44A4D9-1576-4DFA-A858-20917F487783}"/>
              </a:ext>
            </a:extLst>
          </p:cNvPr>
          <p:cNvSpPr/>
          <p:nvPr/>
        </p:nvSpPr>
        <p:spPr>
          <a:xfrm>
            <a:off x="6072675" y="1846608"/>
            <a:ext cx="2010621" cy="56670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Mạng lưới thần kinh nhân tạo</a:t>
            </a:r>
          </a:p>
        </p:txBody>
      </p:sp>
      <p:sp>
        <p:nvSpPr>
          <p:cNvPr id="7" name="Rectangle: Rounded Corners 6">
            <a:extLst>
              <a:ext uri="{FF2B5EF4-FFF2-40B4-BE49-F238E27FC236}">
                <a16:creationId xmlns:a16="http://schemas.microsoft.com/office/drawing/2014/main" id="{186CE41A-B971-4A09-BB8E-1201B413AEAF}"/>
              </a:ext>
            </a:extLst>
          </p:cNvPr>
          <p:cNvSpPr/>
          <p:nvPr/>
        </p:nvSpPr>
        <p:spPr>
          <a:xfrm>
            <a:off x="1271550" y="2730190"/>
            <a:ext cx="1014109" cy="52677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HSV &amp; YCbCr</a:t>
            </a:r>
          </a:p>
        </p:txBody>
      </p:sp>
      <p:sp>
        <p:nvSpPr>
          <p:cNvPr id="8" name="Rectangle: Rounded Corners 7">
            <a:extLst>
              <a:ext uri="{FF2B5EF4-FFF2-40B4-BE49-F238E27FC236}">
                <a16:creationId xmlns:a16="http://schemas.microsoft.com/office/drawing/2014/main" id="{03983634-5EFD-4982-B5CC-94B6DCC75917}"/>
              </a:ext>
            </a:extLst>
          </p:cNvPr>
          <p:cNvSpPr/>
          <p:nvPr/>
        </p:nvSpPr>
        <p:spPr>
          <a:xfrm>
            <a:off x="2986804" y="2730190"/>
            <a:ext cx="913341" cy="5132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RGB</a:t>
            </a:r>
          </a:p>
        </p:txBody>
      </p:sp>
      <p:sp>
        <p:nvSpPr>
          <p:cNvPr id="14" name="Rectangle: Rounded Corners 13">
            <a:extLst>
              <a:ext uri="{FF2B5EF4-FFF2-40B4-BE49-F238E27FC236}">
                <a16:creationId xmlns:a16="http://schemas.microsoft.com/office/drawing/2014/main" id="{91BA1247-59FD-49CF-9172-D4B0B5C0F4BE}"/>
              </a:ext>
            </a:extLst>
          </p:cNvPr>
          <p:cNvSpPr/>
          <p:nvPr/>
        </p:nvSpPr>
        <p:spPr>
          <a:xfrm>
            <a:off x="4792718" y="2684395"/>
            <a:ext cx="2285267" cy="52321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Haralick có tính năng HSV &amp; YCbCr</a:t>
            </a:r>
          </a:p>
        </p:txBody>
      </p:sp>
      <p:sp>
        <p:nvSpPr>
          <p:cNvPr id="15" name="Rectangle: Rounded Corners 14">
            <a:extLst>
              <a:ext uri="{FF2B5EF4-FFF2-40B4-BE49-F238E27FC236}">
                <a16:creationId xmlns:a16="http://schemas.microsoft.com/office/drawing/2014/main" id="{00628E36-B242-4D33-81CE-5BD78D45C018}"/>
              </a:ext>
            </a:extLst>
          </p:cNvPr>
          <p:cNvSpPr/>
          <p:nvPr/>
        </p:nvSpPr>
        <p:spPr>
          <a:xfrm>
            <a:off x="7756285" y="2701148"/>
            <a:ext cx="1327104" cy="5132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Tính năng kết cấu Haralick</a:t>
            </a:r>
          </a:p>
        </p:txBody>
      </p:sp>
      <p:sp>
        <p:nvSpPr>
          <p:cNvPr id="16" name="Rectangle: Rounded Corners 15">
            <a:extLst>
              <a:ext uri="{FF2B5EF4-FFF2-40B4-BE49-F238E27FC236}">
                <a16:creationId xmlns:a16="http://schemas.microsoft.com/office/drawing/2014/main" id="{103AAE83-8E86-4ED8-93F7-2CA4C9448DE9}"/>
              </a:ext>
            </a:extLst>
          </p:cNvPr>
          <p:cNvSpPr/>
          <p:nvPr/>
        </p:nvSpPr>
        <p:spPr>
          <a:xfrm>
            <a:off x="1271550" y="3517195"/>
            <a:ext cx="7646366" cy="4183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Bộ dữ liệu da</a:t>
            </a:r>
          </a:p>
        </p:txBody>
      </p:sp>
      <p:sp>
        <p:nvSpPr>
          <p:cNvPr id="17" name="Rectangle: Rounded Corners 16">
            <a:extLst>
              <a:ext uri="{FF2B5EF4-FFF2-40B4-BE49-F238E27FC236}">
                <a16:creationId xmlns:a16="http://schemas.microsoft.com/office/drawing/2014/main" id="{37538566-AC02-4D7B-82DD-38F64130F596}"/>
              </a:ext>
            </a:extLst>
          </p:cNvPr>
          <p:cNvSpPr/>
          <p:nvPr/>
        </p:nvSpPr>
        <p:spPr>
          <a:xfrm>
            <a:off x="3443475" y="4137721"/>
            <a:ext cx="2948581" cy="41284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Thuật toán Zero-sum game</a:t>
            </a:r>
          </a:p>
        </p:txBody>
      </p:sp>
      <p:sp>
        <p:nvSpPr>
          <p:cNvPr id="18" name="Rectangle: Rounded Corners 17">
            <a:extLst>
              <a:ext uri="{FF2B5EF4-FFF2-40B4-BE49-F238E27FC236}">
                <a16:creationId xmlns:a16="http://schemas.microsoft.com/office/drawing/2014/main" id="{D3FDFC10-B2D3-4F71-B6FD-98159394645A}"/>
              </a:ext>
            </a:extLst>
          </p:cNvPr>
          <p:cNvSpPr/>
          <p:nvPr/>
        </p:nvSpPr>
        <p:spPr>
          <a:xfrm>
            <a:off x="4059936" y="4720678"/>
            <a:ext cx="1727200" cy="3110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Ảnh Output</a:t>
            </a:r>
          </a:p>
        </p:txBody>
      </p:sp>
      <p:cxnSp>
        <p:nvCxnSpPr>
          <p:cNvPr id="20" name="Connector: Elbow 19">
            <a:extLst>
              <a:ext uri="{FF2B5EF4-FFF2-40B4-BE49-F238E27FC236}">
                <a16:creationId xmlns:a16="http://schemas.microsoft.com/office/drawing/2014/main" id="{1A4632EE-D3FC-4712-9DEF-991C71C2952B}"/>
              </a:ext>
            </a:extLst>
          </p:cNvPr>
          <p:cNvCxnSpPr>
            <a:stCxn id="3" idx="2"/>
            <a:endCxn id="6" idx="1"/>
          </p:cNvCxnSpPr>
          <p:nvPr/>
        </p:nvCxnSpPr>
        <p:spPr>
          <a:xfrm rot="16200000" flipH="1">
            <a:off x="5366830" y="1424113"/>
            <a:ext cx="215815" cy="119587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8" name="Connector: Elbow 27">
            <a:extLst>
              <a:ext uri="{FF2B5EF4-FFF2-40B4-BE49-F238E27FC236}">
                <a16:creationId xmlns:a16="http://schemas.microsoft.com/office/drawing/2014/main" id="{7DAC4B1B-0D71-4730-BBCC-77E01058959A}"/>
              </a:ext>
            </a:extLst>
          </p:cNvPr>
          <p:cNvCxnSpPr>
            <a:stCxn id="4" idx="2"/>
            <a:endCxn id="8" idx="0"/>
          </p:cNvCxnSpPr>
          <p:nvPr/>
        </p:nvCxnSpPr>
        <p:spPr>
          <a:xfrm rot="16200000" flipH="1">
            <a:off x="2863605" y="2150320"/>
            <a:ext cx="302764" cy="85697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0" name="Connector: Elbow 29">
            <a:extLst>
              <a:ext uri="{FF2B5EF4-FFF2-40B4-BE49-F238E27FC236}">
                <a16:creationId xmlns:a16="http://schemas.microsoft.com/office/drawing/2014/main" id="{8F089E46-1189-47EC-BB31-D6F4CFEE593D}"/>
              </a:ext>
            </a:extLst>
          </p:cNvPr>
          <p:cNvCxnSpPr>
            <a:stCxn id="4" idx="2"/>
            <a:endCxn id="7" idx="0"/>
          </p:cNvCxnSpPr>
          <p:nvPr/>
        </p:nvCxnSpPr>
        <p:spPr>
          <a:xfrm rot="5400000">
            <a:off x="2031170" y="2174861"/>
            <a:ext cx="302764" cy="80789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2" name="Connector: Elbow 31">
            <a:extLst>
              <a:ext uri="{FF2B5EF4-FFF2-40B4-BE49-F238E27FC236}">
                <a16:creationId xmlns:a16="http://schemas.microsoft.com/office/drawing/2014/main" id="{A68E086F-EEC3-467A-9707-4249057F0238}"/>
              </a:ext>
            </a:extLst>
          </p:cNvPr>
          <p:cNvCxnSpPr>
            <a:cxnSpLocks/>
          </p:cNvCxnSpPr>
          <p:nvPr/>
        </p:nvCxnSpPr>
        <p:spPr>
          <a:xfrm rot="5400000">
            <a:off x="4067788" y="1335065"/>
            <a:ext cx="229932" cy="138809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6" name="Connector: Elbow 35">
            <a:extLst>
              <a:ext uri="{FF2B5EF4-FFF2-40B4-BE49-F238E27FC236}">
                <a16:creationId xmlns:a16="http://schemas.microsoft.com/office/drawing/2014/main" id="{750AE1F2-F003-4014-88F0-E1E91EE8C1F8}"/>
              </a:ext>
            </a:extLst>
          </p:cNvPr>
          <p:cNvCxnSpPr>
            <a:stCxn id="6" idx="2"/>
            <a:endCxn id="15" idx="0"/>
          </p:cNvCxnSpPr>
          <p:nvPr/>
        </p:nvCxnSpPr>
        <p:spPr>
          <a:xfrm rot="16200000" flipH="1">
            <a:off x="7604992" y="1886303"/>
            <a:ext cx="287838" cy="134185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8" name="Connector: Elbow 37">
            <a:extLst>
              <a:ext uri="{FF2B5EF4-FFF2-40B4-BE49-F238E27FC236}">
                <a16:creationId xmlns:a16="http://schemas.microsoft.com/office/drawing/2014/main" id="{2BBEF232-BABE-48BA-AA35-B17CD7AADE09}"/>
              </a:ext>
            </a:extLst>
          </p:cNvPr>
          <p:cNvCxnSpPr>
            <a:stCxn id="6" idx="2"/>
            <a:endCxn id="14" idx="0"/>
          </p:cNvCxnSpPr>
          <p:nvPr/>
        </p:nvCxnSpPr>
        <p:spPr>
          <a:xfrm rot="5400000">
            <a:off x="6371127" y="1977535"/>
            <a:ext cx="271085" cy="114263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C32076C9-812F-4AD0-986D-9DFD4E0EF575}"/>
              </a:ext>
            </a:extLst>
          </p:cNvPr>
          <p:cNvCxnSpPr>
            <a:stCxn id="7" idx="2"/>
          </p:cNvCxnSpPr>
          <p:nvPr/>
        </p:nvCxnSpPr>
        <p:spPr>
          <a:xfrm flipH="1">
            <a:off x="1778604" y="3256967"/>
            <a:ext cx="1" cy="2311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4B42451E-EF4E-4EBD-9389-EDA4D59F28BC}"/>
              </a:ext>
            </a:extLst>
          </p:cNvPr>
          <p:cNvCxnSpPr>
            <a:stCxn id="8" idx="2"/>
          </p:cNvCxnSpPr>
          <p:nvPr/>
        </p:nvCxnSpPr>
        <p:spPr>
          <a:xfrm flipH="1">
            <a:off x="3443474" y="3243473"/>
            <a:ext cx="1" cy="2484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FB034EF7-CC57-4865-BD41-CCE04798C52A}"/>
              </a:ext>
            </a:extLst>
          </p:cNvPr>
          <p:cNvCxnSpPr>
            <a:stCxn id="14" idx="2"/>
          </p:cNvCxnSpPr>
          <p:nvPr/>
        </p:nvCxnSpPr>
        <p:spPr>
          <a:xfrm flipH="1">
            <a:off x="5935351" y="3207614"/>
            <a:ext cx="1" cy="3386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B38D1531-2EA4-4394-A519-CC44F353556C}"/>
              </a:ext>
            </a:extLst>
          </p:cNvPr>
          <p:cNvCxnSpPr>
            <a:stCxn id="15" idx="2"/>
          </p:cNvCxnSpPr>
          <p:nvPr/>
        </p:nvCxnSpPr>
        <p:spPr>
          <a:xfrm>
            <a:off x="8419837" y="3214431"/>
            <a:ext cx="7391" cy="3027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5A615031-9CD2-4CC2-8215-9F8489F76C7F}"/>
              </a:ext>
            </a:extLst>
          </p:cNvPr>
          <p:cNvCxnSpPr>
            <a:cxnSpLocks/>
          </p:cNvCxnSpPr>
          <p:nvPr/>
        </p:nvCxnSpPr>
        <p:spPr>
          <a:xfrm>
            <a:off x="5094733" y="3780705"/>
            <a:ext cx="0" cy="3095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56397546-E7F0-4B30-AB29-05A353BC1674}"/>
              </a:ext>
            </a:extLst>
          </p:cNvPr>
          <p:cNvCxnSpPr>
            <a:stCxn id="17" idx="2"/>
            <a:endCxn id="18" idx="0"/>
          </p:cNvCxnSpPr>
          <p:nvPr/>
        </p:nvCxnSpPr>
        <p:spPr>
          <a:xfrm>
            <a:off x="4917766" y="4550564"/>
            <a:ext cx="5770" cy="1701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Rectangle 32">
            <a:extLst>
              <a:ext uri="{FF2B5EF4-FFF2-40B4-BE49-F238E27FC236}">
                <a16:creationId xmlns:a16="http://schemas.microsoft.com/office/drawing/2014/main" id="{E3C5F9F8-A283-4D33-B94B-2114A03A07BF}"/>
              </a:ext>
            </a:extLst>
          </p:cNvPr>
          <p:cNvSpPr/>
          <p:nvPr/>
        </p:nvSpPr>
        <p:spPr>
          <a:xfrm>
            <a:off x="236754" y="3998504"/>
            <a:ext cx="2527300" cy="10332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b="1"/>
              <a:t>Thuật toán zero-sum game sẽ kết hợp những kết quả khi các bộ phân loại không thống nhất</a:t>
            </a:r>
          </a:p>
        </p:txBody>
      </p:sp>
      <p:cxnSp>
        <p:nvCxnSpPr>
          <p:cNvPr id="19" name="Straight Arrow Connector 18">
            <a:extLst>
              <a:ext uri="{FF2B5EF4-FFF2-40B4-BE49-F238E27FC236}">
                <a16:creationId xmlns:a16="http://schemas.microsoft.com/office/drawing/2014/main" id="{BBA334DA-51D4-411D-9F19-10F2A39031D2}"/>
              </a:ext>
            </a:extLst>
          </p:cNvPr>
          <p:cNvCxnSpPr>
            <a:stCxn id="33" idx="3"/>
            <a:endCxn id="17" idx="1"/>
          </p:cNvCxnSpPr>
          <p:nvPr/>
        </p:nvCxnSpPr>
        <p:spPr>
          <a:xfrm flipV="1">
            <a:off x="2764054" y="4344143"/>
            <a:ext cx="679421" cy="17099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1" name="Title 20">
            <a:extLst>
              <a:ext uri="{FF2B5EF4-FFF2-40B4-BE49-F238E27FC236}">
                <a16:creationId xmlns:a16="http://schemas.microsoft.com/office/drawing/2014/main" id="{2CEBC193-D85C-7D4F-ADA3-2360748AB447}"/>
              </a:ext>
            </a:extLst>
          </p:cNvPr>
          <p:cNvSpPr>
            <a:spLocks noGrp="1"/>
          </p:cNvSpPr>
          <p:nvPr>
            <p:ph type="title"/>
          </p:nvPr>
        </p:nvSpPr>
        <p:spPr/>
        <p:txBody>
          <a:bodyPr/>
          <a:lstStyle/>
          <a:p>
            <a:r>
              <a:rPr lang="en-US"/>
              <a:t>PHƯƠNG PHÁP ĐỀ XUẤT</a:t>
            </a:r>
            <a:endParaRPr lang="en-VN"/>
          </a:p>
        </p:txBody>
      </p:sp>
    </p:spTree>
    <p:extLst>
      <p:ext uri="{BB962C8B-B14F-4D97-AF65-F5344CB8AC3E}">
        <p14:creationId xmlns:p14="http://schemas.microsoft.com/office/powerpoint/2010/main" val="12117888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7992B1-C198-4C4A-A3A9-41974619B1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4" name="Picture 3">
            <a:extLst>
              <a:ext uri="{FF2B5EF4-FFF2-40B4-BE49-F238E27FC236}">
                <a16:creationId xmlns:a16="http://schemas.microsoft.com/office/drawing/2014/main" id="{F6280CA2-7E77-491A-A999-0C456B9CC280}"/>
              </a:ext>
            </a:extLst>
          </p:cNvPr>
          <p:cNvPicPr>
            <a:picLocks noChangeAspect="1"/>
          </p:cNvPicPr>
          <p:nvPr/>
        </p:nvPicPr>
        <p:blipFill>
          <a:blip r:embed="rId3"/>
          <a:stretch>
            <a:fillRect/>
          </a:stretch>
        </p:blipFill>
        <p:spPr>
          <a:xfrm>
            <a:off x="0" y="1427511"/>
            <a:ext cx="3259292" cy="2815931"/>
          </a:xfrm>
          <a:prstGeom prst="rect">
            <a:avLst/>
          </a:prstGeom>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23B2CF5A-02E7-44DA-8B19-5820A1A6099E}"/>
                  </a:ext>
                </a:extLst>
              </p:cNvPr>
              <p:cNvSpPr txBox="1"/>
              <p:nvPr/>
            </p:nvSpPr>
            <p:spPr>
              <a:xfrm>
                <a:off x="3560475" y="1460738"/>
                <a:ext cx="5119022" cy="3108543"/>
              </a:xfrm>
              <a:prstGeom prst="rect">
                <a:avLst/>
              </a:prstGeom>
              <a:noFill/>
            </p:spPr>
            <p:txBody>
              <a:bodyPr wrap="square" rtlCol="0">
                <a:spAutoFit/>
              </a:bodyPr>
              <a:lstStyle/>
              <a:p>
                <a:r>
                  <a:rPr lang="en-US" b="1" dirty="0"/>
                  <a:t>Giả sử: </a:t>
                </a:r>
                <a:r>
                  <a:rPr lang="en-US" dirty="0"/>
                  <a:t>Tất cả các bộ phân loại đang nhận v1, v3, v8, v4, v6 là không phải da; còn v2, v7, v5 là da.</a:t>
                </a:r>
              </a:p>
              <a:p>
                <a:pPr marL="285750" indent="-285750">
                  <a:buFont typeface="Arial" panose="020B0604020202020204" pitchFamily="34" charset="0"/>
                  <a:buChar char="•"/>
                </a:pPr>
                <a:r>
                  <a:rPr lang="en-US" dirty="0"/>
                  <a:t>P là vùng mà các bộ phân loại đang không thống nhất kết quả.</a:t>
                </a:r>
              </a:p>
              <a:p>
                <a:pPr marL="285750" indent="-285750">
                  <a:buFont typeface="Arial" panose="020B0604020202020204" pitchFamily="34" charset="0"/>
                  <a:buChar char="•"/>
                </a:pPr>
                <a:r>
                  <a:rPr lang="en-US" dirty="0" smtClean="0"/>
                  <a:t>Với 2 </a:t>
                </a:r>
                <a:r>
                  <a:rPr lang="en-US" dirty="0"/>
                  <a:t>bộ phân loại s1 và s2 với s1 phân loại là da, s2 phân loại không phải </a:t>
                </a:r>
                <a:r>
                  <a:rPr lang="en-US" dirty="0" smtClean="0"/>
                  <a:t>da</a:t>
                </a:r>
              </a:p>
              <a:p>
                <a:r>
                  <a:rPr lang="en-US" dirty="0" smtClean="0">
                    <a:sym typeface="Wingdings" panose="05000000000000000000" pitchFamily="2" charset="2"/>
                  </a:rPr>
                  <a:t> </a:t>
                </a:r>
                <a:r>
                  <a:rPr lang="en-US" dirty="0" smtClean="0"/>
                  <a:t>Thì </a:t>
                </a:r>
                <a:r>
                  <a:rPr lang="en-US" dirty="0"/>
                  <a:t>zero-sum game dựa vào công thức sau:</a:t>
                </a:r>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r>
                  <a:rPr lang="en-US" dirty="0" smtClean="0"/>
                  <a:t>Trong </a:t>
                </a:r>
                <a:r>
                  <a:rPr lang="en-US" dirty="0"/>
                  <a:t>đó, </a:t>
                </a:r>
                <a14:m>
                  <m:oMath xmlns:m="http://schemas.openxmlformats.org/officeDocument/2006/math">
                    <m:r>
                      <a:rPr lang="en-US" i="1">
                        <a:latin typeface="Cambria Math" panose="02040503050406030204" pitchFamily="18" charset="0"/>
                        <a:ea typeface="Cambria Math" panose="02040503050406030204" pitchFamily="18" charset="0"/>
                      </a:rPr>
                      <m:t>𝛽</m:t>
                    </m:r>
                  </m:oMath>
                </a14:m>
                <a:r>
                  <a:rPr lang="en-US" dirty="0"/>
                  <a:t> mô phỏng độ tương phản với các vùng ko phải là da và </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dirty="0"/>
                  <a:t> mô phỏng độ tương đồng với các vùng là da</a:t>
                </a:r>
              </a:p>
              <a:p>
                <a:endParaRPr lang="en-US" dirty="0"/>
              </a:p>
              <a:p>
                <a:pPr marL="285750" indent="-285750">
                  <a:buFontTx/>
                  <a:buChar char="-"/>
                </a:pPr>
                <a:endParaRPr lang="en-US" dirty="0"/>
              </a:p>
            </p:txBody>
          </p:sp>
        </mc:Choice>
        <mc:Fallback>
          <p:sp>
            <p:nvSpPr>
              <p:cNvPr id="5" name="TextBox 4">
                <a:extLst>
                  <a:ext uri="{FF2B5EF4-FFF2-40B4-BE49-F238E27FC236}">
                    <a16:creationId xmlns:a16="http://schemas.microsoft.com/office/drawing/2014/main" id="{23B2CF5A-02E7-44DA-8B19-5820A1A6099E}"/>
                  </a:ext>
                </a:extLst>
              </p:cNvPr>
              <p:cNvSpPr txBox="1">
                <a:spLocks noRot="1" noChangeAspect="1" noMove="1" noResize="1" noEditPoints="1" noAdjustHandles="1" noChangeArrowheads="1" noChangeShapeType="1" noTextEdit="1"/>
              </p:cNvSpPr>
              <p:nvPr/>
            </p:nvSpPr>
            <p:spPr>
              <a:xfrm>
                <a:off x="3560475" y="1460738"/>
                <a:ext cx="5119022" cy="3108543"/>
              </a:xfrm>
              <a:prstGeom prst="rect">
                <a:avLst/>
              </a:prstGeom>
              <a:blipFill>
                <a:blip r:embed="rId4"/>
                <a:stretch>
                  <a:fillRect l="-357" t="-392" r="-476"/>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EE041CFC-78C4-4BCE-B665-FD9960F5E9D1}"/>
              </a:ext>
            </a:extLst>
          </p:cNvPr>
          <p:cNvPicPr>
            <a:picLocks noChangeAspect="1"/>
          </p:cNvPicPr>
          <p:nvPr/>
        </p:nvPicPr>
        <p:blipFill>
          <a:blip r:embed="rId5"/>
          <a:stretch>
            <a:fillRect/>
          </a:stretch>
        </p:blipFill>
        <p:spPr>
          <a:xfrm>
            <a:off x="4794283" y="3074962"/>
            <a:ext cx="2217907" cy="478372"/>
          </a:xfrm>
          <a:prstGeom prst="rect">
            <a:avLst/>
          </a:prstGeom>
        </p:spPr>
      </p:pic>
      <p:sp>
        <p:nvSpPr>
          <p:cNvPr id="7" name="Title 6">
            <a:extLst>
              <a:ext uri="{FF2B5EF4-FFF2-40B4-BE49-F238E27FC236}">
                <a16:creationId xmlns:a16="http://schemas.microsoft.com/office/drawing/2014/main" id="{436EC24E-63E9-6241-9818-90DDB4D40CC4}"/>
              </a:ext>
            </a:extLst>
          </p:cNvPr>
          <p:cNvSpPr>
            <a:spLocks noGrp="1"/>
          </p:cNvSpPr>
          <p:nvPr>
            <p:ph type="title"/>
          </p:nvPr>
        </p:nvSpPr>
        <p:spPr/>
        <p:txBody>
          <a:bodyPr/>
          <a:lstStyle/>
          <a:p>
            <a:r>
              <a:rPr lang="en-US"/>
              <a:t>THUẬT TOÁN ZERO-SUM GAME</a:t>
            </a:r>
            <a:endParaRPr lang="en-VN"/>
          </a:p>
        </p:txBody>
      </p:sp>
    </p:spTree>
    <p:extLst>
      <p:ext uri="{BB962C8B-B14F-4D97-AF65-F5344CB8AC3E}">
        <p14:creationId xmlns:p14="http://schemas.microsoft.com/office/powerpoint/2010/main" val="1557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wipe(down)">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animEffect transition="in" filter="wipe(down)">
                                      <p:cBhvr>
                                        <p:cTn id="1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EF663C-5773-46F6-BD16-323B4967B2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3" name="Picture 2">
            <a:extLst>
              <a:ext uri="{FF2B5EF4-FFF2-40B4-BE49-F238E27FC236}">
                <a16:creationId xmlns:a16="http://schemas.microsoft.com/office/drawing/2014/main" id="{BD20FBE8-69FB-4A24-A5EF-8E8FD850796E}"/>
              </a:ext>
            </a:extLst>
          </p:cNvPr>
          <p:cNvPicPr>
            <a:picLocks noChangeAspect="1"/>
          </p:cNvPicPr>
          <p:nvPr/>
        </p:nvPicPr>
        <p:blipFill>
          <a:blip r:embed="rId3"/>
          <a:stretch>
            <a:fillRect/>
          </a:stretch>
        </p:blipFill>
        <p:spPr>
          <a:xfrm>
            <a:off x="0" y="1477307"/>
            <a:ext cx="3259292" cy="2815931"/>
          </a:xfrm>
          <a:prstGeom prst="rect">
            <a:avLst/>
          </a:prstGeom>
        </p:spPr>
      </p:pic>
      <p:sp>
        <p:nvSpPr>
          <p:cNvPr id="6" name="TextBox 5">
            <a:extLst>
              <a:ext uri="{FF2B5EF4-FFF2-40B4-BE49-F238E27FC236}">
                <a16:creationId xmlns:a16="http://schemas.microsoft.com/office/drawing/2014/main" id="{4D419F6A-70FF-4E2C-8BFD-7986D5C020A2}"/>
              </a:ext>
            </a:extLst>
          </p:cNvPr>
          <p:cNvSpPr txBox="1"/>
          <p:nvPr/>
        </p:nvSpPr>
        <p:spPr>
          <a:xfrm>
            <a:off x="3628572" y="2317144"/>
            <a:ext cx="5069114" cy="738664"/>
          </a:xfrm>
          <a:prstGeom prst="rect">
            <a:avLst/>
          </a:prstGeom>
          <a:noFill/>
        </p:spPr>
        <p:txBody>
          <a:bodyPr wrap="square" rtlCol="0">
            <a:spAutoFit/>
          </a:bodyPr>
          <a:lstStyle/>
          <a:p>
            <a:r>
              <a:rPr lang="en-US" b="1" dirty="0"/>
              <a:t>Trong đó</a:t>
            </a:r>
            <a:r>
              <a:rPr lang="en-US" dirty="0"/>
              <a:t> V = { </a:t>
            </a:r>
            <a:r>
              <a:rPr lang="en-US" dirty="0" smtClean="0"/>
              <a:t>v2</a:t>
            </a:r>
            <a:r>
              <a:rPr lang="en-US" dirty="0"/>
              <a:t>, v5, v7}</a:t>
            </a:r>
          </a:p>
          <a:p>
            <a:r>
              <a:rPr lang="en-US" dirty="0"/>
              <a:t>d(s1, </a:t>
            </a:r>
            <a:r>
              <a:rPr lang="en-US" dirty="0" smtClean="0"/>
              <a:t>P) </a:t>
            </a:r>
            <a:r>
              <a:rPr lang="en-US" dirty="0"/>
              <a:t>và d(s1, v) sẽ được miêu tả trong slide sau</a:t>
            </a:r>
          </a:p>
          <a:p>
            <a:r>
              <a:rPr lang="en-US" dirty="0"/>
              <a:t> </a:t>
            </a:r>
          </a:p>
        </p:txBody>
      </p:sp>
      <p:sp>
        <p:nvSpPr>
          <p:cNvPr id="10" name="TextBox 9">
            <a:extLst>
              <a:ext uri="{FF2B5EF4-FFF2-40B4-BE49-F238E27FC236}">
                <a16:creationId xmlns:a16="http://schemas.microsoft.com/office/drawing/2014/main" id="{028415C2-05A3-4FA1-93AE-04EF1274E005}"/>
              </a:ext>
            </a:extLst>
          </p:cNvPr>
          <p:cNvSpPr txBox="1"/>
          <p:nvPr/>
        </p:nvSpPr>
        <p:spPr>
          <a:xfrm>
            <a:off x="3628572" y="4052315"/>
            <a:ext cx="4572000" cy="738664"/>
          </a:xfrm>
          <a:prstGeom prst="rect">
            <a:avLst/>
          </a:prstGeom>
          <a:noFill/>
        </p:spPr>
        <p:txBody>
          <a:bodyPr wrap="square">
            <a:spAutoFit/>
          </a:bodyPr>
          <a:lstStyle/>
          <a:p>
            <a:r>
              <a:rPr lang="en-US" b="1" dirty="0"/>
              <a:t>Trong đó </a:t>
            </a:r>
            <a:r>
              <a:rPr lang="en-US" dirty="0"/>
              <a:t>V = { </a:t>
            </a:r>
            <a:r>
              <a:rPr lang="en-US" dirty="0" smtClean="0"/>
              <a:t>v1</a:t>
            </a:r>
            <a:r>
              <a:rPr lang="en-US" dirty="0"/>
              <a:t>, v3, v8, v4, v6}</a:t>
            </a:r>
          </a:p>
          <a:p>
            <a:r>
              <a:rPr lang="en-US" dirty="0"/>
              <a:t>d(s2, </a:t>
            </a:r>
            <a:r>
              <a:rPr lang="en-US" dirty="0" smtClean="0"/>
              <a:t>P) </a:t>
            </a:r>
            <a:r>
              <a:rPr lang="en-US" dirty="0"/>
              <a:t>và d(s2, v) sẽ được miêu tả trong slide sau</a:t>
            </a:r>
          </a:p>
          <a:p>
            <a:r>
              <a:rPr lang="en-US" dirty="0"/>
              <a:t>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BE01246-E75A-4613-A5F6-DFEAB3A0EB0D}"/>
                  </a:ext>
                </a:extLst>
              </p:cNvPr>
              <p:cNvSpPr txBox="1"/>
              <p:nvPr/>
            </p:nvSpPr>
            <p:spPr>
              <a:xfrm>
                <a:off x="3106584" y="1427059"/>
                <a:ext cx="4303268" cy="7646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sz="1800" i="1" smtClean="0">
                              <a:latin typeface="Cambria Math" panose="02040503050406030204" pitchFamily="18" charset="0"/>
                            </a:rPr>
                          </m:ctrlPr>
                        </m:funcPr>
                        <m:fName>
                          <m:limLow>
                            <m:limLowPr>
                              <m:ctrlPr>
                                <a:rPr lang="en-US" sz="1800" i="1" smtClean="0">
                                  <a:latin typeface="Cambria Math" panose="02040503050406030204" pitchFamily="18" charset="0"/>
                                </a:rPr>
                              </m:ctrlPr>
                            </m:limLowPr>
                            <m:e>
                              <m:r>
                                <m:rPr>
                                  <m:sty m:val="p"/>
                                </m:rPr>
                                <a:rPr lang="el-GR" sz="1800" i="1">
                                  <a:latin typeface="Cambria Math" panose="02040503050406030204" pitchFamily="18" charset="0"/>
                                </a:rPr>
                                <m:t>α</m:t>
                              </m:r>
                              <m:r>
                                <a:rPr lang="en-US" sz="1800" i="1">
                                  <a:latin typeface="Cambria Math" panose="02040503050406030204" pitchFamily="18" charset="0"/>
                                </a:rPr>
                                <m:t> </m:t>
                              </m:r>
                              <m:r>
                                <m:rPr>
                                  <m:nor/>
                                </m:rPr>
                                <a:rPr lang="en-US" sz="1800" b="0" i="0" smtClean="0">
                                  <a:latin typeface="Cambria Math" panose="02040503050406030204" pitchFamily="18" charset="0"/>
                                </a:rPr>
                                <m:t>= </m:t>
                              </m:r>
                              <m:r>
                                <m:rPr>
                                  <m:sty m:val="p"/>
                                </m:rPr>
                                <a:rPr lang="en-US" sz="1800" i="0" smtClean="0">
                                  <a:latin typeface="Cambria Math" panose="02040503050406030204" pitchFamily="18" charset="0"/>
                                </a:rPr>
                                <m:t>min</m:t>
                              </m:r>
                            </m:e>
                            <m:lim>
                              <m:r>
                                <a:rPr lang="en-US" sz="1800" b="0" i="1" smtClean="0">
                                  <a:latin typeface="Cambria Math" panose="02040503050406030204" pitchFamily="18" charset="0"/>
                                </a:rPr>
                                <m:t>          </m:t>
                              </m:r>
                              <m:r>
                                <a:rPr lang="en-US" sz="1800" b="0" i="1" smtClean="0">
                                  <a:latin typeface="Cambria Math" panose="02040503050406030204" pitchFamily="18" charset="0"/>
                                </a:rPr>
                                <m:t>𝑣</m:t>
                              </m:r>
                              <m:r>
                                <a:rPr lang="en-US" sz="1800" b="0" i="1" smtClean="0">
                                  <a:latin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𝜖</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𝑉</m:t>
                              </m:r>
                            </m:lim>
                          </m:limLow>
                        </m:fName>
                        <m:e>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𝑠</m:t>
                                  </m:r>
                                  <m:r>
                                    <a:rPr lang="en-US" sz="1800" b="0" i="1" smtClean="0">
                                      <a:latin typeface="Cambria Math" panose="02040503050406030204" pitchFamily="18" charset="0"/>
                                    </a:rPr>
                                    <m:t>1, </m:t>
                                  </m:r>
                                  <m:r>
                                    <a:rPr lang="en-US" sz="1800" b="0" i="1" smtClean="0">
                                      <a:latin typeface="Cambria Math" panose="02040503050406030204" pitchFamily="18" charset="0"/>
                                    </a:rPr>
                                    <m:t>𝑃</m:t>
                                  </m:r>
                                </m:sub>
                              </m:sSub>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𝑠</m:t>
                                  </m:r>
                                  <m:r>
                                    <a:rPr lang="en-US" sz="1800" b="0" i="1" smtClean="0">
                                      <a:latin typeface="Cambria Math" panose="02040503050406030204" pitchFamily="18" charset="0"/>
                                    </a:rPr>
                                    <m:t>1, </m:t>
                                  </m:r>
                                  <m:r>
                                    <a:rPr lang="en-US" sz="1800" b="0" i="1" smtClean="0">
                                      <a:latin typeface="Cambria Math" panose="02040503050406030204" pitchFamily="18" charset="0"/>
                                    </a:rPr>
                                    <m:t>𝑣</m:t>
                                  </m:r>
                                </m:sub>
                              </m:sSub>
                            </m:e>
                          </m:d>
                          <m:nary>
                            <m:naryPr>
                              <m:chr m:val="∑"/>
                              <m:supHide m:val="on"/>
                              <m:ctrlPr>
                                <a:rPr lang="en-US" sz="1800" b="0" i="1" smtClean="0">
                                  <a:latin typeface="Cambria Math" panose="02040503050406030204" pitchFamily="18" charset="0"/>
                                </a:rPr>
                              </m:ctrlPr>
                            </m:naryPr>
                            <m:sub>
                              <m:r>
                                <m:rPr>
                                  <m:brk m:alnAt="7"/>
                                </m:rPr>
                                <a:rPr lang="en-US" sz="1800" b="0" i="1" smtClean="0">
                                  <a:latin typeface="Cambria Math" panose="02040503050406030204" pitchFamily="18" charset="0"/>
                                </a:rPr>
                                <m:t>𝑣</m:t>
                              </m:r>
                              <m:r>
                                <a:rPr lang="en-US" sz="1800" b="0" i="1" smtClean="0">
                                  <a:latin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𝜖</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𝑉</m:t>
                              </m:r>
                            </m:sub>
                            <m:sup/>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𝑠</m:t>
                                  </m:r>
                                  <m:r>
                                    <a:rPr lang="en-US" sz="1800" b="0" i="1" smtClean="0">
                                      <a:latin typeface="Cambria Math" panose="02040503050406030204" pitchFamily="18" charset="0"/>
                                    </a:rPr>
                                    <m:t>1, </m:t>
                                  </m:r>
                                  <m:r>
                                    <a:rPr lang="en-US" sz="1800" b="0" i="1" smtClean="0">
                                      <a:latin typeface="Cambria Math" panose="02040503050406030204" pitchFamily="18" charset="0"/>
                                    </a:rPr>
                                    <m:t>𝑣</m:t>
                                  </m:r>
                                </m:sub>
                              </m:sSub>
                            </m:e>
                          </m:nary>
                        </m:e>
                      </m:func>
                    </m:oMath>
                  </m:oMathPara>
                </a14:m>
                <a:endParaRPr lang="en-US" sz="1800"/>
              </a:p>
            </p:txBody>
          </p:sp>
        </mc:Choice>
        <mc:Fallback xmlns="">
          <p:sp>
            <p:nvSpPr>
              <p:cNvPr id="11" name="TextBox 10">
                <a:extLst>
                  <a:ext uri="{FF2B5EF4-FFF2-40B4-BE49-F238E27FC236}">
                    <a16:creationId xmlns:a16="http://schemas.microsoft.com/office/drawing/2014/main" id="{0BE01246-E75A-4613-A5F6-DFEAB3A0EB0D}"/>
                  </a:ext>
                </a:extLst>
              </p:cNvPr>
              <p:cNvSpPr txBox="1">
                <a:spLocks noRot="1" noChangeAspect="1" noMove="1" noResize="1" noEditPoints="1" noAdjustHandles="1" noChangeArrowheads="1" noChangeShapeType="1" noTextEdit="1"/>
              </p:cNvSpPr>
              <p:nvPr/>
            </p:nvSpPr>
            <p:spPr>
              <a:xfrm>
                <a:off x="3106584" y="1427059"/>
                <a:ext cx="4303268" cy="76463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B0EDD31-47EB-480C-9386-A8F1CDB2050A}"/>
                  </a:ext>
                </a:extLst>
              </p:cNvPr>
              <p:cNvSpPr txBox="1"/>
              <p:nvPr/>
            </p:nvSpPr>
            <p:spPr>
              <a:xfrm>
                <a:off x="3171257" y="3115981"/>
                <a:ext cx="4173922" cy="7881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sz="1800" i="1" smtClean="0">
                              <a:latin typeface="Cambria Math" panose="02040503050406030204" pitchFamily="18" charset="0"/>
                            </a:rPr>
                          </m:ctrlPr>
                        </m:funcPr>
                        <m:fName>
                          <m:limLow>
                            <m:limLowPr>
                              <m:ctrlPr>
                                <a:rPr lang="en-US" sz="1800" i="1" smtClean="0">
                                  <a:latin typeface="Cambria Math" panose="02040503050406030204" pitchFamily="18" charset="0"/>
                                </a:rPr>
                              </m:ctrlPr>
                            </m:limLowPr>
                            <m:e>
                              <m:r>
                                <m:rPr>
                                  <m:sty m:val="p"/>
                                </m:rPr>
                                <a:rPr lang="el-GR" sz="1800" i="1" smtClean="0">
                                  <a:latin typeface="Cambria Math" panose="02040503050406030204" pitchFamily="18" charset="0"/>
                                </a:rPr>
                                <m:t>β</m:t>
                              </m:r>
                              <m:r>
                                <m:rPr>
                                  <m:nor/>
                                </m:rPr>
                                <a:rPr lang="en-US" sz="1800" b="0" i="0" smtClean="0">
                                  <a:latin typeface="Cambria Math" panose="02040503050406030204" pitchFamily="18" charset="0"/>
                                </a:rPr>
                                <m:t>= </m:t>
                              </m:r>
                              <m:r>
                                <m:rPr>
                                  <m:sty m:val="p"/>
                                </m:rPr>
                                <a:rPr lang="en-US" sz="1800" i="0" smtClean="0">
                                  <a:latin typeface="Cambria Math" panose="02040503050406030204" pitchFamily="18" charset="0"/>
                                </a:rPr>
                                <m:t>min</m:t>
                              </m:r>
                            </m:e>
                            <m:lim>
                              <m:r>
                                <a:rPr lang="en-US" sz="1800" b="0" i="1" smtClean="0">
                                  <a:latin typeface="Cambria Math" panose="02040503050406030204" pitchFamily="18" charset="0"/>
                                </a:rPr>
                                <m:t>          </m:t>
                              </m:r>
                              <m:r>
                                <a:rPr lang="en-US" sz="1800" b="0" i="1" smtClean="0">
                                  <a:latin typeface="Cambria Math" panose="02040503050406030204" pitchFamily="18" charset="0"/>
                                </a:rPr>
                                <m:t>𝑣</m:t>
                              </m:r>
                              <m:r>
                                <a:rPr lang="en-US" sz="1800" b="0" i="1" smtClean="0">
                                  <a:latin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𝜖</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𝑉</m:t>
                              </m:r>
                            </m:lim>
                          </m:limLow>
                        </m:fName>
                        <m:e>
                          <m:d>
                            <m:dPr>
                              <m:begChr m:val="|"/>
                              <m:endChr m:val="|"/>
                              <m:ctrlPr>
                                <a:rPr lang="en-US" sz="1800" b="0" i="1" smtClean="0">
                                  <a:latin typeface="Cambria Math" panose="02040503050406030204" pitchFamily="18" charset="0"/>
                                </a:rPr>
                              </m:ctrlPr>
                            </m:dPr>
                            <m:e>
                              <m:f>
                                <m:fPr>
                                  <m:ctrlPr>
                                    <a:rPr lang="en-US" sz="1800" i="1">
                                      <a:latin typeface="Cambria Math" panose="02040503050406030204" pitchFamily="18" charset="0"/>
                                    </a:rPr>
                                  </m:ctrlPr>
                                </m:fPr>
                                <m:num>
                                  <m:r>
                                    <a:rPr lang="en-US" sz="1800" i="1">
                                      <a:latin typeface="Cambria Math" panose="02040503050406030204" pitchFamily="18" charset="0"/>
                                    </a:rPr>
                                    <m:t>1</m:t>
                                  </m:r>
                                </m:num>
                                <m:den>
                                  <m:sSub>
                                    <m:sSubPr>
                                      <m:ctrlPr>
                                        <a:rPr lang="en-US" sz="1800" i="1">
                                          <a:latin typeface="Cambria Math" panose="02040503050406030204" pitchFamily="18" charset="0"/>
                                        </a:rPr>
                                      </m:ctrlPr>
                                    </m:sSubPr>
                                    <m:e>
                                      <m:r>
                                        <a:rPr lang="en-US" sz="1800" i="1">
                                          <a:latin typeface="Cambria Math" panose="02040503050406030204" pitchFamily="18" charset="0"/>
                                        </a:rPr>
                                        <m:t>𝑑</m:t>
                                      </m:r>
                                    </m:e>
                                    <m:sub>
                                      <m:r>
                                        <a:rPr lang="en-US" sz="1800" i="1">
                                          <a:latin typeface="Cambria Math" panose="02040503050406030204" pitchFamily="18" charset="0"/>
                                        </a:rPr>
                                        <m:t>𝑠</m:t>
                                      </m:r>
                                      <m:r>
                                        <a:rPr lang="en-US" sz="1800" i="1">
                                          <a:latin typeface="Cambria Math" panose="02040503050406030204" pitchFamily="18" charset="0"/>
                                        </a:rPr>
                                        <m:t>2, </m:t>
                                      </m:r>
                                      <m:r>
                                        <a:rPr lang="en-US" sz="1800" i="1">
                                          <a:latin typeface="Cambria Math" panose="02040503050406030204" pitchFamily="18" charset="0"/>
                                        </a:rPr>
                                        <m:t>𝑃</m:t>
                                      </m:r>
                                    </m:sub>
                                  </m:sSub>
                                </m:den>
                              </m:f>
                              <m:r>
                                <m:rPr>
                                  <m:nor/>
                                </m:rPr>
                                <a:rPr lang="en-US" sz="1800"/>
                                <m:t> − </m:t>
                              </m:r>
                              <m:f>
                                <m:fPr>
                                  <m:ctrlPr>
                                    <a:rPr lang="en-US" sz="1800" i="1">
                                      <a:latin typeface="Cambria Math" panose="02040503050406030204" pitchFamily="18" charset="0"/>
                                    </a:rPr>
                                  </m:ctrlPr>
                                </m:fPr>
                                <m:num>
                                  <m:r>
                                    <a:rPr lang="en-US" sz="1800" i="1">
                                      <a:latin typeface="Cambria Math" panose="02040503050406030204" pitchFamily="18" charset="0"/>
                                    </a:rPr>
                                    <m:t>1</m:t>
                                  </m:r>
                                </m:num>
                                <m:den>
                                  <m:sSub>
                                    <m:sSubPr>
                                      <m:ctrlPr>
                                        <a:rPr lang="en-US" sz="1800" i="1">
                                          <a:latin typeface="Cambria Math" panose="02040503050406030204" pitchFamily="18" charset="0"/>
                                        </a:rPr>
                                      </m:ctrlPr>
                                    </m:sSubPr>
                                    <m:e>
                                      <m:r>
                                        <a:rPr lang="en-US" sz="1800" i="1">
                                          <a:latin typeface="Cambria Math" panose="02040503050406030204" pitchFamily="18" charset="0"/>
                                        </a:rPr>
                                        <m:t>𝑑</m:t>
                                      </m:r>
                                    </m:e>
                                    <m:sub>
                                      <m:r>
                                        <a:rPr lang="en-US" sz="1800" i="1">
                                          <a:latin typeface="Cambria Math" panose="02040503050406030204" pitchFamily="18" charset="0"/>
                                        </a:rPr>
                                        <m:t>𝑠</m:t>
                                      </m:r>
                                      <m:r>
                                        <a:rPr lang="en-US" sz="1800" i="1">
                                          <a:latin typeface="Cambria Math" panose="02040503050406030204" pitchFamily="18" charset="0"/>
                                        </a:rPr>
                                        <m:t>2, </m:t>
                                      </m:r>
                                      <m:r>
                                        <a:rPr lang="en-US" sz="1800" i="1">
                                          <a:latin typeface="Cambria Math" panose="02040503050406030204" pitchFamily="18" charset="0"/>
                                        </a:rPr>
                                        <m:t>𝑣</m:t>
                                      </m:r>
                                    </m:sub>
                                  </m:sSub>
                                </m:den>
                              </m:f>
                            </m:e>
                          </m:d>
                          <m:nary>
                            <m:naryPr>
                              <m:chr m:val="∑"/>
                              <m:supHide m:val="on"/>
                              <m:ctrlPr>
                                <a:rPr lang="en-US" sz="1800" b="0" i="1" smtClean="0">
                                  <a:latin typeface="Cambria Math" panose="02040503050406030204" pitchFamily="18" charset="0"/>
                                </a:rPr>
                              </m:ctrlPr>
                            </m:naryPr>
                            <m:sub>
                              <m:r>
                                <m:rPr>
                                  <m:brk m:alnAt="7"/>
                                </m:rPr>
                                <a:rPr lang="en-US" sz="1800" b="0" i="1" smtClean="0">
                                  <a:latin typeface="Cambria Math" panose="02040503050406030204" pitchFamily="18" charset="0"/>
                                </a:rPr>
                                <m:t>𝑣</m:t>
                              </m:r>
                              <m:r>
                                <a:rPr lang="en-US" sz="1800" b="0" i="1" smtClean="0">
                                  <a:latin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𝜖</m:t>
                              </m:r>
                              <m:r>
                                <a:rPr lang="en-US" sz="1800" b="0" i="1" smtClean="0">
                                  <a:latin typeface="Cambria Math" panose="02040503050406030204" pitchFamily="18" charset="0"/>
                                  <a:ea typeface="Cambria Math" panose="02040503050406030204" pitchFamily="18" charset="0"/>
                                </a:rPr>
                                <m:t> </m:t>
                              </m:r>
                              <m:acc>
                                <m:accPr>
                                  <m:chr m:val="̅"/>
                                  <m:ctrlPr>
                                    <a:rPr lang="en-US" sz="1800" b="0" i="1" smtClean="0">
                                      <a:latin typeface="Cambria Math" panose="02040503050406030204" pitchFamily="18" charset="0"/>
                                      <a:ea typeface="Cambria Math" panose="02040503050406030204" pitchFamily="18" charset="0"/>
                                    </a:rPr>
                                  </m:ctrlPr>
                                </m:accPr>
                                <m:e>
                                  <m:r>
                                    <a:rPr lang="en-US" sz="1800" b="0" i="1" smtClean="0">
                                      <a:latin typeface="Cambria Math" panose="02040503050406030204" pitchFamily="18" charset="0"/>
                                      <a:ea typeface="Cambria Math" panose="02040503050406030204" pitchFamily="18" charset="0"/>
                                    </a:rPr>
                                    <m:t>𝑉</m:t>
                                  </m:r>
                                </m:e>
                              </m:acc>
                            </m:sub>
                            <m:sup/>
                            <m:e>
                              <m:f>
                                <m:fPr>
                                  <m:ctrlPr>
                                    <a:rPr lang="en-US" sz="1800" i="1">
                                      <a:latin typeface="Cambria Math" panose="02040503050406030204" pitchFamily="18" charset="0"/>
                                    </a:rPr>
                                  </m:ctrlPr>
                                </m:fPr>
                                <m:num>
                                  <m:r>
                                    <a:rPr lang="en-US" sz="1800" i="1">
                                      <a:latin typeface="Cambria Math" panose="02040503050406030204" pitchFamily="18" charset="0"/>
                                    </a:rPr>
                                    <m:t>1</m:t>
                                  </m:r>
                                </m:num>
                                <m:den>
                                  <m:sSub>
                                    <m:sSubPr>
                                      <m:ctrlPr>
                                        <a:rPr lang="en-US" sz="1800" i="1">
                                          <a:latin typeface="Cambria Math" panose="02040503050406030204" pitchFamily="18" charset="0"/>
                                        </a:rPr>
                                      </m:ctrlPr>
                                    </m:sSubPr>
                                    <m:e>
                                      <m:r>
                                        <a:rPr lang="en-US" sz="1800" i="1">
                                          <a:latin typeface="Cambria Math" panose="02040503050406030204" pitchFamily="18" charset="0"/>
                                        </a:rPr>
                                        <m:t>𝑑</m:t>
                                      </m:r>
                                    </m:e>
                                    <m:sub>
                                      <m:r>
                                        <a:rPr lang="en-US" sz="1800" i="1">
                                          <a:latin typeface="Cambria Math" panose="02040503050406030204" pitchFamily="18" charset="0"/>
                                        </a:rPr>
                                        <m:t>𝑠</m:t>
                                      </m:r>
                                      <m:r>
                                        <a:rPr lang="en-US" sz="1800" i="1">
                                          <a:latin typeface="Cambria Math" panose="02040503050406030204" pitchFamily="18" charset="0"/>
                                        </a:rPr>
                                        <m:t>2, </m:t>
                                      </m:r>
                                      <m:r>
                                        <a:rPr lang="en-US" sz="1800" i="1">
                                          <a:latin typeface="Cambria Math" panose="02040503050406030204" pitchFamily="18" charset="0"/>
                                        </a:rPr>
                                        <m:t>𝑣</m:t>
                                      </m:r>
                                    </m:sub>
                                  </m:sSub>
                                </m:den>
                              </m:f>
                            </m:e>
                          </m:nary>
                        </m:e>
                      </m:func>
                    </m:oMath>
                  </m:oMathPara>
                </a14:m>
                <a:endParaRPr lang="en-US" sz="1800"/>
              </a:p>
            </p:txBody>
          </p:sp>
        </mc:Choice>
        <mc:Fallback xmlns="">
          <p:sp>
            <p:nvSpPr>
              <p:cNvPr id="14" name="TextBox 13">
                <a:extLst>
                  <a:ext uri="{FF2B5EF4-FFF2-40B4-BE49-F238E27FC236}">
                    <a16:creationId xmlns:a16="http://schemas.microsoft.com/office/drawing/2014/main" id="{4B0EDD31-47EB-480C-9386-A8F1CDB2050A}"/>
                  </a:ext>
                </a:extLst>
              </p:cNvPr>
              <p:cNvSpPr txBox="1">
                <a:spLocks noRot="1" noChangeAspect="1" noMove="1" noResize="1" noEditPoints="1" noAdjustHandles="1" noChangeArrowheads="1" noChangeShapeType="1" noTextEdit="1"/>
              </p:cNvSpPr>
              <p:nvPr/>
            </p:nvSpPr>
            <p:spPr>
              <a:xfrm>
                <a:off x="3171257" y="3115981"/>
                <a:ext cx="4173922" cy="788164"/>
              </a:xfrm>
              <a:prstGeom prst="rect">
                <a:avLst/>
              </a:prstGeom>
              <a:blipFill>
                <a:blip r:embed="rId5"/>
                <a:stretch>
                  <a:fillRect/>
                </a:stretch>
              </a:blipFill>
            </p:spPr>
            <p:txBody>
              <a:bodyPr/>
              <a:lstStyle/>
              <a:p>
                <a:r>
                  <a:rPr lang="en-US">
                    <a:noFill/>
                  </a:rPr>
                  <a:t> </a:t>
                </a:r>
              </a:p>
            </p:txBody>
          </p:sp>
        </mc:Fallback>
      </mc:AlternateContent>
      <p:sp>
        <p:nvSpPr>
          <p:cNvPr id="7" name="Title 6">
            <a:extLst>
              <a:ext uri="{FF2B5EF4-FFF2-40B4-BE49-F238E27FC236}">
                <a16:creationId xmlns:a16="http://schemas.microsoft.com/office/drawing/2014/main" id="{7A0F4EFF-BD7A-5443-BC48-E4EBED7E6AD6}"/>
              </a:ext>
            </a:extLst>
          </p:cNvPr>
          <p:cNvSpPr>
            <a:spLocks noGrp="1"/>
          </p:cNvSpPr>
          <p:nvPr>
            <p:ph type="title"/>
          </p:nvPr>
        </p:nvSpPr>
        <p:spPr/>
        <p:txBody>
          <a:bodyPr/>
          <a:lstStyle/>
          <a:p>
            <a:r>
              <a:rPr lang="en-US"/>
              <a:t>THUẬT TOÁN ZERO-SUM GAME</a:t>
            </a:r>
            <a:endParaRPr lang="en-VN"/>
          </a:p>
        </p:txBody>
      </p:sp>
    </p:spTree>
    <p:extLst>
      <p:ext uri="{BB962C8B-B14F-4D97-AF65-F5344CB8AC3E}">
        <p14:creationId xmlns:p14="http://schemas.microsoft.com/office/powerpoint/2010/main" val="18669950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grpSp>
        <p:nvGrpSpPr>
          <p:cNvPr id="271" name="Google Shape;271;p18"/>
          <p:cNvGrpSpPr/>
          <p:nvPr/>
        </p:nvGrpSpPr>
        <p:grpSpPr>
          <a:xfrm>
            <a:off x="312466" y="587260"/>
            <a:ext cx="309022" cy="376837"/>
            <a:chOff x="596350" y="929175"/>
            <a:chExt cx="407950" cy="497475"/>
          </a:xfrm>
        </p:grpSpPr>
        <p:sp>
          <p:nvSpPr>
            <p:cNvPr id="272" name="Google Shape;272;p1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Text Placeholder 6">
            <a:extLst>
              <a:ext uri="{FF2B5EF4-FFF2-40B4-BE49-F238E27FC236}">
                <a16:creationId xmlns:a16="http://schemas.microsoft.com/office/drawing/2014/main" id="{BEF4E009-BBE5-48F8-A0FA-9AD16060434F}"/>
              </a:ext>
            </a:extLst>
          </p:cNvPr>
          <p:cNvSpPr>
            <a:spLocks noGrp="1"/>
          </p:cNvSpPr>
          <p:nvPr>
            <p:ph type="body" idx="1"/>
          </p:nvPr>
        </p:nvSpPr>
        <p:spPr>
          <a:xfrm>
            <a:off x="313941" y="1225006"/>
            <a:ext cx="6034075" cy="1359484"/>
          </a:xfrm>
        </p:spPr>
        <p:txBody>
          <a:bodyPr/>
          <a:lstStyle/>
          <a:p>
            <a:pPr marL="541338" indent="-531813"/>
            <a:r>
              <a:rPr lang="en-US" sz="1400" dirty="0" err="1">
                <a:solidFill>
                  <a:schemeClr val="tx1"/>
                </a:solidFill>
                <a:latin typeface="+mn-lt"/>
              </a:rPr>
              <a:t>Bài</a:t>
            </a:r>
            <a:r>
              <a:rPr lang="en-US" sz="1400" dirty="0">
                <a:solidFill>
                  <a:schemeClr val="tx1"/>
                </a:solidFill>
                <a:latin typeface="+mn-lt"/>
              </a:rPr>
              <a:t> </a:t>
            </a:r>
            <a:r>
              <a:rPr lang="en-US" sz="1400" dirty="0" err="1">
                <a:solidFill>
                  <a:schemeClr val="tx1"/>
                </a:solidFill>
                <a:latin typeface="+mn-lt"/>
              </a:rPr>
              <a:t>toán</a:t>
            </a:r>
            <a:r>
              <a:rPr lang="en-US" sz="1400" dirty="0">
                <a:solidFill>
                  <a:schemeClr val="tx1"/>
                </a:solidFill>
                <a:latin typeface="+mn-lt"/>
              </a:rPr>
              <a:t> </a:t>
            </a:r>
            <a:r>
              <a:rPr lang="en-US" sz="1400" dirty="0" err="1">
                <a:solidFill>
                  <a:schemeClr val="tx1"/>
                </a:solidFill>
                <a:latin typeface="+mn-lt"/>
              </a:rPr>
              <a:t>được</a:t>
            </a:r>
            <a:r>
              <a:rPr lang="en-US" sz="1400" dirty="0">
                <a:solidFill>
                  <a:schemeClr val="tx1"/>
                </a:solidFill>
                <a:latin typeface="+mn-lt"/>
              </a:rPr>
              <a:t> </a:t>
            </a:r>
            <a:r>
              <a:rPr lang="en-US" sz="1400" dirty="0" err="1">
                <a:solidFill>
                  <a:schemeClr val="tx1"/>
                </a:solidFill>
                <a:latin typeface="+mn-lt"/>
              </a:rPr>
              <a:t>cài</a:t>
            </a:r>
            <a:r>
              <a:rPr lang="en-US" sz="1400" dirty="0">
                <a:solidFill>
                  <a:schemeClr val="tx1"/>
                </a:solidFill>
                <a:latin typeface="+mn-lt"/>
              </a:rPr>
              <a:t> </a:t>
            </a:r>
            <a:r>
              <a:rPr lang="en-US" sz="1400" dirty="0" err="1">
                <a:solidFill>
                  <a:schemeClr val="tx1"/>
                </a:solidFill>
                <a:latin typeface="+mn-lt"/>
              </a:rPr>
              <a:t>đặt</a:t>
            </a:r>
            <a:r>
              <a:rPr lang="en-US" sz="1400" dirty="0">
                <a:solidFill>
                  <a:schemeClr val="tx1"/>
                </a:solidFill>
                <a:latin typeface="+mn-lt"/>
              </a:rPr>
              <a:t> </a:t>
            </a:r>
            <a:r>
              <a:rPr lang="en-US" sz="1400" dirty="0" err="1">
                <a:solidFill>
                  <a:schemeClr val="tx1"/>
                </a:solidFill>
                <a:latin typeface="+mn-lt"/>
              </a:rPr>
              <a:t>trên</a:t>
            </a:r>
            <a:r>
              <a:rPr lang="en-US" sz="1400" dirty="0">
                <a:solidFill>
                  <a:schemeClr val="tx1"/>
                </a:solidFill>
                <a:latin typeface="+mn-lt"/>
              </a:rPr>
              <a:t> </a:t>
            </a:r>
            <a:r>
              <a:rPr lang="en-US" sz="1400" dirty="0" err="1">
                <a:solidFill>
                  <a:schemeClr val="tx1"/>
                </a:solidFill>
                <a:latin typeface="+mn-lt"/>
              </a:rPr>
              <a:t>môi</a:t>
            </a:r>
            <a:r>
              <a:rPr lang="en-US" sz="1400" dirty="0">
                <a:solidFill>
                  <a:schemeClr val="tx1"/>
                </a:solidFill>
                <a:latin typeface="+mn-lt"/>
              </a:rPr>
              <a:t> </a:t>
            </a:r>
            <a:r>
              <a:rPr lang="en-US" sz="1400" dirty="0" err="1">
                <a:solidFill>
                  <a:schemeClr val="tx1"/>
                </a:solidFill>
                <a:latin typeface="+mn-lt"/>
              </a:rPr>
              <a:t>trường</a:t>
            </a:r>
            <a:r>
              <a:rPr lang="en-US" sz="1400" dirty="0">
                <a:solidFill>
                  <a:schemeClr val="tx1"/>
                </a:solidFill>
                <a:latin typeface="+mn-lt"/>
              </a:rPr>
              <a:t> Visual Studio 2017, </a:t>
            </a:r>
            <a:r>
              <a:rPr lang="en-US" sz="1400" dirty="0" err="1">
                <a:solidFill>
                  <a:schemeClr val="tx1"/>
                </a:solidFill>
                <a:latin typeface="+mn-lt"/>
              </a:rPr>
              <a:t>sử</a:t>
            </a:r>
            <a:r>
              <a:rPr lang="en-US" sz="1400" dirty="0">
                <a:solidFill>
                  <a:schemeClr val="tx1"/>
                </a:solidFill>
                <a:latin typeface="+mn-lt"/>
              </a:rPr>
              <a:t> </a:t>
            </a:r>
            <a:r>
              <a:rPr lang="en-US" sz="1400" dirty="0" err="1">
                <a:solidFill>
                  <a:schemeClr val="tx1"/>
                </a:solidFill>
                <a:latin typeface="+mn-lt"/>
              </a:rPr>
              <a:t>dụng</a:t>
            </a:r>
            <a:r>
              <a:rPr lang="en-US" sz="1400" dirty="0">
                <a:solidFill>
                  <a:schemeClr val="tx1"/>
                </a:solidFill>
                <a:latin typeface="+mn-lt"/>
              </a:rPr>
              <a:t> </a:t>
            </a:r>
            <a:r>
              <a:rPr lang="en-US" sz="1400" dirty="0" err="1">
                <a:solidFill>
                  <a:schemeClr val="tx1"/>
                </a:solidFill>
                <a:latin typeface="+mn-lt"/>
              </a:rPr>
              <a:t>ngôn</a:t>
            </a:r>
            <a:r>
              <a:rPr lang="en-US" sz="1400" dirty="0">
                <a:solidFill>
                  <a:schemeClr val="tx1"/>
                </a:solidFill>
                <a:latin typeface="+mn-lt"/>
              </a:rPr>
              <a:t> </a:t>
            </a:r>
            <a:r>
              <a:rPr lang="en-US" sz="1400" dirty="0" err="1">
                <a:solidFill>
                  <a:schemeClr val="tx1"/>
                </a:solidFill>
                <a:latin typeface="+mn-lt"/>
              </a:rPr>
              <a:t>ngữ</a:t>
            </a:r>
            <a:r>
              <a:rPr lang="en-US" sz="1400" dirty="0">
                <a:solidFill>
                  <a:schemeClr val="tx1"/>
                </a:solidFill>
                <a:latin typeface="+mn-lt"/>
              </a:rPr>
              <a:t> Python </a:t>
            </a:r>
            <a:r>
              <a:rPr lang="en-US" sz="1400" dirty="0" err="1">
                <a:solidFill>
                  <a:schemeClr val="tx1"/>
                </a:solidFill>
                <a:latin typeface="+mn-lt"/>
              </a:rPr>
              <a:t>và</a:t>
            </a:r>
            <a:r>
              <a:rPr lang="en-US" sz="1400" dirty="0">
                <a:solidFill>
                  <a:schemeClr val="tx1"/>
                </a:solidFill>
                <a:latin typeface="+mn-lt"/>
              </a:rPr>
              <a:t> </a:t>
            </a:r>
            <a:r>
              <a:rPr lang="en-US" sz="1400" dirty="0" err="1">
                <a:solidFill>
                  <a:schemeClr val="tx1"/>
                </a:solidFill>
                <a:latin typeface="+mn-lt"/>
              </a:rPr>
              <a:t>bộ</a:t>
            </a:r>
            <a:r>
              <a:rPr lang="en-US" sz="1400" dirty="0">
                <a:solidFill>
                  <a:schemeClr val="tx1"/>
                </a:solidFill>
                <a:latin typeface="+mn-lt"/>
              </a:rPr>
              <a:t> </a:t>
            </a:r>
            <a:r>
              <a:rPr lang="en-US" sz="1400" dirty="0" err="1">
                <a:solidFill>
                  <a:schemeClr val="tx1"/>
                </a:solidFill>
                <a:latin typeface="+mn-lt"/>
              </a:rPr>
              <a:t>thư</a:t>
            </a:r>
            <a:r>
              <a:rPr lang="en-US" sz="1400" dirty="0">
                <a:solidFill>
                  <a:schemeClr val="tx1"/>
                </a:solidFill>
                <a:latin typeface="+mn-lt"/>
              </a:rPr>
              <a:t> </a:t>
            </a:r>
            <a:r>
              <a:rPr lang="en-US" sz="1400" dirty="0" err="1">
                <a:solidFill>
                  <a:schemeClr val="tx1"/>
                </a:solidFill>
                <a:latin typeface="+mn-lt"/>
              </a:rPr>
              <a:t>viện</a:t>
            </a:r>
            <a:r>
              <a:rPr lang="en-US" sz="1400" dirty="0">
                <a:solidFill>
                  <a:schemeClr val="tx1"/>
                </a:solidFill>
                <a:latin typeface="+mn-lt"/>
              </a:rPr>
              <a:t> </a:t>
            </a:r>
            <a:r>
              <a:rPr lang="en-US" sz="1400" dirty="0" err="1">
                <a:solidFill>
                  <a:schemeClr val="tx1"/>
                </a:solidFill>
                <a:latin typeface="+mn-lt"/>
              </a:rPr>
              <a:t>Opencv</a:t>
            </a:r>
            <a:r>
              <a:rPr lang="en-US" sz="1400" dirty="0">
                <a:solidFill>
                  <a:schemeClr val="tx1"/>
                </a:solidFill>
                <a:latin typeface="+mn-lt"/>
              </a:rPr>
              <a:t> 2.7.16</a:t>
            </a:r>
          </a:p>
          <a:p>
            <a:pPr marL="541338" indent="-531813"/>
            <a:r>
              <a:rPr lang="en-US" sz="1400" dirty="0" err="1">
                <a:solidFill>
                  <a:schemeClr val="tx1"/>
                </a:solidFill>
                <a:latin typeface="+mn-lt"/>
              </a:rPr>
              <a:t>Kết</a:t>
            </a:r>
            <a:r>
              <a:rPr lang="en-US" sz="1400" dirty="0">
                <a:solidFill>
                  <a:schemeClr val="tx1"/>
                </a:solidFill>
                <a:latin typeface="+mn-lt"/>
              </a:rPr>
              <a:t> </a:t>
            </a:r>
            <a:r>
              <a:rPr lang="en-US" sz="1400" dirty="0" err="1">
                <a:solidFill>
                  <a:schemeClr val="tx1"/>
                </a:solidFill>
                <a:latin typeface="+mn-lt"/>
              </a:rPr>
              <a:t>quả</a:t>
            </a:r>
            <a:r>
              <a:rPr lang="en-US" sz="1400" dirty="0">
                <a:solidFill>
                  <a:schemeClr val="tx1"/>
                </a:solidFill>
                <a:latin typeface="+mn-lt"/>
              </a:rPr>
              <a:t> </a:t>
            </a:r>
            <a:r>
              <a:rPr lang="en-US" sz="1400" dirty="0" err="1">
                <a:solidFill>
                  <a:schemeClr val="tx1"/>
                </a:solidFill>
                <a:latin typeface="+mn-lt"/>
              </a:rPr>
              <a:t>thuật</a:t>
            </a:r>
            <a:r>
              <a:rPr lang="en-US" sz="1400" dirty="0">
                <a:solidFill>
                  <a:schemeClr val="tx1"/>
                </a:solidFill>
                <a:latin typeface="+mn-lt"/>
              </a:rPr>
              <a:t> </a:t>
            </a:r>
            <a:r>
              <a:rPr lang="en-US" sz="1400" dirty="0" err="1">
                <a:solidFill>
                  <a:schemeClr val="tx1"/>
                </a:solidFill>
                <a:latin typeface="+mn-lt"/>
              </a:rPr>
              <a:t>toán</a:t>
            </a:r>
            <a:r>
              <a:rPr lang="en-US" sz="1400" dirty="0">
                <a:solidFill>
                  <a:schemeClr val="tx1"/>
                </a:solidFill>
                <a:latin typeface="+mn-lt"/>
              </a:rPr>
              <a:t>: </a:t>
            </a:r>
            <a:r>
              <a:rPr lang="en-US" sz="1400" dirty="0" err="1">
                <a:solidFill>
                  <a:schemeClr val="tx1"/>
                </a:solidFill>
                <a:latin typeface="+mn-lt"/>
              </a:rPr>
              <a:t>Những</a:t>
            </a:r>
            <a:r>
              <a:rPr lang="en-US" sz="1400" dirty="0">
                <a:solidFill>
                  <a:schemeClr val="tx1"/>
                </a:solidFill>
                <a:latin typeface="+mn-lt"/>
              </a:rPr>
              <a:t> </a:t>
            </a:r>
            <a:r>
              <a:rPr lang="en-US" sz="1400" dirty="0" err="1">
                <a:solidFill>
                  <a:schemeClr val="tx1"/>
                </a:solidFill>
                <a:latin typeface="+mn-lt"/>
              </a:rPr>
              <a:t>hình</a:t>
            </a:r>
            <a:r>
              <a:rPr lang="en-US" sz="1400" dirty="0">
                <a:solidFill>
                  <a:schemeClr val="tx1"/>
                </a:solidFill>
                <a:latin typeface="+mn-lt"/>
              </a:rPr>
              <a:t> </a:t>
            </a:r>
            <a:r>
              <a:rPr lang="en-US" sz="1400" dirty="0" err="1">
                <a:solidFill>
                  <a:schemeClr val="tx1"/>
                </a:solidFill>
                <a:latin typeface="+mn-lt"/>
              </a:rPr>
              <a:t>ảnh</a:t>
            </a:r>
            <a:r>
              <a:rPr lang="en-US" sz="1400" dirty="0">
                <a:solidFill>
                  <a:schemeClr val="tx1"/>
                </a:solidFill>
                <a:latin typeface="+mn-lt"/>
              </a:rPr>
              <a:t> </a:t>
            </a:r>
            <a:r>
              <a:rPr lang="en-US" sz="1400" dirty="0" err="1">
                <a:solidFill>
                  <a:schemeClr val="tx1"/>
                </a:solidFill>
                <a:latin typeface="+mn-lt"/>
              </a:rPr>
              <a:t>gốc</a:t>
            </a:r>
            <a:r>
              <a:rPr lang="en-US" sz="1400" dirty="0">
                <a:solidFill>
                  <a:schemeClr val="tx1"/>
                </a:solidFill>
                <a:latin typeface="+mn-lt"/>
              </a:rPr>
              <a:t> </a:t>
            </a:r>
            <a:r>
              <a:rPr lang="en-US" sz="1400" dirty="0" err="1">
                <a:solidFill>
                  <a:schemeClr val="tx1"/>
                </a:solidFill>
                <a:latin typeface="+mn-lt"/>
              </a:rPr>
              <a:t>đưa</a:t>
            </a:r>
            <a:r>
              <a:rPr lang="en-US" sz="1400" dirty="0">
                <a:solidFill>
                  <a:schemeClr val="tx1"/>
                </a:solidFill>
                <a:latin typeface="+mn-lt"/>
              </a:rPr>
              <a:t> </a:t>
            </a:r>
            <a:r>
              <a:rPr lang="en-US" sz="1400" dirty="0" err="1">
                <a:solidFill>
                  <a:schemeClr val="tx1"/>
                </a:solidFill>
                <a:latin typeface="+mn-lt"/>
              </a:rPr>
              <a:t>vào</a:t>
            </a:r>
            <a:r>
              <a:rPr lang="en-US" sz="1400" dirty="0">
                <a:solidFill>
                  <a:schemeClr val="tx1"/>
                </a:solidFill>
                <a:latin typeface="+mn-lt"/>
              </a:rPr>
              <a:t> </a:t>
            </a:r>
            <a:r>
              <a:rPr lang="en-US" sz="1400" dirty="0" err="1">
                <a:solidFill>
                  <a:schemeClr val="tx1"/>
                </a:solidFill>
                <a:latin typeface="+mn-lt"/>
              </a:rPr>
              <a:t>và</a:t>
            </a:r>
            <a:r>
              <a:rPr lang="en-US" sz="1400" dirty="0">
                <a:solidFill>
                  <a:schemeClr val="tx1"/>
                </a:solidFill>
                <a:latin typeface="+mn-lt"/>
              </a:rPr>
              <a:t> </a:t>
            </a:r>
            <a:r>
              <a:rPr lang="en-US" sz="1400" dirty="0" err="1">
                <a:solidFill>
                  <a:schemeClr val="tx1"/>
                </a:solidFill>
                <a:latin typeface="+mn-lt"/>
              </a:rPr>
              <a:t>trả</a:t>
            </a:r>
            <a:r>
              <a:rPr lang="en-US" sz="1400" dirty="0">
                <a:solidFill>
                  <a:schemeClr val="tx1"/>
                </a:solidFill>
                <a:latin typeface="+mn-lt"/>
              </a:rPr>
              <a:t> ra </a:t>
            </a:r>
            <a:r>
              <a:rPr lang="en-US" sz="1400" dirty="0" err="1">
                <a:solidFill>
                  <a:schemeClr val="tx1"/>
                </a:solidFill>
                <a:latin typeface="+mn-lt"/>
              </a:rPr>
              <a:t>là</a:t>
            </a:r>
            <a:r>
              <a:rPr lang="en-US" sz="1400" dirty="0">
                <a:solidFill>
                  <a:schemeClr val="tx1"/>
                </a:solidFill>
                <a:latin typeface="+mn-lt"/>
              </a:rPr>
              <a:t> </a:t>
            </a:r>
            <a:r>
              <a:rPr lang="en-US" sz="1400" dirty="0" err="1">
                <a:solidFill>
                  <a:schemeClr val="tx1"/>
                </a:solidFill>
                <a:latin typeface="+mn-lt"/>
              </a:rPr>
              <a:t>hình</a:t>
            </a:r>
            <a:r>
              <a:rPr lang="en-US" sz="1400" dirty="0">
                <a:solidFill>
                  <a:schemeClr val="tx1"/>
                </a:solidFill>
                <a:latin typeface="+mn-lt"/>
              </a:rPr>
              <a:t> </a:t>
            </a:r>
            <a:r>
              <a:rPr lang="en-US" sz="1400" dirty="0" err="1">
                <a:solidFill>
                  <a:schemeClr val="tx1"/>
                </a:solidFill>
                <a:latin typeface="+mn-lt"/>
              </a:rPr>
              <a:t>ảnh</a:t>
            </a:r>
            <a:r>
              <a:rPr lang="en-US" sz="1400" dirty="0">
                <a:solidFill>
                  <a:schemeClr val="tx1"/>
                </a:solidFill>
                <a:latin typeface="+mn-lt"/>
              </a:rPr>
              <a:t> </a:t>
            </a:r>
            <a:r>
              <a:rPr lang="en-US" sz="1400" dirty="0" err="1">
                <a:solidFill>
                  <a:schemeClr val="tx1"/>
                </a:solidFill>
                <a:latin typeface="+mn-lt"/>
              </a:rPr>
              <a:t>đã</a:t>
            </a:r>
            <a:r>
              <a:rPr lang="en-US" sz="1400" dirty="0">
                <a:solidFill>
                  <a:schemeClr val="tx1"/>
                </a:solidFill>
                <a:latin typeface="+mn-lt"/>
              </a:rPr>
              <a:t> </a:t>
            </a:r>
            <a:r>
              <a:rPr lang="en-US" sz="1400" dirty="0" err="1">
                <a:solidFill>
                  <a:schemeClr val="tx1"/>
                </a:solidFill>
                <a:latin typeface="+mn-lt"/>
              </a:rPr>
              <a:t>được</a:t>
            </a:r>
            <a:r>
              <a:rPr lang="en-US" sz="1400" dirty="0">
                <a:solidFill>
                  <a:schemeClr val="tx1"/>
                </a:solidFill>
                <a:latin typeface="+mn-lt"/>
              </a:rPr>
              <a:t> </a:t>
            </a:r>
            <a:r>
              <a:rPr lang="en-US" sz="1400" dirty="0" err="1">
                <a:solidFill>
                  <a:schemeClr val="tx1"/>
                </a:solidFill>
                <a:latin typeface="+mn-lt"/>
              </a:rPr>
              <a:t>phát</a:t>
            </a:r>
            <a:r>
              <a:rPr lang="en-US" sz="1400" dirty="0">
                <a:solidFill>
                  <a:schemeClr val="tx1"/>
                </a:solidFill>
                <a:latin typeface="+mn-lt"/>
              </a:rPr>
              <a:t> </a:t>
            </a:r>
            <a:r>
              <a:rPr lang="en-US" sz="1400" dirty="0" err="1">
                <a:solidFill>
                  <a:schemeClr val="tx1"/>
                </a:solidFill>
                <a:latin typeface="+mn-lt"/>
              </a:rPr>
              <a:t>hiện</a:t>
            </a:r>
            <a:r>
              <a:rPr lang="en-US" sz="1400" dirty="0">
                <a:solidFill>
                  <a:schemeClr val="tx1"/>
                </a:solidFill>
                <a:latin typeface="+mn-lt"/>
              </a:rPr>
              <a:t> </a:t>
            </a:r>
            <a:r>
              <a:rPr lang="en-US" sz="1400" dirty="0" err="1">
                <a:solidFill>
                  <a:schemeClr val="tx1"/>
                </a:solidFill>
                <a:latin typeface="+mn-lt"/>
              </a:rPr>
              <a:t>vùng</a:t>
            </a:r>
            <a:r>
              <a:rPr lang="en-US" sz="1400" dirty="0">
                <a:solidFill>
                  <a:schemeClr val="tx1"/>
                </a:solidFill>
                <a:latin typeface="+mn-lt"/>
              </a:rPr>
              <a:t> da</a:t>
            </a:r>
          </a:p>
        </p:txBody>
      </p:sp>
      <p:pic>
        <p:nvPicPr>
          <p:cNvPr id="17" name="Picture 16">
            <a:extLst>
              <a:ext uri="{FF2B5EF4-FFF2-40B4-BE49-F238E27FC236}">
                <a16:creationId xmlns:a16="http://schemas.microsoft.com/office/drawing/2014/main" id="{83841D84-BD80-497B-9D86-97353F95BCB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870134" y="2678497"/>
            <a:ext cx="1286769" cy="825625"/>
          </a:xfrm>
          <a:prstGeom prst="rect">
            <a:avLst/>
          </a:prstGeom>
        </p:spPr>
      </p:pic>
      <p:pic>
        <p:nvPicPr>
          <p:cNvPr id="18" name="Picture 17">
            <a:extLst>
              <a:ext uri="{FF2B5EF4-FFF2-40B4-BE49-F238E27FC236}">
                <a16:creationId xmlns:a16="http://schemas.microsoft.com/office/drawing/2014/main" id="{318FD555-EBDE-4500-BA39-F7884E0F1A51}"/>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81838" y="2678497"/>
            <a:ext cx="1286769" cy="825625"/>
          </a:xfrm>
          <a:prstGeom prst="rect">
            <a:avLst/>
          </a:prstGeom>
          <a:noFill/>
          <a:ln>
            <a:noFill/>
          </a:ln>
        </p:spPr>
      </p:pic>
      <p:pic>
        <p:nvPicPr>
          <p:cNvPr id="19" name="Picture 18">
            <a:extLst>
              <a:ext uri="{FF2B5EF4-FFF2-40B4-BE49-F238E27FC236}">
                <a16:creationId xmlns:a16="http://schemas.microsoft.com/office/drawing/2014/main" id="{9C0582A9-FB5F-42EE-9A85-FD11E277C527}"/>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1870133" y="3715976"/>
            <a:ext cx="1286769" cy="721112"/>
          </a:xfrm>
          <a:prstGeom prst="rect">
            <a:avLst/>
          </a:prstGeom>
        </p:spPr>
      </p:pic>
      <p:pic>
        <p:nvPicPr>
          <p:cNvPr id="20" name="Picture 19">
            <a:extLst>
              <a:ext uri="{FF2B5EF4-FFF2-40B4-BE49-F238E27FC236}">
                <a16:creationId xmlns:a16="http://schemas.microsoft.com/office/drawing/2014/main" id="{A6356B41-DA37-41CF-932A-CDB6242102D4}"/>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91870" y="3677424"/>
            <a:ext cx="1286769" cy="759663"/>
          </a:xfrm>
          <a:prstGeom prst="rect">
            <a:avLst/>
          </a:prstGeom>
          <a:noFill/>
          <a:ln>
            <a:noFill/>
          </a:ln>
        </p:spPr>
      </p:pic>
      <p:sp>
        <p:nvSpPr>
          <p:cNvPr id="5" name="TextBox 4">
            <a:extLst>
              <a:ext uri="{FF2B5EF4-FFF2-40B4-BE49-F238E27FC236}">
                <a16:creationId xmlns:a16="http://schemas.microsoft.com/office/drawing/2014/main" id="{7B77A336-0D68-4609-A429-16DE921F7905}"/>
              </a:ext>
            </a:extLst>
          </p:cNvPr>
          <p:cNvSpPr txBox="1"/>
          <p:nvPr/>
        </p:nvSpPr>
        <p:spPr>
          <a:xfrm>
            <a:off x="1604514" y="4689844"/>
            <a:ext cx="1759788" cy="315600"/>
          </a:xfrm>
          <a:prstGeom prst="rect">
            <a:avLst/>
          </a:prstGeom>
          <a:noFill/>
        </p:spPr>
        <p:txBody>
          <a:bodyPr wrap="square" rtlCol="0">
            <a:spAutoFit/>
          </a:bodyPr>
          <a:lstStyle/>
          <a:p>
            <a:r>
              <a:rPr lang="en-US" b="1" dirty="0" err="1"/>
              <a:t>Bộ</a:t>
            </a:r>
            <a:r>
              <a:rPr lang="en-US" b="1" dirty="0"/>
              <a:t> </a:t>
            </a:r>
            <a:r>
              <a:rPr lang="en-US" b="1" dirty="0" err="1"/>
              <a:t>ảnh</a:t>
            </a:r>
            <a:r>
              <a:rPr lang="en-US" b="1" dirty="0"/>
              <a:t> </a:t>
            </a:r>
            <a:r>
              <a:rPr lang="en-US" b="1" dirty="0" err="1"/>
              <a:t>cử</a:t>
            </a:r>
            <a:r>
              <a:rPr lang="en-US" b="1" dirty="0"/>
              <a:t> </a:t>
            </a:r>
            <a:r>
              <a:rPr lang="en-US" b="1" dirty="0" err="1"/>
              <a:t>chỉ</a:t>
            </a:r>
            <a:r>
              <a:rPr lang="en-US" b="1" dirty="0"/>
              <a:t> </a:t>
            </a:r>
            <a:r>
              <a:rPr lang="en-US" b="1" dirty="0" err="1"/>
              <a:t>tay</a:t>
            </a:r>
            <a:endParaRPr lang="en-US" b="1" dirty="0"/>
          </a:p>
        </p:txBody>
      </p:sp>
      <p:sp>
        <p:nvSpPr>
          <p:cNvPr id="6" name="TextBox 5">
            <a:extLst>
              <a:ext uri="{FF2B5EF4-FFF2-40B4-BE49-F238E27FC236}">
                <a16:creationId xmlns:a16="http://schemas.microsoft.com/office/drawing/2014/main" id="{7D370E5B-0298-4B00-82EE-BF3B1CB91E96}"/>
              </a:ext>
            </a:extLst>
          </p:cNvPr>
          <p:cNvSpPr txBox="1"/>
          <p:nvPr/>
        </p:nvSpPr>
        <p:spPr>
          <a:xfrm>
            <a:off x="4592909" y="4636500"/>
            <a:ext cx="2276350" cy="523220"/>
          </a:xfrm>
          <a:prstGeom prst="rect">
            <a:avLst/>
          </a:prstGeom>
          <a:noFill/>
        </p:spPr>
        <p:txBody>
          <a:bodyPr wrap="square" rtlCol="0">
            <a:spAutoFit/>
          </a:bodyPr>
          <a:lstStyle/>
          <a:p>
            <a:r>
              <a:rPr lang="en-US" b="1" dirty="0" err="1"/>
              <a:t>Kết</a:t>
            </a:r>
            <a:r>
              <a:rPr lang="en-US" b="1" dirty="0"/>
              <a:t> </a:t>
            </a:r>
            <a:r>
              <a:rPr lang="en-US" b="1" dirty="0" err="1"/>
              <a:t>quả</a:t>
            </a:r>
            <a:r>
              <a:rPr lang="en-US" b="1" dirty="0"/>
              <a:t> </a:t>
            </a:r>
            <a:r>
              <a:rPr lang="en-US" b="1" dirty="0" err="1"/>
              <a:t>thu</a:t>
            </a:r>
            <a:r>
              <a:rPr lang="en-US" b="1" dirty="0"/>
              <a:t> </a:t>
            </a:r>
            <a:r>
              <a:rPr lang="en-US" b="1" dirty="0" err="1"/>
              <a:t>được</a:t>
            </a:r>
            <a:r>
              <a:rPr lang="en-US" b="1" dirty="0"/>
              <a:t> </a:t>
            </a:r>
            <a:r>
              <a:rPr lang="en-US" b="1" dirty="0" err="1"/>
              <a:t>từ</a:t>
            </a:r>
            <a:r>
              <a:rPr lang="en-US" b="1" dirty="0"/>
              <a:t> </a:t>
            </a:r>
            <a:r>
              <a:rPr lang="en-US" b="1" dirty="0" err="1"/>
              <a:t>phương</a:t>
            </a:r>
            <a:r>
              <a:rPr lang="en-US" b="1" dirty="0"/>
              <a:t> </a:t>
            </a:r>
            <a:r>
              <a:rPr lang="en-US" b="1" dirty="0" err="1"/>
              <a:t>pháp</a:t>
            </a:r>
            <a:r>
              <a:rPr lang="en-US" b="1" dirty="0"/>
              <a:t> </a:t>
            </a:r>
            <a:r>
              <a:rPr lang="en-US" b="1" dirty="0" err="1"/>
              <a:t>đề</a:t>
            </a:r>
            <a:r>
              <a:rPr lang="en-US" b="1" dirty="0"/>
              <a:t> </a:t>
            </a:r>
            <a:r>
              <a:rPr lang="en-US" b="1" dirty="0" err="1"/>
              <a:t>xuất</a:t>
            </a:r>
            <a:endParaRPr lang="en-US" b="1" dirty="0"/>
          </a:p>
        </p:txBody>
      </p:sp>
      <p:sp>
        <p:nvSpPr>
          <p:cNvPr id="7" name="Arrow: Right 6">
            <a:extLst>
              <a:ext uri="{FF2B5EF4-FFF2-40B4-BE49-F238E27FC236}">
                <a16:creationId xmlns:a16="http://schemas.microsoft.com/office/drawing/2014/main" id="{A4C1F105-AB8A-4F1A-A0FF-AC74DEB562AC}"/>
              </a:ext>
            </a:extLst>
          </p:cNvPr>
          <p:cNvSpPr/>
          <p:nvPr/>
        </p:nvSpPr>
        <p:spPr>
          <a:xfrm>
            <a:off x="3596365" y="3451873"/>
            <a:ext cx="996544" cy="264103"/>
          </a:xfrm>
          <a:prstGeom prst="rightArrow">
            <a:avLst/>
          </a:prstGeom>
          <a:solidFill>
            <a:schemeClr val="accent5"/>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CF781268-826A-4071-A992-80715ED70B75}"/>
              </a:ext>
            </a:extLst>
          </p:cNvPr>
          <p:cNvSpPr txBox="1"/>
          <p:nvPr/>
        </p:nvSpPr>
        <p:spPr>
          <a:xfrm>
            <a:off x="3641069" y="3133477"/>
            <a:ext cx="975635" cy="307777"/>
          </a:xfrm>
          <a:prstGeom prst="rect">
            <a:avLst/>
          </a:prstGeom>
          <a:noFill/>
        </p:spPr>
        <p:txBody>
          <a:bodyPr wrap="square" rtlCol="0">
            <a:spAutoFit/>
          </a:bodyPr>
          <a:lstStyle/>
          <a:p>
            <a:r>
              <a:rPr lang="en-US" b="1"/>
              <a:t>Kết quả</a:t>
            </a:r>
          </a:p>
        </p:txBody>
      </p:sp>
      <p:sp>
        <p:nvSpPr>
          <p:cNvPr id="4" name="Title 3">
            <a:extLst>
              <a:ext uri="{FF2B5EF4-FFF2-40B4-BE49-F238E27FC236}">
                <a16:creationId xmlns:a16="http://schemas.microsoft.com/office/drawing/2014/main" id="{03371C5B-AE14-7043-93F0-F216C76BD56A}"/>
              </a:ext>
            </a:extLst>
          </p:cNvPr>
          <p:cNvSpPr>
            <a:spLocks noGrp="1"/>
          </p:cNvSpPr>
          <p:nvPr>
            <p:ph type="title"/>
          </p:nvPr>
        </p:nvSpPr>
        <p:spPr/>
        <p:txBody>
          <a:bodyPr/>
          <a:lstStyle/>
          <a:p>
            <a:r>
              <a:rPr lang="en-VN" dirty="0"/>
              <a:t>MỘT SỐ KẾT QUẢ</a:t>
            </a:r>
            <a:endParaRPr lang="en-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par>
                                <p:cTn id="8" presetID="22" presetClass="entr" presetSubtype="4"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down)">
                                      <p:cBhvr>
                                        <p:cTn id="10" dur="500"/>
                                        <p:tgtEl>
                                          <p:spTgt spid="18"/>
                                        </p:tgtEl>
                                      </p:cBhvr>
                                    </p:animEffect>
                                  </p:childTnLst>
                                </p:cTn>
                              </p:par>
                              <p:par>
                                <p:cTn id="11" presetID="22" presetClass="entr" presetSubtype="4"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500"/>
                                        <p:tgtEl>
                                          <p:spTgt spid="19"/>
                                        </p:tgtEl>
                                      </p:cBhvr>
                                    </p:animEffect>
                                  </p:childTnLst>
                                </p:cTn>
                              </p:par>
                              <p:par>
                                <p:cTn id="14" presetID="22" presetClass="entr" presetSubtype="4"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down)">
                                      <p:cBhvr>
                                        <p:cTn id="16" dur="500"/>
                                        <p:tgtEl>
                                          <p:spTgt spid="20"/>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down)">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0531EAD6-74DB-7C43-B082-4ED1C6FA2A0A}"/>
              </a:ext>
            </a:extLst>
          </p:cNvPr>
          <p:cNvSpPr>
            <a:spLocks noGrp="1"/>
          </p:cNvSpPr>
          <p:nvPr>
            <p:ph type="title"/>
          </p:nvPr>
        </p:nvSpPr>
        <p:spPr/>
        <p:txBody>
          <a:bodyPr/>
          <a:lstStyle/>
          <a:p>
            <a:r>
              <a:rPr lang="en-VN" sz="2400">
                <a:latin typeface="+mn-lt"/>
              </a:rPr>
              <a:t>MỘT SỐ KẾT QUẢ</a:t>
            </a:r>
          </a:p>
        </p:txBody>
      </p:sp>
      <p:pic>
        <p:nvPicPr>
          <p:cNvPr id="3" name="Picture 2">
            <a:extLst>
              <a:ext uri="{FF2B5EF4-FFF2-40B4-BE49-F238E27FC236}">
                <a16:creationId xmlns:a16="http://schemas.microsoft.com/office/drawing/2014/main" id="{AF385E3C-6DFF-4247-8918-2BD36896D5A1}"/>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437338" y="1412581"/>
            <a:ext cx="1451699" cy="1431722"/>
          </a:xfrm>
          <a:prstGeom prst="rect">
            <a:avLst/>
          </a:prstGeom>
        </p:spPr>
      </p:pic>
      <p:pic>
        <p:nvPicPr>
          <p:cNvPr id="4" name="Picture 3">
            <a:extLst>
              <a:ext uri="{FF2B5EF4-FFF2-40B4-BE49-F238E27FC236}">
                <a16:creationId xmlns:a16="http://schemas.microsoft.com/office/drawing/2014/main" id="{8B5CD693-60CE-412A-956C-2315700791A6}"/>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437337" y="2895708"/>
            <a:ext cx="1451699" cy="1631134"/>
          </a:xfrm>
          <a:prstGeom prst="rect">
            <a:avLst/>
          </a:prstGeom>
        </p:spPr>
      </p:pic>
      <p:pic>
        <p:nvPicPr>
          <p:cNvPr id="5" name="Picture 4">
            <a:extLst>
              <a:ext uri="{FF2B5EF4-FFF2-40B4-BE49-F238E27FC236}">
                <a16:creationId xmlns:a16="http://schemas.microsoft.com/office/drawing/2014/main" id="{245490C5-1DF2-4C26-ACB3-7DD30013C809}"/>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5239588" y="1358271"/>
            <a:ext cx="1462001" cy="1431722"/>
          </a:xfrm>
          <a:prstGeom prst="rect">
            <a:avLst/>
          </a:prstGeom>
          <a:noFill/>
          <a:ln>
            <a:noFill/>
          </a:ln>
        </p:spPr>
      </p:pic>
      <p:pic>
        <p:nvPicPr>
          <p:cNvPr id="6" name="Picture 5">
            <a:extLst>
              <a:ext uri="{FF2B5EF4-FFF2-40B4-BE49-F238E27FC236}">
                <a16:creationId xmlns:a16="http://schemas.microsoft.com/office/drawing/2014/main" id="{FBDBF55C-1BEF-4216-917C-4DE1C15F5D60}"/>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39589" y="2895708"/>
            <a:ext cx="1462000" cy="1631134"/>
          </a:xfrm>
          <a:prstGeom prst="rect">
            <a:avLst/>
          </a:prstGeom>
          <a:noFill/>
          <a:ln>
            <a:noFill/>
          </a:ln>
        </p:spPr>
      </p:pic>
      <p:sp>
        <p:nvSpPr>
          <p:cNvPr id="7" name="TextBox 6">
            <a:extLst>
              <a:ext uri="{FF2B5EF4-FFF2-40B4-BE49-F238E27FC236}">
                <a16:creationId xmlns:a16="http://schemas.microsoft.com/office/drawing/2014/main" id="{BC21B428-1172-4E3A-A102-0367E26E689F}"/>
              </a:ext>
            </a:extLst>
          </p:cNvPr>
          <p:cNvSpPr txBox="1"/>
          <p:nvPr/>
        </p:nvSpPr>
        <p:spPr>
          <a:xfrm>
            <a:off x="1283292" y="4724090"/>
            <a:ext cx="1759788" cy="315600"/>
          </a:xfrm>
          <a:prstGeom prst="rect">
            <a:avLst/>
          </a:prstGeom>
          <a:noFill/>
        </p:spPr>
        <p:txBody>
          <a:bodyPr wrap="square" rtlCol="0">
            <a:spAutoFit/>
          </a:bodyPr>
          <a:lstStyle/>
          <a:p>
            <a:r>
              <a:rPr lang="en-US" b="1" dirty="0"/>
              <a:t>Bộ ảnh khuôn mặt</a:t>
            </a:r>
          </a:p>
        </p:txBody>
      </p:sp>
      <p:sp>
        <p:nvSpPr>
          <p:cNvPr id="8" name="TextBox 7">
            <a:extLst>
              <a:ext uri="{FF2B5EF4-FFF2-40B4-BE49-F238E27FC236}">
                <a16:creationId xmlns:a16="http://schemas.microsoft.com/office/drawing/2014/main" id="{234F0715-A2CA-4031-91F5-E79537E60B49}"/>
              </a:ext>
            </a:extLst>
          </p:cNvPr>
          <p:cNvSpPr txBox="1"/>
          <p:nvPr/>
        </p:nvSpPr>
        <p:spPr>
          <a:xfrm>
            <a:off x="4952728" y="4620280"/>
            <a:ext cx="2276350" cy="523220"/>
          </a:xfrm>
          <a:prstGeom prst="rect">
            <a:avLst/>
          </a:prstGeom>
          <a:noFill/>
        </p:spPr>
        <p:txBody>
          <a:bodyPr wrap="square" rtlCol="0">
            <a:spAutoFit/>
          </a:bodyPr>
          <a:lstStyle/>
          <a:p>
            <a:r>
              <a:rPr lang="en-US" b="1" dirty="0"/>
              <a:t>Kết quả thu được từ phương pháp đề xuất</a:t>
            </a:r>
          </a:p>
        </p:txBody>
      </p:sp>
      <p:grpSp>
        <p:nvGrpSpPr>
          <p:cNvPr id="20" name="Group 19"/>
          <p:cNvGrpSpPr/>
          <p:nvPr/>
        </p:nvGrpSpPr>
        <p:grpSpPr>
          <a:xfrm>
            <a:off x="3368185" y="2789993"/>
            <a:ext cx="1392253" cy="449449"/>
            <a:chOff x="3560474" y="2835173"/>
            <a:chExt cx="1392253" cy="449449"/>
          </a:xfrm>
        </p:grpSpPr>
        <p:sp>
          <p:nvSpPr>
            <p:cNvPr id="9" name="Arrow: Right 8">
              <a:extLst>
                <a:ext uri="{FF2B5EF4-FFF2-40B4-BE49-F238E27FC236}">
                  <a16:creationId xmlns:a16="http://schemas.microsoft.com/office/drawing/2014/main" id="{71CA7626-1050-4892-AC88-2769CFC680FE}"/>
                </a:ext>
              </a:extLst>
            </p:cNvPr>
            <p:cNvSpPr/>
            <p:nvPr/>
          </p:nvSpPr>
          <p:spPr>
            <a:xfrm>
              <a:off x="3560474" y="3121838"/>
              <a:ext cx="982704" cy="162784"/>
            </a:xfrm>
            <a:prstGeom prst="rightArrow">
              <a:avLst/>
            </a:prstGeom>
            <a:solidFill>
              <a:schemeClr val="accent5"/>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FE4E1029-21C4-4C16-9E3D-36F07291B6EE}"/>
                </a:ext>
              </a:extLst>
            </p:cNvPr>
            <p:cNvSpPr txBox="1"/>
            <p:nvPr/>
          </p:nvSpPr>
          <p:spPr>
            <a:xfrm>
              <a:off x="3560474" y="2835173"/>
              <a:ext cx="1392253" cy="307777"/>
            </a:xfrm>
            <a:prstGeom prst="rect">
              <a:avLst/>
            </a:prstGeom>
            <a:noFill/>
          </p:spPr>
          <p:txBody>
            <a:bodyPr wrap="square" rtlCol="0">
              <a:spAutoFit/>
            </a:bodyPr>
            <a:lstStyle/>
            <a:p>
              <a:r>
                <a:rPr lang="en-US" b="1" dirty="0"/>
                <a:t>Kết quả</a:t>
              </a:r>
            </a:p>
          </p:txBody>
        </p:sp>
      </p:grpSp>
      <p:grpSp>
        <p:nvGrpSpPr>
          <p:cNvPr id="21" name="Google Shape;271;p18">
            <a:extLst>
              <a:ext uri="{FF2B5EF4-FFF2-40B4-BE49-F238E27FC236}">
                <a16:creationId xmlns:a16="http://schemas.microsoft.com/office/drawing/2014/main" id="{7318089A-655E-4E5E-A0EC-3B8DA81C4354}"/>
              </a:ext>
            </a:extLst>
          </p:cNvPr>
          <p:cNvGrpSpPr/>
          <p:nvPr/>
        </p:nvGrpSpPr>
        <p:grpSpPr>
          <a:xfrm>
            <a:off x="312466" y="587260"/>
            <a:ext cx="309022" cy="376837"/>
            <a:chOff x="596350" y="929175"/>
            <a:chExt cx="407950" cy="497475"/>
          </a:xfrm>
        </p:grpSpPr>
        <p:sp>
          <p:nvSpPr>
            <p:cNvPr id="22" name="Google Shape;272;p18">
              <a:extLst>
                <a:ext uri="{FF2B5EF4-FFF2-40B4-BE49-F238E27FC236}">
                  <a16:creationId xmlns:a16="http://schemas.microsoft.com/office/drawing/2014/main" id="{6019FF8F-7AAC-438B-BBF2-26568DC8C5AA}"/>
                </a:ext>
              </a:extLst>
            </p:cNvPr>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3;p18">
              <a:extLst>
                <a:ext uri="{FF2B5EF4-FFF2-40B4-BE49-F238E27FC236}">
                  <a16:creationId xmlns:a16="http://schemas.microsoft.com/office/drawing/2014/main" id="{2525BDE3-3751-46F2-BC13-337CD9D0B243}"/>
                </a:ext>
              </a:extLst>
            </p:cNvPr>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4;p18">
              <a:extLst>
                <a:ext uri="{FF2B5EF4-FFF2-40B4-BE49-F238E27FC236}">
                  <a16:creationId xmlns:a16="http://schemas.microsoft.com/office/drawing/2014/main" id="{98761ED1-27AB-467B-9AD4-C5FADCBE2072}"/>
                </a:ext>
              </a:extLst>
            </p:cNvPr>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5;p18">
              <a:extLst>
                <a:ext uri="{FF2B5EF4-FFF2-40B4-BE49-F238E27FC236}">
                  <a16:creationId xmlns:a16="http://schemas.microsoft.com/office/drawing/2014/main" id="{40FF1BF7-7452-41EE-BF4A-C1B422D6A702}"/>
                </a:ext>
              </a:extLst>
            </p:cNvPr>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6;p18">
              <a:extLst>
                <a:ext uri="{FF2B5EF4-FFF2-40B4-BE49-F238E27FC236}">
                  <a16:creationId xmlns:a16="http://schemas.microsoft.com/office/drawing/2014/main" id="{7810A1B4-BE2E-4B92-9A03-3B21E737914A}"/>
                </a:ext>
              </a:extLst>
            </p:cNvPr>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7;p18">
              <a:extLst>
                <a:ext uri="{FF2B5EF4-FFF2-40B4-BE49-F238E27FC236}">
                  <a16:creationId xmlns:a16="http://schemas.microsoft.com/office/drawing/2014/main" id="{D7586959-502F-4FE8-9680-D8D963AA7E11}"/>
                </a:ext>
              </a:extLst>
            </p:cNvPr>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8;p18">
              <a:extLst>
                <a:ext uri="{FF2B5EF4-FFF2-40B4-BE49-F238E27FC236}">
                  <a16:creationId xmlns:a16="http://schemas.microsoft.com/office/drawing/2014/main" id="{5A07A4A3-839C-4046-82A1-94FECC6ECF96}"/>
                </a:ext>
              </a:extLst>
            </p:cNvPr>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551783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0531EAD6-74DB-7C43-B082-4ED1C6FA2A0A}"/>
              </a:ext>
            </a:extLst>
          </p:cNvPr>
          <p:cNvSpPr>
            <a:spLocks noGrp="1"/>
          </p:cNvSpPr>
          <p:nvPr>
            <p:ph type="title"/>
          </p:nvPr>
        </p:nvSpPr>
        <p:spPr/>
        <p:txBody>
          <a:bodyPr/>
          <a:lstStyle/>
          <a:p>
            <a:r>
              <a:rPr lang="en-VN" sz="2400">
                <a:latin typeface="+mn-lt"/>
              </a:rPr>
              <a:t>MỘT SỐ KẾT QUẢ</a:t>
            </a:r>
          </a:p>
        </p:txBody>
      </p:sp>
      <p:sp>
        <p:nvSpPr>
          <p:cNvPr id="2" name="Slide Number Placeholder 1">
            <a:extLst>
              <a:ext uri="{FF2B5EF4-FFF2-40B4-BE49-F238E27FC236}">
                <a16:creationId xmlns:a16="http://schemas.microsoft.com/office/drawing/2014/main" id="{C0EDF0C7-D20A-4B80-BEA3-1A298632FF5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11" name="Picture 10">
            <a:extLst>
              <a:ext uri="{FF2B5EF4-FFF2-40B4-BE49-F238E27FC236}">
                <a16:creationId xmlns:a16="http://schemas.microsoft.com/office/drawing/2014/main" id="{A033BCC3-EEEC-43C1-926B-F91D4C4C467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483079" y="1387579"/>
            <a:ext cx="1982015" cy="1514548"/>
          </a:xfrm>
          <a:prstGeom prst="rect">
            <a:avLst/>
          </a:prstGeom>
        </p:spPr>
      </p:pic>
      <p:pic>
        <p:nvPicPr>
          <p:cNvPr id="12" name="Picture 11">
            <a:extLst>
              <a:ext uri="{FF2B5EF4-FFF2-40B4-BE49-F238E27FC236}">
                <a16:creationId xmlns:a16="http://schemas.microsoft.com/office/drawing/2014/main" id="{8E37C946-DF81-48ED-9906-FB2050A3DDA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68500" y="1371315"/>
            <a:ext cx="1832511" cy="1593513"/>
          </a:xfrm>
          <a:prstGeom prst="rect">
            <a:avLst/>
          </a:prstGeom>
          <a:noFill/>
          <a:ln>
            <a:noFill/>
          </a:ln>
        </p:spPr>
      </p:pic>
      <p:pic>
        <p:nvPicPr>
          <p:cNvPr id="13" name="Picture 12">
            <a:extLst>
              <a:ext uri="{FF2B5EF4-FFF2-40B4-BE49-F238E27FC236}">
                <a16:creationId xmlns:a16="http://schemas.microsoft.com/office/drawing/2014/main" id="{4603BDDF-D6FF-4B57-A17F-349973401F6E}"/>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1438527" y="2969225"/>
            <a:ext cx="2026567" cy="1549836"/>
          </a:xfrm>
          <a:prstGeom prst="rect">
            <a:avLst/>
          </a:prstGeom>
        </p:spPr>
      </p:pic>
      <p:pic>
        <p:nvPicPr>
          <p:cNvPr id="14" name="Picture 13">
            <a:extLst>
              <a:ext uri="{FF2B5EF4-FFF2-40B4-BE49-F238E27FC236}">
                <a16:creationId xmlns:a16="http://schemas.microsoft.com/office/drawing/2014/main" id="{420B5F09-342C-4FC1-91DF-5C8763D29B8B}"/>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68500" y="3045827"/>
            <a:ext cx="1803361" cy="1396632"/>
          </a:xfrm>
          <a:prstGeom prst="rect">
            <a:avLst/>
          </a:prstGeom>
          <a:noFill/>
          <a:ln>
            <a:noFill/>
          </a:ln>
        </p:spPr>
      </p:pic>
      <p:sp>
        <p:nvSpPr>
          <p:cNvPr id="16" name="TextBox 15">
            <a:extLst>
              <a:ext uri="{FF2B5EF4-FFF2-40B4-BE49-F238E27FC236}">
                <a16:creationId xmlns:a16="http://schemas.microsoft.com/office/drawing/2014/main" id="{06D7C7A5-825A-47F0-8FFB-EF745C6FEF03}"/>
              </a:ext>
            </a:extLst>
          </p:cNvPr>
          <p:cNvSpPr txBox="1"/>
          <p:nvPr/>
        </p:nvSpPr>
        <p:spPr>
          <a:xfrm>
            <a:off x="1242630" y="4640411"/>
            <a:ext cx="3076889" cy="307777"/>
          </a:xfrm>
          <a:prstGeom prst="rect">
            <a:avLst/>
          </a:prstGeom>
          <a:noFill/>
        </p:spPr>
        <p:txBody>
          <a:bodyPr wrap="square" rtlCol="0">
            <a:spAutoFit/>
          </a:bodyPr>
          <a:lstStyle/>
          <a:p>
            <a:r>
              <a:rPr lang="en-US" b="1" dirty="0"/>
              <a:t>Bộ ảnh vùng da nhạy cảm</a:t>
            </a:r>
          </a:p>
        </p:txBody>
      </p:sp>
      <p:sp>
        <p:nvSpPr>
          <p:cNvPr id="17" name="TextBox 16">
            <a:extLst>
              <a:ext uri="{FF2B5EF4-FFF2-40B4-BE49-F238E27FC236}">
                <a16:creationId xmlns:a16="http://schemas.microsoft.com/office/drawing/2014/main" id="{5DB74C38-572B-4E29-864C-15B97231EEE3}"/>
              </a:ext>
            </a:extLst>
          </p:cNvPr>
          <p:cNvSpPr txBox="1"/>
          <p:nvPr/>
        </p:nvSpPr>
        <p:spPr>
          <a:xfrm>
            <a:off x="4946580" y="4532689"/>
            <a:ext cx="2276350" cy="523220"/>
          </a:xfrm>
          <a:prstGeom prst="rect">
            <a:avLst/>
          </a:prstGeom>
          <a:noFill/>
        </p:spPr>
        <p:txBody>
          <a:bodyPr wrap="square" rtlCol="0">
            <a:spAutoFit/>
          </a:bodyPr>
          <a:lstStyle/>
          <a:p>
            <a:r>
              <a:rPr lang="en-US" b="1" dirty="0"/>
              <a:t>Kết quả thu được từ phương pháp đề xuất</a:t>
            </a:r>
          </a:p>
        </p:txBody>
      </p:sp>
      <p:grpSp>
        <p:nvGrpSpPr>
          <p:cNvPr id="20" name="Group 19"/>
          <p:cNvGrpSpPr/>
          <p:nvPr/>
        </p:nvGrpSpPr>
        <p:grpSpPr>
          <a:xfrm>
            <a:off x="3857922" y="2611283"/>
            <a:ext cx="1688635" cy="528128"/>
            <a:chOff x="4296172" y="2589859"/>
            <a:chExt cx="1414305" cy="406247"/>
          </a:xfrm>
        </p:grpSpPr>
        <p:sp>
          <p:nvSpPr>
            <p:cNvPr id="18" name="TextBox 17">
              <a:extLst>
                <a:ext uri="{FF2B5EF4-FFF2-40B4-BE49-F238E27FC236}">
                  <a16:creationId xmlns:a16="http://schemas.microsoft.com/office/drawing/2014/main" id="{56E64206-2578-4A15-B48E-8D324CF1EB2B}"/>
                </a:ext>
              </a:extLst>
            </p:cNvPr>
            <p:cNvSpPr txBox="1"/>
            <p:nvPr/>
          </p:nvSpPr>
          <p:spPr>
            <a:xfrm>
              <a:off x="4296172" y="2589859"/>
              <a:ext cx="1414305" cy="236748"/>
            </a:xfrm>
            <a:prstGeom prst="rect">
              <a:avLst/>
            </a:prstGeom>
            <a:noFill/>
          </p:spPr>
          <p:txBody>
            <a:bodyPr wrap="square" rtlCol="0">
              <a:spAutoFit/>
            </a:bodyPr>
            <a:lstStyle/>
            <a:p>
              <a:r>
                <a:rPr lang="en-US" b="1" dirty="0"/>
                <a:t>Kết quả</a:t>
              </a:r>
            </a:p>
          </p:txBody>
        </p:sp>
        <p:sp>
          <p:nvSpPr>
            <p:cNvPr id="19" name="Arrow: Right 18">
              <a:extLst>
                <a:ext uri="{FF2B5EF4-FFF2-40B4-BE49-F238E27FC236}">
                  <a16:creationId xmlns:a16="http://schemas.microsoft.com/office/drawing/2014/main" id="{1B4C9B6D-E7FD-4EC7-9FE2-D2C712368AB0}"/>
                </a:ext>
              </a:extLst>
            </p:cNvPr>
            <p:cNvSpPr/>
            <p:nvPr/>
          </p:nvSpPr>
          <p:spPr>
            <a:xfrm>
              <a:off x="4355348" y="2902127"/>
              <a:ext cx="654863" cy="93979"/>
            </a:xfrm>
            <a:prstGeom prst="rightArrow">
              <a:avLst/>
            </a:prstGeom>
            <a:solidFill>
              <a:schemeClr val="accent5"/>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21" name="Google Shape;271;p18">
            <a:extLst>
              <a:ext uri="{FF2B5EF4-FFF2-40B4-BE49-F238E27FC236}">
                <a16:creationId xmlns:a16="http://schemas.microsoft.com/office/drawing/2014/main" id="{7318089A-655E-4E5E-A0EC-3B8DA81C4354}"/>
              </a:ext>
            </a:extLst>
          </p:cNvPr>
          <p:cNvGrpSpPr/>
          <p:nvPr/>
        </p:nvGrpSpPr>
        <p:grpSpPr>
          <a:xfrm>
            <a:off x="312466" y="587260"/>
            <a:ext cx="309022" cy="376837"/>
            <a:chOff x="596350" y="929175"/>
            <a:chExt cx="407950" cy="497475"/>
          </a:xfrm>
        </p:grpSpPr>
        <p:sp>
          <p:nvSpPr>
            <p:cNvPr id="22" name="Google Shape;272;p18">
              <a:extLst>
                <a:ext uri="{FF2B5EF4-FFF2-40B4-BE49-F238E27FC236}">
                  <a16:creationId xmlns:a16="http://schemas.microsoft.com/office/drawing/2014/main" id="{6019FF8F-7AAC-438B-BBF2-26568DC8C5AA}"/>
                </a:ext>
              </a:extLst>
            </p:cNvPr>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3;p18">
              <a:extLst>
                <a:ext uri="{FF2B5EF4-FFF2-40B4-BE49-F238E27FC236}">
                  <a16:creationId xmlns:a16="http://schemas.microsoft.com/office/drawing/2014/main" id="{2525BDE3-3751-46F2-BC13-337CD9D0B243}"/>
                </a:ext>
              </a:extLst>
            </p:cNvPr>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4;p18">
              <a:extLst>
                <a:ext uri="{FF2B5EF4-FFF2-40B4-BE49-F238E27FC236}">
                  <a16:creationId xmlns:a16="http://schemas.microsoft.com/office/drawing/2014/main" id="{98761ED1-27AB-467B-9AD4-C5FADCBE2072}"/>
                </a:ext>
              </a:extLst>
            </p:cNvPr>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5;p18">
              <a:extLst>
                <a:ext uri="{FF2B5EF4-FFF2-40B4-BE49-F238E27FC236}">
                  <a16:creationId xmlns:a16="http://schemas.microsoft.com/office/drawing/2014/main" id="{40FF1BF7-7452-41EE-BF4A-C1B422D6A702}"/>
                </a:ext>
              </a:extLst>
            </p:cNvPr>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6;p18">
              <a:extLst>
                <a:ext uri="{FF2B5EF4-FFF2-40B4-BE49-F238E27FC236}">
                  <a16:creationId xmlns:a16="http://schemas.microsoft.com/office/drawing/2014/main" id="{7810A1B4-BE2E-4B92-9A03-3B21E737914A}"/>
                </a:ext>
              </a:extLst>
            </p:cNvPr>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7;p18">
              <a:extLst>
                <a:ext uri="{FF2B5EF4-FFF2-40B4-BE49-F238E27FC236}">
                  <a16:creationId xmlns:a16="http://schemas.microsoft.com/office/drawing/2014/main" id="{D7586959-502F-4FE8-9680-D8D963AA7E11}"/>
                </a:ext>
              </a:extLst>
            </p:cNvPr>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8;p18">
              <a:extLst>
                <a:ext uri="{FF2B5EF4-FFF2-40B4-BE49-F238E27FC236}">
                  <a16:creationId xmlns:a16="http://schemas.microsoft.com/office/drawing/2014/main" id="{5A07A4A3-839C-4046-82A1-94FECC6ECF96}"/>
                </a:ext>
              </a:extLst>
            </p:cNvPr>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769111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0"/>
          <p:cNvSpPr txBox="1">
            <a:spLocks noGrp="1"/>
          </p:cNvSpPr>
          <p:nvPr>
            <p:ph type="title"/>
          </p:nvPr>
        </p:nvSpPr>
        <p:spPr>
          <a:xfrm>
            <a:off x="749066" y="446542"/>
            <a:ext cx="5383325" cy="66696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a:latin typeface="+mn-lt"/>
              </a:rPr>
              <a:t>KẾT LUẬN</a:t>
            </a:r>
            <a:endParaRPr sz="2400">
              <a:latin typeface="+mn-lt"/>
            </a:endParaRPr>
          </a:p>
        </p:txBody>
      </p:sp>
      <p:sp>
        <p:nvSpPr>
          <p:cNvPr id="303" name="Google Shape;303;p2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grpSp>
        <p:nvGrpSpPr>
          <p:cNvPr id="304" name="Google Shape;304;p20"/>
          <p:cNvGrpSpPr/>
          <p:nvPr/>
        </p:nvGrpSpPr>
        <p:grpSpPr>
          <a:xfrm>
            <a:off x="299071" y="635918"/>
            <a:ext cx="335800" cy="279517"/>
            <a:chOff x="1247825" y="322750"/>
            <a:chExt cx="443300" cy="369000"/>
          </a:xfrm>
        </p:grpSpPr>
        <p:sp>
          <p:nvSpPr>
            <p:cNvPr id="305" name="Google Shape;305;p20"/>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0"/>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Text Placeholder 6">
            <a:extLst>
              <a:ext uri="{FF2B5EF4-FFF2-40B4-BE49-F238E27FC236}">
                <a16:creationId xmlns:a16="http://schemas.microsoft.com/office/drawing/2014/main" id="{8A9C43A0-2455-44B5-AB86-DD788BB67561}"/>
              </a:ext>
            </a:extLst>
          </p:cNvPr>
          <p:cNvSpPr txBox="1">
            <a:spLocks/>
          </p:cNvSpPr>
          <p:nvPr/>
        </p:nvSpPr>
        <p:spPr>
          <a:xfrm>
            <a:off x="272600" y="1484620"/>
            <a:ext cx="8327114" cy="13594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541338" indent="-531813"/>
            <a:r>
              <a:rPr lang="en-US" sz="1400" dirty="0" err="1">
                <a:solidFill>
                  <a:schemeClr val="tx1"/>
                </a:solidFill>
                <a:latin typeface="+mn-lt"/>
              </a:rPr>
              <a:t>Hình</a:t>
            </a:r>
            <a:r>
              <a:rPr lang="en-US" sz="1400" dirty="0">
                <a:solidFill>
                  <a:schemeClr val="tx1"/>
                </a:solidFill>
                <a:latin typeface="+mn-lt"/>
              </a:rPr>
              <a:t> </a:t>
            </a:r>
            <a:r>
              <a:rPr lang="en-US" sz="1400" dirty="0" err="1">
                <a:solidFill>
                  <a:schemeClr val="tx1"/>
                </a:solidFill>
                <a:latin typeface="+mn-lt"/>
              </a:rPr>
              <a:t>ảnh</a:t>
            </a:r>
            <a:r>
              <a:rPr lang="en-US" sz="1400" dirty="0">
                <a:solidFill>
                  <a:schemeClr val="tx1"/>
                </a:solidFill>
                <a:latin typeface="+mn-lt"/>
              </a:rPr>
              <a:t> </a:t>
            </a:r>
            <a:r>
              <a:rPr lang="en-US" sz="1400" dirty="0" err="1">
                <a:solidFill>
                  <a:schemeClr val="tx1"/>
                </a:solidFill>
                <a:latin typeface="+mn-lt"/>
              </a:rPr>
              <a:t>được</a:t>
            </a:r>
            <a:r>
              <a:rPr lang="en-US" sz="1400" dirty="0">
                <a:solidFill>
                  <a:schemeClr val="tx1"/>
                </a:solidFill>
                <a:latin typeface="+mn-lt"/>
              </a:rPr>
              <a:t> ra </a:t>
            </a:r>
            <a:r>
              <a:rPr lang="en-US" sz="1400" dirty="0" err="1">
                <a:solidFill>
                  <a:schemeClr val="tx1"/>
                </a:solidFill>
                <a:latin typeface="+mn-lt"/>
              </a:rPr>
              <a:t>là</a:t>
            </a:r>
            <a:r>
              <a:rPr lang="en-US" sz="1400" dirty="0">
                <a:solidFill>
                  <a:schemeClr val="tx1"/>
                </a:solidFill>
                <a:latin typeface="+mn-lt"/>
              </a:rPr>
              <a:t> </a:t>
            </a:r>
            <a:r>
              <a:rPr lang="en-US" sz="1400" dirty="0" err="1">
                <a:solidFill>
                  <a:schemeClr val="tx1"/>
                </a:solidFill>
                <a:latin typeface="+mn-lt"/>
              </a:rPr>
              <a:t>hình</a:t>
            </a:r>
            <a:r>
              <a:rPr lang="en-US" sz="1400" dirty="0">
                <a:solidFill>
                  <a:schemeClr val="tx1"/>
                </a:solidFill>
                <a:latin typeface="+mn-lt"/>
              </a:rPr>
              <a:t> </a:t>
            </a:r>
            <a:r>
              <a:rPr lang="en-US" sz="1400" dirty="0" err="1">
                <a:solidFill>
                  <a:schemeClr val="tx1"/>
                </a:solidFill>
                <a:latin typeface="+mn-lt"/>
              </a:rPr>
              <a:t>ảnh</a:t>
            </a:r>
            <a:r>
              <a:rPr lang="en-US" sz="1400" dirty="0">
                <a:solidFill>
                  <a:schemeClr val="tx1"/>
                </a:solidFill>
                <a:latin typeface="+mn-lt"/>
              </a:rPr>
              <a:t> </a:t>
            </a:r>
            <a:r>
              <a:rPr lang="en-US" sz="1400" dirty="0" err="1">
                <a:solidFill>
                  <a:schemeClr val="tx1"/>
                </a:solidFill>
                <a:latin typeface="+mn-lt"/>
              </a:rPr>
              <a:t>được</a:t>
            </a:r>
            <a:r>
              <a:rPr lang="en-US" sz="1400" dirty="0">
                <a:solidFill>
                  <a:schemeClr val="tx1"/>
                </a:solidFill>
                <a:latin typeface="+mn-lt"/>
              </a:rPr>
              <a:t> </a:t>
            </a:r>
            <a:r>
              <a:rPr lang="en-US" sz="1400" dirty="0" err="1">
                <a:solidFill>
                  <a:schemeClr val="tx1"/>
                </a:solidFill>
                <a:latin typeface="+mn-lt"/>
              </a:rPr>
              <a:t>phát</a:t>
            </a:r>
            <a:r>
              <a:rPr lang="en-US" sz="1400" dirty="0">
                <a:solidFill>
                  <a:schemeClr val="tx1"/>
                </a:solidFill>
                <a:latin typeface="+mn-lt"/>
              </a:rPr>
              <a:t> </a:t>
            </a:r>
            <a:r>
              <a:rPr lang="en-US" sz="1400" dirty="0" err="1">
                <a:solidFill>
                  <a:schemeClr val="tx1"/>
                </a:solidFill>
                <a:latin typeface="+mn-lt"/>
              </a:rPr>
              <a:t>hiện</a:t>
            </a:r>
            <a:r>
              <a:rPr lang="en-US" sz="1400" dirty="0">
                <a:solidFill>
                  <a:schemeClr val="tx1"/>
                </a:solidFill>
                <a:latin typeface="+mn-lt"/>
              </a:rPr>
              <a:t> da </a:t>
            </a:r>
            <a:r>
              <a:rPr lang="en-US" sz="1400" dirty="0" err="1">
                <a:solidFill>
                  <a:schemeClr val="tx1"/>
                </a:solidFill>
                <a:latin typeface="+mn-lt"/>
              </a:rPr>
              <a:t>với</a:t>
            </a:r>
            <a:r>
              <a:rPr lang="en-US" sz="1400" dirty="0">
                <a:solidFill>
                  <a:schemeClr val="tx1"/>
                </a:solidFill>
                <a:latin typeface="+mn-lt"/>
              </a:rPr>
              <a:t> </a:t>
            </a:r>
            <a:r>
              <a:rPr lang="en-US" sz="1400" dirty="0" err="1">
                <a:solidFill>
                  <a:schemeClr val="tx1"/>
                </a:solidFill>
                <a:latin typeface="+mn-lt"/>
              </a:rPr>
              <a:t>phương</a:t>
            </a:r>
            <a:r>
              <a:rPr lang="en-US" sz="1400" dirty="0">
                <a:solidFill>
                  <a:schemeClr val="tx1"/>
                </a:solidFill>
                <a:latin typeface="+mn-lt"/>
              </a:rPr>
              <a:t> </a:t>
            </a:r>
            <a:r>
              <a:rPr lang="en-US" sz="1400" dirty="0" err="1">
                <a:solidFill>
                  <a:schemeClr val="tx1"/>
                </a:solidFill>
                <a:latin typeface="+mn-lt"/>
              </a:rPr>
              <a:t>pháp</a:t>
            </a:r>
            <a:r>
              <a:rPr lang="en-US" sz="1400" dirty="0">
                <a:solidFill>
                  <a:schemeClr val="tx1"/>
                </a:solidFill>
                <a:latin typeface="+mn-lt"/>
              </a:rPr>
              <a:t> </a:t>
            </a:r>
            <a:r>
              <a:rPr lang="en-US" sz="1400" dirty="0" err="1">
                <a:solidFill>
                  <a:schemeClr val="tx1"/>
                </a:solidFill>
                <a:latin typeface="+mn-lt"/>
              </a:rPr>
              <a:t>đề</a:t>
            </a:r>
            <a:r>
              <a:rPr lang="en-US" sz="1400" dirty="0">
                <a:solidFill>
                  <a:schemeClr val="tx1"/>
                </a:solidFill>
                <a:latin typeface="+mn-lt"/>
              </a:rPr>
              <a:t> </a:t>
            </a:r>
            <a:r>
              <a:rPr lang="en-US" sz="1400" dirty="0" err="1">
                <a:solidFill>
                  <a:schemeClr val="tx1"/>
                </a:solidFill>
                <a:latin typeface="+mn-lt"/>
              </a:rPr>
              <a:t>xuất</a:t>
            </a:r>
            <a:r>
              <a:rPr lang="en-US" sz="1400" dirty="0">
                <a:solidFill>
                  <a:schemeClr val="tx1"/>
                </a:solidFill>
                <a:latin typeface="+mn-lt"/>
              </a:rPr>
              <a:t> </a:t>
            </a:r>
            <a:r>
              <a:rPr lang="en-US" sz="1400" dirty="0" err="1">
                <a:solidFill>
                  <a:schemeClr val="tx1"/>
                </a:solidFill>
                <a:latin typeface="+mn-lt"/>
              </a:rPr>
              <a:t>là</a:t>
            </a:r>
            <a:r>
              <a:rPr lang="en-US" sz="1400" dirty="0">
                <a:solidFill>
                  <a:schemeClr val="tx1"/>
                </a:solidFill>
                <a:latin typeface="+mn-lt"/>
              </a:rPr>
              <a:t> </a:t>
            </a:r>
            <a:r>
              <a:rPr lang="en-US" sz="1400" dirty="0" err="1">
                <a:solidFill>
                  <a:schemeClr val="tx1"/>
                </a:solidFill>
                <a:latin typeface="+mn-lt"/>
              </a:rPr>
              <a:t>thuật</a:t>
            </a:r>
            <a:r>
              <a:rPr lang="en-US" sz="1400" dirty="0">
                <a:solidFill>
                  <a:schemeClr val="tx1"/>
                </a:solidFill>
                <a:latin typeface="+mn-lt"/>
              </a:rPr>
              <a:t> </a:t>
            </a:r>
            <a:r>
              <a:rPr lang="en-US" sz="1400" dirty="0" err="1">
                <a:solidFill>
                  <a:schemeClr val="tx1"/>
                </a:solidFill>
                <a:latin typeface="+mn-lt"/>
              </a:rPr>
              <a:t>toán</a:t>
            </a:r>
            <a:r>
              <a:rPr lang="en-US" sz="1400" dirty="0">
                <a:solidFill>
                  <a:schemeClr val="tx1"/>
                </a:solidFill>
                <a:latin typeface="+mn-lt"/>
              </a:rPr>
              <a:t> Zero-sum game </a:t>
            </a:r>
          </a:p>
          <a:p>
            <a:pPr marL="541338" indent="-531813"/>
            <a:r>
              <a:rPr lang="en-US" sz="1400" dirty="0" err="1">
                <a:solidFill>
                  <a:schemeClr val="tx1"/>
                </a:solidFill>
                <a:latin typeface="+mn-lt"/>
              </a:rPr>
              <a:t>Tiến</a:t>
            </a:r>
            <a:r>
              <a:rPr lang="en-US" sz="1400" dirty="0">
                <a:solidFill>
                  <a:schemeClr val="tx1"/>
                </a:solidFill>
                <a:latin typeface="+mn-lt"/>
              </a:rPr>
              <a:t> </a:t>
            </a:r>
            <a:r>
              <a:rPr lang="en-US" sz="1400" dirty="0" err="1">
                <a:solidFill>
                  <a:schemeClr val="tx1"/>
                </a:solidFill>
                <a:latin typeface="+mn-lt"/>
              </a:rPr>
              <a:t>hành</a:t>
            </a:r>
            <a:r>
              <a:rPr lang="en-US" sz="1400" dirty="0">
                <a:solidFill>
                  <a:schemeClr val="tx1"/>
                </a:solidFill>
                <a:latin typeface="+mn-lt"/>
              </a:rPr>
              <a:t> so </a:t>
            </a:r>
            <a:r>
              <a:rPr lang="en-US" sz="1400" dirty="0" err="1">
                <a:solidFill>
                  <a:schemeClr val="tx1"/>
                </a:solidFill>
                <a:latin typeface="+mn-lt"/>
              </a:rPr>
              <a:t>sánh</a:t>
            </a:r>
            <a:r>
              <a:rPr lang="en-US" sz="1400" dirty="0">
                <a:solidFill>
                  <a:schemeClr val="tx1"/>
                </a:solidFill>
                <a:latin typeface="+mn-lt"/>
              </a:rPr>
              <a:t> </a:t>
            </a:r>
            <a:r>
              <a:rPr lang="en-US" sz="1400" dirty="0" err="1">
                <a:solidFill>
                  <a:schemeClr val="tx1"/>
                </a:solidFill>
                <a:latin typeface="+mn-lt"/>
              </a:rPr>
              <a:t>với</a:t>
            </a:r>
            <a:r>
              <a:rPr lang="en-US" sz="1400" dirty="0">
                <a:solidFill>
                  <a:schemeClr val="tx1"/>
                </a:solidFill>
                <a:latin typeface="+mn-lt"/>
              </a:rPr>
              <a:t> </a:t>
            </a:r>
            <a:r>
              <a:rPr lang="en-US" sz="1400" dirty="0" err="1">
                <a:solidFill>
                  <a:schemeClr val="tx1"/>
                </a:solidFill>
                <a:latin typeface="+mn-lt"/>
              </a:rPr>
              <a:t>kết</a:t>
            </a:r>
            <a:r>
              <a:rPr lang="en-US" sz="1400" dirty="0">
                <a:solidFill>
                  <a:schemeClr val="tx1"/>
                </a:solidFill>
                <a:latin typeface="+mn-lt"/>
              </a:rPr>
              <a:t> </a:t>
            </a:r>
            <a:r>
              <a:rPr lang="en-US" sz="1400" dirty="0" err="1">
                <a:solidFill>
                  <a:schemeClr val="tx1"/>
                </a:solidFill>
                <a:latin typeface="+mn-lt"/>
              </a:rPr>
              <a:t>quả</a:t>
            </a:r>
            <a:r>
              <a:rPr lang="en-US" sz="1400" dirty="0">
                <a:solidFill>
                  <a:schemeClr val="tx1"/>
                </a:solidFill>
                <a:latin typeface="+mn-lt"/>
              </a:rPr>
              <a:t> </a:t>
            </a:r>
            <a:r>
              <a:rPr lang="en-US" sz="1400" dirty="0" err="1">
                <a:solidFill>
                  <a:schemeClr val="tx1"/>
                </a:solidFill>
                <a:latin typeface="+mn-lt"/>
              </a:rPr>
              <a:t>chuẩn</a:t>
            </a:r>
            <a:r>
              <a:rPr lang="en-US" sz="1400" dirty="0">
                <a:solidFill>
                  <a:schemeClr val="tx1"/>
                </a:solidFill>
                <a:latin typeface="+mn-lt"/>
              </a:rPr>
              <a:t> </a:t>
            </a:r>
            <a:r>
              <a:rPr lang="en-US" sz="1400" dirty="0" err="1">
                <a:solidFill>
                  <a:schemeClr val="tx1"/>
                </a:solidFill>
                <a:latin typeface="+mn-lt"/>
              </a:rPr>
              <a:t>của</a:t>
            </a:r>
            <a:r>
              <a:rPr lang="en-US" sz="1400" dirty="0">
                <a:solidFill>
                  <a:schemeClr val="tx1"/>
                </a:solidFill>
                <a:latin typeface="+mn-lt"/>
              </a:rPr>
              <a:t> </a:t>
            </a:r>
            <a:r>
              <a:rPr lang="en-US" sz="1400" dirty="0" err="1">
                <a:solidFill>
                  <a:schemeClr val="tx1"/>
                </a:solidFill>
                <a:latin typeface="+mn-lt"/>
              </a:rPr>
              <a:t>bộ</a:t>
            </a:r>
            <a:r>
              <a:rPr lang="en-US" sz="1400" dirty="0">
                <a:solidFill>
                  <a:schemeClr val="tx1"/>
                </a:solidFill>
                <a:latin typeface="+mn-lt"/>
              </a:rPr>
              <a:t> </a:t>
            </a:r>
            <a:r>
              <a:rPr lang="en-US" sz="1400" dirty="0" err="1">
                <a:solidFill>
                  <a:schemeClr val="tx1"/>
                </a:solidFill>
                <a:latin typeface="+mn-lt"/>
              </a:rPr>
              <a:t>dữ</a:t>
            </a:r>
            <a:r>
              <a:rPr lang="en-US" sz="1400" dirty="0">
                <a:solidFill>
                  <a:schemeClr val="tx1"/>
                </a:solidFill>
                <a:latin typeface="+mn-lt"/>
              </a:rPr>
              <a:t> </a:t>
            </a:r>
            <a:r>
              <a:rPr lang="en-US" sz="1400" dirty="0" err="1">
                <a:solidFill>
                  <a:schemeClr val="tx1"/>
                </a:solidFill>
                <a:latin typeface="+mn-lt"/>
              </a:rPr>
              <a:t>liệu</a:t>
            </a:r>
            <a:r>
              <a:rPr lang="en-US" sz="1400" dirty="0">
                <a:solidFill>
                  <a:schemeClr val="tx1"/>
                </a:solidFill>
                <a:latin typeface="+mn-lt"/>
              </a:rPr>
              <a:t> </a:t>
            </a:r>
            <a:r>
              <a:rPr lang="en-US" sz="1400" dirty="0" err="1">
                <a:solidFill>
                  <a:schemeClr val="tx1"/>
                </a:solidFill>
                <a:latin typeface="+mn-lt"/>
              </a:rPr>
              <a:t>All_Skin_Dataset</a:t>
            </a:r>
            <a:r>
              <a:rPr lang="en-US" sz="1400" dirty="0">
                <a:solidFill>
                  <a:schemeClr val="tx1"/>
                </a:solidFill>
                <a:latin typeface="+mn-lt"/>
              </a:rPr>
              <a:t> </a:t>
            </a:r>
            <a:r>
              <a:rPr lang="en-US" sz="1400" dirty="0" err="1">
                <a:solidFill>
                  <a:schemeClr val="tx1"/>
                </a:solidFill>
                <a:latin typeface="+mn-lt"/>
              </a:rPr>
              <a:t>để</a:t>
            </a:r>
            <a:r>
              <a:rPr lang="en-US" sz="1400" dirty="0">
                <a:solidFill>
                  <a:schemeClr val="tx1"/>
                </a:solidFill>
                <a:latin typeface="+mn-lt"/>
              </a:rPr>
              <a:t> </a:t>
            </a:r>
            <a:r>
              <a:rPr lang="en-US" sz="1400" dirty="0" err="1">
                <a:solidFill>
                  <a:schemeClr val="tx1"/>
                </a:solidFill>
                <a:latin typeface="+mn-lt"/>
              </a:rPr>
              <a:t>đánh</a:t>
            </a:r>
            <a:r>
              <a:rPr lang="en-US" sz="1400" dirty="0">
                <a:solidFill>
                  <a:schemeClr val="tx1"/>
                </a:solidFill>
                <a:latin typeface="+mn-lt"/>
              </a:rPr>
              <a:t> </a:t>
            </a:r>
            <a:r>
              <a:rPr lang="en-US" sz="1400" dirty="0" err="1">
                <a:solidFill>
                  <a:schemeClr val="tx1"/>
                </a:solidFill>
                <a:latin typeface="+mn-lt"/>
              </a:rPr>
              <a:t>giá</a:t>
            </a:r>
            <a:r>
              <a:rPr lang="en-US" sz="1400" dirty="0">
                <a:solidFill>
                  <a:schemeClr val="tx1"/>
                </a:solidFill>
                <a:latin typeface="+mn-lt"/>
              </a:rPr>
              <a:t> </a:t>
            </a:r>
            <a:r>
              <a:rPr lang="en-US" sz="1400" dirty="0" err="1">
                <a:solidFill>
                  <a:schemeClr val="tx1"/>
                </a:solidFill>
                <a:latin typeface="+mn-lt"/>
              </a:rPr>
              <a:t>độ</a:t>
            </a:r>
            <a:r>
              <a:rPr lang="en-US" sz="1400" dirty="0">
                <a:solidFill>
                  <a:schemeClr val="tx1"/>
                </a:solidFill>
                <a:latin typeface="+mn-lt"/>
              </a:rPr>
              <a:t> </a:t>
            </a:r>
            <a:r>
              <a:rPr lang="en-US" sz="1400" dirty="0" err="1">
                <a:solidFill>
                  <a:schemeClr val="tx1"/>
                </a:solidFill>
                <a:latin typeface="+mn-lt"/>
              </a:rPr>
              <a:t>chênh</a:t>
            </a:r>
            <a:r>
              <a:rPr lang="en-US" sz="1400" dirty="0">
                <a:solidFill>
                  <a:schemeClr val="tx1"/>
                </a:solidFill>
                <a:latin typeface="+mn-lt"/>
              </a:rPr>
              <a:t> </a:t>
            </a:r>
            <a:r>
              <a:rPr lang="en-US" sz="1400" dirty="0" err="1">
                <a:solidFill>
                  <a:schemeClr val="tx1"/>
                </a:solidFill>
                <a:latin typeface="+mn-lt"/>
              </a:rPr>
              <a:t>lệch</a:t>
            </a:r>
            <a:r>
              <a:rPr lang="en-US" sz="1400" dirty="0">
                <a:solidFill>
                  <a:schemeClr val="tx1"/>
                </a:solidFill>
                <a:latin typeface="+mn-lt"/>
              </a:rPr>
              <a:t> </a:t>
            </a:r>
            <a:r>
              <a:rPr lang="en-US" sz="1400" dirty="0" err="1">
                <a:solidFill>
                  <a:schemeClr val="tx1"/>
                </a:solidFill>
                <a:latin typeface="+mn-lt"/>
              </a:rPr>
              <a:t>của</a:t>
            </a:r>
            <a:r>
              <a:rPr lang="en-US" sz="1400" dirty="0">
                <a:solidFill>
                  <a:schemeClr val="tx1"/>
                </a:solidFill>
                <a:latin typeface="+mn-lt"/>
              </a:rPr>
              <a:t> </a:t>
            </a:r>
            <a:r>
              <a:rPr lang="en-US" sz="1400" dirty="0" err="1">
                <a:solidFill>
                  <a:schemeClr val="tx1"/>
                </a:solidFill>
                <a:latin typeface="+mn-lt"/>
              </a:rPr>
              <a:t>các</a:t>
            </a:r>
            <a:r>
              <a:rPr lang="en-US" sz="1400" dirty="0">
                <a:solidFill>
                  <a:schemeClr val="tx1"/>
                </a:solidFill>
                <a:latin typeface="+mn-lt"/>
              </a:rPr>
              <a:t> </a:t>
            </a:r>
            <a:r>
              <a:rPr lang="en-US" sz="1400" dirty="0" err="1">
                <a:solidFill>
                  <a:schemeClr val="tx1"/>
                </a:solidFill>
                <a:latin typeface="+mn-lt"/>
              </a:rPr>
              <a:t>lớp</a:t>
            </a:r>
            <a:r>
              <a:rPr lang="en-US" sz="1400" dirty="0">
                <a:solidFill>
                  <a:schemeClr val="tx1"/>
                </a:solidFill>
                <a:latin typeface="+mn-lt"/>
              </a:rPr>
              <a:t> Precision </a:t>
            </a:r>
            <a:r>
              <a:rPr lang="en-US" sz="1400" dirty="0" err="1">
                <a:solidFill>
                  <a:schemeClr val="tx1"/>
                </a:solidFill>
                <a:latin typeface="+mn-lt"/>
              </a:rPr>
              <a:t>và</a:t>
            </a:r>
            <a:r>
              <a:rPr lang="en-US" sz="1400" dirty="0">
                <a:solidFill>
                  <a:schemeClr val="tx1"/>
                </a:solidFill>
                <a:latin typeface="+mn-lt"/>
              </a:rPr>
              <a:t> Recall -&gt; </a:t>
            </a:r>
            <a:r>
              <a:rPr lang="en-US" sz="1400" dirty="0" err="1">
                <a:solidFill>
                  <a:schemeClr val="tx1"/>
                </a:solidFill>
                <a:latin typeface="+mn-lt"/>
              </a:rPr>
              <a:t>Tính</a:t>
            </a:r>
            <a:r>
              <a:rPr lang="en-US" sz="1400" dirty="0">
                <a:solidFill>
                  <a:schemeClr val="tx1"/>
                </a:solidFill>
                <a:latin typeface="+mn-lt"/>
              </a:rPr>
              <a:t> </a:t>
            </a:r>
            <a:r>
              <a:rPr lang="en-US" sz="1400" dirty="0" err="1">
                <a:solidFill>
                  <a:schemeClr val="tx1"/>
                </a:solidFill>
                <a:latin typeface="+mn-lt"/>
              </a:rPr>
              <a:t>trung</a:t>
            </a:r>
            <a:r>
              <a:rPr lang="en-US" sz="1400" dirty="0">
                <a:solidFill>
                  <a:schemeClr val="tx1"/>
                </a:solidFill>
                <a:latin typeface="+mn-lt"/>
              </a:rPr>
              <a:t> </a:t>
            </a:r>
            <a:r>
              <a:rPr lang="en-US" sz="1400" dirty="0" err="1">
                <a:solidFill>
                  <a:schemeClr val="tx1"/>
                </a:solidFill>
                <a:latin typeface="+mn-lt"/>
              </a:rPr>
              <a:t>bình</a:t>
            </a:r>
            <a:r>
              <a:rPr lang="en-US" sz="1400" dirty="0">
                <a:solidFill>
                  <a:schemeClr val="tx1"/>
                </a:solidFill>
                <a:latin typeface="+mn-lt"/>
              </a:rPr>
              <a:t> ra </a:t>
            </a:r>
            <a:r>
              <a:rPr lang="en-US" sz="1400" dirty="0" err="1">
                <a:solidFill>
                  <a:schemeClr val="tx1"/>
                </a:solidFill>
                <a:latin typeface="+mn-lt"/>
              </a:rPr>
              <a:t>kết</a:t>
            </a:r>
            <a:r>
              <a:rPr lang="en-US" sz="1400" dirty="0">
                <a:solidFill>
                  <a:schemeClr val="tx1"/>
                </a:solidFill>
                <a:latin typeface="+mn-lt"/>
              </a:rPr>
              <a:t> </a:t>
            </a:r>
            <a:r>
              <a:rPr lang="en-US" sz="1400" dirty="0" err="1">
                <a:solidFill>
                  <a:schemeClr val="tx1"/>
                </a:solidFill>
                <a:latin typeface="+mn-lt"/>
              </a:rPr>
              <a:t>quả</a:t>
            </a:r>
            <a:r>
              <a:rPr lang="en-US" sz="1400" dirty="0">
                <a:solidFill>
                  <a:schemeClr val="tx1"/>
                </a:solidFill>
                <a:latin typeface="+mn-lt"/>
              </a:rPr>
              <a:t> F1-Score </a:t>
            </a:r>
            <a:r>
              <a:rPr lang="en-US" sz="1400" dirty="0" err="1">
                <a:solidFill>
                  <a:schemeClr val="tx1"/>
                </a:solidFill>
                <a:latin typeface="+mn-lt"/>
              </a:rPr>
              <a:t>ở</a:t>
            </a:r>
            <a:r>
              <a:rPr lang="en-US" sz="1400" dirty="0">
                <a:solidFill>
                  <a:schemeClr val="tx1"/>
                </a:solidFill>
                <a:latin typeface="+mn-lt"/>
              </a:rPr>
              <a:t> </a:t>
            </a:r>
            <a:r>
              <a:rPr lang="en-US" sz="1400" dirty="0" err="1">
                <a:solidFill>
                  <a:schemeClr val="tx1"/>
                </a:solidFill>
                <a:latin typeface="+mn-lt"/>
              </a:rPr>
              <a:t>Bảng</a:t>
            </a:r>
            <a:r>
              <a:rPr lang="en-US" sz="1400" dirty="0">
                <a:solidFill>
                  <a:schemeClr val="tx1"/>
                </a:solidFill>
                <a:latin typeface="+mn-lt"/>
              </a:rPr>
              <a:t> 1</a:t>
            </a:r>
          </a:p>
          <a:p>
            <a:pPr marL="541338" indent="-531813"/>
            <a:r>
              <a:rPr lang="en-US" sz="1400" dirty="0" err="1">
                <a:solidFill>
                  <a:schemeClr val="tx1"/>
                </a:solidFill>
                <a:latin typeface="+mn-lt"/>
              </a:rPr>
              <a:t>Tiến</a:t>
            </a:r>
            <a:r>
              <a:rPr lang="en-US" sz="1400" dirty="0">
                <a:solidFill>
                  <a:schemeClr val="tx1"/>
                </a:solidFill>
                <a:latin typeface="+mn-lt"/>
              </a:rPr>
              <a:t> </a:t>
            </a:r>
            <a:r>
              <a:rPr lang="en-US" sz="1400" dirty="0" err="1">
                <a:solidFill>
                  <a:schemeClr val="tx1"/>
                </a:solidFill>
                <a:latin typeface="+mn-lt"/>
              </a:rPr>
              <a:t>hành</a:t>
            </a:r>
            <a:r>
              <a:rPr lang="en-US" sz="1400" dirty="0">
                <a:solidFill>
                  <a:schemeClr val="tx1"/>
                </a:solidFill>
                <a:latin typeface="+mn-lt"/>
              </a:rPr>
              <a:t> </a:t>
            </a:r>
            <a:r>
              <a:rPr lang="en-US" sz="1400" dirty="0" err="1">
                <a:solidFill>
                  <a:schemeClr val="tx1"/>
                </a:solidFill>
                <a:latin typeface="+mn-lt"/>
              </a:rPr>
              <a:t>đánh</a:t>
            </a:r>
            <a:r>
              <a:rPr lang="en-US" sz="1400" dirty="0">
                <a:solidFill>
                  <a:schemeClr val="tx1"/>
                </a:solidFill>
                <a:latin typeface="+mn-lt"/>
              </a:rPr>
              <a:t> </a:t>
            </a:r>
            <a:r>
              <a:rPr lang="en-US" sz="1400" dirty="0" err="1">
                <a:solidFill>
                  <a:schemeClr val="tx1"/>
                </a:solidFill>
                <a:latin typeface="+mn-lt"/>
              </a:rPr>
              <a:t>giá</a:t>
            </a:r>
            <a:r>
              <a:rPr lang="en-US" sz="1400" dirty="0">
                <a:solidFill>
                  <a:schemeClr val="tx1"/>
                </a:solidFill>
                <a:latin typeface="+mn-lt"/>
              </a:rPr>
              <a:t> </a:t>
            </a:r>
            <a:r>
              <a:rPr lang="en-US" sz="1400" dirty="0" err="1">
                <a:solidFill>
                  <a:schemeClr val="tx1"/>
                </a:solidFill>
                <a:latin typeface="+mn-lt"/>
              </a:rPr>
              <a:t>hiệu</a:t>
            </a:r>
            <a:r>
              <a:rPr lang="en-US" sz="1400" dirty="0">
                <a:solidFill>
                  <a:schemeClr val="tx1"/>
                </a:solidFill>
                <a:latin typeface="+mn-lt"/>
              </a:rPr>
              <a:t> </a:t>
            </a:r>
            <a:r>
              <a:rPr lang="en-US" sz="1400" dirty="0" err="1">
                <a:solidFill>
                  <a:schemeClr val="tx1"/>
                </a:solidFill>
                <a:latin typeface="+mn-lt"/>
              </a:rPr>
              <a:t>xuất</a:t>
            </a:r>
            <a:r>
              <a:rPr lang="en-US" sz="1400" dirty="0">
                <a:solidFill>
                  <a:schemeClr val="tx1"/>
                </a:solidFill>
                <a:latin typeface="+mn-lt"/>
              </a:rPr>
              <a:t> </a:t>
            </a:r>
            <a:r>
              <a:rPr lang="en-US" sz="1400" dirty="0" err="1">
                <a:solidFill>
                  <a:schemeClr val="tx1"/>
                </a:solidFill>
                <a:latin typeface="+mn-lt"/>
              </a:rPr>
              <a:t>của</a:t>
            </a:r>
            <a:r>
              <a:rPr lang="en-US" sz="1400" dirty="0">
                <a:solidFill>
                  <a:schemeClr val="tx1"/>
                </a:solidFill>
                <a:latin typeface="+mn-lt"/>
              </a:rPr>
              <a:t> </a:t>
            </a:r>
            <a:r>
              <a:rPr lang="en-US" sz="1400" dirty="0" err="1">
                <a:solidFill>
                  <a:schemeClr val="tx1"/>
                </a:solidFill>
                <a:latin typeface="+mn-lt"/>
              </a:rPr>
              <a:t>phương</a:t>
            </a:r>
            <a:r>
              <a:rPr lang="en-US" sz="1400" dirty="0">
                <a:solidFill>
                  <a:schemeClr val="tx1"/>
                </a:solidFill>
                <a:latin typeface="+mn-lt"/>
              </a:rPr>
              <a:t> </a:t>
            </a:r>
            <a:r>
              <a:rPr lang="en-US" sz="1400" dirty="0" err="1">
                <a:solidFill>
                  <a:schemeClr val="tx1"/>
                </a:solidFill>
                <a:latin typeface="+mn-lt"/>
              </a:rPr>
              <a:t>pháp</a:t>
            </a:r>
            <a:r>
              <a:rPr lang="en-US" sz="1400" dirty="0">
                <a:solidFill>
                  <a:schemeClr val="tx1"/>
                </a:solidFill>
                <a:latin typeface="+mn-lt"/>
              </a:rPr>
              <a:t> </a:t>
            </a:r>
            <a:r>
              <a:rPr lang="en-US" sz="1400" dirty="0" err="1">
                <a:solidFill>
                  <a:schemeClr val="tx1"/>
                </a:solidFill>
                <a:latin typeface="+mn-lt"/>
              </a:rPr>
              <a:t>đề</a:t>
            </a:r>
            <a:r>
              <a:rPr lang="en-US" sz="1400" dirty="0">
                <a:solidFill>
                  <a:schemeClr val="tx1"/>
                </a:solidFill>
                <a:latin typeface="+mn-lt"/>
              </a:rPr>
              <a:t> </a:t>
            </a:r>
            <a:r>
              <a:rPr lang="en-US" sz="1400" dirty="0" err="1">
                <a:solidFill>
                  <a:schemeClr val="tx1"/>
                </a:solidFill>
                <a:latin typeface="+mn-lt"/>
              </a:rPr>
              <a:t>xuất</a:t>
            </a:r>
            <a:r>
              <a:rPr lang="en-US" sz="1400" dirty="0">
                <a:solidFill>
                  <a:schemeClr val="tx1"/>
                </a:solidFill>
                <a:latin typeface="+mn-lt"/>
              </a:rPr>
              <a:t> </a:t>
            </a:r>
            <a:r>
              <a:rPr lang="en-US" sz="1400" dirty="0" err="1">
                <a:solidFill>
                  <a:schemeClr val="tx1"/>
                </a:solidFill>
                <a:latin typeface="+mn-lt"/>
              </a:rPr>
              <a:t>với</a:t>
            </a:r>
            <a:r>
              <a:rPr lang="en-US" sz="1400" dirty="0">
                <a:solidFill>
                  <a:schemeClr val="tx1"/>
                </a:solidFill>
                <a:latin typeface="+mn-lt"/>
              </a:rPr>
              <a:t> </a:t>
            </a:r>
            <a:r>
              <a:rPr lang="en-US" sz="1400" dirty="0" err="1">
                <a:solidFill>
                  <a:schemeClr val="tx1"/>
                </a:solidFill>
                <a:latin typeface="+mn-lt"/>
              </a:rPr>
              <a:t>các</a:t>
            </a:r>
            <a:r>
              <a:rPr lang="en-US" sz="1400" dirty="0">
                <a:solidFill>
                  <a:schemeClr val="tx1"/>
                </a:solidFill>
                <a:latin typeface="+mn-lt"/>
              </a:rPr>
              <a:t> </a:t>
            </a:r>
            <a:r>
              <a:rPr lang="en-US" sz="1400" dirty="0" err="1">
                <a:solidFill>
                  <a:schemeClr val="tx1"/>
                </a:solidFill>
                <a:latin typeface="+mn-lt"/>
              </a:rPr>
              <a:t>kích</a:t>
            </a:r>
            <a:r>
              <a:rPr lang="en-US" sz="1400" dirty="0">
                <a:solidFill>
                  <a:schemeClr val="tx1"/>
                </a:solidFill>
                <a:latin typeface="+mn-lt"/>
              </a:rPr>
              <a:t> </a:t>
            </a:r>
            <a:r>
              <a:rPr lang="en-US" sz="1400" dirty="0" err="1">
                <a:solidFill>
                  <a:schemeClr val="tx1"/>
                </a:solidFill>
                <a:latin typeface="+mn-lt"/>
              </a:rPr>
              <a:t>thước</a:t>
            </a:r>
            <a:r>
              <a:rPr lang="en-US" sz="1400" dirty="0">
                <a:solidFill>
                  <a:schemeClr val="tx1"/>
                </a:solidFill>
                <a:latin typeface="+mn-lt"/>
              </a:rPr>
              <a:t> </a:t>
            </a:r>
            <a:r>
              <a:rPr lang="en-US" sz="1400" dirty="0" err="1">
                <a:solidFill>
                  <a:schemeClr val="tx1"/>
                </a:solidFill>
                <a:latin typeface="+mn-lt"/>
              </a:rPr>
              <a:t>ảnh</a:t>
            </a:r>
            <a:r>
              <a:rPr lang="en-US" sz="1400" dirty="0">
                <a:solidFill>
                  <a:schemeClr val="tx1"/>
                </a:solidFill>
                <a:latin typeface="+mn-lt"/>
              </a:rPr>
              <a:t> </a:t>
            </a:r>
            <a:r>
              <a:rPr lang="en-US" sz="1400" dirty="0" err="1">
                <a:solidFill>
                  <a:schemeClr val="tx1"/>
                </a:solidFill>
                <a:latin typeface="+mn-lt"/>
              </a:rPr>
              <a:t>khác</a:t>
            </a:r>
            <a:r>
              <a:rPr lang="en-US" sz="1400" dirty="0">
                <a:solidFill>
                  <a:schemeClr val="tx1"/>
                </a:solidFill>
                <a:latin typeface="+mn-lt"/>
              </a:rPr>
              <a:t> </a:t>
            </a:r>
            <a:r>
              <a:rPr lang="en-US" sz="1400" dirty="0" err="1">
                <a:solidFill>
                  <a:schemeClr val="tx1"/>
                </a:solidFill>
                <a:latin typeface="+mn-lt"/>
              </a:rPr>
              <a:t>nhau</a:t>
            </a:r>
            <a:r>
              <a:rPr lang="en-US" sz="1400" dirty="0">
                <a:solidFill>
                  <a:schemeClr val="tx1"/>
                </a:solidFill>
                <a:latin typeface="+mn-lt"/>
              </a:rPr>
              <a:t> </a:t>
            </a:r>
            <a:r>
              <a:rPr lang="en-US" sz="1400" dirty="0" err="1">
                <a:solidFill>
                  <a:schemeClr val="tx1"/>
                </a:solidFill>
                <a:latin typeface="+mn-lt"/>
              </a:rPr>
              <a:t>ở</a:t>
            </a:r>
            <a:r>
              <a:rPr lang="en-US" sz="1400" dirty="0">
                <a:solidFill>
                  <a:schemeClr val="tx1"/>
                </a:solidFill>
                <a:latin typeface="+mn-lt"/>
              </a:rPr>
              <a:t> </a:t>
            </a:r>
            <a:r>
              <a:rPr lang="en-US" sz="1400" dirty="0" err="1">
                <a:solidFill>
                  <a:schemeClr val="tx1"/>
                </a:solidFill>
                <a:latin typeface="+mn-lt"/>
              </a:rPr>
              <a:t>Bảng</a:t>
            </a:r>
            <a:r>
              <a:rPr lang="en-US" sz="1400" dirty="0">
                <a:solidFill>
                  <a:schemeClr val="tx1"/>
                </a:solidFill>
                <a:latin typeface="+mn-lt"/>
              </a:rPr>
              <a:t> 2</a:t>
            </a:r>
          </a:p>
        </p:txBody>
      </p:sp>
      <p:graphicFrame>
        <p:nvGraphicFramePr>
          <p:cNvPr id="8" name="Table 7">
            <a:extLst>
              <a:ext uri="{FF2B5EF4-FFF2-40B4-BE49-F238E27FC236}">
                <a16:creationId xmlns:a16="http://schemas.microsoft.com/office/drawing/2014/main" id="{4DA48416-CA3F-4D1F-A260-D5C6CE75CAE5}"/>
              </a:ext>
            </a:extLst>
          </p:cNvPr>
          <p:cNvGraphicFramePr>
            <a:graphicFrameLocks noGrp="1"/>
          </p:cNvGraphicFramePr>
          <p:nvPr>
            <p:extLst>
              <p:ext uri="{D42A27DB-BD31-4B8C-83A1-F6EECF244321}">
                <p14:modId xmlns:p14="http://schemas.microsoft.com/office/powerpoint/2010/main" val="2501325274"/>
              </p:ext>
            </p:extLst>
          </p:nvPr>
        </p:nvGraphicFramePr>
        <p:xfrm>
          <a:off x="466971" y="3495502"/>
          <a:ext cx="2844647" cy="1474314"/>
        </p:xfrm>
        <a:graphic>
          <a:graphicData uri="http://schemas.openxmlformats.org/drawingml/2006/table">
            <a:tbl>
              <a:tblPr firstRow="1" firstCol="1" bandRow="1">
                <a:tableStyleId>{3C2FFA5D-87B4-456A-9821-1D502468CF0F}</a:tableStyleId>
              </a:tblPr>
              <a:tblGrid>
                <a:gridCol w="1546472">
                  <a:extLst>
                    <a:ext uri="{9D8B030D-6E8A-4147-A177-3AD203B41FA5}">
                      <a16:colId xmlns:a16="http://schemas.microsoft.com/office/drawing/2014/main" val="1321291999"/>
                    </a:ext>
                  </a:extLst>
                </a:gridCol>
                <a:gridCol w="1298175">
                  <a:extLst>
                    <a:ext uri="{9D8B030D-6E8A-4147-A177-3AD203B41FA5}">
                      <a16:colId xmlns:a16="http://schemas.microsoft.com/office/drawing/2014/main" val="3116754838"/>
                    </a:ext>
                  </a:extLst>
                </a:gridCol>
              </a:tblGrid>
              <a:tr h="162493">
                <a:tc>
                  <a:txBody>
                    <a:bodyPr/>
                    <a:lstStyle/>
                    <a:p>
                      <a:pPr marL="0" marR="0" indent="0" algn="ctr">
                        <a:lnSpc>
                          <a:spcPct val="120000"/>
                        </a:lnSpc>
                        <a:spcBef>
                          <a:spcPts val="600"/>
                        </a:spcBef>
                        <a:spcAft>
                          <a:spcPts val="600"/>
                        </a:spcAft>
                      </a:pPr>
                      <a:r>
                        <a:rPr lang="en-US" sz="1100">
                          <a:effectLst/>
                        </a:rPr>
                        <a:t>Tên Ảnh</a:t>
                      </a:r>
                      <a:endParaRPr lang="en-US" sz="1000" i="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20000"/>
                        </a:lnSpc>
                        <a:spcBef>
                          <a:spcPts val="600"/>
                        </a:spcBef>
                        <a:spcAft>
                          <a:spcPts val="600"/>
                        </a:spcAft>
                      </a:pPr>
                      <a:r>
                        <a:rPr lang="en-US" sz="1100">
                          <a:effectLst/>
                        </a:rPr>
                        <a:t>F1-Score</a:t>
                      </a:r>
                      <a:endParaRPr lang="en-US" sz="1000" i="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61646565"/>
                  </a:ext>
                </a:extLst>
              </a:tr>
              <a:tr h="212191">
                <a:tc>
                  <a:txBody>
                    <a:bodyPr/>
                    <a:lstStyle/>
                    <a:p>
                      <a:pPr marL="0" marR="0" indent="0" algn="just">
                        <a:lnSpc>
                          <a:spcPct val="120000"/>
                        </a:lnSpc>
                        <a:spcBef>
                          <a:spcPts val="600"/>
                        </a:spcBef>
                        <a:spcAft>
                          <a:spcPts val="600"/>
                        </a:spcAft>
                      </a:pPr>
                      <a:r>
                        <a:rPr lang="vi-VN" sz="1100">
                          <a:effectLst/>
                        </a:rPr>
                        <a:t>Ả</a:t>
                      </a:r>
                      <a:r>
                        <a:rPr lang="en-US" sz="1100">
                          <a:effectLst/>
                        </a:rPr>
                        <a:t>nh (1)</a:t>
                      </a:r>
                      <a:endParaRPr lang="en-US" sz="1000" i="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r">
                        <a:lnSpc>
                          <a:spcPct val="120000"/>
                        </a:lnSpc>
                        <a:spcBef>
                          <a:spcPts val="600"/>
                        </a:spcBef>
                        <a:spcAft>
                          <a:spcPts val="600"/>
                        </a:spcAft>
                      </a:pPr>
                      <a:r>
                        <a:rPr lang="en-US" sz="1100" dirty="0">
                          <a:effectLst/>
                        </a:rPr>
                        <a:t>95.21</a:t>
                      </a:r>
                      <a:endParaRPr lang="en-US" sz="10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85390674"/>
                  </a:ext>
                </a:extLst>
              </a:tr>
              <a:tr h="212191">
                <a:tc>
                  <a:txBody>
                    <a:bodyPr/>
                    <a:lstStyle/>
                    <a:p>
                      <a:pPr marL="0" marR="0" indent="0" algn="just">
                        <a:lnSpc>
                          <a:spcPct val="120000"/>
                        </a:lnSpc>
                        <a:spcBef>
                          <a:spcPts val="600"/>
                        </a:spcBef>
                        <a:spcAft>
                          <a:spcPts val="600"/>
                        </a:spcAft>
                      </a:pPr>
                      <a:r>
                        <a:rPr lang="vi-VN" sz="1100">
                          <a:effectLst/>
                        </a:rPr>
                        <a:t>Ả</a:t>
                      </a:r>
                      <a:r>
                        <a:rPr lang="en-US" sz="1100">
                          <a:effectLst/>
                        </a:rPr>
                        <a:t>nh (2)</a:t>
                      </a:r>
                      <a:endParaRPr lang="en-US" sz="1000" i="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r">
                        <a:lnSpc>
                          <a:spcPct val="120000"/>
                        </a:lnSpc>
                        <a:spcBef>
                          <a:spcPts val="600"/>
                        </a:spcBef>
                        <a:spcAft>
                          <a:spcPts val="600"/>
                        </a:spcAft>
                      </a:pPr>
                      <a:r>
                        <a:rPr lang="en-US" sz="1100" dirty="0">
                          <a:effectLst/>
                        </a:rPr>
                        <a:t>95.3</a:t>
                      </a:r>
                      <a:endParaRPr lang="en-US" sz="10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9511737"/>
                  </a:ext>
                </a:extLst>
              </a:tr>
              <a:tr h="212191">
                <a:tc>
                  <a:txBody>
                    <a:bodyPr/>
                    <a:lstStyle/>
                    <a:p>
                      <a:pPr marL="0" marR="0" indent="0" algn="just">
                        <a:lnSpc>
                          <a:spcPct val="120000"/>
                        </a:lnSpc>
                        <a:spcBef>
                          <a:spcPts val="600"/>
                        </a:spcBef>
                        <a:spcAft>
                          <a:spcPts val="600"/>
                        </a:spcAft>
                      </a:pPr>
                      <a:r>
                        <a:rPr lang="en-US" sz="1100">
                          <a:effectLst/>
                        </a:rPr>
                        <a:t>Ảnh (3)</a:t>
                      </a:r>
                      <a:endParaRPr lang="en-US" sz="1000" i="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r">
                        <a:lnSpc>
                          <a:spcPct val="120000"/>
                        </a:lnSpc>
                        <a:spcBef>
                          <a:spcPts val="600"/>
                        </a:spcBef>
                        <a:spcAft>
                          <a:spcPts val="600"/>
                        </a:spcAft>
                      </a:pPr>
                      <a:r>
                        <a:rPr lang="en-US" sz="1100">
                          <a:effectLst/>
                        </a:rPr>
                        <a:t>86.24</a:t>
                      </a:r>
                      <a:endParaRPr lang="en-US" sz="1000" i="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90350215"/>
                  </a:ext>
                </a:extLst>
              </a:tr>
              <a:tr h="212191">
                <a:tc>
                  <a:txBody>
                    <a:bodyPr/>
                    <a:lstStyle/>
                    <a:p>
                      <a:pPr marL="0" marR="0" indent="0" algn="just">
                        <a:lnSpc>
                          <a:spcPct val="120000"/>
                        </a:lnSpc>
                        <a:spcBef>
                          <a:spcPts val="600"/>
                        </a:spcBef>
                        <a:spcAft>
                          <a:spcPts val="600"/>
                        </a:spcAft>
                      </a:pPr>
                      <a:r>
                        <a:rPr lang="en-US" sz="1100">
                          <a:effectLst/>
                        </a:rPr>
                        <a:t>Ảnh (4)</a:t>
                      </a:r>
                      <a:endParaRPr lang="en-US" sz="1000" i="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r">
                        <a:lnSpc>
                          <a:spcPct val="120000"/>
                        </a:lnSpc>
                        <a:spcBef>
                          <a:spcPts val="600"/>
                        </a:spcBef>
                        <a:spcAft>
                          <a:spcPts val="600"/>
                        </a:spcAft>
                      </a:pPr>
                      <a:r>
                        <a:rPr lang="en-US" sz="1100">
                          <a:effectLst/>
                        </a:rPr>
                        <a:t>90.84</a:t>
                      </a:r>
                      <a:endParaRPr lang="en-US" sz="1000" i="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81915678"/>
                  </a:ext>
                </a:extLst>
              </a:tr>
              <a:tr h="212191">
                <a:tc>
                  <a:txBody>
                    <a:bodyPr/>
                    <a:lstStyle/>
                    <a:p>
                      <a:pPr marL="0" marR="0" indent="0" algn="just">
                        <a:lnSpc>
                          <a:spcPct val="120000"/>
                        </a:lnSpc>
                        <a:spcBef>
                          <a:spcPts val="600"/>
                        </a:spcBef>
                        <a:spcAft>
                          <a:spcPts val="600"/>
                        </a:spcAft>
                      </a:pPr>
                      <a:r>
                        <a:rPr lang="en-US" sz="1100">
                          <a:effectLst/>
                        </a:rPr>
                        <a:t>Ảnh (5)</a:t>
                      </a:r>
                      <a:endParaRPr lang="en-US" sz="1000" i="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r">
                        <a:lnSpc>
                          <a:spcPct val="120000"/>
                        </a:lnSpc>
                        <a:spcBef>
                          <a:spcPts val="600"/>
                        </a:spcBef>
                        <a:spcAft>
                          <a:spcPts val="600"/>
                        </a:spcAft>
                      </a:pPr>
                      <a:r>
                        <a:rPr lang="en-US" sz="1100">
                          <a:effectLst/>
                        </a:rPr>
                        <a:t>82.18</a:t>
                      </a:r>
                      <a:endParaRPr lang="en-US" sz="1000" i="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54255774"/>
                  </a:ext>
                </a:extLst>
              </a:tr>
              <a:tr h="212191">
                <a:tc>
                  <a:txBody>
                    <a:bodyPr/>
                    <a:lstStyle/>
                    <a:p>
                      <a:pPr marL="0" marR="0" indent="0" algn="just">
                        <a:lnSpc>
                          <a:spcPct val="120000"/>
                        </a:lnSpc>
                        <a:spcBef>
                          <a:spcPts val="600"/>
                        </a:spcBef>
                        <a:spcAft>
                          <a:spcPts val="600"/>
                        </a:spcAft>
                      </a:pPr>
                      <a:r>
                        <a:rPr lang="en-US" sz="1100">
                          <a:effectLst/>
                        </a:rPr>
                        <a:t>Ảnh (6)</a:t>
                      </a:r>
                      <a:endParaRPr lang="en-US" sz="1000" i="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r">
                        <a:lnSpc>
                          <a:spcPct val="120000"/>
                        </a:lnSpc>
                        <a:spcBef>
                          <a:spcPts val="600"/>
                        </a:spcBef>
                        <a:spcAft>
                          <a:spcPts val="600"/>
                        </a:spcAft>
                      </a:pPr>
                      <a:r>
                        <a:rPr lang="en-US" sz="1100" dirty="0">
                          <a:effectLst/>
                        </a:rPr>
                        <a:t>88.4</a:t>
                      </a:r>
                      <a:endParaRPr lang="en-US" sz="10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57163085"/>
                  </a:ext>
                </a:extLst>
              </a:tr>
            </a:tbl>
          </a:graphicData>
        </a:graphic>
      </p:graphicFrame>
      <p:sp>
        <p:nvSpPr>
          <p:cNvPr id="9" name="Rectangle 2">
            <a:extLst>
              <a:ext uri="{FF2B5EF4-FFF2-40B4-BE49-F238E27FC236}">
                <a16:creationId xmlns:a16="http://schemas.microsoft.com/office/drawing/2014/main" id="{1AD464CC-9314-4056-93A2-7D3917E8B4CB}"/>
              </a:ext>
            </a:extLst>
          </p:cNvPr>
          <p:cNvSpPr>
            <a:spLocks noChangeArrowheads="1"/>
          </p:cNvSpPr>
          <p:nvPr/>
        </p:nvSpPr>
        <p:spPr bwMode="auto">
          <a:xfrm>
            <a:off x="0" y="3055508"/>
            <a:ext cx="385536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a:t>Bảng 1: So sánh độ tương đối với Dataset</a:t>
            </a:r>
          </a:p>
        </p:txBody>
      </p:sp>
      <p:sp>
        <p:nvSpPr>
          <p:cNvPr id="22" name="TextBox 21">
            <a:extLst>
              <a:ext uri="{FF2B5EF4-FFF2-40B4-BE49-F238E27FC236}">
                <a16:creationId xmlns:a16="http://schemas.microsoft.com/office/drawing/2014/main" id="{D9293293-6667-44CB-8EA8-4746DB1052C6}"/>
              </a:ext>
            </a:extLst>
          </p:cNvPr>
          <p:cNvSpPr txBox="1"/>
          <p:nvPr/>
        </p:nvSpPr>
        <p:spPr>
          <a:xfrm>
            <a:off x="4038747" y="3040012"/>
            <a:ext cx="4928630" cy="327077"/>
          </a:xfrm>
          <a:prstGeom prst="rect">
            <a:avLst/>
          </a:prstGeom>
          <a:noFill/>
        </p:spPr>
        <p:txBody>
          <a:bodyPr wrap="square">
            <a:spAutoFit/>
          </a:bodyPr>
          <a:lstStyle/>
          <a:p>
            <a:pPr marL="0" marR="0" indent="0" algn="ctr">
              <a:lnSpc>
                <a:spcPct val="120000"/>
              </a:lnSpc>
              <a:spcBef>
                <a:spcPts val="600"/>
              </a:spcBef>
              <a:spcAft>
                <a:spcPts val="600"/>
              </a:spcAft>
            </a:pPr>
            <a:r>
              <a:rPr lang="vi-VN" sz="1400" b="1" i="0">
                <a:solidFill>
                  <a:srgbClr val="000000"/>
                </a:solidFill>
                <a:effectLst/>
                <a:latin typeface="+mn-lt"/>
                <a:ea typeface="Times New Roman" panose="02020603050405020304" pitchFamily="18" charset="0"/>
              </a:rPr>
              <a:t>Bảng 2: Bảng minh hoạ thời gian thực hiện của các ảnh</a:t>
            </a:r>
            <a:endParaRPr lang="en-US" sz="1100" i="1">
              <a:effectLst/>
              <a:latin typeface="+mn-lt"/>
              <a:ea typeface="Times New Roman" panose="02020603050405020304" pitchFamily="18" charset="0"/>
            </a:endParaRPr>
          </a:p>
        </p:txBody>
      </p:sp>
      <p:graphicFrame>
        <p:nvGraphicFramePr>
          <p:cNvPr id="11" name="Table 10">
            <a:extLst>
              <a:ext uri="{FF2B5EF4-FFF2-40B4-BE49-F238E27FC236}">
                <a16:creationId xmlns:a16="http://schemas.microsoft.com/office/drawing/2014/main" id="{52DBB0EE-DDC8-4898-8690-58D58D364217}"/>
              </a:ext>
            </a:extLst>
          </p:cNvPr>
          <p:cNvGraphicFramePr>
            <a:graphicFrameLocks noGrp="1"/>
          </p:cNvGraphicFramePr>
          <p:nvPr>
            <p:extLst>
              <p:ext uri="{D42A27DB-BD31-4B8C-83A1-F6EECF244321}">
                <p14:modId xmlns:p14="http://schemas.microsoft.com/office/powerpoint/2010/main" val="3759968017"/>
              </p:ext>
            </p:extLst>
          </p:nvPr>
        </p:nvGraphicFramePr>
        <p:xfrm>
          <a:off x="4702896" y="3495502"/>
          <a:ext cx="2682875" cy="1456595"/>
        </p:xfrm>
        <a:graphic>
          <a:graphicData uri="http://schemas.openxmlformats.org/drawingml/2006/table">
            <a:tbl>
              <a:tblPr firstRow="1" firstCol="1" bandRow="1">
                <a:tableStyleId>{3C2FFA5D-87B4-456A-9821-1D502468CF0F}</a:tableStyleId>
              </a:tblPr>
              <a:tblGrid>
                <a:gridCol w="911225">
                  <a:extLst>
                    <a:ext uri="{9D8B030D-6E8A-4147-A177-3AD203B41FA5}">
                      <a16:colId xmlns:a16="http://schemas.microsoft.com/office/drawing/2014/main" val="3777669499"/>
                    </a:ext>
                  </a:extLst>
                </a:gridCol>
                <a:gridCol w="985771">
                  <a:extLst>
                    <a:ext uri="{9D8B030D-6E8A-4147-A177-3AD203B41FA5}">
                      <a16:colId xmlns:a16="http://schemas.microsoft.com/office/drawing/2014/main" val="3178974610"/>
                    </a:ext>
                  </a:extLst>
                </a:gridCol>
                <a:gridCol w="785879">
                  <a:extLst>
                    <a:ext uri="{9D8B030D-6E8A-4147-A177-3AD203B41FA5}">
                      <a16:colId xmlns:a16="http://schemas.microsoft.com/office/drawing/2014/main" val="3417746703"/>
                    </a:ext>
                  </a:extLst>
                </a:gridCol>
              </a:tblGrid>
              <a:tr h="208085">
                <a:tc>
                  <a:txBody>
                    <a:bodyPr/>
                    <a:lstStyle/>
                    <a:p>
                      <a:pPr marL="0" marR="0" indent="0" algn="just">
                        <a:lnSpc>
                          <a:spcPct val="120000"/>
                        </a:lnSpc>
                        <a:spcBef>
                          <a:spcPts val="600"/>
                        </a:spcBef>
                        <a:spcAft>
                          <a:spcPts val="600"/>
                        </a:spcAft>
                      </a:pPr>
                      <a:r>
                        <a:rPr lang="en-US" sz="1100">
                          <a:effectLst/>
                        </a:rPr>
                        <a:t>Tên Ảnh</a:t>
                      </a:r>
                      <a:endParaRPr lang="en-US" sz="1000" i="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20000"/>
                        </a:lnSpc>
                        <a:spcBef>
                          <a:spcPts val="600"/>
                        </a:spcBef>
                        <a:spcAft>
                          <a:spcPts val="600"/>
                        </a:spcAft>
                      </a:pPr>
                      <a:r>
                        <a:rPr lang="en-US" sz="1100">
                          <a:effectLst/>
                        </a:rPr>
                        <a:t>Kích thước</a:t>
                      </a:r>
                      <a:endParaRPr lang="en-US" sz="1000" i="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20000"/>
                        </a:lnSpc>
                        <a:spcBef>
                          <a:spcPts val="600"/>
                        </a:spcBef>
                        <a:spcAft>
                          <a:spcPts val="600"/>
                        </a:spcAft>
                      </a:pPr>
                      <a:r>
                        <a:rPr lang="en-US" sz="1100">
                          <a:effectLst/>
                        </a:rPr>
                        <a:t>Thời gian</a:t>
                      </a:r>
                      <a:endParaRPr lang="en-US" sz="1000" i="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77650062"/>
                  </a:ext>
                </a:extLst>
              </a:tr>
              <a:tr h="208085">
                <a:tc>
                  <a:txBody>
                    <a:bodyPr/>
                    <a:lstStyle/>
                    <a:p>
                      <a:pPr marL="0" marR="0" indent="0" algn="just">
                        <a:lnSpc>
                          <a:spcPct val="120000"/>
                        </a:lnSpc>
                        <a:spcBef>
                          <a:spcPts val="600"/>
                        </a:spcBef>
                        <a:spcAft>
                          <a:spcPts val="600"/>
                        </a:spcAft>
                      </a:pPr>
                      <a:r>
                        <a:rPr lang="vi-VN" sz="1100">
                          <a:effectLst/>
                        </a:rPr>
                        <a:t>Ả</a:t>
                      </a:r>
                      <a:r>
                        <a:rPr lang="en-US" sz="1100">
                          <a:effectLst/>
                        </a:rPr>
                        <a:t>nh (1)</a:t>
                      </a:r>
                      <a:endParaRPr lang="en-US" sz="1000" i="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20000"/>
                        </a:lnSpc>
                        <a:spcBef>
                          <a:spcPts val="600"/>
                        </a:spcBef>
                        <a:spcAft>
                          <a:spcPts val="600"/>
                        </a:spcAft>
                      </a:pPr>
                      <a:r>
                        <a:rPr lang="en-US" sz="1100">
                          <a:effectLst/>
                        </a:rPr>
                        <a:t>491x438</a:t>
                      </a:r>
                      <a:endParaRPr lang="en-US" sz="1000" i="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r">
                        <a:lnSpc>
                          <a:spcPct val="120000"/>
                        </a:lnSpc>
                        <a:spcBef>
                          <a:spcPts val="600"/>
                        </a:spcBef>
                        <a:spcAft>
                          <a:spcPts val="600"/>
                        </a:spcAft>
                      </a:pPr>
                      <a:r>
                        <a:rPr lang="en-US" sz="1100">
                          <a:effectLst/>
                        </a:rPr>
                        <a:t>1.56s</a:t>
                      </a:r>
                      <a:endParaRPr lang="en-US" sz="1000" i="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55891402"/>
                  </a:ext>
                </a:extLst>
              </a:tr>
              <a:tr h="208085">
                <a:tc>
                  <a:txBody>
                    <a:bodyPr/>
                    <a:lstStyle/>
                    <a:p>
                      <a:pPr marL="0" marR="0" indent="0" algn="just">
                        <a:lnSpc>
                          <a:spcPct val="120000"/>
                        </a:lnSpc>
                        <a:spcBef>
                          <a:spcPts val="600"/>
                        </a:spcBef>
                        <a:spcAft>
                          <a:spcPts val="600"/>
                        </a:spcAft>
                      </a:pPr>
                      <a:r>
                        <a:rPr lang="vi-VN" sz="1100">
                          <a:effectLst/>
                        </a:rPr>
                        <a:t>Ả</a:t>
                      </a:r>
                      <a:r>
                        <a:rPr lang="en-US" sz="1100">
                          <a:effectLst/>
                        </a:rPr>
                        <a:t>nh (2)</a:t>
                      </a:r>
                      <a:endParaRPr lang="en-US" sz="1000" i="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20000"/>
                        </a:lnSpc>
                        <a:spcBef>
                          <a:spcPts val="600"/>
                        </a:spcBef>
                        <a:spcAft>
                          <a:spcPts val="600"/>
                        </a:spcAft>
                      </a:pPr>
                      <a:r>
                        <a:rPr lang="en-US" sz="1100" dirty="0">
                          <a:effectLst/>
                        </a:rPr>
                        <a:t>563x421</a:t>
                      </a:r>
                      <a:endParaRPr lang="en-US" sz="10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r">
                        <a:lnSpc>
                          <a:spcPct val="120000"/>
                        </a:lnSpc>
                        <a:spcBef>
                          <a:spcPts val="600"/>
                        </a:spcBef>
                        <a:spcAft>
                          <a:spcPts val="600"/>
                        </a:spcAft>
                      </a:pPr>
                      <a:r>
                        <a:rPr lang="en-US" sz="1100">
                          <a:effectLst/>
                        </a:rPr>
                        <a:t>1.57s</a:t>
                      </a:r>
                      <a:endParaRPr lang="en-US" sz="1000" i="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67060521"/>
                  </a:ext>
                </a:extLst>
              </a:tr>
              <a:tr h="208085">
                <a:tc>
                  <a:txBody>
                    <a:bodyPr/>
                    <a:lstStyle/>
                    <a:p>
                      <a:pPr marL="0" marR="0" indent="0" algn="just">
                        <a:lnSpc>
                          <a:spcPct val="120000"/>
                        </a:lnSpc>
                        <a:spcBef>
                          <a:spcPts val="600"/>
                        </a:spcBef>
                        <a:spcAft>
                          <a:spcPts val="600"/>
                        </a:spcAft>
                      </a:pPr>
                      <a:r>
                        <a:rPr lang="en-US" sz="1100">
                          <a:effectLst/>
                        </a:rPr>
                        <a:t>Ảnh (3)</a:t>
                      </a:r>
                      <a:endParaRPr lang="en-US" sz="1000" i="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20000"/>
                        </a:lnSpc>
                        <a:spcBef>
                          <a:spcPts val="600"/>
                        </a:spcBef>
                        <a:spcAft>
                          <a:spcPts val="600"/>
                        </a:spcAft>
                      </a:pPr>
                      <a:r>
                        <a:rPr lang="en-US" sz="1100">
                          <a:effectLst/>
                        </a:rPr>
                        <a:t>512x768</a:t>
                      </a:r>
                      <a:endParaRPr lang="en-US" sz="1000" i="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r">
                        <a:lnSpc>
                          <a:spcPct val="120000"/>
                        </a:lnSpc>
                        <a:spcBef>
                          <a:spcPts val="600"/>
                        </a:spcBef>
                        <a:spcAft>
                          <a:spcPts val="600"/>
                        </a:spcAft>
                      </a:pPr>
                      <a:r>
                        <a:rPr lang="en-US" sz="1100">
                          <a:effectLst/>
                        </a:rPr>
                        <a:t>1.6s</a:t>
                      </a:r>
                      <a:endParaRPr lang="en-US" sz="1000" i="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08569371"/>
                  </a:ext>
                </a:extLst>
              </a:tr>
              <a:tr h="208085">
                <a:tc>
                  <a:txBody>
                    <a:bodyPr/>
                    <a:lstStyle/>
                    <a:p>
                      <a:pPr marL="0" marR="0" indent="0" algn="just">
                        <a:lnSpc>
                          <a:spcPct val="120000"/>
                        </a:lnSpc>
                        <a:spcBef>
                          <a:spcPts val="600"/>
                        </a:spcBef>
                        <a:spcAft>
                          <a:spcPts val="600"/>
                        </a:spcAft>
                      </a:pPr>
                      <a:r>
                        <a:rPr lang="en-US" sz="1100">
                          <a:effectLst/>
                        </a:rPr>
                        <a:t>Ảnh (4)</a:t>
                      </a:r>
                      <a:endParaRPr lang="en-US" sz="1000" i="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20000"/>
                        </a:lnSpc>
                        <a:spcBef>
                          <a:spcPts val="600"/>
                        </a:spcBef>
                        <a:spcAft>
                          <a:spcPts val="600"/>
                        </a:spcAft>
                      </a:pPr>
                      <a:r>
                        <a:rPr lang="en-US" sz="1100">
                          <a:effectLst/>
                        </a:rPr>
                        <a:t>512x768</a:t>
                      </a:r>
                      <a:endParaRPr lang="en-US" sz="1000" i="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r">
                        <a:lnSpc>
                          <a:spcPct val="120000"/>
                        </a:lnSpc>
                        <a:spcBef>
                          <a:spcPts val="600"/>
                        </a:spcBef>
                        <a:spcAft>
                          <a:spcPts val="600"/>
                        </a:spcAft>
                      </a:pPr>
                      <a:r>
                        <a:rPr lang="en-US" sz="1100">
                          <a:effectLst/>
                        </a:rPr>
                        <a:t>1.6s</a:t>
                      </a:r>
                      <a:endParaRPr lang="en-US" sz="1000" i="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28703611"/>
                  </a:ext>
                </a:extLst>
              </a:tr>
              <a:tr h="208085">
                <a:tc>
                  <a:txBody>
                    <a:bodyPr/>
                    <a:lstStyle/>
                    <a:p>
                      <a:pPr marL="0" marR="0" indent="0" algn="just">
                        <a:lnSpc>
                          <a:spcPct val="120000"/>
                        </a:lnSpc>
                        <a:spcBef>
                          <a:spcPts val="600"/>
                        </a:spcBef>
                        <a:spcAft>
                          <a:spcPts val="600"/>
                        </a:spcAft>
                      </a:pPr>
                      <a:r>
                        <a:rPr lang="en-US" sz="1100">
                          <a:effectLst/>
                        </a:rPr>
                        <a:t>Ảnh (5)</a:t>
                      </a:r>
                      <a:endParaRPr lang="en-US" sz="1000" i="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20000"/>
                        </a:lnSpc>
                        <a:spcBef>
                          <a:spcPts val="600"/>
                        </a:spcBef>
                        <a:spcAft>
                          <a:spcPts val="600"/>
                        </a:spcAft>
                      </a:pPr>
                      <a:r>
                        <a:rPr lang="en-US" sz="1100">
                          <a:effectLst/>
                        </a:rPr>
                        <a:t>269x180</a:t>
                      </a:r>
                      <a:endParaRPr lang="en-US" sz="1000" i="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r">
                        <a:lnSpc>
                          <a:spcPct val="120000"/>
                        </a:lnSpc>
                        <a:spcBef>
                          <a:spcPts val="600"/>
                        </a:spcBef>
                        <a:spcAft>
                          <a:spcPts val="600"/>
                        </a:spcAft>
                      </a:pPr>
                      <a:r>
                        <a:rPr lang="en-US" sz="1100">
                          <a:effectLst/>
                        </a:rPr>
                        <a:t>1.46s</a:t>
                      </a:r>
                      <a:endParaRPr lang="en-US" sz="1000" i="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43082147"/>
                  </a:ext>
                </a:extLst>
              </a:tr>
              <a:tr h="208085">
                <a:tc>
                  <a:txBody>
                    <a:bodyPr/>
                    <a:lstStyle/>
                    <a:p>
                      <a:pPr marL="0" marR="0" indent="0" algn="just">
                        <a:lnSpc>
                          <a:spcPct val="120000"/>
                        </a:lnSpc>
                        <a:spcBef>
                          <a:spcPts val="600"/>
                        </a:spcBef>
                        <a:spcAft>
                          <a:spcPts val="600"/>
                        </a:spcAft>
                      </a:pPr>
                      <a:r>
                        <a:rPr lang="en-US" sz="1100">
                          <a:effectLst/>
                        </a:rPr>
                        <a:t>Ảnh (6)</a:t>
                      </a:r>
                      <a:endParaRPr lang="en-US" sz="1000" i="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20000"/>
                        </a:lnSpc>
                        <a:spcBef>
                          <a:spcPts val="600"/>
                        </a:spcBef>
                        <a:spcAft>
                          <a:spcPts val="600"/>
                        </a:spcAft>
                      </a:pPr>
                      <a:r>
                        <a:rPr lang="en-US" sz="1100">
                          <a:effectLst/>
                        </a:rPr>
                        <a:t>227x227</a:t>
                      </a:r>
                      <a:endParaRPr lang="en-US" sz="1000" i="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r">
                        <a:lnSpc>
                          <a:spcPct val="120000"/>
                        </a:lnSpc>
                        <a:spcBef>
                          <a:spcPts val="600"/>
                        </a:spcBef>
                        <a:spcAft>
                          <a:spcPts val="600"/>
                        </a:spcAft>
                      </a:pPr>
                      <a:r>
                        <a:rPr lang="en-US" sz="1100" dirty="0">
                          <a:effectLst/>
                        </a:rPr>
                        <a:t>1.50s</a:t>
                      </a:r>
                      <a:endParaRPr lang="en-US" sz="10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8280356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animEffect transition="in" filter="wipe(down)">
                                      <p:cBhvr>
                                        <p:cTn id="15" dur="500"/>
                                        <p:tgtEl>
                                          <p:spTgt spid="1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down)">
                                      <p:cBhvr>
                                        <p:cTn id="20" dur="500"/>
                                        <p:tgtEl>
                                          <p:spTgt spid="22"/>
                                        </p:tgtEl>
                                      </p:cBhvr>
                                    </p:animEffect>
                                  </p:childTnLst>
                                </p:cTn>
                              </p:par>
                              <p:par>
                                <p:cTn id="21" presetID="22" presetClass="entr" presetSubtype="4"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mn-lt"/>
              </a:rPr>
              <a:t>TÀI LIỆU THAM KHẢO</a:t>
            </a:r>
            <a:endParaRPr sz="2400" dirty="0">
              <a:latin typeface="+mn-lt"/>
            </a:endParaRPr>
          </a:p>
        </p:txBody>
      </p:sp>
      <p:sp>
        <p:nvSpPr>
          <p:cNvPr id="321" name="Google Shape;321;p2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grpSp>
        <p:nvGrpSpPr>
          <p:cNvPr id="325" name="Google Shape;325;p22"/>
          <p:cNvGrpSpPr/>
          <p:nvPr/>
        </p:nvGrpSpPr>
        <p:grpSpPr>
          <a:xfrm>
            <a:off x="263101" y="580106"/>
            <a:ext cx="407743" cy="391135"/>
            <a:chOff x="5233525" y="4954450"/>
            <a:chExt cx="538275" cy="516350"/>
          </a:xfrm>
        </p:grpSpPr>
        <p:sp>
          <p:nvSpPr>
            <p:cNvPr id="326" name="Google Shape;326;p22"/>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TextBox 21">
            <a:extLst>
              <a:ext uri="{FF2B5EF4-FFF2-40B4-BE49-F238E27FC236}">
                <a16:creationId xmlns:a16="http://schemas.microsoft.com/office/drawing/2014/main" id="{8D3CC0EF-FE2D-4EAA-97F1-FD3393036BE0}"/>
              </a:ext>
            </a:extLst>
          </p:cNvPr>
          <p:cNvSpPr txBox="1"/>
          <p:nvPr/>
        </p:nvSpPr>
        <p:spPr>
          <a:xfrm>
            <a:off x="364568" y="1306872"/>
            <a:ext cx="8363274" cy="3724096"/>
          </a:xfrm>
          <a:prstGeom prst="rect">
            <a:avLst/>
          </a:prstGeom>
          <a:noFill/>
        </p:spPr>
        <p:txBody>
          <a:bodyPr wrap="square">
            <a:spAutoFit/>
          </a:bodyPr>
          <a:lstStyle/>
          <a:p>
            <a:pPr marL="357188" lvl="2" indent="-336550" algn="just">
              <a:spcBef>
                <a:spcPts val="600"/>
              </a:spcBef>
              <a:spcAft>
                <a:spcPts val="600"/>
              </a:spcAft>
              <a:buFont typeface="+mj-lt"/>
              <a:buAutoNum type="arabicPeriod"/>
            </a:pPr>
            <a:r>
              <a:rPr lang="en-US" dirty="0">
                <a:solidFill>
                  <a:srgbClr val="000000"/>
                </a:solidFill>
                <a:effectLst/>
                <a:latin typeface="+mn-lt"/>
                <a:ea typeface="Yu Mincho" panose="02020400000000000000" pitchFamily="18" charset="-128"/>
                <a:cs typeface="Times New Roman" panose="02020603050405020304" pitchFamily="18" charset="0"/>
              </a:rPr>
              <a:t>Zero-sum game theory model for segmenting skin regions, </a:t>
            </a:r>
            <a:r>
              <a:rPr lang="en-US" dirty="0" err="1">
                <a:solidFill>
                  <a:srgbClr val="000000"/>
                </a:solidFill>
                <a:effectLst/>
                <a:latin typeface="+mn-lt"/>
                <a:ea typeface="Yu Mincho" panose="02020400000000000000" pitchFamily="18" charset="-128"/>
                <a:cs typeface="Times New Roman" panose="02020603050405020304" pitchFamily="18" charset="0"/>
              </a:rPr>
              <a:t>Djamila</a:t>
            </a:r>
            <a:r>
              <a:rPr lang="en-US" dirty="0">
                <a:solidFill>
                  <a:srgbClr val="000000"/>
                </a:solidFill>
                <a:effectLst/>
                <a:latin typeface="+mn-lt"/>
                <a:ea typeface="Yu Mincho" panose="02020400000000000000" pitchFamily="18" charset="-128"/>
                <a:cs typeface="Times New Roman" panose="02020603050405020304" pitchFamily="18" charset="0"/>
              </a:rPr>
              <a:t> </a:t>
            </a:r>
            <a:r>
              <a:rPr lang="en-US" dirty="0" err="1">
                <a:solidFill>
                  <a:srgbClr val="000000"/>
                </a:solidFill>
                <a:effectLst/>
                <a:latin typeface="+mn-lt"/>
                <a:ea typeface="Yu Mincho" panose="02020400000000000000" pitchFamily="18" charset="-128"/>
                <a:cs typeface="Times New Roman" panose="02020603050405020304" pitchFamily="18" charset="0"/>
              </a:rPr>
              <a:t>Dahmania</a:t>
            </a:r>
            <a:r>
              <a:rPr lang="en-US" dirty="0">
                <a:solidFill>
                  <a:srgbClr val="000000"/>
                </a:solidFill>
                <a:effectLst/>
                <a:latin typeface="+mn-lt"/>
                <a:ea typeface="Yu Mincho" panose="02020400000000000000" pitchFamily="18" charset="-128"/>
                <a:cs typeface="Times New Roman" panose="02020603050405020304" pitchFamily="18" charset="0"/>
              </a:rPr>
              <a:t>, Mehdi </a:t>
            </a:r>
            <a:r>
              <a:rPr lang="en-US" dirty="0" err="1">
                <a:solidFill>
                  <a:srgbClr val="000000"/>
                </a:solidFill>
                <a:effectLst/>
                <a:latin typeface="+mn-lt"/>
                <a:ea typeface="Yu Mincho" panose="02020400000000000000" pitchFamily="18" charset="-128"/>
                <a:cs typeface="Times New Roman" panose="02020603050405020304" pitchFamily="18" charset="0"/>
              </a:rPr>
              <a:t>Cherefa</a:t>
            </a:r>
            <a:r>
              <a:rPr lang="en-US" dirty="0">
                <a:solidFill>
                  <a:srgbClr val="000000"/>
                </a:solidFill>
                <a:effectLst/>
                <a:latin typeface="+mn-lt"/>
                <a:ea typeface="Yu Mincho" panose="02020400000000000000" pitchFamily="18" charset="-128"/>
                <a:cs typeface="Times New Roman" panose="02020603050405020304" pitchFamily="18" charset="0"/>
              </a:rPr>
              <a:t>, Slimane </a:t>
            </a:r>
            <a:r>
              <a:rPr lang="en-US" dirty="0" err="1">
                <a:solidFill>
                  <a:srgbClr val="000000"/>
                </a:solidFill>
                <a:effectLst/>
                <a:latin typeface="+mn-lt"/>
                <a:ea typeface="Yu Mincho" panose="02020400000000000000" pitchFamily="18" charset="-128"/>
                <a:cs typeface="Times New Roman" panose="02020603050405020304" pitchFamily="18" charset="0"/>
              </a:rPr>
              <a:t>Larabia</a:t>
            </a:r>
            <a:r>
              <a:rPr lang="en-US" dirty="0">
                <a:solidFill>
                  <a:srgbClr val="000000"/>
                </a:solidFill>
                <a:effectLst/>
                <a:latin typeface="+mn-lt"/>
                <a:ea typeface="Yu Mincho" panose="02020400000000000000" pitchFamily="18" charset="-128"/>
                <a:cs typeface="Times New Roman" panose="02020603050405020304" pitchFamily="18" charset="0"/>
              </a:rPr>
              <a:t>, </a:t>
            </a:r>
            <a:r>
              <a:rPr lang="en-US" dirty="0" err="1">
                <a:solidFill>
                  <a:srgbClr val="000000"/>
                </a:solidFill>
                <a:effectLst/>
                <a:latin typeface="+mn-lt"/>
                <a:ea typeface="Yu Mincho" panose="02020400000000000000" pitchFamily="18" charset="-128"/>
                <a:cs typeface="Times New Roman" panose="02020603050405020304" pitchFamily="18" charset="0"/>
              </a:rPr>
              <a:t>aComputer</a:t>
            </a:r>
            <a:r>
              <a:rPr lang="en-US" dirty="0">
                <a:solidFill>
                  <a:srgbClr val="000000"/>
                </a:solidFill>
                <a:effectLst/>
                <a:latin typeface="+mn-lt"/>
                <a:ea typeface="Yu Mincho" panose="02020400000000000000" pitchFamily="18" charset="-128"/>
                <a:cs typeface="Times New Roman" panose="02020603050405020304" pitchFamily="18" charset="0"/>
              </a:rPr>
              <a:t> Science, Department, University of Science and Technology </a:t>
            </a:r>
            <a:r>
              <a:rPr lang="en-US" dirty="0" err="1">
                <a:solidFill>
                  <a:srgbClr val="000000"/>
                </a:solidFill>
                <a:effectLst/>
                <a:latin typeface="+mn-lt"/>
                <a:ea typeface="Yu Mincho" panose="02020400000000000000" pitchFamily="18" charset="-128"/>
                <a:cs typeface="Times New Roman" panose="02020603050405020304" pitchFamily="18" charset="0"/>
              </a:rPr>
              <a:t>Houari</a:t>
            </a:r>
            <a:r>
              <a:rPr lang="en-US" dirty="0">
                <a:solidFill>
                  <a:srgbClr val="000000"/>
                </a:solidFill>
                <a:effectLst/>
                <a:latin typeface="+mn-lt"/>
                <a:ea typeface="Yu Mincho" panose="02020400000000000000" pitchFamily="18" charset="-128"/>
                <a:cs typeface="Times New Roman" panose="02020603050405020304" pitchFamily="18" charset="0"/>
              </a:rPr>
              <a:t>, Boumediene (USTHB), BP 32 EL ALIA, 16111, Algiers, Algeria.</a:t>
            </a:r>
          </a:p>
          <a:p>
            <a:pPr marL="357188" lvl="2" indent="-336550">
              <a:spcBef>
                <a:spcPts val="600"/>
              </a:spcBef>
              <a:spcAft>
                <a:spcPts val="600"/>
              </a:spcAft>
              <a:buFont typeface="+mj-lt"/>
              <a:buAutoNum type="arabicPeriod"/>
            </a:pPr>
            <a:r>
              <a:rPr lang="en-US" dirty="0">
                <a:latin typeface="+mn-lt"/>
                <a:ea typeface="Yu Mincho" panose="02020400000000000000" pitchFamily="18" charset="-128"/>
                <a:cs typeface="Times New Roman" panose="02020603050405020304" pitchFamily="18" charset="0"/>
              </a:rPr>
              <a:t>Color Spaces, Rolf G. </a:t>
            </a:r>
            <a:r>
              <a:rPr lang="en-US" dirty="0" err="1">
                <a:latin typeface="+mn-lt"/>
                <a:ea typeface="Yu Mincho" panose="02020400000000000000" pitchFamily="18" charset="-128"/>
                <a:cs typeface="Times New Roman" panose="02020603050405020304" pitchFamily="18" charset="0"/>
              </a:rPr>
              <a:t>Kuehni</a:t>
            </a:r>
            <a:r>
              <a:rPr lang="en-US" dirty="0">
                <a:latin typeface="+mn-lt"/>
                <a:ea typeface="Yu Mincho" panose="02020400000000000000" pitchFamily="18" charset="-128"/>
                <a:cs typeface="Times New Roman" panose="02020603050405020304" pitchFamily="18" charset="0"/>
              </a:rPr>
              <a:t> (October2003), Website:  </a:t>
            </a:r>
            <a:r>
              <a:rPr lang="vi-VN" dirty="0">
                <a:latin typeface="+mn-lt"/>
                <a:ea typeface="Yu Mincho" panose="02020400000000000000" pitchFamily="18" charset="-128"/>
                <a:cs typeface="Times New Roman" panose="02020603050405020304" pitchFamily="18" charset="0"/>
                <a:hlinkClick r:id="rId3">
                  <a:extLst>
                    <a:ext uri="{A12FA001-AC4F-418D-AE19-62706E023703}">
                      <ahyp:hlinkClr xmlns:ahyp="http://schemas.microsoft.com/office/drawing/2018/hyperlinkcolor" xmlns="" val="tx"/>
                    </a:ext>
                  </a:extLst>
                </a:hlinkClick>
              </a:rPr>
              <a:t>https://web.archive.org/web/20081015235156/http://www4.ncsu.edu/~rgkuehni/PDFs/ColSp.pdf</a:t>
            </a:r>
            <a:endParaRPr lang="en-US" dirty="0">
              <a:latin typeface="+mn-lt"/>
              <a:ea typeface="Yu Mincho" panose="02020400000000000000" pitchFamily="18" charset="-128"/>
              <a:cs typeface="Times New Roman" panose="02020603050405020304" pitchFamily="18" charset="0"/>
            </a:endParaRPr>
          </a:p>
          <a:p>
            <a:pPr marL="357188" lvl="2" indent="-336550">
              <a:spcBef>
                <a:spcPts val="600"/>
              </a:spcBef>
              <a:spcAft>
                <a:spcPts val="600"/>
              </a:spcAft>
              <a:buFont typeface="+mj-lt"/>
              <a:buAutoNum type="arabicPeriod"/>
            </a:pPr>
            <a:r>
              <a:rPr lang="en-US" dirty="0">
                <a:latin typeface="+mn-lt"/>
                <a:ea typeface="Yu Mincho" panose="02020400000000000000" pitchFamily="18" charset="-128"/>
                <a:cs typeface="Times New Roman" panose="02020603050405020304" pitchFamily="18" charset="0"/>
              </a:rPr>
              <a:t>Precision And Recall, </a:t>
            </a:r>
            <a:r>
              <a:rPr lang="en-US" dirty="0" err="1">
                <a:latin typeface="+mn-lt"/>
                <a:ea typeface="Yu Mincho" panose="02020400000000000000" pitchFamily="18" charset="-128"/>
                <a:cs typeface="Times New Roman" panose="02020603050405020304" pitchFamily="18" charset="0"/>
              </a:rPr>
              <a:t>Wikipiedia.org</a:t>
            </a:r>
            <a:r>
              <a:rPr lang="en-US" dirty="0">
                <a:latin typeface="+mn-lt"/>
                <a:ea typeface="Yu Mincho" panose="02020400000000000000" pitchFamily="18" charset="-128"/>
                <a:cs typeface="Times New Roman" panose="02020603050405020304" pitchFamily="18" charset="0"/>
              </a:rPr>
              <a:t> (March2021) Website: https://</a:t>
            </a:r>
            <a:r>
              <a:rPr lang="en-US" dirty="0" err="1">
                <a:latin typeface="+mn-lt"/>
                <a:ea typeface="Yu Mincho" panose="02020400000000000000" pitchFamily="18" charset="-128"/>
                <a:cs typeface="Times New Roman" panose="02020603050405020304" pitchFamily="18" charset="0"/>
              </a:rPr>
              <a:t>en.wikipedia.org</a:t>
            </a:r>
            <a:r>
              <a:rPr lang="en-US" dirty="0">
                <a:latin typeface="+mn-lt"/>
                <a:ea typeface="Yu Mincho" panose="02020400000000000000" pitchFamily="18" charset="-128"/>
                <a:cs typeface="Times New Roman" panose="02020603050405020304" pitchFamily="18" charset="0"/>
              </a:rPr>
              <a:t>/wiki/</a:t>
            </a:r>
            <a:r>
              <a:rPr lang="en-US" dirty="0" err="1">
                <a:latin typeface="+mn-lt"/>
                <a:ea typeface="Yu Mincho" panose="02020400000000000000" pitchFamily="18" charset="-128"/>
                <a:cs typeface="Times New Roman" panose="02020603050405020304" pitchFamily="18" charset="0"/>
              </a:rPr>
              <a:t>Precision_and_recall</a:t>
            </a:r>
            <a:r>
              <a:rPr lang="en-US" dirty="0">
                <a:latin typeface="+mn-lt"/>
                <a:ea typeface="Yu Mincho" panose="02020400000000000000" pitchFamily="18" charset="-128"/>
                <a:cs typeface="Times New Roman" panose="02020603050405020304" pitchFamily="18" charset="0"/>
              </a:rPr>
              <a:t> </a:t>
            </a:r>
          </a:p>
          <a:p>
            <a:pPr marL="357188" lvl="2" indent="-336550">
              <a:spcBef>
                <a:spcPts val="600"/>
              </a:spcBef>
              <a:spcAft>
                <a:spcPts val="600"/>
              </a:spcAft>
              <a:buAutoNum type="arabicPeriod" startAt="4"/>
            </a:pPr>
            <a:r>
              <a:rPr lang="en-US" dirty="0">
                <a:latin typeface="+mn-lt"/>
                <a:ea typeface="Yu Mincho" panose="02020400000000000000" pitchFamily="18" charset="-128"/>
                <a:cs typeface="Times New Roman" panose="02020603050405020304" pitchFamily="18" charset="0"/>
              </a:rPr>
              <a:t>Y.-H. Chen, K.-T. Hu, and S.-J. </a:t>
            </a:r>
            <a:r>
              <a:rPr lang="en-US" dirty="0" err="1">
                <a:latin typeface="+mn-lt"/>
                <a:ea typeface="Yu Mincho" panose="02020400000000000000" pitchFamily="18" charset="-128"/>
                <a:cs typeface="Times New Roman" panose="02020603050405020304" pitchFamily="18" charset="0"/>
              </a:rPr>
              <a:t>Ruan</a:t>
            </a:r>
            <a:r>
              <a:rPr lang="en-US" dirty="0">
                <a:latin typeface="+mn-lt"/>
                <a:ea typeface="Yu Mincho" panose="02020400000000000000" pitchFamily="18" charset="-128"/>
                <a:cs typeface="Times New Roman" panose="02020603050405020304" pitchFamily="18" charset="0"/>
              </a:rPr>
              <a:t>, "Statistical skin color detection method without color transformation for real-time surveillance systems," Engineering Applications of Artificial Intelligence, vol. 25, pp. 1331-1337, 2012.</a:t>
            </a:r>
          </a:p>
          <a:p>
            <a:pPr marL="357188" lvl="2" indent="-336550">
              <a:spcBef>
                <a:spcPts val="600"/>
              </a:spcBef>
              <a:spcAft>
                <a:spcPts val="600"/>
              </a:spcAft>
              <a:buFont typeface="Arial"/>
              <a:buAutoNum type="arabicPeriod" startAt="4"/>
            </a:pPr>
            <a:r>
              <a:rPr lang="en-US" dirty="0">
                <a:latin typeface="+mn-lt"/>
                <a:ea typeface="Yu Mincho" panose="02020400000000000000" pitchFamily="18" charset="-128"/>
                <a:cs typeface="Times New Roman" panose="02020603050405020304" pitchFamily="18" charset="0"/>
              </a:rPr>
              <a:t>H.-M. Sun, "Skin detection for single images using dynamic skin color modeling," Pattern 218 recognition, vol. 43, pp. 1413-1420, 2010.</a:t>
            </a:r>
          </a:p>
          <a:p>
            <a:pPr marL="357188" lvl="2" indent="-336550" algn="just">
              <a:spcBef>
                <a:spcPts val="600"/>
              </a:spcBef>
              <a:spcAft>
                <a:spcPts val="600"/>
              </a:spcAft>
              <a:buFont typeface="+mj-lt"/>
              <a:buAutoNum type="arabicPeriod"/>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body" idx="1"/>
          </p:nvPr>
        </p:nvSpPr>
        <p:spPr>
          <a:xfrm>
            <a:off x="1123073" y="1719585"/>
            <a:ext cx="4914870" cy="274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i="0" dirty="0">
                <a:latin typeface="+mn-lt"/>
              </a:rPr>
              <a:t>TRÂN TRỌNG CẢM ƠN THẦY CÔ VÀ CÁC BẠN </a:t>
            </a:r>
          </a:p>
          <a:p>
            <a:pPr marL="0" lvl="0" indent="0" algn="l" rtl="0">
              <a:spcBef>
                <a:spcPts val="600"/>
              </a:spcBef>
              <a:spcAft>
                <a:spcPts val="0"/>
              </a:spcAft>
              <a:buNone/>
            </a:pPr>
            <a:r>
              <a:rPr lang="en-US" sz="2400" b="1" i="0" dirty="0">
                <a:latin typeface="+mn-lt"/>
              </a:rPr>
              <a:t>Câu hỏi &amp; Thảo luận</a:t>
            </a:r>
            <a:endParaRPr sz="2400" b="1" i="0" dirty="0">
              <a:latin typeface="+mn-lt"/>
            </a:endParaRPr>
          </a:p>
        </p:txBody>
      </p:sp>
      <p:sp>
        <p:nvSpPr>
          <p:cNvPr id="230" name="Google Shape;230;p15"/>
          <p:cNvSpPr txBox="1">
            <a:spLocks noGrp="1"/>
          </p:cNvSpPr>
          <p:nvPr>
            <p:ph type="sldNum" idx="4294967295"/>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231" name="Google Shape;231;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Google Shape;237;p16"/>
          <p:cNvSpPr txBox="1">
            <a:spLocks noGrp="1"/>
          </p:cNvSpPr>
          <p:nvPr>
            <p:ph type="body" idx="1"/>
          </p:nvPr>
        </p:nvSpPr>
        <p:spPr>
          <a:xfrm>
            <a:off x="941975" y="1360968"/>
            <a:ext cx="5237000" cy="2696360"/>
          </a:xfrm>
          <a:prstGeom prst="rect">
            <a:avLst/>
          </a:prstGeom>
        </p:spPr>
        <p:txBody>
          <a:bodyPr spcFirstLastPara="1" wrap="square" lIns="91425" tIns="91425" rIns="91425" bIns="91425" anchor="ctr" anchorCtr="0">
            <a:noAutofit/>
          </a:bodyPr>
          <a:lstStyle/>
          <a:p>
            <a:pPr marL="541338" lvl="0" indent="-531813" algn="l" rtl="0">
              <a:lnSpc>
                <a:spcPct val="150000"/>
              </a:lnSpc>
              <a:spcBef>
                <a:spcPts val="0"/>
              </a:spcBef>
              <a:spcAft>
                <a:spcPts val="0"/>
              </a:spcAft>
              <a:buSzPts val="2400"/>
              <a:buChar char="▰"/>
            </a:pPr>
            <a:r>
              <a:rPr lang="en-US" b="1" dirty="0" err="1">
                <a:latin typeface="+mn-lt"/>
                <a:ea typeface="Roboto Condensed Light" panose="020B0604020202020204" charset="0"/>
              </a:rPr>
              <a:t>Giới</a:t>
            </a:r>
            <a:r>
              <a:rPr lang="en-US" b="1" dirty="0">
                <a:latin typeface="+mn-lt"/>
                <a:ea typeface="Roboto Condensed Light" panose="020B0604020202020204" charset="0"/>
              </a:rPr>
              <a:t> </a:t>
            </a:r>
            <a:r>
              <a:rPr lang="en-US" b="1" dirty="0" err="1">
                <a:latin typeface="+mn-lt"/>
                <a:ea typeface="Roboto Condensed Light" panose="020B0604020202020204" charset="0"/>
              </a:rPr>
              <a:t>thiệu</a:t>
            </a:r>
            <a:endParaRPr lang="en-US" b="1" dirty="0">
              <a:latin typeface="+mn-lt"/>
              <a:ea typeface="Roboto Condensed Light" panose="020B0604020202020204" charset="0"/>
            </a:endParaRPr>
          </a:p>
          <a:p>
            <a:pPr marL="541338" lvl="0" indent="-531813" algn="l" rtl="0">
              <a:lnSpc>
                <a:spcPct val="150000"/>
              </a:lnSpc>
              <a:spcBef>
                <a:spcPts val="1000"/>
              </a:spcBef>
              <a:spcAft>
                <a:spcPts val="0"/>
              </a:spcAft>
              <a:buSzPts val="2400"/>
              <a:buChar char="▰"/>
            </a:pPr>
            <a:r>
              <a:rPr lang="en" b="1" dirty="0" err="1">
                <a:latin typeface="+mn-lt"/>
                <a:ea typeface="Roboto Condensed Light" panose="020B0604020202020204" charset="0"/>
              </a:rPr>
              <a:t>Phương</a:t>
            </a:r>
            <a:r>
              <a:rPr lang="en" b="1" dirty="0">
                <a:latin typeface="+mn-lt"/>
                <a:ea typeface="Roboto Condensed Light" panose="020B0604020202020204" charset="0"/>
              </a:rPr>
              <a:t> </a:t>
            </a:r>
            <a:r>
              <a:rPr lang="en" b="1" dirty="0" err="1">
                <a:latin typeface="+mn-lt"/>
                <a:ea typeface="Roboto Condensed Light" panose="020B0604020202020204" charset="0"/>
              </a:rPr>
              <a:t>pháp</a:t>
            </a:r>
            <a:r>
              <a:rPr lang="en" b="1" dirty="0">
                <a:latin typeface="+mn-lt"/>
                <a:ea typeface="Roboto Condensed Light" panose="020B0604020202020204" charset="0"/>
              </a:rPr>
              <a:t> </a:t>
            </a:r>
            <a:r>
              <a:rPr lang="en" b="1" dirty="0" err="1">
                <a:latin typeface="+mn-lt"/>
                <a:ea typeface="Roboto Condensed Light" panose="020B0604020202020204" charset="0"/>
              </a:rPr>
              <a:t>đề</a:t>
            </a:r>
            <a:r>
              <a:rPr lang="en" b="1" dirty="0">
                <a:latin typeface="+mn-lt"/>
                <a:ea typeface="Roboto Condensed Light" panose="020B0604020202020204" charset="0"/>
              </a:rPr>
              <a:t> </a:t>
            </a:r>
            <a:r>
              <a:rPr lang="en" b="1" dirty="0" err="1">
                <a:latin typeface="+mn-lt"/>
                <a:ea typeface="Roboto Condensed Light" panose="020B0604020202020204" charset="0"/>
              </a:rPr>
              <a:t>xuất</a:t>
            </a:r>
            <a:endParaRPr lang="en" b="1" dirty="0">
              <a:latin typeface="+mn-lt"/>
              <a:ea typeface="Roboto Condensed Light" panose="020B0604020202020204" charset="0"/>
            </a:endParaRPr>
          </a:p>
          <a:p>
            <a:pPr marL="541338" lvl="0" indent="-531813" algn="l" rtl="0">
              <a:lnSpc>
                <a:spcPct val="150000"/>
              </a:lnSpc>
              <a:spcBef>
                <a:spcPts val="1000"/>
              </a:spcBef>
              <a:spcAft>
                <a:spcPts val="0"/>
              </a:spcAft>
              <a:buSzPts val="2400"/>
              <a:buChar char="▰"/>
            </a:pPr>
            <a:r>
              <a:rPr lang="en" b="1" dirty="0" err="1">
                <a:latin typeface="+mn-lt"/>
                <a:ea typeface="Roboto Condensed Light" panose="020B0604020202020204" charset="0"/>
              </a:rPr>
              <a:t>Một</a:t>
            </a:r>
            <a:r>
              <a:rPr lang="en" b="1" dirty="0">
                <a:latin typeface="+mn-lt"/>
                <a:ea typeface="Roboto Condensed Light" panose="020B0604020202020204" charset="0"/>
              </a:rPr>
              <a:t> </a:t>
            </a:r>
            <a:r>
              <a:rPr lang="en" b="1" dirty="0" err="1">
                <a:latin typeface="+mn-lt"/>
                <a:ea typeface="Roboto Condensed Light" panose="020B0604020202020204" charset="0"/>
              </a:rPr>
              <a:t>số</a:t>
            </a:r>
            <a:r>
              <a:rPr lang="en" b="1" dirty="0">
                <a:latin typeface="+mn-lt"/>
                <a:ea typeface="Roboto Condensed Light" panose="020B0604020202020204" charset="0"/>
              </a:rPr>
              <a:t> </a:t>
            </a:r>
            <a:r>
              <a:rPr lang="en" b="1" dirty="0" err="1">
                <a:latin typeface="+mn-lt"/>
                <a:ea typeface="Roboto Condensed Light" panose="020B0604020202020204" charset="0"/>
              </a:rPr>
              <a:t>kết</a:t>
            </a:r>
            <a:r>
              <a:rPr lang="en" b="1" dirty="0">
                <a:latin typeface="+mn-lt"/>
                <a:ea typeface="Roboto Condensed Light" panose="020B0604020202020204" charset="0"/>
              </a:rPr>
              <a:t> </a:t>
            </a:r>
            <a:r>
              <a:rPr lang="en" b="1" dirty="0" err="1">
                <a:latin typeface="+mn-lt"/>
                <a:ea typeface="Roboto Condensed Light" panose="020B0604020202020204" charset="0"/>
              </a:rPr>
              <a:t>quả</a:t>
            </a:r>
            <a:endParaRPr lang="en" b="1" dirty="0">
              <a:latin typeface="+mn-lt"/>
              <a:ea typeface="Roboto Condensed Light" panose="020B0604020202020204" charset="0"/>
            </a:endParaRPr>
          </a:p>
          <a:p>
            <a:pPr marL="541338" indent="-531813">
              <a:lnSpc>
                <a:spcPct val="150000"/>
              </a:lnSpc>
              <a:spcBef>
                <a:spcPts val="1000"/>
              </a:spcBef>
            </a:pPr>
            <a:r>
              <a:rPr lang="en-US" b="1" dirty="0" err="1">
                <a:latin typeface="+mn-lt"/>
                <a:ea typeface="Roboto Condensed Light" panose="020B0604020202020204" charset="0"/>
              </a:rPr>
              <a:t>Kết</a:t>
            </a:r>
            <a:r>
              <a:rPr lang="en-US" b="1" dirty="0">
                <a:latin typeface="+mn-lt"/>
                <a:ea typeface="Roboto Condensed Light" panose="020B0604020202020204" charset="0"/>
              </a:rPr>
              <a:t> </a:t>
            </a:r>
            <a:r>
              <a:rPr lang="en-US" b="1" dirty="0" err="1">
                <a:latin typeface="+mn-lt"/>
                <a:ea typeface="Roboto Condensed Light" panose="020B0604020202020204" charset="0"/>
              </a:rPr>
              <a:t>luận</a:t>
            </a:r>
            <a:r>
              <a:rPr lang="en-US" b="1" dirty="0">
                <a:latin typeface="+mn-lt"/>
                <a:ea typeface="Roboto Condensed Light" panose="020B0604020202020204" charset="0"/>
              </a:rPr>
              <a:t> </a:t>
            </a:r>
            <a:r>
              <a:rPr lang="en-US" b="1" dirty="0" err="1">
                <a:latin typeface="+mn-lt"/>
                <a:ea typeface="Roboto Condensed Light" panose="020B0604020202020204" charset="0"/>
              </a:rPr>
              <a:t>và</a:t>
            </a:r>
            <a:r>
              <a:rPr lang="en-US" b="1" dirty="0">
                <a:latin typeface="+mn-lt"/>
                <a:ea typeface="Roboto Condensed Light" panose="020B0604020202020204" charset="0"/>
              </a:rPr>
              <a:t> </a:t>
            </a:r>
            <a:r>
              <a:rPr lang="en-US" b="1" dirty="0" err="1">
                <a:latin typeface="+mn-lt"/>
                <a:ea typeface="Roboto Condensed Light" panose="020B0604020202020204" charset="0"/>
              </a:rPr>
              <a:t>hướng</a:t>
            </a:r>
            <a:r>
              <a:rPr lang="en-US" b="1" dirty="0">
                <a:latin typeface="+mn-lt"/>
                <a:ea typeface="Roboto Condensed Light" panose="020B0604020202020204" charset="0"/>
              </a:rPr>
              <a:t> </a:t>
            </a:r>
            <a:r>
              <a:rPr lang="en-US" b="1" dirty="0" err="1">
                <a:latin typeface="+mn-lt"/>
                <a:ea typeface="Roboto Condensed Light" panose="020B0604020202020204" charset="0"/>
              </a:rPr>
              <a:t>phát</a:t>
            </a:r>
            <a:r>
              <a:rPr lang="en-US" b="1" dirty="0">
                <a:latin typeface="+mn-lt"/>
                <a:ea typeface="Roboto Condensed Light" panose="020B0604020202020204" charset="0"/>
              </a:rPr>
              <a:t> </a:t>
            </a:r>
            <a:r>
              <a:rPr lang="en-US" b="1" dirty="0" err="1">
                <a:latin typeface="+mn-lt"/>
                <a:ea typeface="Roboto Condensed Light" panose="020B0604020202020204" charset="0"/>
              </a:rPr>
              <a:t>triển</a:t>
            </a:r>
            <a:endParaRPr b="1" dirty="0">
              <a:latin typeface="+mn-lt"/>
              <a:ea typeface="Roboto Condensed Light" panose="020B0604020202020204" charset="0"/>
            </a:endParaRP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mn-lt"/>
              </a:rPr>
              <a:t>2</a:t>
            </a:fld>
            <a:endParaRPr>
              <a:latin typeface="+mn-lt"/>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sp>
        <p:nvSpPr>
          <p:cNvPr id="3" name="Title 2">
            <a:extLst>
              <a:ext uri="{FF2B5EF4-FFF2-40B4-BE49-F238E27FC236}">
                <a16:creationId xmlns:a16="http://schemas.microsoft.com/office/drawing/2014/main" id="{1267CA5A-8BA7-DE46-93AA-A59AAD21BC30}"/>
              </a:ext>
            </a:extLst>
          </p:cNvPr>
          <p:cNvSpPr>
            <a:spLocks noGrp="1"/>
          </p:cNvSpPr>
          <p:nvPr>
            <p:ph type="title"/>
          </p:nvPr>
        </p:nvSpPr>
        <p:spPr/>
        <p:txBody>
          <a:bodyPr/>
          <a:lstStyle/>
          <a:p>
            <a:r>
              <a:rPr lang="en-US" dirty="0">
                <a:ea typeface="Roboto Condensed Light" panose="020B0604020202020204" charset="0"/>
              </a:rPr>
              <a:t>NỘI DUNG THUYẾT TRÌNH</a:t>
            </a:r>
            <a:endParaRPr lang="en-V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 Placeholder 6">
            <a:extLst>
              <a:ext uri="{FF2B5EF4-FFF2-40B4-BE49-F238E27FC236}">
                <a16:creationId xmlns:a16="http://schemas.microsoft.com/office/drawing/2014/main" id="{4B2C3850-F0DD-4E2F-B90B-7E55F91E51FD}"/>
              </a:ext>
            </a:extLst>
          </p:cNvPr>
          <p:cNvSpPr>
            <a:spLocks noGrp="1"/>
          </p:cNvSpPr>
          <p:nvPr>
            <p:ph type="body" idx="1"/>
          </p:nvPr>
        </p:nvSpPr>
        <p:spPr>
          <a:xfrm>
            <a:off x="421454" y="1537988"/>
            <a:ext cx="5123329" cy="3212937"/>
          </a:xfrm>
        </p:spPr>
        <p:txBody>
          <a:bodyPr/>
          <a:lstStyle/>
          <a:p>
            <a:pPr marL="539750" indent="-530225" algn="just"/>
            <a:r>
              <a:rPr lang="en-US" sz="1400" dirty="0" err="1">
                <a:solidFill>
                  <a:schemeClr val="tx1"/>
                </a:solidFill>
                <a:latin typeface="+mn-lt"/>
              </a:rPr>
              <a:t>Phân</a:t>
            </a:r>
            <a:r>
              <a:rPr lang="en-US" sz="1400" dirty="0">
                <a:solidFill>
                  <a:schemeClr val="tx1"/>
                </a:solidFill>
                <a:latin typeface="+mn-lt"/>
              </a:rPr>
              <a:t> </a:t>
            </a:r>
            <a:r>
              <a:rPr lang="en-US" sz="1400" dirty="0" err="1">
                <a:solidFill>
                  <a:schemeClr val="tx1"/>
                </a:solidFill>
                <a:latin typeface="+mn-lt"/>
              </a:rPr>
              <a:t>vùng</a:t>
            </a:r>
            <a:r>
              <a:rPr lang="en-US" sz="1400" dirty="0">
                <a:solidFill>
                  <a:schemeClr val="tx1"/>
                </a:solidFill>
                <a:latin typeface="+mn-lt"/>
              </a:rPr>
              <a:t> </a:t>
            </a:r>
            <a:r>
              <a:rPr lang="en-US" sz="1400" dirty="0" err="1">
                <a:solidFill>
                  <a:schemeClr val="tx1"/>
                </a:solidFill>
                <a:latin typeface="+mn-lt"/>
              </a:rPr>
              <a:t>ảnh</a:t>
            </a:r>
            <a:r>
              <a:rPr lang="en-US" sz="1400" dirty="0">
                <a:solidFill>
                  <a:schemeClr val="tx1"/>
                </a:solidFill>
                <a:latin typeface="+mn-lt"/>
              </a:rPr>
              <a:t> </a:t>
            </a:r>
            <a:r>
              <a:rPr lang="en-US" sz="1400" dirty="0" err="1">
                <a:solidFill>
                  <a:schemeClr val="tx1"/>
                </a:solidFill>
                <a:latin typeface="+mn-lt"/>
              </a:rPr>
              <a:t>có nhiều ứng dụng</a:t>
            </a:r>
            <a:r>
              <a:rPr lang="en-US" sz="1400" dirty="0">
                <a:solidFill>
                  <a:schemeClr val="tx1"/>
                </a:solidFill>
                <a:latin typeface="+mn-lt"/>
              </a:rPr>
              <a:t> </a:t>
            </a:r>
            <a:r>
              <a:rPr lang="en-US" sz="1400" dirty="0" err="1">
                <a:solidFill>
                  <a:schemeClr val="tx1"/>
                </a:solidFill>
                <a:latin typeface="+mn-lt"/>
              </a:rPr>
              <a:t>rất</a:t>
            </a:r>
            <a:r>
              <a:rPr lang="en-US" sz="1400" dirty="0">
                <a:solidFill>
                  <a:schemeClr val="tx1"/>
                </a:solidFill>
                <a:latin typeface="+mn-lt"/>
              </a:rPr>
              <a:t> </a:t>
            </a:r>
            <a:r>
              <a:rPr lang="en-US" sz="1400" dirty="0" err="1">
                <a:solidFill>
                  <a:schemeClr val="tx1"/>
                </a:solidFill>
                <a:latin typeface="+mn-lt"/>
              </a:rPr>
              <a:t>phổ</a:t>
            </a:r>
            <a:r>
              <a:rPr lang="en-US" sz="1400" dirty="0">
                <a:solidFill>
                  <a:schemeClr val="tx1"/>
                </a:solidFill>
                <a:latin typeface="+mn-lt"/>
              </a:rPr>
              <a:t> </a:t>
            </a:r>
            <a:r>
              <a:rPr lang="en-US" sz="1400" dirty="0" err="1">
                <a:solidFill>
                  <a:schemeClr val="tx1"/>
                </a:solidFill>
                <a:latin typeface="+mn-lt"/>
              </a:rPr>
              <a:t>biến</a:t>
            </a:r>
            <a:r>
              <a:rPr lang="en-US" sz="1400" dirty="0">
                <a:solidFill>
                  <a:schemeClr val="tx1"/>
                </a:solidFill>
                <a:latin typeface="+mn-lt"/>
              </a:rPr>
              <a:t> </a:t>
            </a:r>
            <a:r>
              <a:rPr lang="en-US" sz="1400" dirty="0" err="1">
                <a:solidFill>
                  <a:schemeClr val="tx1"/>
                </a:solidFill>
                <a:latin typeface="+mn-lt"/>
              </a:rPr>
              <a:t>như</a:t>
            </a:r>
            <a:r>
              <a:rPr lang="en-US" sz="1400" dirty="0">
                <a:solidFill>
                  <a:schemeClr val="tx1"/>
                </a:solidFill>
                <a:latin typeface="+mn-lt"/>
              </a:rPr>
              <a:t>: </a:t>
            </a:r>
            <a:r>
              <a:rPr lang="en-US" sz="1400" dirty="0" err="1">
                <a:solidFill>
                  <a:schemeClr val="tx1"/>
                </a:solidFill>
                <a:latin typeface="+mn-lt"/>
              </a:rPr>
              <a:t>nhận</a:t>
            </a:r>
            <a:r>
              <a:rPr lang="en-US" sz="1400" dirty="0">
                <a:solidFill>
                  <a:schemeClr val="tx1"/>
                </a:solidFill>
                <a:latin typeface="+mn-lt"/>
              </a:rPr>
              <a:t> </a:t>
            </a:r>
            <a:r>
              <a:rPr lang="en-US" sz="1400" dirty="0" err="1">
                <a:solidFill>
                  <a:schemeClr val="tx1"/>
                </a:solidFill>
                <a:latin typeface="+mn-lt"/>
              </a:rPr>
              <a:t>dạng</a:t>
            </a:r>
            <a:r>
              <a:rPr lang="en-US" sz="1400" dirty="0">
                <a:solidFill>
                  <a:schemeClr val="tx1"/>
                </a:solidFill>
                <a:latin typeface="+mn-lt"/>
              </a:rPr>
              <a:t> </a:t>
            </a:r>
            <a:r>
              <a:rPr lang="en-US" sz="1400" dirty="0" err="1">
                <a:solidFill>
                  <a:schemeClr val="tx1"/>
                </a:solidFill>
                <a:latin typeface="+mn-lt"/>
              </a:rPr>
              <a:t>đối</a:t>
            </a:r>
            <a:r>
              <a:rPr lang="en-US" sz="1400" dirty="0">
                <a:solidFill>
                  <a:schemeClr val="tx1"/>
                </a:solidFill>
                <a:latin typeface="+mn-lt"/>
              </a:rPr>
              <a:t> </a:t>
            </a:r>
            <a:r>
              <a:rPr lang="en-US" sz="1400" dirty="0" err="1">
                <a:solidFill>
                  <a:schemeClr val="tx1"/>
                </a:solidFill>
                <a:latin typeface="+mn-lt"/>
              </a:rPr>
              <a:t>tượng</a:t>
            </a:r>
            <a:r>
              <a:rPr lang="en-US" sz="1400" dirty="0">
                <a:solidFill>
                  <a:schemeClr val="tx1"/>
                </a:solidFill>
                <a:latin typeface="+mn-lt"/>
              </a:rPr>
              <a:t>, </a:t>
            </a:r>
            <a:r>
              <a:rPr lang="en-US" sz="1400" dirty="0" err="1">
                <a:solidFill>
                  <a:schemeClr val="tx1"/>
                </a:solidFill>
                <a:latin typeface="+mn-lt"/>
              </a:rPr>
              <a:t>nâng</a:t>
            </a:r>
            <a:r>
              <a:rPr lang="en-US" sz="1400" dirty="0">
                <a:solidFill>
                  <a:schemeClr val="tx1"/>
                </a:solidFill>
                <a:latin typeface="+mn-lt"/>
              </a:rPr>
              <a:t> </a:t>
            </a:r>
            <a:r>
              <a:rPr lang="en-US" sz="1400" dirty="0" err="1">
                <a:solidFill>
                  <a:schemeClr val="tx1"/>
                </a:solidFill>
                <a:latin typeface="+mn-lt"/>
              </a:rPr>
              <a:t>cấp</a:t>
            </a:r>
            <a:r>
              <a:rPr lang="en-US" sz="1400" dirty="0">
                <a:solidFill>
                  <a:schemeClr val="tx1"/>
                </a:solidFill>
                <a:latin typeface="+mn-lt"/>
              </a:rPr>
              <a:t> </a:t>
            </a:r>
            <a:r>
              <a:rPr lang="en-US" sz="1400" dirty="0" err="1">
                <a:solidFill>
                  <a:schemeClr val="tx1"/>
                </a:solidFill>
                <a:latin typeface="+mn-lt"/>
              </a:rPr>
              <a:t>ảnh</a:t>
            </a:r>
            <a:r>
              <a:rPr lang="en-US" sz="1400" dirty="0">
                <a:solidFill>
                  <a:schemeClr val="tx1"/>
                </a:solidFill>
                <a:latin typeface="+mn-lt"/>
              </a:rPr>
              <a:t>,…</a:t>
            </a:r>
          </a:p>
          <a:p>
            <a:pPr marL="539750" indent="-530225" algn="just"/>
            <a:r>
              <a:rPr lang="en-US" sz="1400" dirty="0">
                <a:solidFill>
                  <a:schemeClr val="tx1"/>
                </a:solidFill>
                <a:latin typeface="+mn-lt"/>
              </a:rPr>
              <a:t>Một trong những bài toán phân vùng ảnh được sự quan tâm đông đảo đó là </a:t>
            </a:r>
            <a:r>
              <a:rPr lang="en-US" sz="1400" b="1" dirty="0">
                <a:solidFill>
                  <a:schemeClr val="tx1"/>
                </a:solidFill>
              </a:rPr>
              <a:t>x</a:t>
            </a:r>
            <a:r>
              <a:rPr lang="en-US" sz="1400" b="1" dirty="0" smtClean="0">
                <a:solidFill>
                  <a:schemeClr val="tx1"/>
                </a:solidFill>
                <a:latin typeface="+mn-lt"/>
              </a:rPr>
              <a:t>ác </a:t>
            </a:r>
            <a:r>
              <a:rPr lang="en-US" sz="1400" b="1" dirty="0">
                <a:solidFill>
                  <a:schemeClr val="tx1"/>
                </a:solidFill>
                <a:latin typeface="+mn-lt"/>
              </a:rPr>
              <a:t>định vùng da người trong ảnh</a:t>
            </a:r>
          </a:p>
          <a:p>
            <a:pPr marL="101600" indent="0" algn="just">
              <a:buNone/>
            </a:pPr>
            <a:endParaRPr lang="en-US" sz="1400" dirty="0">
              <a:solidFill>
                <a:schemeClr val="tx1"/>
              </a:solidFill>
              <a:latin typeface="+mn-lt"/>
            </a:endParaRPr>
          </a:p>
          <a:p>
            <a:pPr marL="101600" indent="0" algn="just">
              <a:buNone/>
            </a:pPr>
            <a:r>
              <a:rPr lang="en-US" sz="1400" dirty="0">
                <a:solidFill>
                  <a:schemeClr val="tx1"/>
                </a:solidFill>
                <a:latin typeface="+mn-lt"/>
                <a:sym typeface="Wingdings" panose="05000000000000000000" pitchFamily="2" charset="2"/>
              </a:rPr>
              <a:t> </a:t>
            </a:r>
            <a:r>
              <a:rPr lang="en-US" sz="1400" dirty="0" err="1">
                <a:solidFill>
                  <a:schemeClr val="tx1"/>
                </a:solidFill>
                <a:latin typeface="+mn-lt"/>
                <a:sym typeface="Wingdings" panose="05000000000000000000" pitchFamily="2" charset="2"/>
              </a:rPr>
              <a:t>Từ</a:t>
            </a:r>
            <a:r>
              <a:rPr lang="en-US" sz="1400" dirty="0">
                <a:solidFill>
                  <a:schemeClr val="tx1"/>
                </a:solidFill>
                <a:latin typeface="+mn-lt"/>
                <a:sym typeface="Wingdings" panose="05000000000000000000" pitchFamily="2" charset="2"/>
              </a:rPr>
              <a:t> </a:t>
            </a:r>
            <a:r>
              <a:rPr lang="en-US" sz="1400" dirty="0" err="1">
                <a:solidFill>
                  <a:schemeClr val="tx1"/>
                </a:solidFill>
                <a:latin typeface="+mn-lt"/>
                <a:sym typeface="Wingdings" panose="05000000000000000000" pitchFamily="2" charset="2"/>
              </a:rPr>
              <a:t>ứng</a:t>
            </a:r>
            <a:r>
              <a:rPr lang="en-US" sz="1400" dirty="0">
                <a:solidFill>
                  <a:schemeClr val="tx1"/>
                </a:solidFill>
                <a:latin typeface="+mn-lt"/>
                <a:sym typeface="Wingdings" panose="05000000000000000000" pitchFamily="2" charset="2"/>
              </a:rPr>
              <a:t> </a:t>
            </a:r>
            <a:r>
              <a:rPr lang="en-US" sz="1400" dirty="0" err="1">
                <a:solidFill>
                  <a:schemeClr val="tx1"/>
                </a:solidFill>
                <a:latin typeface="+mn-lt"/>
                <a:sym typeface="Wingdings" panose="05000000000000000000" pitchFamily="2" charset="2"/>
              </a:rPr>
              <a:t>dụng</a:t>
            </a:r>
            <a:r>
              <a:rPr lang="en-US" sz="1400" dirty="0">
                <a:solidFill>
                  <a:schemeClr val="tx1"/>
                </a:solidFill>
                <a:latin typeface="+mn-lt"/>
                <a:sym typeface="Wingdings" panose="05000000000000000000" pitchFamily="2" charset="2"/>
              </a:rPr>
              <a:t> </a:t>
            </a:r>
            <a:r>
              <a:rPr lang="en-US" sz="1400" dirty="0" err="1">
                <a:solidFill>
                  <a:schemeClr val="tx1"/>
                </a:solidFill>
                <a:latin typeface="+mn-lt"/>
                <a:sym typeface="Wingdings" panose="05000000000000000000" pitchFamily="2" charset="2"/>
              </a:rPr>
              <a:t>vào</a:t>
            </a:r>
            <a:r>
              <a:rPr lang="en-US" sz="1400" dirty="0">
                <a:solidFill>
                  <a:schemeClr val="tx1"/>
                </a:solidFill>
                <a:latin typeface="+mn-lt"/>
                <a:sym typeface="Wingdings" panose="05000000000000000000" pitchFamily="2" charset="2"/>
              </a:rPr>
              <a:t> </a:t>
            </a:r>
            <a:r>
              <a:rPr lang="en-US" sz="1400" dirty="0" err="1">
                <a:solidFill>
                  <a:schemeClr val="tx1"/>
                </a:solidFill>
                <a:latin typeface="+mn-lt"/>
                <a:sym typeface="Wingdings" panose="05000000000000000000" pitchFamily="2" charset="2"/>
              </a:rPr>
              <a:t>các</a:t>
            </a:r>
            <a:r>
              <a:rPr lang="en-US" sz="1400" dirty="0">
                <a:solidFill>
                  <a:schemeClr val="tx1"/>
                </a:solidFill>
                <a:latin typeface="+mn-lt"/>
                <a:sym typeface="Wingdings" panose="05000000000000000000" pitchFamily="2" charset="2"/>
              </a:rPr>
              <a:t> </a:t>
            </a:r>
            <a:r>
              <a:rPr lang="en-US" sz="1400" dirty="0" err="1">
                <a:solidFill>
                  <a:schemeClr val="tx1"/>
                </a:solidFill>
                <a:latin typeface="+mn-lt"/>
                <a:sym typeface="Wingdings" panose="05000000000000000000" pitchFamily="2" charset="2"/>
              </a:rPr>
              <a:t>phần</a:t>
            </a:r>
            <a:r>
              <a:rPr lang="en-US" sz="1400" dirty="0">
                <a:solidFill>
                  <a:schemeClr val="tx1"/>
                </a:solidFill>
                <a:latin typeface="+mn-lt"/>
                <a:sym typeface="Wingdings" panose="05000000000000000000" pitchFamily="2" charset="2"/>
              </a:rPr>
              <a:t> </a:t>
            </a:r>
            <a:r>
              <a:rPr lang="en-US" sz="1400" dirty="0" err="1">
                <a:solidFill>
                  <a:schemeClr val="tx1"/>
                </a:solidFill>
                <a:latin typeface="+mn-lt"/>
                <a:sym typeface="Wingdings" panose="05000000000000000000" pitchFamily="2" charset="2"/>
              </a:rPr>
              <a:t>mềm</a:t>
            </a:r>
            <a:r>
              <a:rPr lang="en-US" sz="1400" dirty="0">
                <a:solidFill>
                  <a:schemeClr val="tx1"/>
                </a:solidFill>
                <a:latin typeface="+mn-lt"/>
                <a:sym typeface="Wingdings" panose="05000000000000000000" pitchFamily="2" charset="2"/>
              </a:rPr>
              <a:t> </a:t>
            </a:r>
            <a:r>
              <a:rPr lang="en-US" sz="1400" dirty="0" err="1">
                <a:solidFill>
                  <a:schemeClr val="tx1"/>
                </a:solidFill>
                <a:latin typeface="+mn-lt"/>
                <a:sym typeface="Wingdings" panose="05000000000000000000" pitchFamily="2" charset="2"/>
              </a:rPr>
              <a:t>nhận</a:t>
            </a:r>
            <a:r>
              <a:rPr lang="en-US" sz="1400" dirty="0">
                <a:solidFill>
                  <a:schemeClr val="tx1"/>
                </a:solidFill>
                <a:latin typeface="+mn-lt"/>
                <a:sym typeface="Wingdings" panose="05000000000000000000" pitchFamily="2" charset="2"/>
              </a:rPr>
              <a:t> </a:t>
            </a:r>
            <a:r>
              <a:rPr lang="en-US" sz="1400" dirty="0" err="1">
                <a:solidFill>
                  <a:schemeClr val="tx1"/>
                </a:solidFill>
                <a:latin typeface="+mn-lt"/>
                <a:sym typeface="Wingdings" panose="05000000000000000000" pitchFamily="2" charset="2"/>
              </a:rPr>
              <a:t>diện</a:t>
            </a:r>
            <a:r>
              <a:rPr lang="en-US" sz="1400" dirty="0">
                <a:solidFill>
                  <a:schemeClr val="tx1"/>
                </a:solidFill>
                <a:latin typeface="+mn-lt"/>
                <a:sym typeface="Wingdings" panose="05000000000000000000" pitchFamily="2" charset="2"/>
              </a:rPr>
              <a:t> </a:t>
            </a:r>
            <a:r>
              <a:rPr lang="en-US" sz="1400" dirty="0" err="1">
                <a:solidFill>
                  <a:schemeClr val="tx1"/>
                </a:solidFill>
                <a:latin typeface="+mn-lt"/>
                <a:sym typeface="Wingdings" panose="05000000000000000000" pitchFamily="2" charset="2"/>
              </a:rPr>
              <a:t>cử</a:t>
            </a:r>
            <a:r>
              <a:rPr lang="en-US" sz="1400" dirty="0">
                <a:solidFill>
                  <a:schemeClr val="tx1"/>
                </a:solidFill>
                <a:latin typeface="+mn-lt"/>
                <a:sym typeface="Wingdings" panose="05000000000000000000" pitchFamily="2" charset="2"/>
              </a:rPr>
              <a:t> </a:t>
            </a:r>
            <a:r>
              <a:rPr lang="en-US" sz="1400" dirty="0" err="1">
                <a:solidFill>
                  <a:schemeClr val="tx1"/>
                </a:solidFill>
                <a:latin typeface="+mn-lt"/>
                <a:sym typeface="Wingdings" panose="05000000000000000000" pitchFamily="2" charset="2"/>
              </a:rPr>
              <a:t>chỉ</a:t>
            </a:r>
            <a:r>
              <a:rPr lang="en-US" sz="1400" dirty="0">
                <a:solidFill>
                  <a:schemeClr val="tx1"/>
                </a:solidFill>
                <a:latin typeface="+mn-lt"/>
                <a:sym typeface="Wingdings" panose="05000000000000000000" pitchFamily="2" charset="2"/>
              </a:rPr>
              <a:t> </a:t>
            </a:r>
            <a:r>
              <a:rPr lang="en-US" sz="1400" dirty="0" err="1">
                <a:solidFill>
                  <a:schemeClr val="tx1"/>
                </a:solidFill>
                <a:latin typeface="+mn-lt"/>
                <a:sym typeface="Wingdings" panose="05000000000000000000" pitchFamily="2" charset="2"/>
              </a:rPr>
              <a:t>bàn</a:t>
            </a:r>
            <a:r>
              <a:rPr lang="en-US" sz="1400" dirty="0">
                <a:solidFill>
                  <a:schemeClr val="tx1"/>
                </a:solidFill>
                <a:latin typeface="+mn-lt"/>
                <a:sym typeface="Wingdings" panose="05000000000000000000" pitchFamily="2" charset="2"/>
              </a:rPr>
              <a:t> </a:t>
            </a:r>
            <a:r>
              <a:rPr lang="en-US" sz="1400" dirty="0" err="1">
                <a:solidFill>
                  <a:schemeClr val="tx1"/>
                </a:solidFill>
                <a:latin typeface="+mn-lt"/>
                <a:sym typeface="Wingdings" panose="05000000000000000000" pitchFamily="2" charset="2"/>
              </a:rPr>
              <a:t>tay</a:t>
            </a:r>
            <a:r>
              <a:rPr lang="en-US" sz="1400" dirty="0">
                <a:solidFill>
                  <a:schemeClr val="tx1"/>
                </a:solidFill>
                <a:latin typeface="+mn-lt"/>
                <a:sym typeface="Wingdings" panose="05000000000000000000" pitchFamily="2" charset="2"/>
              </a:rPr>
              <a:t>, </a:t>
            </a:r>
            <a:r>
              <a:rPr lang="en-US" sz="1400" dirty="0" err="1">
                <a:solidFill>
                  <a:schemeClr val="tx1"/>
                </a:solidFill>
                <a:latin typeface="+mn-lt"/>
                <a:sym typeface="Wingdings" panose="05000000000000000000" pitchFamily="2" charset="2"/>
              </a:rPr>
              <a:t>phần</a:t>
            </a:r>
            <a:r>
              <a:rPr lang="en-US" sz="1400" dirty="0">
                <a:solidFill>
                  <a:schemeClr val="tx1"/>
                </a:solidFill>
                <a:latin typeface="+mn-lt"/>
                <a:sym typeface="Wingdings" panose="05000000000000000000" pitchFamily="2" charset="2"/>
              </a:rPr>
              <a:t> </a:t>
            </a:r>
            <a:r>
              <a:rPr lang="en-US" sz="1400" dirty="0" err="1">
                <a:solidFill>
                  <a:schemeClr val="tx1"/>
                </a:solidFill>
                <a:latin typeface="+mn-lt"/>
                <a:sym typeface="Wingdings" panose="05000000000000000000" pitchFamily="2" charset="2"/>
              </a:rPr>
              <a:t>mềm</a:t>
            </a:r>
            <a:r>
              <a:rPr lang="en-US" sz="1400" dirty="0">
                <a:solidFill>
                  <a:schemeClr val="tx1"/>
                </a:solidFill>
                <a:latin typeface="+mn-lt"/>
                <a:sym typeface="Wingdings" panose="05000000000000000000" pitchFamily="2" charset="2"/>
              </a:rPr>
              <a:t> </a:t>
            </a:r>
            <a:r>
              <a:rPr lang="en-US" sz="1400" dirty="0" err="1">
                <a:solidFill>
                  <a:schemeClr val="tx1"/>
                </a:solidFill>
                <a:latin typeface="+mn-lt"/>
                <a:sym typeface="Wingdings" panose="05000000000000000000" pitchFamily="2" charset="2"/>
              </a:rPr>
              <a:t>chụp</a:t>
            </a:r>
            <a:r>
              <a:rPr lang="en-US" sz="1400" dirty="0">
                <a:solidFill>
                  <a:schemeClr val="tx1"/>
                </a:solidFill>
                <a:latin typeface="+mn-lt"/>
                <a:sym typeface="Wingdings" panose="05000000000000000000" pitchFamily="2" charset="2"/>
              </a:rPr>
              <a:t> </a:t>
            </a:r>
            <a:r>
              <a:rPr lang="en-US" sz="1400" dirty="0" err="1">
                <a:solidFill>
                  <a:schemeClr val="tx1"/>
                </a:solidFill>
                <a:latin typeface="+mn-lt"/>
                <a:sym typeface="Wingdings" panose="05000000000000000000" pitchFamily="2" charset="2"/>
              </a:rPr>
              <a:t>ảnh</a:t>
            </a:r>
            <a:r>
              <a:rPr lang="en-US" sz="1400" dirty="0">
                <a:solidFill>
                  <a:schemeClr val="tx1"/>
                </a:solidFill>
                <a:latin typeface="+mn-lt"/>
                <a:sym typeface="Wingdings" panose="05000000000000000000" pitchFamily="2" charset="2"/>
              </a:rPr>
              <a:t> </a:t>
            </a:r>
            <a:r>
              <a:rPr lang="en-US" sz="1400" dirty="0" err="1">
                <a:solidFill>
                  <a:schemeClr val="tx1"/>
                </a:solidFill>
                <a:latin typeface="+mn-lt"/>
                <a:sym typeface="Wingdings" panose="05000000000000000000" pitchFamily="2" charset="2"/>
              </a:rPr>
              <a:t>trên</a:t>
            </a:r>
            <a:r>
              <a:rPr lang="en-US" sz="1400" dirty="0">
                <a:solidFill>
                  <a:schemeClr val="tx1"/>
                </a:solidFill>
                <a:latin typeface="+mn-lt"/>
                <a:sym typeface="Wingdings" panose="05000000000000000000" pitchFamily="2" charset="2"/>
              </a:rPr>
              <a:t> </a:t>
            </a:r>
            <a:r>
              <a:rPr lang="en-US" sz="1400" dirty="0" err="1">
                <a:solidFill>
                  <a:schemeClr val="tx1"/>
                </a:solidFill>
                <a:latin typeface="+mn-lt"/>
                <a:sym typeface="Wingdings" panose="05000000000000000000" pitchFamily="2" charset="2"/>
              </a:rPr>
              <a:t>các</a:t>
            </a:r>
            <a:r>
              <a:rPr lang="en-US" sz="1400" dirty="0">
                <a:solidFill>
                  <a:schemeClr val="tx1"/>
                </a:solidFill>
                <a:latin typeface="+mn-lt"/>
                <a:sym typeface="Wingdings" panose="05000000000000000000" pitchFamily="2" charset="2"/>
              </a:rPr>
              <a:t> </a:t>
            </a:r>
            <a:r>
              <a:rPr lang="en-US" sz="1400" dirty="0" err="1">
                <a:solidFill>
                  <a:schemeClr val="tx1"/>
                </a:solidFill>
                <a:latin typeface="+mn-lt"/>
                <a:sym typeface="Wingdings" panose="05000000000000000000" pitchFamily="2" charset="2"/>
              </a:rPr>
              <a:t>thiết</a:t>
            </a:r>
            <a:r>
              <a:rPr lang="en-US" sz="1400" dirty="0">
                <a:solidFill>
                  <a:schemeClr val="tx1"/>
                </a:solidFill>
                <a:latin typeface="+mn-lt"/>
                <a:sym typeface="Wingdings" panose="05000000000000000000" pitchFamily="2" charset="2"/>
              </a:rPr>
              <a:t> </a:t>
            </a:r>
            <a:r>
              <a:rPr lang="en-US" sz="1400" dirty="0" err="1">
                <a:solidFill>
                  <a:schemeClr val="tx1"/>
                </a:solidFill>
                <a:latin typeface="+mn-lt"/>
                <a:sym typeface="Wingdings" panose="05000000000000000000" pitchFamily="2" charset="2"/>
              </a:rPr>
              <a:t>bị</a:t>
            </a:r>
            <a:r>
              <a:rPr lang="en-US" sz="1400" dirty="0">
                <a:solidFill>
                  <a:schemeClr val="tx1"/>
                </a:solidFill>
                <a:latin typeface="+mn-lt"/>
                <a:sym typeface="Wingdings" panose="05000000000000000000" pitchFamily="2" charset="2"/>
              </a:rPr>
              <a:t> di </a:t>
            </a:r>
            <a:r>
              <a:rPr lang="en-US" sz="1400" dirty="0" err="1">
                <a:solidFill>
                  <a:schemeClr val="tx1"/>
                </a:solidFill>
                <a:latin typeface="+mn-lt"/>
                <a:sym typeface="Wingdings" panose="05000000000000000000" pitchFamily="2" charset="2"/>
              </a:rPr>
              <a:t>động</a:t>
            </a:r>
            <a:r>
              <a:rPr lang="en-US" sz="1400" dirty="0">
                <a:solidFill>
                  <a:schemeClr val="tx1"/>
                </a:solidFill>
                <a:latin typeface="+mn-lt"/>
                <a:sym typeface="Wingdings" panose="05000000000000000000" pitchFamily="2" charset="2"/>
              </a:rPr>
              <a:t>,…</a:t>
            </a:r>
            <a:endParaRPr lang="en-US" sz="1400" dirty="0">
              <a:solidFill>
                <a:schemeClr val="tx1"/>
              </a:solidFill>
              <a:latin typeface="+mn-lt"/>
            </a:endParaRPr>
          </a:p>
        </p:txBody>
      </p:sp>
      <p:pic>
        <p:nvPicPr>
          <p:cNvPr id="9" name="Picture 8">
            <a:extLst>
              <a:ext uri="{FF2B5EF4-FFF2-40B4-BE49-F238E27FC236}">
                <a16:creationId xmlns:a16="http://schemas.microsoft.com/office/drawing/2014/main" id="{32D20B48-85DE-449A-BA36-DC2335E574BA}"/>
              </a:ext>
            </a:extLst>
          </p:cNvPr>
          <p:cNvPicPr>
            <a:picLocks noChangeAspect="1"/>
          </p:cNvPicPr>
          <p:nvPr/>
        </p:nvPicPr>
        <p:blipFill>
          <a:blip r:embed="rId3"/>
          <a:stretch>
            <a:fillRect/>
          </a:stretch>
        </p:blipFill>
        <p:spPr>
          <a:xfrm>
            <a:off x="6807328" y="944041"/>
            <a:ext cx="2018086" cy="1454303"/>
          </a:xfrm>
          <a:prstGeom prst="rect">
            <a:avLst/>
          </a:prstGeom>
        </p:spPr>
      </p:pic>
      <p:pic>
        <p:nvPicPr>
          <p:cNvPr id="11" name="Picture 10">
            <a:extLst>
              <a:ext uri="{FF2B5EF4-FFF2-40B4-BE49-F238E27FC236}">
                <a16:creationId xmlns:a16="http://schemas.microsoft.com/office/drawing/2014/main" id="{85884BE5-4B15-4BBF-90EA-55A85E89A112}"/>
              </a:ext>
            </a:extLst>
          </p:cNvPr>
          <p:cNvPicPr>
            <a:picLocks noChangeAspect="1"/>
          </p:cNvPicPr>
          <p:nvPr/>
        </p:nvPicPr>
        <p:blipFill>
          <a:blip r:embed="rId4"/>
          <a:stretch>
            <a:fillRect/>
          </a:stretch>
        </p:blipFill>
        <p:spPr>
          <a:xfrm>
            <a:off x="6285034" y="2646178"/>
            <a:ext cx="1606620" cy="1627709"/>
          </a:xfrm>
          <a:prstGeom prst="rect">
            <a:avLst/>
          </a:prstGeom>
        </p:spPr>
      </p:pic>
      <p:sp>
        <p:nvSpPr>
          <p:cNvPr id="3" name="Title 2">
            <a:extLst>
              <a:ext uri="{FF2B5EF4-FFF2-40B4-BE49-F238E27FC236}">
                <a16:creationId xmlns:a16="http://schemas.microsoft.com/office/drawing/2014/main" id="{0FFF1B10-E245-A44E-824A-D3B318F28C78}"/>
              </a:ext>
            </a:extLst>
          </p:cNvPr>
          <p:cNvSpPr>
            <a:spLocks noGrp="1"/>
          </p:cNvSpPr>
          <p:nvPr>
            <p:ph type="title"/>
          </p:nvPr>
        </p:nvSpPr>
        <p:spPr/>
        <p:txBody>
          <a:bodyPr/>
          <a:lstStyle/>
          <a:p>
            <a:r>
              <a:rPr lang="en" dirty="0">
                <a:ea typeface="Roboto Condensed Light" panose="020B0604020202020204" charset="0"/>
              </a:rPr>
              <a:t>GIỚI THIỆU</a:t>
            </a:r>
            <a:endParaRPr lang="en-VN"/>
          </a:p>
        </p:txBody>
      </p:sp>
    </p:spTree>
    <p:extLst>
      <p:ext uri="{BB962C8B-B14F-4D97-AF65-F5344CB8AC3E}">
        <p14:creationId xmlns:p14="http://schemas.microsoft.com/office/powerpoint/2010/main" val="1674318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mn-lt"/>
              </a:rPr>
              <a:t>4</a:t>
            </a:fld>
            <a:endParaRPr dirty="0">
              <a:latin typeface="+mn-lt"/>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sp>
        <p:nvSpPr>
          <p:cNvPr id="7" name="Text Placeholder 6">
            <a:extLst>
              <a:ext uri="{FF2B5EF4-FFF2-40B4-BE49-F238E27FC236}">
                <a16:creationId xmlns:a16="http://schemas.microsoft.com/office/drawing/2014/main" id="{4B2C3850-F0DD-4E2F-B90B-7E55F91E51FD}"/>
              </a:ext>
            </a:extLst>
          </p:cNvPr>
          <p:cNvSpPr>
            <a:spLocks noGrp="1"/>
          </p:cNvSpPr>
          <p:nvPr>
            <p:ph type="body" idx="1"/>
          </p:nvPr>
        </p:nvSpPr>
        <p:spPr>
          <a:xfrm>
            <a:off x="814275" y="1423564"/>
            <a:ext cx="5328871" cy="825526"/>
          </a:xfrm>
        </p:spPr>
        <p:txBody>
          <a:bodyPr/>
          <a:lstStyle/>
          <a:p>
            <a:pPr marL="539750" indent="-530225">
              <a:spcAft>
                <a:spcPts val="600"/>
              </a:spcAft>
            </a:pPr>
            <a:r>
              <a:rPr lang="en-US" sz="1400" dirty="0" err="1">
                <a:solidFill>
                  <a:schemeClr val="tx1"/>
                </a:solidFill>
                <a:latin typeface="+mn-lt"/>
              </a:rPr>
              <a:t>Đầu</a:t>
            </a:r>
            <a:r>
              <a:rPr lang="en-US" sz="1400" dirty="0">
                <a:solidFill>
                  <a:schemeClr val="tx1"/>
                </a:solidFill>
                <a:latin typeface="+mn-lt"/>
              </a:rPr>
              <a:t> </a:t>
            </a:r>
            <a:r>
              <a:rPr lang="en-US" sz="1400" dirty="0" err="1">
                <a:solidFill>
                  <a:schemeClr val="tx1"/>
                </a:solidFill>
                <a:latin typeface="+mn-lt"/>
              </a:rPr>
              <a:t>vào</a:t>
            </a:r>
            <a:r>
              <a:rPr lang="en-US" sz="1400" dirty="0">
                <a:solidFill>
                  <a:schemeClr val="tx1"/>
                </a:solidFill>
                <a:latin typeface="+mn-lt"/>
              </a:rPr>
              <a:t>: </a:t>
            </a:r>
            <a:r>
              <a:rPr lang="en-US" sz="1400" dirty="0" err="1">
                <a:solidFill>
                  <a:schemeClr val="tx1"/>
                </a:solidFill>
                <a:latin typeface="+mn-lt"/>
              </a:rPr>
              <a:t>Ảnh</a:t>
            </a:r>
            <a:r>
              <a:rPr lang="en-US" sz="1400" dirty="0">
                <a:solidFill>
                  <a:schemeClr val="tx1"/>
                </a:solidFill>
                <a:latin typeface="+mn-lt"/>
              </a:rPr>
              <a:t> </a:t>
            </a:r>
            <a:r>
              <a:rPr lang="en-US" sz="1400" dirty="0" err="1">
                <a:solidFill>
                  <a:schemeClr val="tx1"/>
                </a:solidFill>
                <a:latin typeface="+mn-lt"/>
              </a:rPr>
              <a:t>đầu</a:t>
            </a:r>
            <a:r>
              <a:rPr lang="en-US" sz="1400" dirty="0">
                <a:solidFill>
                  <a:schemeClr val="tx1"/>
                </a:solidFill>
                <a:latin typeface="+mn-lt"/>
              </a:rPr>
              <a:t> </a:t>
            </a:r>
            <a:r>
              <a:rPr lang="en-US" sz="1400" dirty="0" err="1">
                <a:solidFill>
                  <a:schemeClr val="tx1"/>
                </a:solidFill>
                <a:latin typeface="+mn-lt"/>
              </a:rPr>
              <a:t>vào</a:t>
            </a:r>
            <a:r>
              <a:rPr lang="en-US" sz="1400" dirty="0">
                <a:solidFill>
                  <a:schemeClr val="tx1"/>
                </a:solidFill>
                <a:latin typeface="+mn-lt"/>
              </a:rPr>
              <a:t> </a:t>
            </a:r>
            <a:r>
              <a:rPr lang="en-US" sz="1400" dirty="0" err="1">
                <a:solidFill>
                  <a:schemeClr val="tx1"/>
                </a:solidFill>
                <a:latin typeface="+mn-lt"/>
              </a:rPr>
              <a:t>là</a:t>
            </a:r>
            <a:r>
              <a:rPr lang="en-US" sz="1400" dirty="0">
                <a:solidFill>
                  <a:schemeClr val="tx1"/>
                </a:solidFill>
                <a:latin typeface="+mn-lt"/>
              </a:rPr>
              <a:t> </a:t>
            </a:r>
            <a:r>
              <a:rPr lang="en-US" sz="1400" dirty="0" err="1">
                <a:solidFill>
                  <a:schemeClr val="tx1"/>
                </a:solidFill>
                <a:latin typeface="+mn-lt"/>
              </a:rPr>
              <a:t>ảnh</a:t>
            </a:r>
            <a:r>
              <a:rPr lang="en-US" sz="1400" dirty="0">
                <a:solidFill>
                  <a:schemeClr val="tx1"/>
                </a:solidFill>
                <a:latin typeface="+mn-lt"/>
              </a:rPr>
              <a:t> </a:t>
            </a:r>
            <a:r>
              <a:rPr lang="en-US" sz="1400" dirty="0" err="1">
                <a:solidFill>
                  <a:schemeClr val="tx1"/>
                </a:solidFill>
                <a:latin typeface="+mn-lt"/>
              </a:rPr>
              <a:t>bàn</a:t>
            </a:r>
            <a:r>
              <a:rPr lang="en-US" sz="1400" dirty="0">
                <a:solidFill>
                  <a:schemeClr val="tx1"/>
                </a:solidFill>
                <a:latin typeface="+mn-lt"/>
              </a:rPr>
              <a:t> </a:t>
            </a:r>
            <a:r>
              <a:rPr lang="en-US" sz="1400" dirty="0" err="1">
                <a:solidFill>
                  <a:schemeClr val="tx1"/>
                </a:solidFill>
                <a:latin typeface="+mn-lt"/>
              </a:rPr>
              <a:t>tay</a:t>
            </a:r>
            <a:r>
              <a:rPr lang="en-US" sz="1400" dirty="0">
                <a:solidFill>
                  <a:schemeClr val="tx1"/>
                </a:solidFill>
                <a:latin typeface="+mn-lt"/>
              </a:rPr>
              <a:t> </a:t>
            </a:r>
            <a:r>
              <a:rPr lang="en-US" sz="1400" dirty="0" err="1">
                <a:solidFill>
                  <a:schemeClr val="tx1"/>
                </a:solidFill>
                <a:latin typeface="+mn-lt"/>
              </a:rPr>
              <a:t>của</a:t>
            </a:r>
            <a:r>
              <a:rPr lang="en-US" sz="1400" dirty="0">
                <a:solidFill>
                  <a:schemeClr val="tx1"/>
                </a:solidFill>
                <a:latin typeface="+mn-lt"/>
              </a:rPr>
              <a:t> </a:t>
            </a:r>
            <a:r>
              <a:rPr lang="en-US" sz="1400" dirty="0" err="1">
                <a:solidFill>
                  <a:schemeClr val="tx1"/>
                </a:solidFill>
                <a:latin typeface="+mn-lt"/>
              </a:rPr>
              <a:t>một</a:t>
            </a:r>
            <a:r>
              <a:rPr lang="en-US" sz="1400" dirty="0">
                <a:solidFill>
                  <a:schemeClr val="tx1"/>
                </a:solidFill>
                <a:latin typeface="+mn-lt"/>
              </a:rPr>
              <a:t> </a:t>
            </a:r>
            <a:r>
              <a:rPr lang="en-US" sz="1400" dirty="0" err="1">
                <a:solidFill>
                  <a:schemeClr val="tx1"/>
                </a:solidFill>
                <a:latin typeface="+mn-lt"/>
              </a:rPr>
              <a:t>người</a:t>
            </a:r>
            <a:endParaRPr lang="en-US" sz="1400" dirty="0">
              <a:solidFill>
                <a:schemeClr val="tx1"/>
              </a:solidFill>
              <a:latin typeface="+mn-lt"/>
            </a:endParaRPr>
          </a:p>
          <a:p>
            <a:pPr marL="539750" indent="-530225">
              <a:spcAft>
                <a:spcPts val="600"/>
              </a:spcAft>
            </a:pPr>
            <a:r>
              <a:rPr lang="en-US" sz="1400" dirty="0" err="1">
                <a:solidFill>
                  <a:schemeClr val="tx1"/>
                </a:solidFill>
                <a:latin typeface="+mn-lt"/>
              </a:rPr>
              <a:t>Đầu</a:t>
            </a:r>
            <a:r>
              <a:rPr lang="en-US" sz="1400" dirty="0">
                <a:solidFill>
                  <a:schemeClr val="tx1"/>
                </a:solidFill>
                <a:latin typeface="+mn-lt"/>
              </a:rPr>
              <a:t> ra: </a:t>
            </a:r>
            <a:r>
              <a:rPr lang="en-US" sz="1400" dirty="0" err="1">
                <a:solidFill>
                  <a:schemeClr val="tx1"/>
                </a:solidFill>
                <a:latin typeface="+mn-lt"/>
              </a:rPr>
              <a:t>Hình</a:t>
            </a:r>
            <a:r>
              <a:rPr lang="en-US" sz="1400" dirty="0">
                <a:solidFill>
                  <a:schemeClr val="tx1"/>
                </a:solidFill>
                <a:latin typeface="+mn-lt"/>
              </a:rPr>
              <a:t> </a:t>
            </a:r>
            <a:r>
              <a:rPr lang="en-US" sz="1400" dirty="0" err="1">
                <a:solidFill>
                  <a:schemeClr val="tx1"/>
                </a:solidFill>
                <a:latin typeface="+mn-lt"/>
              </a:rPr>
              <a:t>ảnh</a:t>
            </a:r>
            <a:r>
              <a:rPr lang="en-US" sz="1400" dirty="0">
                <a:solidFill>
                  <a:schemeClr val="tx1"/>
                </a:solidFill>
                <a:latin typeface="+mn-lt"/>
              </a:rPr>
              <a:t> </a:t>
            </a:r>
            <a:r>
              <a:rPr lang="en-US" sz="1400" dirty="0" err="1">
                <a:solidFill>
                  <a:schemeClr val="tx1"/>
                </a:solidFill>
                <a:latin typeface="+mn-lt"/>
              </a:rPr>
              <a:t>được</a:t>
            </a:r>
            <a:r>
              <a:rPr lang="en-US" sz="1400" dirty="0">
                <a:solidFill>
                  <a:schemeClr val="tx1"/>
                </a:solidFill>
                <a:latin typeface="+mn-lt"/>
              </a:rPr>
              <a:t> </a:t>
            </a:r>
            <a:r>
              <a:rPr lang="en-US" sz="1400" dirty="0" err="1">
                <a:solidFill>
                  <a:schemeClr val="tx1"/>
                </a:solidFill>
                <a:latin typeface="+mn-lt"/>
              </a:rPr>
              <a:t>phát</a:t>
            </a:r>
            <a:r>
              <a:rPr lang="en-US" sz="1400" dirty="0">
                <a:solidFill>
                  <a:schemeClr val="tx1"/>
                </a:solidFill>
                <a:latin typeface="+mn-lt"/>
              </a:rPr>
              <a:t> </a:t>
            </a:r>
            <a:r>
              <a:rPr lang="en-US" sz="1400" dirty="0" err="1">
                <a:solidFill>
                  <a:schemeClr val="tx1"/>
                </a:solidFill>
                <a:latin typeface="+mn-lt"/>
              </a:rPr>
              <a:t>hiện</a:t>
            </a:r>
            <a:r>
              <a:rPr lang="en-US" sz="1400" dirty="0">
                <a:solidFill>
                  <a:schemeClr val="tx1"/>
                </a:solidFill>
                <a:latin typeface="+mn-lt"/>
              </a:rPr>
              <a:t> </a:t>
            </a:r>
            <a:r>
              <a:rPr lang="en-US" sz="1400" dirty="0" err="1">
                <a:solidFill>
                  <a:schemeClr val="tx1"/>
                </a:solidFill>
                <a:latin typeface="+mn-lt"/>
              </a:rPr>
              <a:t>vùng</a:t>
            </a:r>
            <a:r>
              <a:rPr lang="en-US" sz="1400" dirty="0">
                <a:solidFill>
                  <a:schemeClr val="tx1"/>
                </a:solidFill>
                <a:latin typeface="+mn-lt"/>
              </a:rPr>
              <a:t> da </a:t>
            </a:r>
          </a:p>
        </p:txBody>
      </p:sp>
      <p:pic>
        <p:nvPicPr>
          <p:cNvPr id="20" name="Picture 19">
            <a:extLst>
              <a:ext uri="{FF2B5EF4-FFF2-40B4-BE49-F238E27FC236}">
                <a16:creationId xmlns:a16="http://schemas.microsoft.com/office/drawing/2014/main" id="{BC49D4C0-AF0D-445C-8C4F-A1243980ABCA}"/>
              </a:ext>
            </a:extLst>
          </p:cNvPr>
          <p:cNvPicPr/>
          <p:nvPr/>
        </p:nvPicPr>
        <p:blipFill>
          <a:blip r:embed="rId3">
            <a:extLst>
              <a:ext uri="{28A0092B-C50C-407E-A947-70E740481C1C}">
                <a14:useLocalDpi xmlns:a14="http://schemas.microsoft.com/office/drawing/2010/main" val="0"/>
              </a:ext>
            </a:extLst>
          </a:blip>
          <a:stretch>
            <a:fillRect/>
          </a:stretch>
        </p:blipFill>
        <p:spPr>
          <a:xfrm>
            <a:off x="2049610" y="2513879"/>
            <a:ext cx="1695796" cy="1724205"/>
          </a:xfrm>
          <a:prstGeom prst="rect">
            <a:avLst/>
          </a:prstGeom>
        </p:spPr>
      </p:pic>
      <p:pic>
        <p:nvPicPr>
          <p:cNvPr id="21" name="Picture 20">
            <a:extLst>
              <a:ext uri="{FF2B5EF4-FFF2-40B4-BE49-F238E27FC236}">
                <a16:creationId xmlns:a16="http://schemas.microsoft.com/office/drawing/2014/main" id="{A54E9E3E-B58A-4BB0-BFB3-487B00C54C18}"/>
              </a:ext>
            </a:extLst>
          </p:cNvPr>
          <p:cNvPicPr/>
          <p:nvPr/>
        </p:nvPicPr>
        <p:blipFill>
          <a:blip r:embed="rId4">
            <a:extLst>
              <a:ext uri="{28A0092B-C50C-407E-A947-70E740481C1C}">
                <a14:useLocalDpi xmlns:a14="http://schemas.microsoft.com/office/drawing/2010/main" val="0"/>
              </a:ext>
            </a:extLst>
          </a:blip>
          <a:stretch>
            <a:fillRect/>
          </a:stretch>
        </p:blipFill>
        <p:spPr>
          <a:xfrm>
            <a:off x="4670109" y="2550216"/>
            <a:ext cx="1695796" cy="1724205"/>
          </a:xfrm>
          <a:prstGeom prst="rect">
            <a:avLst/>
          </a:prstGeom>
        </p:spPr>
      </p:pic>
      <p:sp>
        <p:nvSpPr>
          <p:cNvPr id="2" name="TextBox 1">
            <a:extLst>
              <a:ext uri="{FF2B5EF4-FFF2-40B4-BE49-F238E27FC236}">
                <a16:creationId xmlns:a16="http://schemas.microsoft.com/office/drawing/2014/main" id="{210F2FC5-B84F-4E8B-9E89-3E497C9410C1}"/>
              </a:ext>
            </a:extLst>
          </p:cNvPr>
          <p:cNvSpPr txBox="1"/>
          <p:nvPr/>
        </p:nvSpPr>
        <p:spPr>
          <a:xfrm>
            <a:off x="2153808" y="4443148"/>
            <a:ext cx="1487400" cy="307777"/>
          </a:xfrm>
          <a:prstGeom prst="rect">
            <a:avLst/>
          </a:prstGeom>
          <a:noFill/>
        </p:spPr>
        <p:txBody>
          <a:bodyPr wrap="square" rtlCol="0">
            <a:spAutoFit/>
          </a:bodyPr>
          <a:lstStyle/>
          <a:p>
            <a:pPr algn="ctr"/>
            <a:r>
              <a:rPr lang="en-US" b="1"/>
              <a:t>Ảnh nguồn</a:t>
            </a:r>
          </a:p>
        </p:txBody>
      </p:sp>
      <p:sp>
        <p:nvSpPr>
          <p:cNvPr id="3" name="TextBox 2">
            <a:extLst>
              <a:ext uri="{FF2B5EF4-FFF2-40B4-BE49-F238E27FC236}">
                <a16:creationId xmlns:a16="http://schemas.microsoft.com/office/drawing/2014/main" id="{5D354935-68BB-42B1-8EDC-9D6EE4D67E77}"/>
              </a:ext>
            </a:extLst>
          </p:cNvPr>
          <p:cNvSpPr txBox="1"/>
          <p:nvPr/>
        </p:nvSpPr>
        <p:spPr>
          <a:xfrm>
            <a:off x="4550890" y="4428880"/>
            <a:ext cx="1903807" cy="523220"/>
          </a:xfrm>
          <a:prstGeom prst="rect">
            <a:avLst/>
          </a:prstGeom>
          <a:noFill/>
        </p:spPr>
        <p:txBody>
          <a:bodyPr wrap="square" rtlCol="0">
            <a:spAutoFit/>
          </a:bodyPr>
          <a:lstStyle/>
          <a:p>
            <a:pPr algn="ctr"/>
            <a:r>
              <a:rPr lang="en-US" b="1" dirty="0" err="1"/>
              <a:t>Ảnh</a:t>
            </a:r>
            <a:r>
              <a:rPr lang="en-US" b="1" dirty="0"/>
              <a:t> </a:t>
            </a:r>
            <a:r>
              <a:rPr lang="en-US" b="1" dirty="0" err="1"/>
              <a:t>mặt</a:t>
            </a:r>
            <a:r>
              <a:rPr lang="en-US" b="1" dirty="0"/>
              <a:t> </a:t>
            </a:r>
            <a:r>
              <a:rPr lang="en-US" b="1" dirty="0" err="1"/>
              <a:t>nạ</a:t>
            </a:r>
            <a:r>
              <a:rPr lang="en-US" b="1" dirty="0"/>
              <a:t> </a:t>
            </a:r>
            <a:r>
              <a:rPr lang="en-US" b="1" dirty="0" err="1"/>
              <a:t>phát</a:t>
            </a:r>
            <a:r>
              <a:rPr lang="en-US" b="1" dirty="0"/>
              <a:t> </a:t>
            </a:r>
            <a:r>
              <a:rPr lang="en-US" b="1" dirty="0" err="1"/>
              <a:t>hiện</a:t>
            </a:r>
            <a:r>
              <a:rPr lang="en-US" b="1" dirty="0"/>
              <a:t> </a:t>
            </a:r>
            <a:r>
              <a:rPr lang="en-US" b="1" dirty="0" err="1"/>
              <a:t>vùng</a:t>
            </a:r>
            <a:r>
              <a:rPr lang="en-US" b="1" dirty="0"/>
              <a:t> da</a:t>
            </a:r>
          </a:p>
        </p:txBody>
      </p:sp>
      <p:sp>
        <p:nvSpPr>
          <p:cNvPr id="5" name="Title 4">
            <a:extLst>
              <a:ext uri="{FF2B5EF4-FFF2-40B4-BE49-F238E27FC236}">
                <a16:creationId xmlns:a16="http://schemas.microsoft.com/office/drawing/2014/main" id="{DAA75239-8EB0-F548-8EBB-A86D7E46B90B}"/>
              </a:ext>
            </a:extLst>
          </p:cNvPr>
          <p:cNvSpPr>
            <a:spLocks noGrp="1"/>
          </p:cNvSpPr>
          <p:nvPr>
            <p:ph type="title"/>
          </p:nvPr>
        </p:nvSpPr>
        <p:spPr/>
        <p:txBody>
          <a:bodyPr/>
          <a:lstStyle/>
          <a:p>
            <a:r>
              <a:rPr lang="en" dirty="0">
                <a:ea typeface="Roboto Condensed Light" panose="020B0604020202020204" charset="0"/>
              </a:rPr>
              <a:t>BÀI TOÁN</a:t>
            </a:r>
            <a:endParaRPr lang="en-VN"/>
          </a:p>
        </p:txBody>
      </p:sp>
    </p:spTree>
    <p:extLst>
      <p:ext uri="{BB962C8B-B14F-4D97-AF65-F5344CB8AC3E}">
        <p14:creationId xmlns:p14="http://schemas.microsoft.com/office/powerpoint/2010/main" val="26853316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CHUYỂN ĐỔI KHÔNG GIAN MÀU</a:t>
            </a:r>
            <a:endParaRPr lang="en-US" dirty="0"/>
          </a:p>
        </p:txBody>
      </p:sp>
      <mc:AlternateContent xmlns:mc="http://schemas.openxmlformats.org/markup-compatibility/2006">
        <mc:Choice xmlns:a14="http://schemas.microsoft.com/office/drawing/2010/main" Requires="a14">
          <p:sp>
            <p:nvSpPr>
              <p:cNvPr id="3" name="Text Placeholder 2"/>
              <p:cNvSpPr>
                <a:spLocks noGrp="1"/>
              </p:cNvSpPr>
              <p:nvPr>
                <p:ph type="body" idx="1"/>
              </p:nvPr>
            </p:nvSpPr>
            <p:spPr>
              <a:xfrm>
                <a:off x="94390" y="1537988"/>
                <a:ext cx="7523610" cy="3414112"/>
              </a:xfrm>
            </p:spPr>
            <p:txBody>
              <a:bodyPr/>
              <a:lstStyle/>
              <a:p>
                <a:r>
                  <a:rPr lang="en-US" dirty="0" smtClean="0"/>
                  <a:t>Chuyển đổi không gian màu RGB sang YCbCr</a:t>
                </a:r>
              </a:p>
              <a:p>
                <a:pPr marL="101600" indent="0">
                  <a:buNone/>
                </a:pPr>
                <a:r>
                  <a:rPr lang="en-US" b="1" dirty="0" smtClean="0"/>
                  <a:t> 	</a:t>
                </a:r>
                <a14:m>
                  <m:oMath xmlns:m="http://schemas.openxmlformats.org/officeDocument/2006/math">
                    <m:d>
                      <m:dPr>
                        <m:begChr m:val="{"/>
                        <m:endChr m:val=""/>
                        <m:ctrlPr>
                          <a:rPr lang="en-US" b="1" i="1"/>
                        </m:ctrlPr>
                      </m:dPr>
                      <m:e>
                        <m:eqArr>
                          <m:eqArrPr>
                            <m:ctrlPr>
                              <a:rPr lang="en-US" b="1" i="1"/>
                            </m:ctrlPr>
                          </m:eqArrPr>
                          <m:e>
                            <m:r>
                              <m:rPr>
                                <m:sty m:val="p"/>
                              </m:rPr>
                              <a:rPr lang="vi-VN"/>
                              <m:t>Y</m:t>
                            </m:r>
                            <m:r>
                              <a:rPr lang="vi-VN"/>
                              <m:t>=16+0.257</m:t>
                            </m:r>
                            <m:r>
                              <m:rPr>
                                <m:sty m:val="p"/>
                              </m:rPr>
                              <a:rPr lang="vi-VN"/>
                              <m:t>R</m:t>
                            </m:r>
                            <m:r>
                              <a:rPr lang="vi-VN"/>
                              <m:t>+0.504</m:t>
                            </m:r>
                            <m:r>
                              <m:rPr>
                                <m:sty m:val="p"/>
                              </m:rPr>
                              <a:rPr lang="vi-VN"/>
                              <m:t>G</m:t>
                            </m:r>
                            <m:r>
                              <a:rPr lang="vi-VN"/>
                              <m:t>+0.098</m:t>
                            </m:r>
                            <m:r>
                              <m:rPr>
                                <m:sty m:val="p"/>
                              </m:rPr>
                              <a:rPr lang="vi-VN"/>
                              <m:t>B</m:t>
                            </m:r>
                          </m:e>
                          <m:e>
                            <m:r>
                              <m:rPr>
                                <m:sty m:val="p"/>
                              </m:rPr>
                              <a:rPr lang="vi-VN"/>
                              <m:t>Cb</m:t>
                            </m:r>
                            <m:r>
                              <a:rPr lang="vi-VN"/>
                              <m:t>=128+ </m:t>
                            </m:r>
                            <m:r>
                              <a:rPr lang="vi-VN" i="1"/>
                              <m:t>−</m:t>
                            </m:r>
                            <m:r>
                              <a:rPr lang="vi-VN"/>
                              <m:t>0.148</m:t>
                            </m:r>
                            <m:r>
                              <m:rPr>
                                <m:sty m:val="p"/>
                              </m:rPr>
                              <a:rPr lang="vi-VN"/>
                              <m:t>R</m:t>
                            </m:r>
                            <m:r>
                              <a:rPr lang="vi-VN"/>
                              <m:t>+ </m:t>
                            </m:r>
                            <m:r>
                              <a:rPr lang="vi-VN" i="1"/>
                              <m:t>−</m:t>
                            </m:r>
                            <m:r>
                              <a:rPr lang="vi-VN"/>
                              <m:t>0.291</m:t>
                            </m:r>
                            <m:r>
                              <m:rPr>
                                <m:sty m:val="p"/>
                              </m:rPr>
                              <a:rPr lang="vi-VN"/>
                              <m:t>G</m:t>
                            </m:r>
                            <m:r>
                              <a:rPr lang="vi-VN"/>
                              <m:t>+0.439</m:t>
                            </m:r>
                            <m:r>
                              <m:rPr>
                                <m:sty m:val="p"/>
                              </m:rPr>
                              <a:rPr lang="vi-VN"/>
                              <m:t>B</m:t>
                            </m:r>
                          </m:e>
                          <m:e>
                            <m:r>
                              <m:rPr>
                                <m:sty m:val="p"/>
                              </m:rPr>
                              <a:rPr lang="vi-VN"/>
                              <m:t>Cr</m:t>
                            </m:r>
                            <m:r>
                              <a:rPr lang="vi-VN"/>
                              <m:t>=128+0439</m:t>
                            </m:r>
                            <m:r>
                              <m:rPr>
                                <m:sty m:val="p"/>
                              </m:rPr>
                              <a:rPr lang="vi-VN"/>
                              <m:t>R</m:t>
                            </m:r>
                            <m:r>
                              <a:rPr lang="vi-VN"/>
                              <m:t>+ </m:t>
                            </m:r>
                            <m:r>
                              <a:rPr lang="vi-VN" i="1"/>
                              <m:t>−</m:t>
                            </m:r>
                            <m:r>
                              <a:rPr lang="vi-VN"/>
                              <m:t>0.368</m:t>
                            </m:r>
                            <m:r>
                              <m:rPr>
                                <m:sty m:val="p"/>
                              </m:rPr>
                              <a:rPr lang="vi-VN"/>
                              <m:t>G</m:t>
                            </m:r>
                            <m:r>
                              <a:rPr lang="vi-VN"/>
                              <m:t>+ </m:t>
                            </m:r>
                            <m:r>
                              <a:rPr lang="vi-VN" i="1"/>
                              <m:t>−</m:t>
                            </m:r>
                            <m:r>
                              <a:rPr lang="vi-VN"/>
                              <m:t>0.071</m:t>
                            </m:r>
                            <m:r>
                              <m:rPr>
                                <m:sty m:val="p"/>
                              </m:rPr>
                              <a:rPr lang="vi-VN"/>
                              <m:t>B</m:t>
                            </m:r>
                          </m:e>
                        </m:eqArr>
                      </m:e>
                    </m:d>
                  </m:oMath>
                </a14:m>
                <a:endParaRPr lang="en-US" dirty="0" smtClean="0"/>
              </a:p>
              <a:p>
                <a:pPr lvl="0"/>
                <a:r>
                  <a:rPr lang="en-US" dirty="0"/>
                  <a:t>Trong đó:</a:t>
                </a:r>
              </a:p>
              <a:p>
                <a:pPr marL="1016000" lvl="2" indent="0">
                  <a:buNone/>
                </a:pPr>
                <a:r>
                  <a:rPr lang="en-US" dirty="0" smtClean="0">
                    <a:latin typeface="+mn-lt"/>
                  </a:rPr>
                  <a:t>- R/G/B </a:t>
                </a:r>
                <a:r>
                  <a:rPr lang="en-US" dirty="0">
                    <a:latin typeface="+mn-lt"/>
                    <a:sym typeface="Symbol" panose="05050102010706020507" pitchFamily="18" charset="2"/>
                  </a:rPr>
                  <a:t></a:t>
                </a:r>
                <a:r>
                  <a:rPr lang="en-US" dirty="0">
                    <a:latin typeface="+mn-lt"/>
                  </a:rPr>
                  <a:t> [0…255]</a:t>
                </a:r>
              </a:p>
              <a:p>
                <a:pPr marL="1016000" lvl="2" indent="0">
                  <a:buNone/>
                </a:pPr>
                <a:r>
                  <a:rPr lang="en-US" dirty="0" smtClean="0">
                    <a:latin typeface="+mn-lt"/>
                  </a:rPr>
                  <a:t>- Y  </a:t>
                </a:r>
                <a:r>
                  <a:rPr lang="en-US" dirty="0">
                    <a:latin typeface="+mn-lt"/>
                    <a:sym typeface="Symbol" panose="05050102010706020507" pitchFamily="18" charset="2"/>
                  </a:rPr>
                  <a:t></a:t>
                </a:r>
                <a:r>
                  <a:rPr lang="en-US" dirty="0">
                    <a:latin typeface="+mn-lt"/>
                  </a:rPr>
                  <a:t>  [16…235]</a:t>
                </a:r>
              </a:p>
              <a:p>
                <a:pPr marL="1016000" lvl="2" indent="0">
                  <a:buNone/>
                </a:pPr>
                <a:r>
                  <a:rPr lang="en-US" dirty="0" smtClean="0">
                    <a:latin typeface="+mn-lt"/>
                  </a:rPr>
                  <a:t>- Cb/Cr  </a:t>
                </a:r>
                <a:r>
                  <a:rPr lang="en-US" dirty="0">
                    <a:latin typeface="+mn-lt"/>
                    <a:sym typeface="Symbol" panose="05050102010706020507" pitchFamily="18" charset="2"/>
                  </a:rPr>
                  <a:t></a:t>
                </a:r>
                <a:r>
                  <a:rPr lang="en-US" dirty="0">
                    <a:latin typeface="+mn-lt"/>
                  </a:rPr>
                  <a:t>  [16…240]</a:t>
                </a:r>
              </a:p>
              <a:p>
                <a:pPr marL="558800" lvl="1" indent="0">
                  <a:buNone/>
                </a:pPr>
                <a:endParaRPr lang="en-US" dirty="0">
                  <a:latin typeface="+mn-lt"/>
                </a:endParaRPr>
              </a:p>
            </p:txBody>
          </p:sp>
        </mc:Choice>
        <mc:Fallback>
          <p:sp>
            <p:nvSpPr>
              <p:cNvPr id="3" name="Text Placeholder 2"/>
              <p:cNvSpPr>
                <a:spLocks noGrp="1" noRot="1" noChangeAspect="1" noMove="1" noResize="1" noEditPoints="1" noAdjustHandles="1" noChangeArrowheads="1" noChangeShapeType="1" noTextEdit="1"/>
              </p:cNvSpPr>
              <p:nvPr>
                <p:ph type="body" idx="1"/>
              </p:nvPr>
            </p:nvSpPr>
            <p:spPr>
              <a:xfrm>
                <a:off x="94390" y="1537988"/>
                <a:ext cx="7523610" cy="3414112"/>
              </a:xfrm>
              <a:blipFill>
                <a:blip r:embed="rId2"/>
                <a:stretch>
                  <a:fillRect/>
                </a:stretch>
              </a:blipFill>
            </p:spPr>
            <p:txBody>
              <a:bodyPr/>
              <a:lstStyle/>
              <a:p>
                <a:r>
                  <a:rPr lang="en-US">
                    <a:noFill/>
                  </a:rPr>
                  <a:t> </a:t>
                </a:r>
              </a:p>
            </p:txBody>
          </p:sp>
        </mc:Fallback>
      </mc:AlternateContent>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7" name="Picture 6"/>
          <p:cNvPicPr/>
          <p:nvPr/>
        </p:nvPicPr>
        <p:blipFill>
          <a:blip r:embed="rId3"/>
          <a:stretch>
            <a:fillRect/>
          </a:stretch>
        </p:blipFill>
        <p:spPr>
          <a:xfrm>
            <a:off x="6560185" y="1699460"/>
            <a:ext cx="2583815" cy="2331119"/>
          </a:xfrm>
          <a:prstGeom prst="rect">
            <a:avLst/>
          </a:prstGeom>
        </p:spPr>
      </p:pic>
    </p:spTree>
    <p:extLst>
      <p:ext uri="{BB962C8B-B14F-4D97-AF65-F5344CB8AC3E}">
        <p14:creationId xmlns:p14="http://schemas.microsoft.com/office/powerpoint/2010/main" val="27967175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CHUYỂN ĐỔI KHÔNG GIAN MÀU</a:t>
            </a:r>
            <a:endParaRPr lang="en-US" dirty="0"/>
          </a:p>
        </p:txBody>
      </p:sp>
      <mc:AlternateContent xmlns:mc="http://schemas.openxmlformats.org/markup-compatibility/2006">
        <mc:Choice xmlns:a14="http://schemas.microsoft.com/office/drawing/2010/main" Requires="a14">
          <p:sp>
            <p:nvSpPr>
              <p:cNvPr id="3" name="Text Placeholder 2"/>
              <p:cNvSpPr>
                <a:spLocks noGrp="1"/>
              </p:cNvSpPr>
              <p:nvPr>
                <p:ph type="body" idx="1"/>
              </p:nvPr>
            </p:nvSpPr>
            <p:spPr>
              <a:xfrm>
                <a:off x="94390" y="1346588"/>
                <a:ext cx="7523610" cy="3605512"/>
              </a:xfrm>
            </p:spPr>
            <p:txBody>
              <a:bodyPr/>
              <a:lstStyle/>
              <a:p>
                <a:r>
                  <a:rPr lang="en-US" dirty="0" smtClean="0"/>
                  <a:t>Chuyển đổi không gian màu RGB sang HSV</a:t>
                </a:r>
              </a:p>
              <a:p>
                <a:pPr marL="101600" indent="0">
                  <a:buNone/>
                </a:pPr>
                <a:r>
                  <a:rPr lang="en-US" dirty="0" smtClean="0"/>
                  <a:t>	- Các giá trị R, G, B được chia cho 255 để thay đổi dải từ 0..255 thành 0..1:</a:t>
                </a:r>
              </a:p>
              <a:p>
                <a:pPr marL="101600" indent="0">
                  <a:buNone/>
                </a:pPr>
                <a:r>
                  <a:rPr lang="en-US" dirty="0" smtClean="0"/>
                  <a:t>R’= R /255</a:t>
                </a:r>
              </a:p>
              <a:p>
                <a:pPr marL="101600" indent="0">
                  <a:buNone/>
                </a:pPr>
                <a:r>
                  <a:rPr lang="en-US" dirty="0" smtClean="0"/>
                  <a:t>G’ = G/255</a:t>
                </a:r>
              </a:p>
              <a:p>
                <a:pPr marL="101600" indent="0">
                  <a:buNone/>
                </a:pPr>
                <a:r>
                  <a:rPr lang="en-US" dirty="0" smtClean="0"/>
                  <a:t>B’ = B/255</a:t>
                </a:r>
              </a:p>
              <a:p>
                <a:pPr marL="101600" indent="0">
                  <a:buNone/>
                </a:pP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𝑚𝑎𝑥</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ctrlPr>
                              <a:rPr lang="en-US" b="0" i="1" smtClean="0">
                                <a:latin typeface="Cambria Math" panose="02040503050406030204" pitchFamily="18" charset="0"/>
                              </a:rPr>
                            </m:ctrlPr>
                          </m:dPr>
                          <m:e>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𝐺</m:t>
                                </m:r>
                              </m:e>
                              <m:sup>
                                <m:r>
                                  <a:rPr lang="en-US" b="0" i="1" smtClean="0">
                                    <a:latin typeface="Cambria Math" panose="02040503050406030204" pitchFamily="18" charset="0"/>
                                  </a:rPr>
                                  <m:t>′</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m:t>
                                </m:r>
                              </m:sup>
                            </m:sSup>
                          </m:e>
                        </m:d>
                      </m:e>
                    </m:func>
                  </m:oMath>
                </a14:m>
                <a:endParaRPr lang="en-US" b="0" dirty="0" smtClean="0"/>
              </a:p>
              <a:p>
                <a:pPr marL="101600" indent="0">
                  <a:buNone/>
                </a:pPr>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𝑚𝑖</m:t>
                        </m:r>
                        <m:r>
                          <a:rPr lang="en-US" b="0" i="1" smtClean="0">
                            <a:latin typeface="Cambria Math" panose="02040503050406030204" pitchFamily="18" charset="0"/>
                          </a:rPr>
                          <m:t>𝑛</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m</m:t>
                        </m:r>
                        <m:r>
                          <a:rPr lang="en-US" b="0" i="1" smtClean="0">
                            <a:latin typeface="Cambria Math" panose="02040503050406030204" pitchFamily="18" charset="0"/>
                          </a:rPr>
                          <m:t>𝑖𝑛</m:t>
                        </m:r>
                      </m:fName>
                      <m:e>
                        <m:d>
                          <m:dPr>
                            <m:ctrlPr>
                              <a:rPr lang="en-US" i="1">
                                <a:latin typeface="Cambria Math" panose="02040503050406030204" pitchFamily="18" charset="0"/>
                              </a:rPr>
                            </m:ctrlPr>
                          </m:dPr>
                          <m:e>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m:t>
                                </m:r>
                              </m:sup>
                            </m:sSup>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𝐺</m:t>
                                </m:r>
                              </m:e>
                              <m:sup>
                                <m:r>
                                  <a:rPr lang="en-US" i="1">
                                    <a:latin typeface="Cambria Math" panose="02040503050406030204" pitchFamily="18" charset="0"/>
                                  </a:rPr>
                                  <m:t>′</m:t>
                                </m:r>
                              </m:sup>
                            </m:sSup>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m:t>
                                </m:r>
                              </m:sup>
                            </m:sSup>
                          </m:e>
                        </m:d>
                      </m:e>
                    </m:func>
                  </m:oMath>
                </a14:m>
                <a:endParaRPr lang="en-US" b="0" dirty="0" smtClean="0"/>
              </a:p>
              <a:p>
                <a:pPr marL="101600" indent="0">
                  <a:buNone/>
                </a:pPr>
                <a:r>
                  <a:rPr lang="en-US" dirty="0" smtClean="0"/>
                  <a:t> </a:t>
                </a:r>
                <a:r>
                  <a:rPr lang="en-US" dirty="0" smtClean="0">
                    <a:sym typeface="Symbol" panose="05050102010706020507" pitchFamily="18" charset="2"/>
                  </a:rPr>
                  <a:t> =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𝑚</m:t>
                        </m:r>
                        <m:r>
                          <a:rPr lang="en-US" b="0" i="1" smtClean="0">
                            <a:latin typeface="Cambria Math" panose="02040503050406030204" pitchFamily="18" charset="0"/>
                          </a:rPr>
                          <m:t>𝑎𝑥</m:t>
                        </m:r>
                      </m:sub>
                    </m:sSub>
                  </m:oMath>
                </a14:m>
                <a:r>
                  <a:rPr lang="en-US" b="0"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𝑚</m:t>
                        </m:r>
                        <m:r>
                          <a:rPr lang="en-US" b="0" i="1" smtClean="0">
                            <a:latin typeface="Cambria Math" panose="02040503050406030204" pitchFamily="18" charset="0"/>
                          </a:rPr>
                          <m:t>𝑖𝑛</m:t>
                        </m:r>
                      </m:sub>
                    </m:sSub>
                  </m:oMath>
                </a14:m>
                <a:endParaRPr lang="en-US" b="0" dirty="0" smtClean="0"/>
              </a:p>
              <a:p>
                <a:pPr marL="101600" indent="0">
                  <a:buNone/>
                </a:pPr>
                <a:endParaRPr lang="en-US" dirty="0" smtClean="0"/>
              </a:p>
            </p:txBody>
          </p:sp>
        </mc:Choice>
        <mc:Fallback>
          <p:sp>
            <p:nvSpPr>
              <p:cNvPr id="3" name="Text Placeholder 2"/>
              <p:cNvSpPr>
                <a:spLocks noGrp="1" noRot="1" noChangeAspect="1" noMove="1" noResize="1" noEditPoints="1" noAdjustHandles="1" noChangeArrowheads="1" noChangeShapeType="1" noTextEdit="1"/>
              </p:cNvSpPr>
              <p:nvPr>
                <p:ph type="body" idx="1"/>
              </p:nvPr>
            </p:nvSpPr>
            <p:spPr>
              <a:xfrm>
                <a:off x="94390" y="1346588"/>
                <a:ext cx="7523610" cy="3605512"/>
              </a:xfrm>
              <a:blipFill>
                <a:blip r:embed="rId2"/>
                <a:stretch>
                  <a:fillRect r="-1538"/>
                </a:stretch>
              </a:blipFill>
            </p:spPr>
            <p:txBody>
              <a:bodyPr/>
              <a:lstStyle/>
              <a:p>
                <a:r>
                  <a:rPr lang="en-US">
                    <a:noFill/>
                  </a:rPr>
                  <a:t> </a:t>
                </a:r>
              </a:p>
            </p:txBody>
          </p:sp>
        </mc:Fallback>
      </mc:AlternateContent>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mc:AlternateContent xmlns:mc="http://schemas.openxmlformats.org/markup-compatibility/2006">
        <mc:Choice xmlns:a14="http://schemas.microsoft.com/office/drawing/2010/main" Requires="a14">
          <p:sp>
            <p:nvSpPr>
              <p:cNvPr id="6" name="TextBox 5"/>
              <p:cNvSpPr txBox="1"/>
              <p:nvPr/>
            </p:nvSpPr>
            <p:spPr>
              <a:xfrm>
                <a:off x="4397073" y="2275277"/>
                <a:ext cx="4013001" cy="2676823"/>
              </a:xfrm>
              <a:prstGeom prst="rect">
                <a:avLst/>
              </a:prstGeom>
              <a:noFill/>
            </p:spPr>
            <p:txBody>
              <a:bodyPr wrap="square" rtlCol="0">
                <a:spAutoFit/>
              </a:bodyPr>
              <a:lstStyle/>
              <a:p>
                <a:r>
                  <a:rPr lang="en-US" dirty="0" smtClean="0">
                    <a:solidFill>
                      <a:schemeClr val="accent4">
                        <a:lumMod val="25000"/>
                      </a:schemeClr>
                    </a:solidFill>
                    <a:latin typeface="+mn-lt"/>
                  </a:rPr>
                  <a:t>H = </a:t>
                </a:r>
                <a14:m>
                  <m:oMath xmlns:m="http://schemas.openxmlformats.org/officeDocument/2006/math">
                    <m:d>
                      <m:dPr>
                        <m:begChr m:val="{"/>
                        <m:endChr m:val=""/>
                        <m:ctrlPr>
                          <a:rPr lang="en-US" i="1" smtClean="0">
                            <a:solidFill>
                              <a:schemeClr val="accent4">
                                <a:lumMod val="25000"/>
                              </a:schemeClr>
                            </a:solidFill>
                            <a:latin typeface="+mn-lt"/>
                          </a:rPr>
                        </m:ctrlPr>
                      </m:dPr>
                      <m:e>
                        <m:eqArr>
                          <m:eqArrPr>
                            <m:ctrlPr>
                              <a:rPr lang="en-US" i="1" smtClean="0">
                                <a:solidFill>
                                  <a:schemeClr val="accent4">
                                    <a:lumMod val="25000"/>
                                  </a:schemeClr>
                                </a:solidFill>
                                <a:latin typeface="+mn-lt"/>
                              </a:rPr>
                            </m:ctrlPr>
                          </m:eqArrPr>
                          <m:e>
                            <m:r>
                              <a:rPr lang="en-US" b="0" i="1" smtClean="0">
                                <a:solidFill>
                                  <a:schemeClr val="accent4">
                                    <a:lumMod val="25000"/>
                                  </a:schemeClr>
                                </a:solidFill>
                                <a:latin typeface="+mn-lt"/>
                              </a:rPr>
                              <m:t>0</m:t>
                            </m:r>
                            <m:r>
                              <a:rPr lang="en-US" i="1">
                                <a:solidFill>
                                  <a:schemeClr val="accent4">
                                    <a:lumMod val="25000"/>
                                  </a:schemeClr>
                                </a:solidFill>
                                <a:latin typeface="+mn-lt"/>
                                <a:sym typeface="Symbol" panose="05050102010706020507" pitchFamily="18" charset="2"/>
                              </a:rPr>
                              <m:t></m:t>
                            </m:r>
                            <m:r>
                              <a:rPr lang="en-US" b="0" i="1" smtClean="0">
                                <a:solidFill>
                                  <a:schemeClr val="accent4">
                                    <a:lumMod val="25000"/>
                                  </a:schemeClr>
                                </a:solidFill>
                                <a:latin typeface="+mn-lt"/>
                                <a:sym typeface="Symbol" panose="05050102010706020507" pitchFamily="18" charset="2"/>
                              </a:rPr>
                              <m:t>                          ,</m:t>
                            </m:r>
                            <m:r>
                              <m:rPr>
                                <m:nor/>
                              </m:rPr>
                              <a:rPr lang="en-US" dirty="0">
                                <a:solidFill>
                                  <a:schemeClr val="accent4">
                                    <a:lumMod val="25000"/>
                                  </a:schemeClr>
                                </a:solidFill>
                                <a:latin typeface="+mn-lt"/>
                                <a:sym typeface="Symbol" panose="05050102010706020507" pitchFamily="18" charset="2"/>
                              </a:rPr>
                              <m:t> =</m:t>
                            </m:r>
                            <m:r>
                              <a:rPr lang="en-US" b="0" i="1" dirty="0" smtClean="0">
                                <a:solidFill>
                                  <a:schemeClr val="accent4">
                                    <a:lumMod val="25000"/>
                                  </a:schemeClr>
                                </a:solidFill>
                                <a:latin typeface="+mn-lt"/>
                                <a:sym typeface="Symbol" panose="05050102010706020507" pitchFamily="18" charset="2"/>
                              </a:rPr>
                              <m:t>0</m:t>
                            </m:r>
                          </m:e>
                          <m:e>
                            <m:r>
                              <a:rPr lang="en-US" b="0" i="1" smtClean="0">
                                <a:solidFill>
                                  <a:schemeClr val="accent4">
                                    <a:lumMod val="25000"/>
                                  </a:schemeClr>
                                </a:solidFill>
                                <a:latin typeface="+mn-lt"/>
                              </a:rPr>
                              <m:t>6</m:t>
                            </m:r>
                            <m:r>
                              <a:rPr lang="en-US" i="1">
                                <a:solidFill>
                                  <a:schemeClr val="accent4">
                                    <a:lumMod val="25000"/>
                                  </a:schemeClr>
                                </a:solidFill>
                                <a:latin typeface="+mn-lt"/>
                              </a:rPr>
                              <m:t>0</m:t>
                            </m:r>
                            <m:r>
                              <a:rPr lang="en-US" i="1">
                                <a:solidFill>
                                  <a:schemeClr val="accent4">
                                    <a:lumMod val="25000"/>
                                  </a:schemeClr>
                                </a:solidFill>
                                <a:latin typeface="+mn-lt"/>
                                <a:sym typeface="Symbol" panose="05050102010706020507" pitchFamily="18" charset="2"/>
                              </a:rPr>
                              <m:t></m:t>
                            </m:r>
                            <m:r>
                              <a:rPr lang="en-US" i="1">
                                <a:solidFill>
                                  <a:schemeClr val="accent4">
                                    <a:lumMod val="25000"/>
                                  </a:schemeClr>
                                </a:solidFill>
                                <a:latin typeface="+mn-lt"/>
                                <a:sym typeface="Symbol" panose="05050102010706020507" pitchFamily="18" charset="2"/>
                              </a:rPr>
                              <m:t>×</m:t>
                            </m:r>
                            <m:d>
                              <m:dPr>
                                <m:ctrlPr>
                                  <a:rPr lang="en-US" i="1">
                                    <a:solidFill>
                                      <a:schemeClr val="accent4">
                                        <a:lumMod val="25000"/>
                                      </a:schemeClr>
                                    </a:solidFill>
                                    <a:latin typeface="+mn-lt"/>
                                    <a:sym typeface="Symbol" panose="05050102010706020507" pitchFamily="18" charset="2"/>
                                  </a:rPr>
                                </m:ctrlPr>
                              </m:dPr>
                              <m:e>
                                <m:f>
                                  <m:fPr>
                                    <m:ctrlPr>
                                      <a:rPr lang="en-US" i="1">
                                        <a:solidFill>
                                          <a:schemeClr val="accent4">
                                            <a:lumMod val="25000"/>
                                          </a:schemeClr>
                                        </a:solidFill>
                                        <a:latin typeface="+mn-lt"/>
                                        <a:sym typeface="Symbol" panose="05050102010706020507" pitchFamily="18" charset="2"/>
                                      </a:rPr>
                                    </m:ctrlPr>
                                  </m:fPr>
                                  <m:num>
                                    <m:r>
                                      <a:rPr lang="en-US" b="0" i="1" smtClean="0">
                                        <a:solidFill>
                                          <a:schemeClr val="accent4">
                                            <a:lumMod val="25000"/>
                                          </a:schemeClr>
                                        </a:solidFill>
                                        <a:latin typeface="+mn-lt"/>
                                        <a:sym typeface="Symbol" panose="05050102010706020507" pitchFamily="18" charset="2"/>
                                      </a:rPr>
                                      <m:t>𝐺</m:t>
                                    </m:r>
                                    <m:r>
                                      <a:rPr lang="en-US" b="0" i="1" smtClean="0">
                                        <a:solidFill>
                                          <a:schemeClr val="accent4">
                                            <a:lumMod val="25000"/>
                                          </a:schemeClr>
                                        </a:solidFill>
                                        <a:latin typeface="+mn-lt"/>
                                        <a:sym typeface="Symbol" panose="05050102010706020507" pitchFamily="18" charset="2"/>
                                      </a:rPr>
                                      <m:t>′−</m:t>
                                    </m:r>
                                    <m:sSup>
                                      <m:sSupPr>
                                        <m:ctrlPr>
                                          <a:rPr lang="en-US" i="1">
                                            <a:solidFill>
                                              <a:schemeClr val="accent4">
                                                <a:lumMod val="25000"/>
                                              </a:schemeClr>
                                            </a:solidFill>
                                            <a:latin typeface="+mn-lt"/>
                                            <a:sym typeface="Symbol" panose="05050102010706020507" pitchFamily="18" charset="2"/>
                                          </a:rPr>
                                        </m:ctrlPr>
                                      </m:sSupPr>
                                      <m:e>
                                        <m:r>
                                          <a:rPr lang="en-US" b="0" i="1" smtClean="0">
                                            <a:solidFill>
                                              <a:schemeClr val="accent4">
                                                <a:lumMod val="25000"/>
                                              </a:schemeClr>
                                            </a:solidFill>
                                            <a:latin typeface="+mn-lt"/>
                                            <a:sym typeface="Symbol" panose="05050102010706020507" pitchFamily="18" charset="2"/>
                                          </a:rPr>
                                          <m:t>𝐵</m:t>
                                        </m:r>
                                      </m:e>
                                      <m:sup>
                                        <m:r>
                                          <a:rPr lang="en-US" i="1">
                                            <a:solidFill>
                                              <a:schemeClr val="accent4">
                                                <a:lumMod val="25000"/>
                                              </a:schemeClr>
                                            </a:solidFill>
                                            <a:latin typeface="+mn-lt"/>
                                            <a:sym typeface="Symbol" panose="05050102010706020507" pitchFamily="18" charset="2"/>
                                          </a:rPr>
                                          <m:t>′</m:t>
                                        </m:r>
                                      </m:sup>
                                    </m:sSup>
                                  </m:num>
                                  <m:den>
                                    <m:r>
                                      <m:rPr>
                                        <m:nor/>
                                      </m:rPr>
                                      <a:rPr lang="en-US" dirty="0">
                                        <a:solidFill>
                                          <a:schemeClr val="accent4">
                                            <a:lumMod val="25000"/>
                                          </a:schemeClr>
                                        </a:solidFill>
                                        <a:latin typeface="+mn-lt"/>
                                        <a:sym typeface="Symbol" panose="05050102010706020507" pitchFamily="18" charset="2"/>
                                      </a:rPr>
                                      <m:t></m:t>
                                    </m:r>
                                  </m:den>
                                </m:f>
                                <m:r>
                                  <a:rPr lang="en-US" b="0" i="1" dirty="0" smtClean="0">
                                    <a:solidFill>
                                      <a:schemeClr val="accent4">
                                        <a:lumMod val="25000"/>
                                      </a:schemeClr>
                                    </a:solidFill>
                                    <a:latin typeface="+mn-lt"/>
                                    <a:sym typeface="Symbol" panose="05050102010706020507" pitchFamily="18" charset="2"/>
                                  </a:rPr>
                                  <m:t>𝑚𝑜𝑑</m:t>
                                </m:r>
                                <m:r>
                                  <a:rPr lang="en-US" b="0" i="1" dirty="0" smtClean="0">
                                    <a:solidFill>
                                      <a:schemeClr val="accent4">
                                        <a:lumMod val="25000"/>
                                      </a:schemeClr>
                                    </a:solidFill>
                                    <a:latin typeface="+mn-lt"/>
                                    <a:sym typeface="Symbol" panose="05050102010706020507" pitchFamily="18" charset="2"/>
                                  </a:rPr>
                                  <m:t>6</m:t>
                                </m:r>
                              </m:e>
                            </m:d>
                            <m:r>
                              <a:rPr lang="en-US" i="1">
                                <a:solidFill>
                                  <a:schemeClr val="accent4">
                                    <a:lumMod val="25000"/>
                                  </a:schemeClr>
                                </a:solidFill>
                                <a:latin typeface="+mn-lt"/>
                                <a:sym typeface="Symbol" panose="05050102010706020507" pitchFamily="18" charset="2"/>
                              </a:rPr>
                              <m:t>    ,</m:t>
                            </m:r>
                            <m:sSub>
                              <m:sSubPr>
                                <m:ctrlPr>
                                  <a:rPr lang="en-US" i="1">
                                    <a:solidFill>
                                      <a:schemeClr val="accent4">
                                        <a:lumMod val="25000"/>
                                      </a:schemeClr>
                                    </a:solidFill>
                                    <a:latin typeface="+mn-lt"/>
                                  </a:rPr>
                                </m:ctrlPr>
                              </m:sSubPr>
                              <m:e>
                                <m:r>
                                  <a:rPr lang="en-US" i="1">
                                    <a:solidFill>
                                      <a:schemeClr val="accent4">
                                        <a:lumMod val="25000"/>
                                      </a:schemeClr>
                                    </a:solidFill>
                                    <a:latin typeface="+mn-lt"/>
                                  </a:rPr>
                                  <m:t>𝐶</m:t>
                                </m:r>
                              </m:e>
                              <m:sub>
                                <m:r>
                                  <a:rPr lang="en-US" i="1">
                                    <a:solidFill>
                                      <a:schemeClr val="accent4">
                                        <a:lumMod val="25000"/>
                                      </a:schemeClr>
                                    </a:solidFill>
                                    <a:latin typeface="+mn-lt"/>
                                  </a:rPr>
                                  <m:t>𝑚𝑎𝑥</m:t>
                                </m:r>
                              </m:sub>
                            </m:sSub>
                            <m:r>
                              <a:rPr lang="en-US" i="1">
                                <a:solidFill>
                                  <a:schemeClr val="accent4">
                                    <a:lumMod val="25000"/>
                                  </a:schemeClr>
                                </a:solidFill>
                                <a:latin typeface="+mn-lt"/>
                              </a:rPr>
                              <m:t>=</m:t>
                            </m:r>
                            <m:r>
                              <a:rPr lang="en-US" b="0" i="1" smtClean="0">
                                <a:solidFill>
                                  <a:schemeClr val="accent4">
                                    <a:lumMod val="25000"/>
                                  </a:schemeClr>
                                </a:solidFill>
                                <a:latin typeface="+mn-lt"/>
                              </a:rPr>
                              <m:t>𝑅</m:t>
                            </m:r>
                            <m:r>
                              <a:rPr lang="en-US" i="1">
                                <a:solidFill>
                                  <a:schemeClr val="accent4">
                                    <a:lumMod val="25000"/>
                                  </a:schemeClr>
                                </a:solidFill>
                                <a:latin typeface="+mn-lt"/>
                              </a:rPr>
                              <m:t>′</m:t>
                            </m:r>
                          </m:e>
                          <m:e>
                            <m:r>
                              <a:rPr lang="en-US" b="0" i="1" smtClean="0">
                                <a:solidFill>
                                  <a:schemeClr val="accent4">
                                    <a:lumMod val="25000"/>
                                  </a:schemeClr>
                                </a:solidFill>
                                <a:latin typeface="+mn-lt"/>
                              </a:rPr>
                              <m:t>6</m:t>
                            </m:r>
                            <m:r>
                              <a:rPr lang="en-US" i="1">
                                <a:solidFill>
                                  <a:schemeClr val="accent4">
                                    <a:lumMod val="25000"/>
                                  </a:schemeClr>
                                </a:solidFill>
                                <a:latin typeface="+mn-lt"/>
                              </a:rPr>
                              <m:t>0</m:t>
                            </m:r>
                            <m:r>
                              <a:rPr lang="en-US" i="1">
                                <a:solidFill>
                                  <a:schemeClr val="accent4">
                                    <a:lumMod val="25000"/>
                                  </a:schemeClr>
                                </a:solidFill>
                                <a:latin typeface="+mn-lt"/>
                                <a:sym typeface="Symbol" panose="05050102010706020507" pitchFamily="18" charset="2"/>
                              </a:rPr>
                              <m:t></m:t>
                            </m:r>
                            <m:r>
                              <a:rPr lang="en-US" i="1">
                                <a:solidFill>
                                  <a:schemeClr val="accent4">
                                    <a:lumMod val="25000"/>
                                  </a:schemeClr>
                                </a:solidFill>
                                <a:latin typeface="+mn-lt"/>
                                <a:sym typeface="Symbol" panose="05050102010706020507" pitchFamily="18" charset="2"/>
                              </a:rPr>
                              <m:t>×</m:t>
                            </m:r>
                            <m:d>
                              <m:dPr>
                                <m:ctrlPr>
                                  <a:rPr lang="en-US" i="1">
                                    <a:solidFill>
                                      <a:schemeClr val="accent4">
                                        <a:lumMod val="25000"/>
                                      </a:schemeClr>
                                    </a:solidFill>
                                    <a:latin typeface="+mn-lt"/>
                                    <a:sym typeface="Symbol" panose="05050102010706020507" pitchFamily="18" charset="2"/>
                                  </a:rPr>
                                </m:ctrlPr>
                              </m:dPr>
                              <m:e>
                                <m:f>
                                  <m:fPr>
                                    <m:ctrlPr>
                                      <a:rPr lang="en-US" i="1">
                                        <a:solidFill>
                                          <a:schemeClr val="accent4">
                                            <a:lumMod val="25000"/>
                                          </a:schemeClr>
                                        </a:solidFill>
                                        <a:latin typeface="+mn-lt"/>
                                        <a:sym typeface="Symbol" panose="05050102010706020507" pitchFamily="18" charset="2"/>
                                      </a:rPr>
                                    </m:ctrlPr>
                                  </m:fPr>
                                  <m:num>
                                    <m:sSup>
                                      <m:sSupPr>
                                        <m:ctrlPr>
                                          <a:rPr lang="en-US" i="1">
                                            <a:solidFill>
                                              <a:schemeClr val="accent4">
                                                <a:lumMod val="25000"/>
                                              </a:schemeClr>
                                            </a:solidFill>
                                            <a:latin typeface="+mn-lt"/>
                                            <a:sym typeface="Symbol" panose="05050102010706020507" pitchFamily="18" charset="2"/>
                                          </a:rPr>
                                        </m:ctrlPr>
                                      </m:sSupPr>
                                      <m:e>
                                        <m:r>
                                          <a:rPr lang="en-US" b="0" i="1" smtClean="0">
                                            <a:solidFill>
                                              <a:schemeClr val="accent4">
                                                <a:lumMod val="25000"/>
                                              </a:schemeClr>
                                            </a:solidFill>
                                            <a:latin typeface="+mn-lt"/>
                                            <a:sym typeface="Symbol" panose="05050102010706020507" pitchFamily="18" charset="2"/>
                                          </a:rPr>
                                          <m:t>𝐵</m:t>
                                        </m:r>
                                      </m:e>
                                      <m:sup>
                                        <m:r>
                                          <a:rPr lang="en-US" i="1">
                                            <a:solidFill>
                                              <a:schemeClr val="accent4">
                                                <a:lumMod val="25000"/>
                                              </a:schemeClr>
                                            </a:solidFill>
                                            <a:latin typeface="+mn-lt"/>
                                            <a:sym typeface="Symbol" panose="05050102010706020507" pitchFamily="18" charset="2"/>
                                          </a:rPr>
                                          <m:t>′</m:t>
                                        </m:r>
                                      </m:sup>
                                    </m:sSup>
                                    <m:r>
                                      <a:rPr lang="en-US" i="1">
                                        <a:solidFill>
                                          <a:schemeClr val="accent4">
                                            <a:lumMod val="25000"/>
                                          </a:schemeClr>
                                        </a:solidFill>
                                        <a:latin typeface="+mn-lt"/>
                                        <a:sym typeface="Symbol" panose="05050102010706020507" pitchFamily="18" charset="2"/>
                                      </a:rPr>
                                      <m:t>−</m:t>
                                    </m:r>
                                    <m:sSup>
                                      <m:sSupPr>
                                        <m:ctrlPr>
                                          <a:rPr lang="en-US" i="1">
                                            <a:solidFill>
                                              <a:schemeClr val="accent4">
                                                <a:lumMod val="25000"/>
                                              </a:schemeClr>
                                            </a:solidFill>
                                            <a:latin typeface="+mn-lt"/>
                                            <a:sym typeface="Symbol" panose="05050102010706020507" pitchFamily="18" charset="2"/>
                                          </a:rPr>
                                        </m:ctrlPr>
                                      </m:sSupPr>
                                      <m:e>
                                        <m:r>
                                          <a:rPr lang="en-US" b="0" i="1" smtClean="0">
                                            <a:solidFill>
                                              <a:schemeClr val="accent4">
                                                <a:lumMod val="25000"/>
                                              </a:schemeClr>
                                            </a:solidFill>
                                            <a:latin typeface="+mn-lt"/>
                                            <a:sym typeface="Symbol" panose="05050102010706020507" pitchFamily="18" charset="2"/>
                                          </a:rPr>
                                          <m:t>𝑅</m:t>
                                        </m:r>
                                      </m:e>
                                      <m:sup>
                                        <m:r>
                                          <a:rPr lang="en-US" i="1">
                                            <a:solidFill>
                                              <a:schemeClr val="accent4">
                                                <a:lumMod val="25000"/>
                                              </a:schemeClr>
                                            </a:solidFill>
                                            <a:latin typeface="+mn-lt"/>
                                            <a:sym typeface="Symbol" panose="05050102010706020507" pitchFamily="18" charset="2"/>
                                          </a:rPr>
                                          <m:t>′</m:t>
                                        </m:r>
                                      </m:sup>
                                    </m:sSup>
                                  </m:num>
                                  <m:den>
                                    <m:r>
                                      <m:rPr>
                                        <m:nor/>
                                      </m:rPr>
                                      <a:rPr lang="en-US" dirty="0">
                                        <a:solidFill>
                                          <a:schemeClr val="accent4">
                                            <a:lumMod val="25000"/>
                                          </a:schemeClr>
                                        </a:solidFill>
                                        <a:latin typeface="+mn-lt"/>
                                        <a:sym typeface="Symbol" panose="05050102010706020507" pitchFamily="18" charset="2"/>
                                      </a:rPr>
                                      <m:t></m:t>
                                    </m:r>
                                  </m:den>
                                </m:f>
                                <m:r>
                                  <a:rPr lang="en-US" i="1">
                                    <a:solidFill>
                                      <a:schemeClr val="accent4">
                                        <a:lumMod val="25000"/>
                                      </a:schemeClr>
                                    </a:solidFill>
                                    <a:latin typeface="+mn-lt"/>
                                    <a:sym typeface="Symbol" panose="05050102010706020507" pitchFamily="18" charset="2"/>
                                  </a:rPr>
                                  <m:t>+</m:t>
                                </m:r>
                                <m:r>
                                  <a:rPr lang="en-US" b="0" i="1" smtClean="0">
                                    <a:solidFill>
                                      <a:schemeClr val="accent4">
                                        <a:lumMod val="25000"/>
                                      </a:schemeClr>
                                    </a:solidFill>
                                    <a:latin typeface="+mn-lt"/>
                                    <a:sym typeface="Symbol" panose="05050102010706020507" pitchFamily="18" charset="2"/>
                                  </a:rPr>
                                  <m:t>2</m:t>
                                </m:r>
                              </m:e>
                            </m:d>
                            <m:r>
                              <a:rPr lang="en-US" i="1">
                                <a:solidFill>
                                  <a:schemeClr val="accent4">
                                    <a:lumMod val="25000"/>
                                  </a:schemeClr>
                                </a:solidFill>
                                <a:latin typeface="+mn-lt"/>
                                <a:sym typeface="Symbol" panose="05050102010706020507" pitchFamily="18" charset="2"/>
                              </a:rPr>
                              <m:t>    ,</m:t>
                            </m:r>
                            <m:sSub>
                              <m:sSubPr>
                                <m:ctrlPr>
                                  <a:rPr lang="en-US" i="1">
                                    <a:solidFill>
                                      <a:schemeClr val="accent4">
                                        <a:lumMod val="25000"/>
                                      </a:schemeClr>
                                    </a:solidFill>
                                    <a:latin typeface="+mn-lt"/>
                                  </a:rPr>
                                </m:ctrlPr>
                              </m:sSubPr>
                              <m:e>
                                <m:r>
                                  <a:rPr lang="en-US" i="1">
                                    <a:solidFill>
                                      <a:schemeClr val="accent4">
                                        <a:lumMod val="25000"/>
                                      </a:schemeClr>
                                    </a:solidFill>
                                    <a:latin typeface="+mn-lt"/>
                                  </a:rPr>
                                  <m:t>𝐶</m:t>
                                </m:r>
                              </m:e>
                              <m:sub>
                                <m:r>
                                  <a:rPr lang="en-US" i="1">
                                    <a:solidFill>
                                      <a:schemeClr val="accent4">
                                        <a:lumMod val="25000"/>
                                      </a:schemeClr>
                                    </a:solidFill>
                                    <a:latin typeface="+mn-lt"/>
                                  </a:rPr>
                                  <m:t>𝑚𝑎𝑥</m:t>
                                </m:r>
                              </m:sub>
                            </m:sSub>
                            <m:r>
                              <a:rPr lang="en-US" i="1">
                                <a:solidFill>
                                  <a:schemeClr val="accent4">
                                    <a:lumMod val="25000"/>
                                  </a:schemeClr>
                                </a:solidFill>
                                <a:latin typeface="+mn-lt"/>
                              </a:rPr>
                              <m:t>=</m:t>
                            </m:r>
                            <m:r>
                              <a:rPr lang="en-US" b="0" i="1" smtClean="0">
                                <a:solidFill>
                                  <a:schemeClr val="accent4">
                                    <a:lumMod val="25000"/>
                                  </a:schemeClr>
                                </a:solidFill>
                                <a:latin typeface="+mn-lt"/>
                              </a:rPr>
                              <m:t>𝐺</m:t>
                            </m:r>
                            <m:r>
                              <a:rPr lang="en-US" i="1">
                                <a:solidFill>
                                  <a:schemeClr val="accent4">
                                    <a:lumMod val="25000"/>
                                  </a:schemeClr>
                                </a:solidFill>
                                <a:latin typeface="+mn-lt"/>
                              </a:rPr>
                              <m:t>′</m:t>
                            </m:r>
                          </m:e>
                          <m:e>
                            <m:r>
                              <a:rPr lang="en-US" b="0" i="1" smtClean="0">
                                <a:solidFill>
                                  <a:schemeClr val="accent4">
                                    <a:lumMod val="25000"/>
                                  </a:schemeClr>
                                </a:solidFill>
                                <a:latin typeface="+mn-lt"/>
                              </a:rPr>
                              <m:t>6</m:t>
                            </m:r>
                            <m:r>
                              <a:rPr lang="en-US" i="1">
                                <a:solidFill>
                                  <a:schemeClr val="accent4">
                                    <a:lumMod val="25000"/>
                                  </a:schemeClr>
                                </a:solidFill>
                                <a:latin typeface="+mn-lt"/>
                              </a:rPr>
                              <m:t>0</m:t>
                            </m:r>
                            <m:r>
                              <a:rPr lang="en-US" i="1">
                                <a:solidFill>
                                  <a:schemeClr val="accent4">
                                    <a:lumMod val="25000"/>
                                  </a:schemeClr>
                                </a:solidFill>
                                <a:latin typeface="+mn-lt"/>
                                <a:sym typeface="Symbol" panose="05050102010706020507" pitchFamily="18" charset="2"/>
                              </a:rPr>
                              <m:t></m:t>
                            </m:r>
                            <m:r>
                              <a:rPr lang="en-US" i="1" smtClean="0">
                                <a:solidFill>
                                  <a:schemeClr val="accent4">
                                    <a:lumMod val="25000"/>
                                  </a:schemeClr>
                                </a:solidFill>
                                <a:latin typeface="+mn-lt"/>
                                <a:sym typeface="Symbol" panose="05050102010706020507" pitchFamily="18" charset="2"/>
                              </a:rPr>
                              <m:t>×</m:t>
                            </m:r>
                            <m:d>
                              <m:dPr>
                                <m:ctrlPr>
                                  <a:rPr lang="en-US" b="0" i="1" smtClean="0">
                                    <a:solidFill>
                                      <a:schemeClr val="accent4">
                                        <a:lumMod val="25000"/>
                                      </a:schemeClr>
                                    </a:solidFill>
                                    <a:latin typeface="+mn-lt"/>
                                    <a:sym typeface="Symbol" panose="05050102010706020507" pitchFamily="18" charset="2"/>
                                  </a:rPr>
                                </m:ctrlPr>
                              </m:dPr>
                              <m:e>
                                <m:f>
                                  <m:fPr>
                                    <m:ctrlPr>
                                      <a:rPr lang="en-US" b="0" i="1" smtClean="0">
                                        <a:solidFill>
                                          <a:schemeClr val="accent4">
                                            <a:lumMod val="25000"/>
                                          </a:schemeClr>
                                        </a:solidFill>
                                        <a:latin typeface="+mn-lt"/>
                                        <a:sym typeface="Symbol" panose="05050102010706020507" pitchFamily="18" charset="2"/>
                                      </a:rPr>
                                    </m:ctrlPr>
                                  </m:fPr>
                                  <m:num>
                                    <m:sSup>
                                      <m:sSupPr>
                                        <m:ctrlPr>
                                          <a:rPr lang="en-US" b="0" i="1" smtClean="0">
                                            <a:solidFill>
                                              <a:schemeClr val="accent4">
                                                <a:lumMod val="25000"/>
                                              </a:schemeClr>
                                            </a:solidFill>
                                            <a:latin typeface="+mn-lt"/>
                                            <a:sym typeface="Symbol" panose="05050102010706020507" pitchFamily="18" charset="2"/>
                                          </a:rPr>
                                        </m:ctrlPr>
                                      </m:sSupPr>
                                      <m:e>
                                        <m:r>
                                          <a:rPr lang="en-US" b="0" i="1" smtClean="0">
                                            <a:solidFill>
                                              <a:schemeClr val="accent4">
                                                <a:lumMod val="25000"/>
                                              </a:schemeClr>
                                            </a:solidFill>
                                            <a:latin typeface="+mn-lt"/>
                                            <a:sym typeface="Symbol" panose="05050102010706020507" pitchFamily="18" charset="2"/>
                                          </a:rPr>
                                          <m:t>𝑅</m:t>
                                        </m:r>
                                      </m:e>
                                      <m:sup>
                                        <m:r>
                                          <a:rPr lang="en-US" b="0" i="1" smtClean="0">
                                            <a:solidFill>
                                              <a:schemeClr val="accent4">
                                                <a:lumMod val="25000"/>
                                              </a:schemeClr>
                                            </a:solidFill>
                                            <a:latin typeface="+mn-lt"/>
                                            <a:sym typeface="Symbol" panose="05050102010706020507" pitchFamily="18" charset="2"/>
                                          </a:rPr>
                                          <m:t>′</m:t>
                                        </m:r>
                                      </m:sup>
                                    </m:sSup>
                                    <m:r>
                                      <a:rPr lang="en-US" b="0" i="1" smtClean="0">
                                        <a:solidFill>
                                          <a:schemeClr val="accent4">
                                            <a:lumMod val="25000"/>
                                          </a:schemeClr>
                                        </a:solidFill>
                                        <a:latin typeface="+mn-lt"/>
                                        <a:sym typeface="Symbol" panose="05050102010706020507" pitchFamily="18" charset="2"/>
                                      </a:rPr>
                                      <m:t>−</m:t>
                                    </m:r>
                                    <m:sSup>
                                      <m:sSupPr>
                                        <m:ctrlPr>
                                          <a:rPr lang="en-US" b="0" i="1" smtClean="0">
                                            <a:solidFill>
                                              <a:schemeClr val="accent4">
                                                <a:lumMod val="25000"/>
                                              </a:schemeClr>
                                            </a:solidFill>
                                            <a:latin typeface="+mn-lt"/>
                                            <a:sym typeface="Symbol" panose="05050102010706020507" pitchFamily="18" charset="2"/>
                                          </a:rPr>
                                        </m:ctrlPr>
                                      </m:sSupPr>
                                      <m:e>
                                        <m:r>
                                          <a:rPr lang="en-US" b="0" i="1" smtClean="0">
                                            <a:solidFill>
                                              <a:schemeClr val="accent4">
                                                <a:lumMod val="25000"/>
                                              </a:schemeClr>
                                            </a:solidFill>
                                            <a:latin typeface="+mn-lt"/>
                                            <a:sym typeface="Symbol" panose="05050102010706020507" pitchFamily="18" charset="2"/>
                                          </a:rPr>
                                          <m:t>𝐺</m:t>
                                        </m:r>
                                      </m:e>
                                      <m:sup>
                                        <m:r>
                                          <a:rPr lang="en-US" b="0" i="1" smtClean="0">
                                            <a:solidFill>
                                              <a:schemeClr val="accent4">
                                                <a:lumMod val="25000"/>
                                              </a:schemeClr>
                                            </a:solidFill>
                                            <a:latin typeface="+mn-lt"/>
                                            <a:sym typeface="Symbol" panose="05050102010706020507" pitchFamily="18" charset="2"/>
                                          </a:rPr>
                                          <m:t>′</m:t>
                                        </m:r>
                                      </m:sup>
                                    </m:sSup>
                                  </m:num>
                                  <m:den>
                                    <m:r>
                                      <m:rPr>
                                        <m:nor/>
                                      </m:rPr>
                                      <a:rPr lang="en-US" dirty="0">
                                        <a:solidFill>
                                          <a:schemeClr val="accent4">
                                            <a:lumMod val="25000"/>
                                          </a:schemeClr>
                                        </a:solidFill>
                                        <a:latin typeface="+mn-lt"/>
                                        <a:sym typeface="Symbol" panose="05050102010706020507" pitchFamily="18" charset="2"/>
                                      </a:rPr>
                                      <m:t></m:t>
                                    </m:r>
                                  </m:den>
                                </m:f>
                                <m:r>
                                  <a:rPr lang="en-US" b="0" i="1" smtClean="0">
                                    <a:solidFill>
                                      <a:schemeClr val="accent4">
                                        <a:lumMod val="25000"/>
                                      </a:schemeClr>
                                    </a:solidFill>
                                    <a:latin typeface="+mn-lt"/>
                                    <a:sym typeface="Symbol" panose="05050102010706020507" pitchFamily="18" charset="2"/>
                                  </a:rPr>
                                  <m:t>+4</m:t>
                                </m:r>
                              </m:e>
                            </m:d>
                            <m:r>
                              <a:rPr lang="en-US" b="0" i="1" smtClean="0">
                                <a:solidFill>
                                  <a:schemeClr val="accent4">
                                    <a:lumMod val="25000"/>
                                  </a:schemeClr>
                                </a:solidFill>
                                <a:latin typeface="+mn-lt"/>
                                <a:sym typeface="Symbol" panose="05050102010706020507" pitchFamily="18" charset="2"/>
                              </a:rPr>
                              <m:t>    ,</m:t>
                            </m:r>
                            <m:sSub>
                              <m:sSubPr>
                                <m:ctrlPr>
                                  <a:rPr lang="en-US" i="1">
                                    <a:solidFill>
                                      <a:schemeClr val="accent4">
                                        <a:lumMod val="25000"/>
                                      </a:schemeClr>
                                    </a:solidFill>
                                    <a:latin typeface="+mn-lt"/>
                                  </a:rPr>
                                </m:ctrlPr>
                              </m:sSubPr>
                              <m:e>
                                <m:r>
                                  <a:rPr lang="en-US" i="1">
                                    <a:solidFill>
                                      <a:schemeClr val="accent4">
                                        <a:lumMod val="25000"/>
                                      </a:schemeClr>
                                    </a:solidFill>
                                    <a:latin typeface="+mn-lt"/>
                                  </a:rPr>
                                  <m:t>𝐶</m:t>
                                </m:r>
                              </m:e>
                              <m:sub>
                                <m:r>
                                  <a:rPr lang="en-US" i="1">
                                    <a:solidFill>
                                      <a:schemeClr val="accent4">
                                        <a:lumMod val="25000"/>
                                      </a:schemeClr>
                                    </a:solidFill>
                                    <a:latin typeface="+mn-lt"/>
                                  </a:rPr>
                                  <m:t>𝑚𝑎𝑥</m:t>
                                </m:r>
                              </m:sub>
                            </m:sSub>
                            <m:r>
                              <a:rPr lang="en-US" b="0" i="1" smtClean="0">
                                <a:solidFill>
                                  <a:schemeClr val="accent4">
                                    <a:lumMod val="25000"/>
                                  </a:schemeClr>
                                </a:solidFill>
                                <a:latin typeface="+mn-lt"/>
                              </a:rPr>
                              <m:t>=</m:t>
                            </m:r>
                            <m:r>
                              <a:rPr lang="en-US" b="0" i="1" smtClean="0">
                                <a:solidFill>
                                  <a:schemeClr val="accent4">
                                    <a:lumMod val="25000"/>
                                  </a:schemeClr>
                                </a:solidFill>
                                <a:latin typeface="+mn-lt"/>
                              </a:rPr>
                              <m:t>𝐵</m:t>
                            </m:r>
                            <m:r>
                              <a:rPr lang="en-US" b="0" i="1" smtClean="0">
                                <a:solidFill>
                                  <a:schemeClr val="accent4">
                                    <a:lumMod val="25000"/>
                                  </a:schemeClr>
                                </a:solidFill>
                                <a:latin typeface="+mn-lt"/>
                              </a:rPr>
                              <m:t>′</m:t>
                            </m:r>
                          </m:e>
                        </m:eqArr>
                      </m:e>
                    </m:d>
                  </m:oMath>
                </a14:m>
                <a:endParaRPr lang="en-US" dirty="0" smtClean="0">
                  <a:solidFill>
                    <a:schemeClr val="accent4">
                      <a:lumMod val="25000"/>
                    </a:schemeClr>
                  </a:solidFill>
                  <a:latin typeface="+mn-lt"/>
                </a:endParaRPr>
              </a:p>
              <a:p>
                <a:endParaRPr lang="en-US" dirty="0" smtClean="0">
                  <a:solidFill>
                    <a:schemeClr val="accent4">
                      <a:lumMod val="25000"/>
                    </a:schemeClr>
                  </a:solidFill>
                  <a:latin typeface="+mn-lt"/>
                </a:endParaRPr>
              </a:p>
              <a:p>
                <a:r>
                  <a:rPr lang="en-US" dirty="0" smtClean="0">
                    <a:solidFill>
                      <a:schemeClr val="accent4">
                        <a:lumMod val="25000"/>
                      </a:schemeClr>
                    </a:solidFill>
                    <a:latin typeface="+mn-lt"/>
                  </a:rPr>
                  <a:t>S =</a:t>
                </a:r>
                <a14:m>
                  <m:oMath xmlns:m="http://schemas.openxmlformats.org/officeDocument/2006/math">
                    <m:d>
                      <m:dPr>
                        <m:begChr m:val="{"/>
                        <m:endChr m:val=""/>
                        <m:ctrlPr>
                          <a:rPr lang="en-US" i="1" smtClean="0">
                            <a:solidFill>
                              <a:schemeClr val="accent4">
                                <a:lumMod val="25000"/>
                              </a:schemeClr>
                            </a:solidFill>
                            <a:latin typeface="+mn-lt"/>
                          </a:rPr>
                        </m:ctrlPr>
                      </m:dPr>
                      <m:e>
                        <m:eqArr>
                          <m:eqArrPr>
                            <m:ctrlPr>
                              <a:rPr lang="en-US" i="1" smtClean="0">
                                <a:solidFill>
                                  <a:schemeClr val="accent4">
                                    <a:lumMod val="25000"/>
                                  </a:schemeClr>
                                </a:solidFill>
                                <a:latin typeface="+mn-lt"/>
                              </a:rPr>
                            </m:ctrlPr>
                          </m:eqArrPr>
                          <m:e>
                            <m:r>
                              <a:rPr lang="en-US" b="0" i="1" smtClean="0">
                                <a:solidFill>
                                  <a:schemeClr val="accent4">
                                    <a:lumMod val="25000"/>
                                  </a:schemeClr>
                                </a:solidFill>
                                <a:latin typeface="+mn-lt"/>
                              </a:rPr>
                              <m:t>0         ,</m:t>
                            </m:r>
                            <m:sSub>
                              <m:sSubPr>
                                <m:ctrlPr>
                                  <a:rPr lang="en-US" i="1">
                                    <a:solidFill>
                                      <a:schemeClr val="accent4">
                                        <a:lumMod val="25000"/>
                                      </a:schemeClr>
                                    </a:solidFill>
                                    <a:latin typeface="+mn-lt"/>
                                  </a:rPr>
                                </m:ctrlPr>
                              </m:sSubPr>
                              <m:e>
                                <m:r>
                                  <a:rPr lang="en-US" i="1">
                                    <a:solidFill>
                                      <a:schemeClr val="accent4">
                                        <a:lumMod val="25000"/>
                                      </a:schemeClr>
                                    </a:solidFill>
                                    <a:latin typeface="+mn-lt"/>
                                  </a:rPr>
                                  <m:t>𝐶</m:t>
                                </m:r>
                              </m:e>
                              <m:sub>
                                <m:r>
                                  <a:rPr lang="en-US" i="1">
                                    <a:solidFill>
                                      <a:schemeClr val="accent4">
                                        <a:lumMod val="25000"/>
                                      </a:schemeClr>
                                    </a:solidFill>
                                    <a:latin typeface="+mn-lt"/>
                                  </a:rPr>
                                  <m:t>𝑚𝑎𝑥</m:t>
                                </m:r>
                              </m:sub>
                            </m:sSub>
                            <m:r>
                              <a:rPr lang="en-US" i="1">
                                <a:solidFill>
                                  <a:schemeClr val="accent4">
                                    <a:lumMod val="25000"/>
                                  </a:schemeClr>
                                </a:solidFill>
                                <a:latin typeface="+mn-lt"/>
                              </a:rPr>
                              <m:t>=</m:t>
                            </m:r>
                            <m:r>
                              <a:rPr lang="en-US" b="0" i="1" smtClean="0">
                                <a:solidFill>
                                  <a:schemeClr val="accent4">
                                    <a:lumMod val="25000"/>
                                  </a:schemeClr>
                                </a:solidFill>
                                <a:latin typeface="+mn-lt"/>
                              </a:rPr>
                              <m:t>0</m:t>
                            </m:r>
                          </m:e>
                          <m:e>
                            <m:sSub>
                              <m:sSubPr>
                                <m:ctrlPr>
                                  <a:rPr lang="en-US" i="1">
                                    <a:solidFill>
                                      <a:schemeClr val="accent4">
                                        <a:lumMod val="25000"/>
                                      </a:schemeClr>
                                    </a:solidFill>
                                    <a:latin typeface="+mn-lt"/>
                                  </a:rPr>
                                </m:ctrlPr>
                              </m:sSubPr>
                              <m:e>
                                <m:f>
                                  <m:fPr>
                                    <m:ctrlPr>
                                      <a:rPr lang="en-US" i="1" smtClean="0">
                                        <a:solidFill>
                                          <a:schemeClr val="accent4">
                                            <a:lumMod val="25000"/>
                                          </a:schemeClr>
                                        </a:solidFill>
                                        <a:latin typeface="+mn-lt"/>
                                      </a:rPr>
                                    </m:ctrlPr>
                                  </m:fPr>
                                  <m:num>
                                    <m:r>
                                      <m:rPr>
                                        <m:nor/>
                                      </m:rPr>
                                      <a:rPr lang="en-US" dirty="0">
                                        <a:solidFill>
                                          <a:schemeClr val="accent4">
                                            <a:lumMod val="25000"/>
                                          </a:schemeClr>
                                        </a:solidFill>
                                        <a:latin typeface="+mn-lt"/>
                                        <a:sym typeface="Symbol" panose="05050102010706020507" pitchFamily="18" charset="2"/>
                                      </a:rPr>
                                      <m:t></m:t>
                                    </m:r>
                                  </m:num>
                                  <m:den>
                                    <m:sSub>
                                      <m:sSubPr>
                                        <m:ctrlPr>
                                          <a:rPr lang="en-US" i="1">
                                            <a:solidFill>
                                              <a:schemeClr val="accent4">
                                                <a:lumMod val="25000"/>
                                              </a:schemeClr>
                                            </a:solidFill>
                                            <a:latin typeface="+mn-lt"/>
                                          </a:rPr>
                                        </m:ctrlPr>
                                      </m:sSubPr>
                                      <m:e>
                                        <m:r>
                                          <a:rPr lang="en-US" i="1">
                                            <a:solidFill>
                                              <a:schemeClr val="accent4">
                                                <a:lumMod val="25000"/>
                                              </a:schemeClr>
                                            </a:solidFill>
                                            <a:latin typeface="+mn-lt"/>
                                          </a:rPr>
                                          <m:t>𝐶</m:t>
                                        </m:r>
                                      </m:e>
                                      <m:sub>
                                        <m:r>
                                          <a:rPr lang="en-US" i="1">
                                            <a:solidFill>
                                              <a:schemeClr val="accent4">
                                                <a:lumMod val="25000"/>
                                              </a:schemeClr>
                                            </a:solidFill>
                                            <a:latin typeface="+mn-lt"/>
                                          </a:rPr>
                                          <m:t>𝑚𝑎𝑥</m:t>
                                        </m:r>
                                      </m:sub>
                                    </m:sSub>
                                  </m:den>
                                </m:f>
                                <m:r>
                                  <a:rPr lang="en-US" b="0" i="1" smtClean="0">
                                    <a:solidFill>
                                      <a:schemeClr val="accent4">
                                        <a:lumMod val="25000"/>
                                      </a:schemeClr>
                                    </a:solidFill>
                                    <a:latin typeface="+mn-lt"/>
                                  </a:rPr>
                                  <m:t>    ,</m:t>
                                </m:r>
                                <m:r>
                                  <a:rPr lang="en-US" i="1">
                                    <a:solidFill>
                                      <a:schemeClr val="accent4">
                                        <a:lumMod val="25000"/>
                                      </a:schemeClr>
                                    </a:solidFill>
                                    <a:latin typeface="+mn-lt"/>
                                  </a:rPr>
                                  <m:t>𝐶</m:t>
                                </m:r>
                              </m:e>
                              <m:sub>
                                <m:r>
                                  <a:rPr lang="en-US" i="1">
                                    <a:solidFill>
                                      <a:schemeClr val="accent4">
                                        <a:lumMod val="25000"/>
                                      </a:schemeClr>
                                    </a:solidFill>
                                    <a:latin typeface="+mn-lt"/>
                                  </a:rPr>
                                  <m:t>𝑚𝑎𝑥</m:t>
                                </m:r>
                              </m:sub>
                            </m:sSub>
                            <m:r>
                              <a:rPr lang="en-US" i="1" smtClean="0">
                                <a:solidFill>
                                  <a:schemeClr val="accent4">
                                    <a:lumMod val="25000"/>
                                  </a:schemeClr>
                                </a:solidFill>
                                <a:latin typeface="+mn-lt"/>
                              </a:rPr>
                              <m:t>≠</m:t>
                            </m:r>
                            <m:r>
                              <a:rPr lang="en-US" b="0" i="1" smtClean="0">
                                <a:solidFill>
                                  <a:schemeClr val="accent4">
                                    <a:lumMod val="25000"/>
                                  </a:schemeClr>
                                </a:solidFill>
                                <a:latin typeface="+mn-lt"/>
                              </a:rPr>
                              <m:t>0</m:t>
                            </m:r>
                          </m:e>
                        </m:eqArr>
                      </m:e>
                    </m:d>
                  </m:oMath>
                </a14:m>
                <a:endParaRPr lang="en-US" dirty="0" smtClean="0">
                  <a:solidFill>
                    <a:schemeClr val="accent4">
                      <a:lumMod val="25000"/>
                    </a:schemeClr>
                  </a:solidFill>
                  <a:latin typeface="+mn-lt"/>
                </a:endParaRPr>
              </a:p>
              <a:p>
                <a:r>
                  <a:rPr lang="en-US" dirty="0" smtClean="0">
                    <a:solidFill>
                      <a:schemeClr val="accent4">
                        <a:lumMod val="25000"/>
                      </a:schemeClr>
                    </a:solidFill>
                    <a:latin typeface="+mn-lt"/>
                  </a:rPr>
                  <a:t>V = </a:t>
                </a:r>
                <a:r>
                  <a:rPr lang="en-US" dirty="0">
                    <a:solidFill>
                      <a:schemeClr val="accent4">
                        <a:lumMod val="25000"/>
                      </a:schemeClr>
                    </a:solidFill>
                    <a:latin typeface="+mn-lt"/>
                  </a:rPr>
                  <a:t> </a:t>
                </a:r>
                <a14:m>
                  <m:oMath xmlns:m="http://schemas.openxmlformats.org/officeDocument/2006/math">
                    <m:sSub>
                      <m:sSubPr>
                        <m:ctrlPr>
                          <a:rPr lang="en-US" i="1">
                            <a:solidFill>
                              <a:schemeClr val="accent4">
                                <a:lumMod val="25000"/>
                              </a:schemeClr>
                            </a:solidFill>
                            <a:latin typeface="+mn-lt"/>
                          </a:rPr>
                        </m:ctrlPr>
                      </m:sSubPr>
                      <m:e>
                        <m:r>
                          <a:rPr lang="en-US" i="1">
                            <a:solidFill>
                              <a:schemeClr val="accent4">
                                <a:lumMod val="25000"/>
                              </a:schemeClr>
                            </a:solidFill>
                            <a:latin typeface="+mn-lt"/>
                          </a:rPr>
                          <m:t>𝐶</m:t>
                        </m:r>
                      </m:e>
                      <m:sub>
                        <m:r>
                          <a:rPr lang="en-US" i="1">
                            <a:solidFill>
                              <a:schemeClr val="accent4">
                                <a:lumMod val="25000"/>
                              </a:schemeClr>
                            </a:solidFill>
                            <a:latin typeface="+mn-lt"/>
                          </a:rPr>
                          <m:t>𝑚𝑎𝑥</m:t>
                        </m:r>
                      </m:sub>
                    </m:sSub>
                  </m:oMath>
                </a14:m>
                <a:endParaRPr lang="en-US" dirty="0">
                  <a:solidFill>
                    <a:schemeClr val="accent3">
                      <a:lumMod val="50000"/>
                    </a:schemeClr>
                  </a:solidFill>
                  <a:latin typeface="+mn-lt"/>
                </a:endParaRPr>
              </a:p>
            </p:txBody>
          </p:sp>
        </mc:Choice>
        <mc:Fallback>
          <p:sp>
            <p:nvSpPr>
              <p:cNvPr id="6" name="TextBox 5"/>
              <p:cNvSpPr txBox="1">
                <a:spLocks noRot="1" noChangeAspect="1" noMove="1" noResize="1" noEditPoints="1" noAdjustHandles="1" noChangeArrowheads="1" noChangeShapeType="1" noTextEdit="1"/>
              </p:cNvSpPr>
              <p:nvPr/>
            </p:nvSpPr>
            <p:spPr>
              <a:xfrm>
                <a:off x="4397073" y="2275277"/>
                <a:ext cx="4013001" cy="2676823"/>
              </a:xfrm>
              <a:prstGeom prst="rect">
                <a:avLst/>
              </a:prstGeom>
              <a:blipFill>
                <a:blip r:embed="rId3"/>
                <a:stretch>
                  <a:fillRect l="-455" b="-1595"/>
                </a:stretch>
              </a:blipFill>
            </p:spPr>
            <p:txBody>
              <a:bodyPr/>
              <a:lstStyle/>
              <a:p>
                <a:r>
                  <a:rPr lang="en-US">
                    <a:noFill/>
                  </a:rPr>
                  <a:t> </a:t>
                </a:r>
              </a:p>
            </p:txBody>
          </p:sp>
        </mc:Fallback>
      </mc:AlternateContent>
      <p:sp>
        <p:nvSpPr>
          <p:cNvPr id="8" name="Right Arrow 7"/>
          <p:cNvSpPr/>
          <p:nvPr/>
        </p:nvSpPr>
        <p:spPr>
          <a:xfrm>
            <a:off x="3056021" y="3044837"/>
            <a:ext cx="1130969" cy="3721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92507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PHÂN NGƯỠNG MÀU SẮC</a:t>
            </a:r>
            <a:endParaRPr lang="en-US" dirty="0"/>
          </a:p>
        </p:txBody>
      </p:sp>
      <mc:AlternateContent xmlns:mc="http://schemas.openxmlformats.org/markup-compatibility/2006">
        <mc:Choice xmlns:a14="http://schemas.microsoft.com/office/drawing/2010/main" Requires="a14">
          <p:sp>
            <p:nvSpPr>
              <p:cNvPr id="3" name="Text Placeholder 2"/>
              <p:cNvSpPr>
                <a:spLocks noGrp="1"/>
              </p:cNvSpPr>
              <p:nvPr>
                <p:ph type="body" idx="1"/>
              </p:nvPr>
            </p:nvSpPr>
            <p:spPr>
              <a:xfrm>
                <a:off x="814274" y="1537988"/>
                <a:ext cx="6970157" cy="2913696"/>
              </a:xfrm>
            </p:spPr>
            <p:txBody>
              <a:bodyPr/>
              <a:lstStyle/>
              <a:p>
                <a:r>
                  <a:rPr lang="en-US" dirty="0" smtClean="0"/>
                  <a:t>Các điểm ảnh có da người nếu các giá trị tương ứng với kênh màu H, S và Cb, Cr của nó nằm trong khoảng:</a:t>
                </a:r>
              </a:p>
              <a:p>
                <a:pPr marL="101600" indent="0">
                  <a:buNone/>
                </a:pPr>
                <a:r>
                  <a:rPr lang="en-US" dirty="0" smtClean="0"/>
                  <a:t>		 </a:t>
                </a:r>
                <a14:m>
                  <m:oMath xmlns:m="http://schemas.openxmlformats.org/officeDocument/2006/math">
                    <m:d>
                      <m:dPr>
                        <m:begChr m:val="{"/>
                        <m:endChr m:val=""/>
                        <m:ctrlPr>
                          <a:rPr lang="en-US" i="1"/>
                        </m:ctrlPr>
                      </m:dPr>
                      <m:e>
                        <m:eqArr>
                          <m:eqArrPr>
                            <m:ctrlPr>
                              <a:rPr lang="en-US" i="1"/>
                            </m:ctrlPr>
                          </m:eqArrPr>
                          <m:e>
                            <m:r>
                              <a:rPr lang="vi-VN"/>
                              <m:t>0 ≤ </m:t>
                            </m:r>
                            <m:r>
                              <m:rPr>
                                <m:sty m:val="p"/>
                              </m:rPr>
                              <a:rPr lang="vi-VN"/>
                              <m:t>H</m:t>
                            </m:r>
                            <m:r>
                              <a:rPr lang="vi-VN"/>
                              <m:t> ≤ 50</m:t>
                            </m:r>
                          </m:e>
                          <m:e>
                            <m:r>
                              <a:rPr lang="vi-VN"/>
                              <m:t>0.23 ≤ </m:t>
                            </m:r>
                            <m:r>
                              <m:rPr>
                                <m:sty m:val="p"/>
                              </m:rPr>
                              <a:rPr lang="vi-VN"/>
                              <m:t>S</m:t>
                            </m:r>
                            <m:r>
                              <a:rPr lang="vi-VN"/>
                              <m:t> ≤ 0.68</m:t>
                            </m:r>
                          </m:e>
                        </m:eqArr>
                      </m:e>
                    </m:d>
                  </m:oMath>
                </a14:m>
                <a:endParaRPr lang="en-US" dirty="0" smtClean="0"/>
              </a:p>
              <a:p>
                <a:pPr marL="101600" indent="0">
                  <a:buNone/>
                </a:pPr>
                <a:r>
                  <a:rPr lang="en-US" dirty="0" smtClean="0"/>
                  <a:t>	         Và</a:t>
                </a:r>
              </a:p>
              <a:p>
                <a:pPr marL="101600" indent="0">
                  <a:buNone/>
                </a:pPr>
                <a:r>
                  <a:rPr lang="en-US" dirty="0" smtClean="0"/>
                  <a:t>		</a:t>
                </a:r>
                <a:r>
                  <a:rPr lang="vi-VN" dirty="0" smtClean="0"/>
                  <a:t> </a:t>
                </a:r>
                <a14:m>
                  <m:oMath xmlns:m="http://schemas.openxmlformats.org/officeDocument/2006/math">
                    <m:d>
                      <m:dPr>
                        <m:begChr m:val="{"/>
                        <m:endChr m:val=""/>
                        <m:ctrlPr>
                          <a:rPr lang="en-US" i="1"/>
                        </m:ctrlPr>
                      </m:dPr>
                      <m:e>
                        <m:eqArr>
                          <m:eqArrPr>
                            <m:ctrlPr>
                              <a:rPr lang="en-US" i="1"/>
                            </m:ctrlPr>
                          </m:eqArrPr>
                          <m:e>
                            <m:r>
                              <a:rPr lang="vi-VN"/>
                              <m:t> 85 ≤ </m:t>
                            </m:r>
                            <m:r>
                              <m:rPr>
                                <m:sty m:val="p"/>
                              </m:rPr>
                              <a:rPr lang="vi-VN"/>
                              <m:t>Cb</m:t>
                            </m:r>
                            <m:r>
                              <a:rPr lang="vi-VN"/>
                              <m:t> ≤ 135 </m:t>
                            </m:r>
                          </m:e>
                          <m:e>
                            <m:r>
                              <a:rPr lang="vi-VN"/>
                              <m:t>135 ≤ </m:t>
                            </m:r>
                            <m:r>
                              <m:rPr>
                                <m:sty m:val="p"/>
                              </m:rPr>
                              <a:rPr lang="vi-VN"/>
                              <m:t>Cr</m:t>
                            </m:r>
                            <m:r>
                              <a:rPr lang="vi-VN"/>
                              <m:t> ≤ 180</m:t>
                            </m:r>
                          </m:e>
                        </m:eqArr>
                      </m:e>
                    </m:d>
                  </m:oMath>
                </a14:m>
                <a:endParaRPr lang="en-US" dirty="0"/>
              </a:p>
            </p:txBody>
          </p:sp>
        </mc:Choice>
        <mc:Fallback>
          <p:sp>
            <p:nvSpPr>
              <p:cNvPr id="3" name="Text Placeholder 2"/>
              <p:cNvSpPr>
                <a:spLocks noGrp="1" noRot="1" noChangeAspect="1" noMove="1" noResize="1" noEditPoints="1" noAdjustHandles="1" noChangeArrowheads="1" noChangeShapeType="1" noTextEdit="1"/>
              </p:cNvSpPr>
              <p:nvPr>
                <p:ph type="body" idx="1"/>
              </p:nvPr>
            </p:nvSpPr>
            <p:spPr>
              <a:xfrm>
                <a:off x="814274" y="1537988"/>
                <a:ext cx="6970157" cy="2913696"/>
              </a:xfrm>
              <a:blipFill>
                <a:blip r:embed="rId2"/>
                <a:stretch>
                  <a:fillRect/>
                </a:stretch>
              </a:blipFill>
            </p:spPr>
            <p:txBody>
              <a:bodyPr/>
              <a:lstStyle/>
              <a:p>
                <a:r>
                  <a:rPr lang="en-US">
                    <a:noFill/>
                  </a:rPr>
                  <a:t> </a:t>
                </a:r>
              </a:p>
            </p:txBody>
          </p:sp>
        </mc:Fallback>
      </mc:AlternateContent>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3813467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192A442-814A-9343-A21D-8E3CC6E73B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9" name="Google Shape;262;p17">
            <a:extLst>
              <a:ext uri="{FF2B5EF4-FFF2-40B4-BE49-F238E27FC236}">
                <a16:creationId xmlns:a16="http://schemas.microsoft.com/office/drawing/2014/main" id="{37693DC7-A21B-DA4B-9A83-3A4AFFF24E19}"/>
              </a:ext>
            </a:extLst>
          </p:cNvPr>
          <p:cNvSpPr txBox="1">
            <a:spLocks/>
          </p:cNvSpPr>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1pPr>
            <a:lvl2pPr marR="0" lvl="1"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2pPr>
            <a:lvl3pPr marR="0" lvl="2"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3pPr>
            <a:lvl4pPr marR="0" lvl="3"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4pPr>
            <a:lvl5pPr marR="0" lvl="4"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5pPr>
            <a:lvl6pPr marR="0" lvl="5"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6pPr>
            <a:lvl7pPr marR="0" lvl="6"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7pPr>
            <a:lvl8pPr marR="0" lvl="7"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8pPr>
            <a:lvl9pPr marR="0" lvl="8"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9pPr>
          </a:lstStyle>
          <a:p>
            <a:fld id="{00000000-1234-1234-1234-123412341234}" type="slidenum">
              <a:rPr lang="en" smtClean="0"/>
              <a:pPr/>
              <a:t>8</a:t>
            </a:fld>
            <a:endParaRPr lang="en"/>
          </a:p>
        </p:txBody>
      </p:sp>
      <p:sp>
        <p:nvSpPr>
          <p:cNvPr id="11" name="Rectangle 10">
            <a:extLst>
              <a:ext uri="{FF2B5EF4-FFF2-40B4-BE49-F238E27FC236}">
                <a16:creationId xmlns:a16="http://schemas.microsoft.com/office/drawing/2014/main" id="{BE1614AF-78DB-D54B-94F3-1F64FAEAB7F5}"/>
              </a:ext>
            </a:extLst>
          </p:cNvPr>
          <p:cNvSpPr/>
          <p:nvPr/>
        </p:nvSpPr>
        <p:spPr>
          <a:xfrm>
            <a:off x="1195174" y="2621623"/>
            <a:ext cx="7948826" cy="710682"/>
          </a:xfrm>
          <a:prstGeom prst="rect">
            <a:avLst/>
          </a:prstGeom>
          <a:noFill/>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chemeClr val="accent2"/>
                </a:solidFill>
              </a:ln>
            </a:endParaRPr>
          </a:p>
        </p:txBody>
      </p:sp>
      <p:sp>
        <p:nvSpPr>
          <p:cNvPr id="12" name="TextBox 11">
            <a:extLst>
              <a:ext uri="{FF2B5EF4-FFF2-40B4-BE49-F238E27FC236}">
                <a16:creationId xmlns:a16="http://schemas.microsoft.com/office/drawing/2014/main" id="{358F2805-3FC3-5E40-97FB-440E79BC3892}"/>
              </a:ext>
            </a:extLst>
          </p:cNvPr>
          <p:cNvSpPr txBox="1"/>
          <p:nvPr/>
        </p:nvSpPr>
        <p:spPr>
          <a:xfrm>
            <a:off x="-55554" y="2706137"/>
            <a:ext cx="1327104" cy="523220"/>
          </a:xfrm>
          <a:prstGeom prst="rect">
            <a:avLst/>
          </a:prstGeom>
          <a:noFill/>
        </p:spPr>
        <p:txBody>
          <a:bodyPr wrap="square" rtlCol="0">
            <a:spAutoFit/>
          </a:bodyPr>
          <a:lstStyle/>
          <a:p>
            <a:r>
              <a:rPr lang="en-US" b="1"/>
              <a:t>Các bộ phân loại da</a:t>
            </a:r>
          </a:p>
        </p:txBody>
      </p:sp>
      <p:cxnSp>
        <p:nvCxnSpPr>
          <p:cNvPr id="13" name="Straight Arrow Connector 12">
            <a:extLst>
              <a:ext uri="{FF2B5EF4-FFF2-40B4-BE49-F238E27FC236}">
                <a16:creationId xmlns:a16="http://schemas.microsoft.com/office/drawing/2014/main" id="{209F3559-1A8C-504B-BBAA-BCFECF4AC71A}"/>
              </a:ext>
            </a:extLst>
          </p:cNvPr>
          <p:cNvCxnSpPr/>
          <p:nvPr/>
        </p:nvCxnSpPr>
        <p:spPr>
          <a:xfrm>
            <a:off x="637184" y="3085033"/>
            <a:ext cx="47623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CB5D0886-0F71-417D-8E03-A8325F5F4113}"/>
              </a:ext>
            </a:extLst>
          </p:cNvPr>
          <p:cNvSpPr/>
          <p:nvPr/>
        </p:nvSpPr>
        <p:spPr>
          <a:xfrm>
            <a:off x="4059936" y="1347443"/>
            <a:ext cx="1633728" cy="566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Ảnh đầu vào</a:t>
            </a:r>
          </a:p>
        </p:txBody>
      </p:sp>
      <p:sp>
        <p:nvSpPr>
          <p:cNvPr id="4" name="Rectangle: Rounded Corners 3">
            <a:extLst>
              <a:ext uri="{FF2B5EF4-FFF2-40B4-BE49-F238E27FC236}">
                <a16:creationId xmlns:a16="http://schemas.microsoft.com/office/drawing/2014/main" id="{C084DA47-6BD8-4575-ADC4-30E3C721F248}"/>
              </a:ext>
            </a:extLst>
          </p:cNvPr>
          <p:cNvSpPr/>
          <p:nvPr/>
        </p:nvSpPr>
        <p:spPr>
          <a:xfrm>
            <a:off x="1684291" y="1860725"/>
            <a:ext cx="1804416" cy="566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Ngưỡng không gian màu</a:t>
            </a:r>
          </a:p>
        </p:txBody>
      </p:sp>
      <p:sp>
        <p:nvSpPr>
          <p:cNvPr id="6" name="Rectangle: Rounded Corners 5">
            <a:extLst>
              <a:ext uri="{FF2B5EF4-FFF2-40B4-BE49-F238E27FC236}">
                <a16:creationId xmlns:a16="http://schemas.microsoft.com/office/drawing/2014/main" id="{5F44A4D9-1576-4DFA-A858-20917F487783}"/>
              </a:ext>
            </a:extLst>
          </p:cNvPr>
          <p:cNvSpPr/>
          <p:nvPr/>
        </p:nvSpPr>
        <p:spPr>
          <a:xfrm>
            <a:off x="6072675" y="1846608"/>
            <a:ext cx="2010621" cy="56670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Mạng lưới </a:t>
            </a:r>
            <a:r>
              <a:rPr lang="en-US" dirty="0" smtClean="0"/>
              <a:t>thần kinh nhân </a:t>
            </a:r>
            <a:r>
              <a:rPr lang="en-US" dirty="0"/>
              <a:t>tạo</a:t>
            </a:r>
          </a:p>
        </p:txBody>
      </p:sp>
      <p:sp>
        <p:nvSpPr>
          <p:cNvPr id="7" name="Rectangle: Rounded Corners 6">
            <a:extLst>
              <a:ext uri="{FF2B5EF4-FFF2-40B4-BE49-F238E27FC236}">
                <a16:creationId xmlns:a16="http://schemas.microsoft.com/office/drawing/2014/main" id="{186CE41A-B971-4A09-BB8E-1201B413AEAF}"/>
              </a:ext>
            </a:extLst>
          </p:cNvPr>
          <p:cNvSpPr/>
          <p:nvPr/>
        </p:nvSpPr>
        <p:spPr>
          <a:xfrm>
            <a:off x="1271550" y="2730190"/>
            <a:ext cx="1014109" cy="52677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HSV &amp; YCbCr</a:t>
            </a:r>
          </a:p>
        </p:txBody>
      </p:sp>
      <p:sp>
        <p:nvSpPr>
          <p:cNvPr id="8" name="Rectangle: Rounded Corners 7">
            <a:extLst>
              <a:ext uri="{FF2B5EF4-FFF2-40B4-BE49-F238E27FC236}">
                <a16:creationId xmlns:a16="http://schemas.microsoft.com/office/drawing/2014/main" id="{03983634-5EFD-4982-B5CC-94B6DCC75917}"/>
              </a:ext>
            </a:extLst>
          </p:cNvPr>
          <p:cNvSpPr/>
          <p:nvPr/>
        </p:nvSpPr>
        <p:spPr>
          <a:xfrm>
            <a:off x="2986804" y="2730190"/>
            <a:ext cx="913341" cy="5132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RGB</a:t>
            </a:r>
          </a:p>
        </p:txBody>
      </p:sp>
      <p:sp>
        <p:nvSpPr>
          <p:cNvPr id="14" name="Rectangle: Rounded Corners 13">
            <a:extLst>
              <a:ext uri="{FF2B5EF4-FFF2-40B4-BE49-F238E27FC236}">
                <a16:creationId xmlns:a16="http://schemas.microsoft.com/office/drawing/2014/main" id="{91BA1247-59FD-49CF-9172-D4B0B5C0F4BE}"/>
              </a:ext>
            </a:extLst>
          </p:cNvPr>
          <p:cNvSpPr/>
          <p:nvPr/>
        </p:nvSpPr>
        <p:spPr>
          <a:xfrm>
            <a:off x="4792718" y="2684395"/>
            <a:ext cx="2285267" cy="52321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Haralick có tính năng HSV &amp; YCbCr</a:t>
            </a:r>
          </a:p>
        </p:txBody>
      </p:sp>
      <p:sp>
        <p:nvSpPr>
          <p:cNvPr id="15" name="Rectangle: Rounded Corners 14">
            <a:extLst>
              <a:ext uri="{FF2B5EF4-FFF2-40B4-BE49-F238E27FC236}">
                <a16:creationId xmlns:a16="http://schemas.microsoft.com/office/drawing/2014/main" id="{00628E36-B242-4D33-81CE-5BD78D45C018}"/>
              </a:ext>
            </a:extLst>
          </p:cNvPr>
          <p:cNvSpPr/>
          <p:nvPr/>
        </p:nvSpPr>
        <p:spPr>
          <a:xfrm>
            <a:off x="7756285" y="2701148"/>
            <a:ext cx="1327104" cy="5132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Tính năng kết cấu Haralick</a:t>
            </a:r>
          </a:p>
        </p:txBody>
      </p:sp>
      <p:sp>
        <p:nvSpPr>
          <p:cNvPr id="16" name="Rectangle: Rounded Corners 15">
            <a:extLst>
              <a:ext uri="{FF2B5EF4-FFF2-40B4-BE49-F238E27FC236}">
                <a16:creationId xmlns:a16="http://schemas.microsoft.com/office/drawing/2014/main" id="{103AAE83-8E86-4ED8-93F7-2CA4C9448DE9}"/>
              </a:ext>
            </a:extLst>
          </p:cNvPr>
          <p:cNvSpPr/>
          <p:nvPr/>
        </p:nvSpPr>
        <p:spPr>
          <a:xfrm>
            <a:off x="1271550" y="3517195"/>
            <a:ext cx="7646366" cy="4183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Bộ dữ liệu da</a:t>
            </a:r>
          </a:p>
        </p:txBody>
      </p:sp>
      <p:sp>
        <p:nvSpPr>
          <p:cNvPr id="17" name="Rectangle: Rounded Corners 16">
            <a:extLst>
              <a:ext uri="{FF2B5EF4-FFF2-40B4-BE49-F238E27FC236}">
                <a16:creationId xmlns:a16="http://schemas.microsoft.com/office/drawing/2014/main" id="{37538566-AC02-4D7B-82DD-38F64130F596}"/>
              </a:ext>
            </a:extLst>
          </p:cNvPr>
          <p:cNvSpPr/>
          <p:nvPr/>
        </p:nvSpPr>
        <p:spPr>
          <a:xfrm>
            <a:off x="3402509" y="4133568"/>
            <a:ext cx="2948581" cy="41284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Thuật toán Zero-sum game</a:t>
            </a:r>
          </a:p>
        </p:txBody>
      </p:sp>
      <p:sp>
        <p:nvSpPr>
          <p:cNvPr id="18" name="Rectangle: Rounded Corners 17">
            <a:extLst>
              <a:ext uri="{FF2B5EF4-FFF2-40B4-BE49-F238E27FC236}">
                <a16:creationId xmlns:a16="http://schemas.microsoft.com/office/drawing/2014/main" id="{D3FDFC10-B2D3-4F71-B6FD-98159394645A}"/>
              </a:ext>
            </a:extLst>
          </p:cNvPr>
          <p:cNvSpPr/>
          <p:nvPr/>
        </p:nvSpPr>
        <p:spPr>
          <a:xfrm>
            <a:off x="4013199" y="4734554"/>
            <a:ext cx="1727200" cy="3110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Ảnh kết quả</a:t>
            </a:r>
          </a:p>
        </p:txBody>
      </p:sp>
      <p:cxnSp>
        <p:nvCxnSpPr>
          <p:cNvPr id="20" name="Connector: Elbow 19">
            <a:extLst>
              <a:ext uri="{FF2B5EF4-FFF2-40B4-BE49-F238E27FC236}">
                <a16:creationId xmlns:a16="http://schemas.microsoft.com/office/drawing/2014/main" id="{1A4632EE-D3FC-4712-9DEF-991C71C2952B}"/>
              </a:ext>
            </a:extLst>
          </p:cNvPr>
          <p:cNvCxnSpPr>
            <a:stCxn id="3" idx="2"/>
            <a:endCxn id="6" idx="1"/>
          </p:cNvCxnSpPr>
          <p:nvPr/>
        </p:nvCxnSpPr>
        <p:spPr>
          <a:xfrm rot="16200000" flipH="1">
            <a:off x="5366830" y="1424113"/>
            <a:ext cx="215815" cy="119587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8" name="Connector: Elbow 27">
            <a:extLst>
              <a:ext uri="{FF2B5EF4-FFF2-40B4-BE49-F238E27FC236}">
                <a16:creationId xmlns:a16="http://schemas.microsoft.com/office/drawing/2014/main" id="{7DAC4B1B-0D71-4730-BBCC-77E01058959A}"/>
              </a:ext>
            </a:extLst>
          </p:cNvPr>
          <p:cNvCxnSpPr>
            <a:stCxn id="4" idx="2"/>
            <a:endCxn id="8" idx="0"/>
          </p:cNvCxnSpPr>
          <p:nvPr/>
        </p:nvCxnSpPr>
        <p:spPr>
          <a:xfrm rot="16200000" flipH="1">
            <a:off x="2863605" y="2150320"/>
            <a:ext cx="302764" cy="85697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0" name="Connector: Elbow 29">
            <a:extLst>
              <a:ext uri="{FF2B5EF4-FFF2-40B4-BE49-F238E27FC236}">
                <a16:creationId xmlns:a16="http://schemas.microsoft.com/office/drawing/2014/main" id="{8F089E46-1189-47EC-BB31-D6F4CFEE593D}"/>
              </a:ext>
            </a:extLst>
          </p:cNvPr>
          <p:cNvCxnSpPr>
            <a:stCxn id="4" idx="2"/>
            <a:endCxn id="7" idx="0"/>
          </p:cNvCxnSpPr>
          <p:nvPr/>
        </p:nvCxnSpPr>
        <p:spPr>
          <a:xfrm rot="5400000">
            <a:off x="2031170" y="2174861"/>
            <a:ext cx="302764" cy="80789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2" name="Connector: Elbow 31">
            <a:extLst>
              <a:ext uri="{FF2B5EF4-FFF2-40B4-BE49-F238E27FC236}">
                <a16:creationId xmlns:a16="http://schemas.microsoft.com/office/drawing/2014/main" id="{A68E086F-EEC3-467A-9707-4249057F0238}"/>
              </a:ext>
            </a:extLst>
          </p:cNvPr>
          <p:cNvCxnSpPr>
            <a:cxnSpLocks/>
          </p:cNvCxnSpPr>
          <p:nvPr/>
        </p:nvCxnSpPr>
        <p:spPr>
          <a:xfrm rot="5400000">
            <a:off x="4067788" y="1335065"/>
            <a:ext cx="229932" cy="138809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6" name="Connector: Elbow 35">
            <a:extLst>
              <a:ext uri="{FF2B5EF4-FFF2-40B4-BE49-F238E27FC236}">
                <a16:creationId xmlns:a16="http://schemas.microsoft.com/office/drawing/2014/main" id="{750AE1F2-F003-4014-88F0-E1E91EE8C1F8}"/>
              </a:ext>
            </a:extLst>
          </p:cNvPr>
          <p:cNvCxnSpPr>
            <a:stCxn id="6" idx="2"/>
            <a:endCxn id="15" idx="0"/>
          </p:cNvCxnSpPr>
          <p:nvPr/>
        </p:nvCxnSpPr>
        <p:spPr>
          <a:xfrm rot="16200000" flipH="1">
            <a:off x="7604992" y="1886303"/>
            <a:ext cx="287838" cy="134185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8" name="Connector: Elbow 37">
            <a:extLst>
              <a:ext uri="{FF2B5EF4-FFF2-40B4-BE49-F238E27FC236}">
                <a16:creationId xmlns:a16="http://schemas.microsoft.com/office/drawing/2014/main" id="{2BBEF232-BABE-48BA-AA35-B17CD7AADE09}"/>
              </a:ext>
            </a:extLst>
          </p:cNvPr>
          <p:cNvCxnSpPr>
            <a:stCxn id="6" idx="2"/>
            <a:endCxn id="14" idx="0"/>
          </p:cNvCxnSpPr>
          <p:nvPr/>
        </p:nvCxnSpPr>
        <p:spPr>
          <a:xfrm rot="5400000">
            <a:off x="6371127" y="1977535"/>
            <a:ext cx="271085" cy="114263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C32076C9-812F-4AD0-986D-9DFD4E0EF575}"/>
              </a:ext>
            </a:extLst>
          </p:cNvPr>
          <p:cNvCxnSpPr>
            <a:stCxn id="7" idx="2"/>
          </p:cNvCxnSpPr>
          <p:nvPr/>
        </p:nvCxnSpPr>
        <p:spPr>
          <a:xfrm flipH="1">
            <a:off x="1778604" y="3256967"/>
            <a:ext cx="1" cy="2311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4B42451E-EF4E-4EBD-9389-EDA4D59F28BC}"/>
              </a:ext>
            </a:extLst>
          </p:cNvPr>
          <p:cNvCxnSpPr>
            <a:stCxn id="8" idx="2"/>
          </p:cNvCxnSpPr>
          <p:nvPr/>
        </p:nvCxnSpPr>
        <p:spPr>
          <a:xfrm flipH="1">
            <a:off x="3443474" y="3243473"/>
            <a:ext cx="1" cy="2484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FB034EF7-CC57-4865-BD41-CCE04798C52A}"/>
              </a:ext>
            </a:extLst>
          </p:cNvPr>
          <p:cNvCxnSpPr>
            <a:stCxn id="14" idx="2"/>
          </p:cNvCxnSpPr>
          <p:nvPr/>
        </p:nvCxnSpPr>
        <p:spPr>
          <a:xfrm flipH="1">
            <a:off x="5935351" y="3207614"/>
            <a:ext cx="1" cy="3386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B38D1531-2EA4-4394-A519-CC44F353556C}"/>
              </a:ext>
            </a:extLst>
          </p:cNvPr>
          <p:cNvCxnSpPr>
            <a:stCxn id="15" idx="2"/>
          </p:cNvCxnSpPr>
          <p:nvPr/>
        </p:nvCxnSpPr>
        <p:spPr>
          <a:xfrm>
            <a:off x="8419837" y="3214431"/>
            <a:ext cx="7391" cy="3027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5A615031-9CD2-4CC2-8215-9F8489F76C7F}"/>
              </a:ext>
            </a:extLst>
          </p:cNvPr>
          <p:cNvCxnSpPr>
            <a:cxnSpLocks/>
            <a:stCxn id="16" idx="2"/>
          </p:cNvCxnSpPr>
          <p:nvPr/>
        </p:nvCxnSpPr>
        <p:spPr>
          <a:xfrm>
            <a:off x="5094733" y="3935496"/>
            <a:ext cx="0" cy="1980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56397546-E7F0-4B30-AB29-05A353BC1674}"/>
              </a:ext>
            </a:extLst>
          </p:cNvPr>
          <p:cNvCxnSpPr>
            <a:stCxn id="17" idx="2"/>
            <a:endCxn id="18" idx="0"/>
          </p:cNvCxnSpPr>
          <p:nvPr/>
        </p:nvCxnSpPr>
        <p:spPr>
          <a:xfrm flipH="1">
            <a:off x="4876799" y="4546411"/>
            <a:ext cx="1" cy="1881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itle 18">
            <a:extLst>
              <a:ext uri="{FF2B5EF4-FFF2-40B4-BE49-F238E27FC236}">
                <a16:creationId xmlns:a16="http://schemas.microsoft.com/office/drawing/2014/main" id="{A737FB4C-5852-3D4E-9E42-C5B4A9C98E27}"/>
              </a:ext>
            </a:extLst>
          </p:cNvPr>
          <p:cNvSpPr>
            <a:spLocks noGrp="1"/>
          </p:cNvSpPr>
          <p:nvPr>
            <p:ph type="title"/>
          </p:nvPr>
        </p:nvSpPr>
        <p:spPr/>
        <p:txBody>
          <a:bodyPr/>
          <a:lstStyle/>
          <a:p>
            <a:r>
              <a:rPr lang="en-US"/>
              <a:t>CÁC BỘ PHÂN LOẠI DA</a:t>
            </a:r>
            <a:endParaRPr lang="en-VN"/>
          </a:p>
        </p:txBody>
      </p:sp>
    </p:spTree>
    <p:extLst>
      <p:ext uri="{BB962C8B-B14F-4D97-AF65-F5344CB8AC3E}">
        <p14:creationId xmlns:p14="http://schemas.microsoft.com/office/powerpoint/2010/main" val="23553279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B164B6-EBDB-644B-850F-3670840D3BC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graphicFrame>
        <p:nvGraphicFramePr>
          <p:cNvPr id="5" name="Table 4">
            <a:extLst>
              <a:ext uri="{FF2B5EF4-FFF2-40B4-BE49-F238E27FC236}">
                <a16:creationId xmlns:a16="http://schemas.microsoft.com/office/drawing/2014/main" id="{5982CDB3-7A16-D440-9949-57F2D8FD8A0E}"/>
              </a:ext>
            </a:extLst>
          </p:cNvPr>
          <p:cNvGraphicFramePr>
            <a:graphicFrameLocks noGrp="1"/>
          </p:cNvGraphicFramePr>
          <p:nvPr>
            <p:extLst>
              <p:ext uri="{D42A27DB-BD31-4B8C-83A1-F6EECF244321}">
                <p14:modId xmlns:p14="http://schemas.microsoft.com/office/powerpoint/2010/main" val="1732114464"/>
              </p:ext>
            </p:extLst>
          </p:nvPr>
        </p:nvGraphicFramePr>
        <p:xfrm>
          <a:off x="464322" y="2620206"/>
          <a:ext cx="1603950" cy="1349115"/>
        </p:xfrm>
        <a:graphic>
          <a:graphicData uri="http://schemas.openxmlformats.org/drawingml/2006/table">
            <a:tbl>
              <a:tblPr firstRow="1" bandRow="1">
                <a:tableStyleId>{025D08E4-4CB9-4A25-91DF-C19B82DA8EF8}</a:tableStyleId>
              </a:tblPr>
              <a:tblGrid>
                <a:gridCol w="534650">
                  <a:extLst>
                    <a:ext uri="{9D8B030D-6E8A-4147-A177-3AD203B41FA5}">
                      <a16:colId xmlns:a16="http://schemas.microsoft.com/office/drawing/2014/main" val="185487982"/>
                    </a:ext>
                  </a:extLst>
                </a:gridCol>
                <a:gridCol w="534650">
                  <a:extLst>
                    <a:ext uri="{9D8B030D-6E8A-4147-A177-3AD203B41FA5}">
                      <a16:colId xmlns:a16="http://schemas.microsoft.com/office/drawing/2014/main" val="596477687"/>
                    </a:ext>
                  </a:extLst>
                </a:gridCol>
                <a:gridCol w="534650">
                  <a:extLst>
                    <a:ext uri="{9D8B030D-6E8A-4147-A177-3AD203B41FA5}">
                      <a16:colId xmlns:a16="http://schemas.microsoft.com/office/drawing/2014/main" val="1725993845"/>
                    </a:ext>
                  </a:extLst>
                </a:gridCol>
              </a:tblGrid>
              <a:tr h="449705">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87890916"/>
                  </a:ext>
                </a:extLst>
              </a:tr>
              <a:tr h="449705">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60300703"/>
                  </a:ext>
                </a:extLst>
              </a:tr>
              <a:tr h="449705">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377613165"/>
                  </a:ext>
                </a:extLst>
              </a:tr>
            </a:tbl>
          </a:graphicData>
        </a:graphic>
      </p:graphicFrame>
      <p:sp>
        <p:nvSpPr>
          <p:cNvPr id="6" name="Rectangle: Rounded Corners 4">
            <a:extLst>
              <a:ext uri="{FF2B5EF4-FFF2-40B4-BE49-F238E27FC236}">
                <a16:creationId xmlns:a16="http://schemas.microsoft.com/office/drawing/2014/main" id="{9BFE58A3-29B3-5947-AC6F-61B089825AFC}"/>
              </a:ext>
            </a:extLst>
          </p:cNvPr>
          <p:cNvSpPr/>
          <p:nvPr/>
        </p:nvSpPr>
        <p:spPr>
          <a:xfrm>
            <a:off x="3136319" y="2710146"/>
            <a:ext cx="2563318" cy="11692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Bộ phân loại da </a:t>
            </a:r>
          </a:p>
        </p:txBody>
      </p:sp>
      <p:graphicFrame>
        <p:nvGraphicFramePr>
          <p:cNvPr id="7" name="Table 4">
            <a:extLst>
              <a:ext uri="{FF2B5EF4-FFF2-40B4-BE49-F238E27FC236}">
                <a16:creationId xmlns:a16="http://schemas.microsoft.com/office/drawing/2014/main" id="{296966B7-CE27-D742-A485-AF4967618624}"/>
              </a:ext>
            </a:extLst>
          </p:cNvPr>
          <p:cNvGraphicFramePr>
            <a:graphicFrameLocks noGrp="1"/>
          </p:cNvGraphicFramePr>
          <p:nvPr>
            <p:extLst>
              <p:ext uri="{D42A27DB-BD31-4B8C-83A1-F6EECF244321}">
                <p14:modId xmlns:p14="http://schemas.microsoft.com/office/powerpoint/2010/main" val="1515983439"/>
              </p:ext>
            </p:extLst>
          </p:nvPr>
        </p:nvGraphicFramePr>
        <p:xfrm>
          <a:off x="6406397" y="2676938"/>
          <a:ext cx="1915410" cy="1235648"/>
        </p:xfrm>
        <a:graphic>
          <a:graphicData uri="http://schemas.openxmlformats.org/drawingml/2006/table">
            <a:tbl>
              <a:tblPr firstRow="1" bandRow="1">
                <a:tableStyleId>{025D08E4-4CB9-4A25-91DF-C19B82DA8EF8}</a:tableStyleId>
              </a:tblPr>
              <a:tblGrid>
                <a:gridCol w="641453">
                  <a:extLst>
                    <a:ext uri="{9D8B030D-6E8A-4147-A177-3AD203B41FA5}">
                      <a16:colId xmlns:a16="http://schemas.microsoft.com/office/drawing/2014/main" val="185487982"/>
                    </a:ext>
                  </a:extLst>
                </a:gridCol>
                <a:gridCol w="635487">
                  <a:extLst>
                    <a:ext uri="{9D8B030D-6E8A-4147-A177-3AD203B41FA5}">
                      <a16:colId xmlns:a16="http://schemas.microsoft.com/office/drawing/2014/main" val="596477687"/>
                    </a:ext>
                  </a:extLst>
                </a:gridCol>
                <a:gridCol w="638470">
                  <a:extLst>
                    <a:ext uri="{9D8B030D-6E8A-4147-A177-3AD203B41FA5}">
                      <a16:colId xmlns:a16="http://schemas.microsoft.com/office/drawing/2014/main" val="1725993845"/>
                    </a:ext>
                  </a:extLst>
                </a:gridCol>
              </a:tblGrid>
              <a:tr h="472776">
                <a:tc>
                  <a:txBody>
                    <a:bodyPr/>
                    <a:lstStyle/>
                    <a:p>
                      <a:pPr algn="ctr"/>
                      <a:r>
                        <a:rPr lang="en-US" sz="1200" dirty="0">
                          <a:solidFill>
                            <a:schemeClr val="tx1"/>
                          </a:solidFill>
                        </a:rPr>
                        <a:t>0</a:t>
                      </a:r>
                    </a:p>
                  </a:txBody>
                  <a:tcPr anchor="ctr"/>
                </a:tc>
                <a:tc>
                  <a:txBody>
                    <a:bodyPr/>
                    <a:lstStyle/>
                    <a:p>
                      <a:pPr algn="ctr"/>
                      <a:r>
                        <a:rPr lang="en-US" sz="1200" dirty="0">
                          <a:solidFill>
                            <a:schemeClr val="tx1"/>
                          </a:solidFill>
                        </a:rPr>
                        <a:t>1</a:t>
                      </a:r>
                    </a:p>
                  </a:txBody>
                  <a:tcPr anchor="ctr"/>
                </a:tc>
                <a:tc>
                  <a:txBody>
                    <a:bodyPr/>
                    <a:lstStyle/>
                    <a:p>
                      <a:pPr algn="ctr"/>
                      <a:r>
                        <a:rPr lang="en-US" sz="1200" dirty="0">
                          <a:solidFill>
                            <a:schemeClr val="tx1"/>
                          </a:solidFill>
                        </a:rPr>
                        <a:t>0</a:t>
                      </a:r>
                    </a:p>
                  </a:txBody>
                  <a:tcPr anchor="ctr"/>
                </a:tc>
                <a:extLst>
                  <a:ext uri="{0D108BD9-81ED-4DB2-BD59-A6C34878D82A}">
                    <a16:rowId xmlns:a16="http://schemas.microsoft.com/office/drawing/2014/main" val="1487890916"/>
                  </a:ext>
                </a:extLst>
              </a:tr>
              <a:tr h="381436">
                <a:tc>
                  <a:txBody>
                    <a:bodyPr/>
                    <a:lstStyle/>
                    <a:p>
                      <a:pPr algn="ctr"/>
                      <a:r>
                        <a:rPr lang="en-US" sz="1200" dirty="0">
                          <a:solidFill>
                            <a:schemeClr val="tx1"/>
                          </a:solidFill>
                        </a:rPr>
                        <a:t>0</a:t>
                      </a:r>
                    </a:p>
                  </a:txBody>
                  <a:tcPr anchor="ctr"/>
                </a:tc>
                <a:tc>
                  <a:txBody>
                    <a:bodyPr/>
                    <a:lstStyle/>
                    <a:p>
                      <a:pPr algn="ctr"/>
                      <a:r>
                        <a:rPr lang="en-US" sz="1200" dirty="0">
                          <a:solidFill>
                            <a:schemeClr val="tx1"/>
                          </a:solidFill>
                        </a:rPr>
                        <a:t>1</a:t>
                      </a:r>
                    </a:p>
                  </a:txBody>
                  <a:tcPr anchor="ctr"/>
                </a:tc>
                <a:tc>
                  <a:txBody>
                    <a:bodyPr/>
                    <a:lstStyle/>
                    <a:p>
                      <a:pPr algn="ctr"/>
                      <a:r>
                        <a:rPr lang="en-US" sz="1200" dirty="0">
                          <a:solidFill>
                            <a:schemeClr val="tx1"/>
                          </a:solidFill>
                        </a:rPr>
                        <a:t>0</a:t>
                      </a:r>
                    </a:p>
                  </a:txBody>
                  <a:tcPr anchor="ctr"/>
                </a:tc>
                <a:extLst>
                  <a:ext uri="{0D108BD9-81ED-4DB2-BD59-A6C34878D82A}">
                    <a16:rowId xmlns:a16="http://schemas.microsoft.com/office/drawing/2014/main" val="560300703"/>
                  </a:ext>
                </a:extLst>
              </a:tr>
              <a:tr h="381436">
                <a:tc>
                  <a:txBody>
                    <a:bodyPr/>
                    <a:lstStyle/>
                    <a:p>
                      <a:pPr algn="ctr"/>
                      <a:r>
                        <a:rPr lang="en-US" sz="1200" dirty="0">
                          <a:solidFill>
                            <a:schemeClr val="tx1"/>
                          </a:solidFill>
                        </a:rPr>
                        <a:t>1</a:t>
                      </a:r>
                    </a:p>
                  </a:txBody>
                  <a:tcPr anchor="ctr"/>
                </a:tc>
                <a:tc>
                  <a:txBody>
                    <a:bodyPr/>
                    <a:lstStyle/>
                    <a:p>
                      <a:pPr algn="ctr"/>
                      <a:r>
                        <a:rPr lang="en-US" sz="1200" dirty="0">
                          <a:solidFill>
                            <a:schemeClr val="tx1"/>
                          </a:solidFill>
                        </a:rPr>
                        <a:t>0</a:t>
                      </a:r>
                    </a:p>
                  </a:txBody>
                  <a:tcPr anchor="ctr"/>
                </a:tc>
                <a:tc>
                  <a:txBody>
                    <a:bodyPr/>
                    <a:lstStyle/>
                    <a:p>
                      <a:pPr algn="ctr"/>
                      <a:r>
                        <a:rPr lang="en-US" sz="1200" dirty="0">
                          <a:solidFill>
                            <a:schemeClr val="tx1"/>
                          </a:solidFill>
                        </a:rPr>
                        <a:t>1</a:t>
                      </a:r>
                    </a:p>
                  </a:txBody>
                  <a:tcPr anchor="ctr"/>
                </a:tc>
                <a:extLst>
                  <a:ext uri="{0D108BD9-81ED-4DB2-BD59-A6C34878D82A}">
                    <a16:rowId xmlns:a16="http://schemas.microsoft.com/office/drawing/2014/main" val="2377613165"/>
                  </a:ext>
                </a:extLst>
              </a:tr>
            </a:tbl>
          </a:graphicData>
        </a:graphic>
      </p:graphicFrame>
      <p:cxnSp>
        <p:nvCxnSpPr>
          <p:cNvPr id="8" name="Straight Arrow Connector 7">
            <a:extLst>
              <a:ext uri="{FF2B5EF4-FFF2-40B4-BE49-F238E27FC236}">
                <a16:creationId xmlns:a16="http://schemas.microsoft.com/office/drawing/2014/main" id="{CA41F11E-D4CA-3348-A318-A2288F4DBE38}"/>
              </a:ext>
            </a:extLst>
          </p:cNvPr>
          <p:cNvCxnSpPr>
            <a:cxnSpLocks/>
            <a:stCxn id="5" idx="3"/>
            <a:endCxn id="6" idx="1"/>
          </p:cNvCxnSpPr>
          <p:nvPr/>
        </p:nvCxnSpPr>
        <p:spPr>
          <a:xfrm>
            <a:off x="2068272" y="3294763"/>
            <a:ext cx="10680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5BA31B8-3003-634C-8E84-AF9C26794B30}"/>
              </a:ext>
            </a:extLst>
          </p:cNvPr>
          <p:cNvCxnSpPr>
            <a:cxnSpLocks/>
            <a:stCxn id="6" idx="3"/>
            <a:endCxn id="7" idx="1"/>
          </p:cNvCxnSpPr>
          <p:nvPr/>
        </p:nvCxnSpPr>
        <p:spPr>
          <a:xfrm flipV="1">
            <a:off x="5699637" y="3294762"/>
            <a:ext cx="7067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F8D0567-AA26-0147-892C-BBD7EA938337}"/>
              </a:ext>
            </a:extLst>
          </p:cNvPr>
          <p:cNvSpPr/>
          <p:nvPr/>
        </p:nvSpPr>
        <p:spPr>
          <a:xfrm>
            <a:off x="464322" y="1624714"/>
            <a:ext cx="1407614" cy="5207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a:t>Ảnh đầu vào</a:t>
            </a:r>
          </a:p>
        </p:txBody>
      </p:sp>
      <p:sp>
        <p:nvSpPr>
          <p:cNvPr id="11" name="Rectangle 10">
            <a:extLst>
              <a:ext uri="{FF2B5EF4-FFF2-40B4-BE49-F238E27FC236}">
                <a16:creationId xmlns:a16="http://schemas.microsoft.com/office/drawing/2014/main" id="{166945AB-C699-874F-8BB8-982EAE0E2CAB}"/>
              </a:ext>
            </a:extLst>
          </p:cNvPr>
          <p:cNvSpPr/>
          <p:nvPr/>
        </p:nvSpPr>
        <p:spPr>
          <a:xfrm>
            <a:off x="6660295" y="1885064"/>
            <a:ext cx="1407614" cy="5207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a:t>Ảnh đầu ra</a:t>
            </a:r>
          </a:p>
        </p:txBody>
      </p:sp>
      <p:sp>
        <p:nvSpPr>
          <p:cNvPr id="14" name="TextBox 13">
            <a:extLst>
              <a:ext uri="{FF2B5EF4-FFF2-40B4-BE49-F238E27FC236}">
                <a16:creationId xmlns:a16="http://schemas.microsoft.com/office/drawing/2014/main" id="{1E166D0B-F4C6-C74E-876C-49E843243195}"/>
              </a:ext>
            </a:extLst>
          </p:cNvPr>
          <p:cNvSpPr txBox="1"/>
          <p:nvPr/>
        </p:nvSpPr>
        <p:spPr>
          <a:xfrm>
            <a:off x="6406396" y="3969321"/>
            <a:ext cx="2117117" cy="612091"/>
          </a:xfrm>
          <a:prstGeom prst="rect">
            <a:avLst/>
          </a:prstGeom>
          <a:noFill/>
        </p:spPr>
        <p:txBody>
          <a:bodyPr wrap="square" rtlCol="0">
            <a:spAutoFit/>
          </a:bodyPr>
          <a:lstStyle/>
          <a:p>
            <a:pPr>
              <a:lnSpc>
                <a:spcPct val="150000"/>
              </a:lnSpc>
            </a:pPr>
            <a:r>
              <a:rPr lang="en-VN" sz="1200" dirty="0">
                <a:solidFill>
                  <a:schemeClr val="tx1"/>
                </a:solidFill>
              </a:rPr>
              <a:t>1: vùng da</a:t>
            </a:r>
          </a:p>
          <a:p>
            <a:pPr>
              <a:lnSpc>
                <a:spcPct val="150000"/>
              </a:lnSpc>
            </a:pPr>
            <a:r>
              <a:rPr lang="en-VN" sz="1200" dirty="0">
                <a:solidFill>
                  <a:schemeClr val="tx1"/>
                </a:solidFill>
              </a:rPr>
              <a:t>0: không phải vùng da</a:t>
            </a:r>
          </a:p>
        </p:txBody>
      </p:sp>
      <p:sp>
        <p:nvSpPr>
          <p:cNvPr id="12" name="Title 11">
            <a:extLst>
              <a:ext uri="{FF2B5EF4-FFF2-40B4-BE49-F238E27FC236}">
                <a16:creationId xmlns:a16="http://schemas.microsoft.com/office/drawing/2014/main" id="{44F48FB7-3CC6-C84B-AF5D-7ECFC52FBCAB}"/>
              </a:ext>
            </a:extLst>
          </p:cNvPr>
          <p:cNvSpPr>
            <a:spLocks noGrp="1"/>
          </p:cNvSpPr>
          <p:nvPr>
            <p:ph type="title"/>
          </p:nvPr>
        </p:nvSpPr>
        <p:spPr/>
        <p:txBody>
          <a:bodyPr/>
          <a:lstStyle/>
          <a:p>
            <a:r>
              <a:rPr lang="en-US"/>
              <a:t>MÔ HÌNH HOÁ BÀI TOÁN</a:t>
            </a:r>
            <a:endParaRPr lang="en-VN"/>
          </a:p>
        </p:txBody>
      </p:sp>
      <p:sp>
        <p:nvSpPr>
          <p:cNvPr id="13" name="Rectangle 12">
            <a:extLst>
              <a:ext uri="{FF2B5EF4-FFF2-40B4-BE49-F238E27FC236}">
                <a16:creationId xmlns:a16="http://schemas.microsoft.com/office/drawing/2014/main" id="{53A9D993-AD9F-47D5-A584-24256A09CF82}"/>
              </a:ext>
            </a:extLst>
          </p:cNvPr>
          <p:cNvSpPr/>
          <p:nvPr/>
        </p:nvSpPr>
        <p:spPr>
          <a:xfrm>
            <a:off x="2775032" y="2571957"/>
            <a:ext cx="3228982" cy="139736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rPr>
              <a:t>Làm thế nào để kết hợp được kết quả của nhiều bộ phân loại ?</a:t>
            </a:r>
          </a:p>
        </p:txBody>
      </p:sp>
    </p:spTree>
    <p:extLst>
      <p:ext uri="{BB962C8B-B14F-4D97-AF65-F5344CB8AC3E}">
        <p14:creationId xmlns:p14="http://schemas.microsoft.com/office/powerpoint/2010/main" val="349978716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8"/>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hidden"/>
                                      </p:to>
                                    </p:set>
                                  </p:childTnLst>
                                </p:cTn>
                              </p:par>
                            </p:childTnLst>
                          </p:cTn>
                        </p:par>
                        <p:par>
                          <p:cTn id="21" fill="hold">
                            <p:stCondLst>
                              <p:cond delay="0"/>
                            </p:stCondLst>
                            <p:childTnLst>
                              <p:par>
                                <p:cTn id="22" presetID="22" presetClass="entr" presetSubtype="4"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down)">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P spid="14" grpId="0"/>
      <p:bldP spid="13" grpId="0" animBg="1"/>
    </p:bldLst>
  </p:timing>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2450</TotalTime>
  <Words>1276</Words>
  <Application>Microsoft Office PowerPoint</Application>
  <PresentationFormat>On-screen Show (16:9)</PresentationFormat>
  <Paragraphs>207</Paragraphs>
  <Slides>19</Slides>
  <Notes>16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Cambria Math</vt:lpstr>
      <vt:lpstr>Arial</vt:lpstr>
      <vt:lpstr>Times New Roman</vt:lpstr>
      <vt:lpstr>Symbol</vt:lpstr>
      <vt:lpstr>Roboto Condensed Light</vt:lpstr>
      <vt:lpstr>Arvo</vt:lpstr>
      <vt:lpstr>Yu Mincho</vt:lpstr>
      <vt:lpstr>Oswald</vt:lpstr>
      <vt:lpstr>Calibri</vt:lpstr>
      <vt:lpstr>Wingdings</vt:lpstr>
      <vt:lpstr>Roboto Condensed</vt:lpstr>
      <vt:lpstr>Salerio template</vt:lpstr>
      <vt:lpstr>PowerPoint Presentation</vt:lpstr>
      <vt:lpstr>NỘI DUNG THUYẾT TRÌNH</vt:lpstr>
      <vt:lpstr>GIỚI THIỆU</vt:lpstr>
      <vt:lpstr>BÀI TOÁN</vt:lpstr>
      <vt:lpstr>CHUYỂN ĐỔI KHÔNG GIAN MÀU</vt:lpstr>
      <vt:lpstr>CHUYỂN ĐỔI KHÔNG GIAN MÀU</vt:lpstr>
      <vt:lpstr>PHÂN NGƯỠNG MÀU SẮC</vt:lpstr>
      <vt:lpstr>CÁC BỘ PHÂN LOẠI DA</vt:lpstr>
      <vt:lpstr>MÔ HÌNH HOÁ BÀI TOÁN</vt:lpstr>
      <vt:lpstr>PHƯƠNG PHÁP ĐỀ XUẤT</vt:lpstr>
      <vt:lpstr>PHƯƠNG PHÁP ĐỀ XUẤT</vt:lpstr>
      <vt:lpstr>THUẬT TOÁN ZERO-SUM GAME</vt:lpstr>
      <vt:lpstr>THUẬT TOÁN ZERO-SUM GAME</vt:lpstr>
      <vt:lpstr>MỘT SỐ KẾT QUẢ</vt:lpstr>
      <vt:lpstr>MỘT SỐ KẾT QUẢ</vt:lpstr>
      <vt:lpstr>MỘT SỐ KẾT QUẢ</vt:lpstr>
      <vt:lpstr>KẾT LUẬN</vt:lpstr>
      <vt:lpstr>TÀI LIỆU THAM KHẢO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Hoai</dc:creator>
  <cp:lastModifiedBy>Hoai</cp:lastModifiedBy>
  <cp:revision>142</cp:revision>
  <dcterms:modified xsi:type="dcterms:W3CDTF">2021-04-15T09:32:27Z</dcterms:modified>
</cp:coreProperties>
</file>