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69" r:id="rId9"/>
    <p:sldId id="270" r:id="rId10"/>
    <p:sldId id="276" r:id="rId11"/>
    <p:sldId id="273" r:id="rId12"/>
    <p:sldId id="274" r:id="rId13"/>
    <p:sldId id="275" r:id="rId14"/>
    <p:sldId id="262" r:id="rId15"/>
    <p:sldId id="278" r:id="rId16"/>
    <p:sldId id="268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8D27-B96F-486A-94AB-10F1FAD692E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AEF5-60E8-47CC-87CE-5A1D4780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https://web.dev/cls/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AEF5-60E8-47CC-87CE-5A1D47807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680" y="4236779"/>
            <a:ext cx="1124064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spc="-1" dirty="0">
                <a:solidFill>
                  <a:schemeClr val="bg1"/>
                </a:solidFill>
                <a:latin typeface="Roboto"/>
              </a:rPr>
              <a:t>TÌM HIỂU VỀ WEB-VITALS</a:t>
            </a:r>
          </a:p>
        </p:txBody>
      </p:sp>
      <p:pic>
        <p:nvPicPr>
          <p:cNvPr id="5" name="Google Shape;61;p14">
            <a:extLst>
              <a:ext uri="{FF2B5EF4-FFF2-40B4-BE49-F238E27FC236}">
                <a16:creationId xmlns:a16="http://schemas.microsoft.com/office/drawing/2014/main" id="{E0F32EB1-C62E-430D-83AF-45ED0EBCCF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2088" y="2101274"/>
            <a:ext cx="4047824" cy="24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23880" y="1375032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-1" dirty="0">
                <a:solidFill>
                  <a:srgbClr val="FFFFFF"/>
                </a:solidFill>
                <a:latin typeface="Roboto"/>
              </a:rPr>
              <a:t>TẠI SAO WEB VITALS QUAN TRỌNG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523880" y="3435634"/>
            <a:ext cx="914328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lang="vi-VN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Thời gian tải trang chậm trễ 1 giây có thể dẫn đến mất 7% chuyển đổi, giảm 11% lượt xem trang và giảm 16% mức độ hài lòng của khách hàng.</a:t>
            </a: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23880" y="208692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CÔNG CỤ ĐO L</a:t>
            </a:r>
            <a:r>
              <a:rPr lang="vi-VN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WEB VITALS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275120" y="3704760"/>
            <a:ext cx="93920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PageSpeed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, Google Analytics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 của Google là một trong những công cụ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chính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thống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và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 khá nổi tiếng trong giới SEOer và những người làm website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4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119040" y="2516760"/>
            <a:ext cx="7107840" cy="18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TRÂN TRỌNG CẢM ƠN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3119040" y="3588120"/>
            <a:ext cx="1042560" cy="915480"/>
            <a:chOff x="3119040" y="3588120"/>
            <a:chExt cx="1042560" cy="915480"/>
          </a:xfrm>
        </p:grpSpPr>
        <p:sp>
          <p:nvSpPr>
            <p:cNvPr id="344" name="CustomShape 3"/>
            <p:cNvSpPr/>
            <p:nvPr/>
          </p:nvSpPr>
          <p:spPr>
            <a:xfrm>
              <a:off x="3119040" y="3588120"/>
              <a:ext cx="1042560" cy="9154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3209760" y="3822480"/>
              <a:ext cx="808200" cy="508680"/>
            </a:xfrm>
            <a:custGeom>
              <a:avLst/>
              <a:gdLst/>
              <a:ahLst/>
              <a:cxnLst/>
              <a:rect l="l" t="t" r="r" b="b"/>
              <a:pathLst>
                <a:path w="276" h="198">
                  <a:moveTo>
                    <a:pt x="0" y="75"/>
                  </a:moveTo>
                  <a:lnTo>
                    <a:pt x="276" y="0"/>
                  </a:lnTo>
                  <a:lnTo>
                    <a:pt x="157" y="198"/>
                  </a:lnTo>
                  <a:lnTo>
                    <a:pt x="95" y="131"/>
                  </a:lnTo>
                  <a:lnTo>
                    <a:pt x="82" y="155"/>
                  </a:lnTo>
                  <a:lnTo>
                    <a:pt x="90" y="86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5"/>
            <p:cNvSpPr/>
            <p:nvPr/>
          </p:nvSpPr>
          <p:spPr>
            <a:xfrm>
              <a:off x="3450240" y="3822480"/>
              <a:ext cx="567720" cy="398160"/>
            </a:xfrm>
            <a:custGeom>
              <a:avLst/>
              <a:gdLst/>
              <a:ahLst/>
              <a:cxnLst/>
              <a:rect l="l" t="t" r="r" b="b"/>
              <a:pathLst>
                <a:path w="194" h="155">
                  <a:moveTo>
                    <a:pt x="10" y="85"/>
                  </a:moveTo>
                  <a:lnTo>
                    <a:pt x="194" y="0"/>
                  </a:lnTo>
                  <a:lnTo>
                    <a:pt x="13" y="131"/>
                  </a:lnTo>
                  <a:lnTo>
                    <a:pt x="0" y="155"/>
                  </a:lnTo>
                  <a:lnTo>
                    <a:pt x="8" y="86"/>
                  </a:lnTo>
                  <a:lnTo>
                    <a:pt x="10" y="85"/>
                  </a:lnTo>
                  <a:close/>
                </a:path>
              </a:pathLst>
            </a:custGeom>
            <a:solidFill>
              <a:srgbClr val="CDC8C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6"/>
            <p:cNvSpPr/>
            <p:nvPr/>
          </p:nvSpPr>
          <p:spPr>
            <a:xfrm>
              <a:off x="3450240" y="4159440"/>
              <a:ext cx="57960" cy="61200"/>
            </a:xfrm>
            <a:custGeom>
              <a:avLst/>
              <a:gdLst/>
              <a:ahLst/>
              <a:cxnLst/>
              <a:rect l="l" t="t" r="r" b="b"/>
              <a:pathLst>
                <a:path w="20" h="24">
                  <a:moveTo>
                    <a:pt x="13" y="0"/>
                  </a:moveTo>
                  <a:lnTo>
                    <a:pt x="20" y="8"/>
                  </a:lnTo>
                  <a:lnTo>
                    <a:pt x="0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8" name="CustomShape 7"/>
          <p:cNvSpPr/>
          <p:nvPr/>
        </p:nvSpPr>
        <p:spPr>
          <a:xfrm>
            <a:off x="4311720" y="3703320"/>
            <a:ext cx="473076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/>
                <a:ea typeface="Montserrat"/>
              </a:rPr>
              <a:t>Câu hỏi và thảo luận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NỘI DUNG TRÌNH BÀY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082160" y="1482120"/>
            <a:ext cx="7031197" cy="3889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Core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 (CWV)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gì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Tại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sao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Core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lại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quan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trọng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Công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cụ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đo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</a:t>
            </a:r>
            <a:r>
              <a:rPr lang="vi-VN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ư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ờng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chỉ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CWV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Tích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23880" y="208692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CORE 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WEB VITALS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275120" y="3704760"/>
            <a:ext cx="93920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“Core 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web vitals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là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một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tập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hợp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các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số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liệu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tr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đo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l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các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khía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cạnh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quan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trọng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của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trải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nghiệm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ng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ời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dùng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trên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website</a:t>
            </a: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1" name="Google Shape;154;p22">
            <a:extLst>
              <a:ext uri="{FF2B5EF4-FFF2-40B4-BE49-F238E27FC236}">
                <a16:creationId xmlns:a16="http://schemas.microsoft.com/office/drawing/2014/main" id="{66CFB9C1-725B-4C42-9386-9FD86F17A6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663" r="11260"/>
          <a:stretch/>
        </p:blipFill>
        <p:spPr>
          <a:xfrm>
            <a:off x="6095520" y="1437059"/>
            <a:ext cx="5257920" cy="419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7600" y="1758519"/>
            <a:ext cx="5180023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website </a:t>
            </a:r>
            <a:r>
              <a:rPr lang="en-US" dirty="0" err="1"/>
              <a:t>theo</a:t>
            </a:r>
            <a:r>
              <a:rPr lang="en-US" dirty="0"/>
              <a:t> Core Web Vitals 2020: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Paint (LCP)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First Input Delay (FID)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Cumulative Layout Shift (CLS)</a:t>
            </a:r>
          </a:p>
        </p:txBody>
      </p:sp>
    </p:spTree>
    <p:extLst>
      <p:ext uri="{BB962C8B-B14F-4D97-AF65-F5344CB8AC3E}">
        <p14:creationId xmlns:p14="http://schemas.microsoft.com/office/powerpoint/2010/main" val="2248493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Largest Contentful Paint </a:t>
            </a:r>
            <a:r>
              <a:rPr lang="vi-VN" dirty="0"/>
              <a:t>(LCP)</a:t>
            </a:r>
            <a:r>
              <a:rPr lang="en-US" dirty="0"/>
              <a:t>: </a:t>
            </a:r>
            <a:r>
              <a:rPr lang="vi-VN" dirty="0"/>
              <a:t>chỉ số đánh giá hiệu suất tải trang (loading performance)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E76AE-04B4-4F1D-8245-25E4FCB7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19" y="2620432"/>
            <a:ext cx="7901675" cy="31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19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1" y="1865122"/>
            <a:ext cx="3534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Largest Contentful Paint </a:t>
            </a:r>
            <a:r>
              <a:rPr lang="vi-VN" dirty="0"/>
              <a:t>(LCP)</a:t>
            </a:r>
            <a:r>
              <a:rPr lang="en-US" dirty="0"/>
              <a:t>: </a:t>
            </a:r>
            <a:r>
              <a:rPr lang="vi-VN" dirty="0"/>
              <a:t>chỉ số đánh giá hiệu suất tải trang (loading performance)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lớn</a:t>
            </a:r>
            <a:r>
              <a:rPr lang="en-US" dirty="0"/>
              <a:t>: &lt;</a:t>
            </a:r>
            <a:r>
              <a:rPr lang="en-US" dirty="0" err="1"/>
              <a:t>img</a:t>
            </a:r>
            <a:r>
              <a:rPr lang="en-US" dirty="0"/>
              <a:t>&gt;, &lt;image&gt;, &lt;vide&gt;, &lt;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E76AE-04B4-4F1D-8245-25E4FCB7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48" y="1900927"/>
            <a:ext cx="6980312" cy="2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0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First Input Delay (FID)</a:t>
            </a:r>
            <a:r>
              <a:rPr lang="en-US" b="1" dirty="0"/>
              <a:t>: </a:t>
            </a:r>
            <a:r>
              <a:rPr lang="vi-VN" dirty="0"/>
              <a:t>chỉ số đo lường thời gian phản hồi lại tương tác đầu tiên của người dùng trên trang web.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C3377-ABCC-4245-8D38-531AE5CE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18" y="2620432"/>
            <a:ext cx="8019577" cy="30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4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Cumulate Layout Shift (CLS)</a:t>
            </a:r>
            <a:r>
              <a:rPr lang="en-US" b="1" dirty="0"/>
              <a:t>: </a:t>
            </a:r>
            <a:r>
              <a:rPr lang="vi-VN" dirty="0"/>
              <a:t>chỉ số đánh giá mức độ dịch chuyển bất ngờ của các phần tử trên trang web.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0A9CC-D31D-46B1-8B3A-D7DF5EEC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50" y="2790713"/>
            <a:ext cx="7393577" cy="27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Cumulate Layout Shift (CLS)</a:t>
            </a:r>
            <a:r>
              <a:rPr lang="en-US" b="1" dirty="0"/>
              <a:t>: </a:t>
            </a:r>
            <a:r>
              <a:rPr lang="vi-VN" dirty="0"/>
              <a:t>chỉ số đánh giá mức độ dịch chuyển bất ngờ của các phần tử trên trang web.</a:t>
            </a:r>
            <a:endParaRPr lang="en-US" dirty="0"/>
          </a:p>
        </p:txBody>
      </p:sp>
      <p:pic>
        <p:nvPicPr>
          <p:cNvPr id="2" name="layout-instability2">
            <a:hlinkClick r:id="" action="ppaction://media"/>
            <a:extLst>
              <a:ext uri="{FF2B5EF4-FFF2-40B4-BE49-F238E27FC236}">
                <a16:creationId xmlns:a16="http://schemas.microsoft.com/office/drawing/2014/main" id="{FAFFF096-D136-4C94-B245-FF8D45C51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0770" y="2638941"/>
            <a:ext cx="4406574" cy="34152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449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375</Words>
  <Application>Microsoft Office PowerPoint</Application>
  <PresentationFormat>Widescreen</PresentationFormat>
  <Paragraphs>33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DejaVu Sans</vt:lpstr>
      <vt:lpstr>Montserrat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Huy Phạm Quang</cp:lastModifiedBy>
  <cp:revision>42</cp:revision>
  <dcterms:created xsi:type="dcterms:W3CDTF">2022-01-17T08:45:16Z</dcterms:created>
  <dcterms:modified xsi:type="dcterms:W3CDTF">2022-08-24T13:55:31Z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