
<file path=[Content_Types].xml><?xml version="1.0" encoding="utf-8"?>
<Types xmlns="http://schemas.openxmlformats.org/package/2006/content-types">
  <Default Extension="png" ContentType="image/png"/>
  <Default Extension="webm" ContentType="video/webm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9"/>
  </p:notesMasterIdLst>
  <p:sldIdLst>
    <p:sldId id="256" r:id="rId6"/>
    <p:sldId id="257" r:id="rId7"/>
    <p:sldId id="258" r:id="rId8"/>
    <p:sldId id="269" r:id="rId9"/>
    <p:sldId id="270" r:id="rId10"/>
    <p:sldId id="276" r:id="rId11"/>
    <p:sldId id="273" r:id="rId12"/>
    <p:sldId id="274" r:id="rId13"/>
    <p:sldId id="275" r:id="rId14"/>
    <p:sldId id="262" r:id="rId15"/>
    <p:sldId id="278" r:id="rId16"/>
    <p:sldId id="277" r:id="rId17"/>
    <p:sldId id="268" r:id="rId1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48D27-B96F-486A-94AB-10F1FAD692E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BAEF5-60E8-47CC-87CE-5A1D47807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1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https://web.dev/cls/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BAEF5-60E8-47CC-87CE-5A1D47807D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75680" y="4236779"/>
            <a:ext cx="11240640" cy="183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spc="-1" dirty="0">
                <a:solidFill>
                  <a:schemeClr val="bg1"/>
                </a:solidFill>
                <a:latin typeface="Roboto"/>
              </a:rPr>
              <a:t>TÌM HIỂU VỀ WEB-VITALS</a:t>
            </a:r>
          </a:p>
        </p:txBody>
      </p:sp>
      <p:pic>
        <p:nvPicPr>
          <p:cNvPr id="5" name="Google Shape;61;p14">
            <a:extLst>
              <a:ext uri="{FF2B5EF4-FFF2-40B4-BE49-F238E27FC236}">
                <a16:creationId xmlns:a16="http://schemas.microsoft.com/office/drawing/2014/main" id="{E0F32EB1-C62E-430D-83AF-45ED0EBCCFC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2088" y="2101274"/>
            <a:ext cx="4047824" cy="249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1523880" y="1375032"/>
            <a:ext cx="9143280" cy="183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5400" spc="-1" dirty="0">
                <a:solidFill>
                  <a:srgbClr val="FFFFFF"/>
                </a:solidFill>
                <a:latin typeface="Roboto"/>
              </a:rPr>
              <a:t>TẠI SAO WEB VITALS QUAN TRỌNG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1523880" y="3435634"/>
            <a:ext cx="9143280" cy="100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en-US" sz="2000" b="0" i="1" strike="noStrike" spc="-1" dirty="0">
                <a:solidFill>
                  <a:srgbClr val="FFFFFF"/>
                </a:solidFill>
                <a:latin typeface="Roboto"/>
                <a:ea typeface="Roboto"/>
              </a:rPr>
              <a:t>“</a:t>
            </a:r>
            <a:r>
              <a:rPr lang="vi-VN" sz="2000" b="0" i="1" strike="noStrike" spc="-1" dirty="0">
                <a:solidFill>
                  <a:srgbClr val="FFFFFF"/>
                </a:solidFill>
                <a:latin typeface="Roboto"/>
                <a:ea typeface="Roboto"/>
              </a:rPr>
              <a:t>Thời gian tải trang chậm trễ 1 giây có thể dẫn đến mất 7% chuyển đổi, giảm 11% lượt xem trang và giảm 16% mức độ hài lòng của khách hàng.</a:t>
            </a:r>
            <a:r>
              <a:rPr lang="en-US" sz="2000" b="0" i="1" strike="noStrike" spc="-1" dirty="0">
                <a:solidFill>
                  <a:srgbClr val="FFFFFF"/>
                </a:solidFill>
                <a:latin typeface="Roboto"/>
                <a:ea typeface="Roboto"/>
              </a:rPr>
              <a:t>”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1523880" y="2086920"/>
            <a:ext cx="9143280" cy="183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54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CÔNG CỤ ĐO L</a:t>
            </a:r>
            <a:r>
              <a:rPr lang="vi-VN" sz="54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Ư</a:t>
            </a:r>
            <a:r>
              <a:rPr lang="en-US" sz="5400" spc="-1" dirty="0">
                <a:solidFill>
                  <a:srgbClr val="FFFFFF"/>
                </a:solidFill>
                <a:latin typeface="Roboto"/>
                <a:ea typeface="Roboto"/>
              </a:rPr>
              <a:t>ỜNG</a:t>
            </a:r>
            <a:r>
              <a:rPr lang="en-US" sz="54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5400" spc="-1" dirty="0">
                <a:solidFill>
                  <a:srgbClr val="FFFFFF"/>
                </a:solidFill>
                <a:latin typeface="Roboto"/>
                <a:ea typeface="Roboto"/>
              </a:rPr>
              <a:t>WEB VITALS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1275120" y="3704760"/>
            <a:ext cx="9392040" cy="100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“</a:t>
            </a:r>
            <a:r>
              <a:rPr lang="vi-VN" sz="2000" i="1" spc="-1" dirty="0">
                <a:solidFill>
                  <a:srgbClr val="FFFFFF"/>
                </a:solidFill>
                <a:latin typeface="Roboto"/>
                <a:ea typeface="Roboto"/>
              </a:rPr>
              <a:t>PageSpeed của Google là một trong những công cụ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chính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thống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và</a:t>
            </a:r>
            <a:r>
              <a:rPr lang="vi-VN" sz="2000" i="1" spc="-1" dirty="0">
                <a:solidFill>
                  <a:srgbClr val="FFFFFF"/>
                </a:solidFill>
                <a:latin typeface="Roboto"/>
                <a:ea typeface="Roboto"/>
              </a:rPr>
              <a:t> khá nổi tiếng trong giới SEOer và những người làm website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”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540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1523880" y="1375032"/>
            <a:ext cx="9143280" cy="183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5400" spc="-1" dirty="0">
                <a:solidFill>
                  <a:srgbClr val="FFFFFF"/>
                </a:solidFill>
                <a:latin typeface="Roboto"/>
              </a:rPr>
              <a:t>TẠI SAO WEB VITALS QUAN TRỌNG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1523880" y="3435634"/>
            <a:ext cx="9143280" cy="100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en-US" sz="2000" b="0" i="1" strike="noStrike" spc="-1" dirty="0">
                <a:solidFill>
                  <a:srgbClr val="FFFFFF"/>
                </a:solidFill>
                <a:latin typeface="Roboto"/>
                <a:ea typeface="Roboto"/>
              </a:rPr>
              <a:t>“</a:t>
            </a:r>
            <a:r>
              <a:rPr lang="vi-VN" sz="2000" b="0" i="1" strike="noStrike" spc="-1" dirty="0">
                <a:solidFill>
                  <a:srgbClr val="FFFFFF"/>
                </a:solidFill>
                <a:latin typeface="Roboto"/>
                <a:ea typeface="Roboto"/>
              </a:rPr>
              <a:t>Thời gian tải trang chậm trễ 1 giây có thể dẫn đến mất 7% chuyển đổi, giảm 11% lượt xem trang và giảm 16% mức độ hài lòng của khách hàng.</a:t>
            </a:r>
            <a:r>
              <a:rPr lang="en-US" sz="2000" b="0" i="1" strike="noStrike" spc="-1" dirty="0">
                <a:solidFill>
                  <a:srgbClr val="FFFFFF"/>
                </a:solidFill>
                <a:latin typeface="Roboto"/>
                <a:ea typeface="Roboto"/>
              </a:rPr>
              <a:t>”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513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3119040" y="2516760"/>
            <a:ext cx="7107840" cy="182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TRÂN TRỌNG CẢM ƠN</a:t>
            </a:r>
            <a:endParaRPr lang="en-US" sz="4000" b="0" strike="noStrike" spc="-1">
              <a:latin typeface="Arial"/>
            </a:endParaRPr>
          </a:p>
        </p:txBody>
      </p:sp>
      <p:grpSp>
        <p:nvGrpSpPr>
          <p:cNvPr id="343" name="Group 2"/>
          <p:cNvGrpSpPr/>
          <p:nvPr/>
        </p:nvGrpSpPr>
        <p:grpSpPr>
          <a:xfrm>
            <a:off x="3119040" y="3588120"/>
            <a:ext cx="1042560" cy="915480"/>
            <a:chOff x="3119040" y="3588120"/>
            <a:chExt cx="1042560" cy="915480"/>
          </a:xfrm>
        </p:grpSpPr>
        <p:sp>
          <p:nvSpPr>
            <p:cNvPr id="344" name="CustomShape 3"/>
            <p:cNvSpPr/>
            <p:nvPr/>
          </p:nvSpPr>
          <p:spPr>
            <a:xfrm>
              <a:off x="3119040" y="3588120"/>
              <a:ext cx="1042560" cy="9154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4"/>
            <p:cNvSpPr/>
            <p:nvPr/>
          </p:nvSpPr>
          <p:spPr>
            <a:xfrm>
              <a:off x="3209760" y="3822480"/>
              <a:ext cx="808200" cy="508680"/>
            </a:xfrm>
            <a:custGeom>
              <a:avLst/>
              <a:gdLst/>
              <a:ahLst/>
              <a:cxnLst/>
              <a:rect l="l" t="t" r="r" b="b"/>
              <a:pathLst>
                <a:path w="276" h="198">
                  <a:moveTo>
                    <a:pt x="0" y="75"/>
                  </a:moveTo>
                  <a:lnTo>
                    <a:pt x="276" y="0"/>
                  </a:lnTo>
                  <a:lnTo>
                    <a:pt x="157" y="198"/>
                  </a:lnTo>
                  <a:lnTo>
                    <a:pt x="95" y="131"/>
                  </a:lnTo>
                  <a:lnTo>
                    <a:pt x="82" y="155"/>
                  </a:lnTo>
                  <a:lnTo>
                    <a:pt x="90" y="86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DFEF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5"/>
            <p:cNvSpPr/>
            <p:nvPr/>
          </p:nvSpPr>
          <p:spPr>
            <a:xfrm>
              <a:off x="3450240" y="3822480"/>
              <a:ext cx="567720" cy="398160"/>
            </a:xfrm>
            <a:custGeom>
              <a:avLst/>
              <a:gdLst/>
              <a:ahLst/>
              <a:cxnLst/>
              <a:rect l="l" t="t" r="r" b="b"/>
              <a:pathLst>
                <a:path w="194" h="155">
                  <a:moveTo>
                    <a:pt x="10" y="85"/>
                  </a:moveTo>
                  <a:lnTo>
                    <a:pt x="194" y="0"/>
                  </a:lnTo>
                  <a:lnTo>
                    <a:pt x="13" y="131"/>
                  </a:lnTo>
                  <a:lnTo>
                    <a:pt x="0" y="155"/>
                  </a:lnTo>
                  <a:lnTo>
                    <a:pt x="8" y="86"/>
                  </a:lnTo>
                  <a:lnTo>
                    <a:pt x="10" y="85"/>
                  </a:lnTo>
                  <a:close/>
                </a:path>
              </a:pathLst>
            </a:custGeom>
            <a:solidFill>
              <a:srgbClr val="CDC8C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6"/>
            <p:cNvSpPr/>
            <p:nvPr/>
          </p:nvSpPr>
          <p:spPr>
            <a:xfrm>
              <a:off x="3450240" y="4159440"/>
              <a:ext cx="57960" cy="61200"/>
            </a:xfrm>
            <a:custGeom>
              <a:avLst/>
              <a:gdLst/>
              <a:ahLst/>
              <a:cxnLst/>
              <a:rect l="l" t="t" r="r" b="b"/>
              <a:pathLst>
                <a:path w="20" h="24">
                  <a:moveTo>
                    <a:pt x="13" y="0"/>
                  </a:moveTo>
                  <a:lnTo>
                    <a:pt x="20" y="8"/>
                  </a:lnTo>
                  <a:lnTo>
                    <a:pt x="0" y="2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8" name="CustomShape 7"/>
          <p:cNvSpPr/>
          <p:nvPr/>
        </p:nvSpPr>
        <p:spPr>
          <a:xfrm>
            <a:off x="4311720" y="3703320"/>
            <a:ext cx="4730760" cy="73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Arial"/>
                <a:ea typeface="Montserrat"/>
              </a:rPr>
              <a:t>Câu hỏi và thảo luận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838080" y="365040"/>
            <a:ext cx="10514880" cy="73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trike="noStrike" spc="-1" dirty="0">
                <a:solidFill>
                  <a:srgbClr val="0066FF"/>
                </a:solidFill>
                <a:latin typeface="Roboto"/>
                <a:ea typeface="Roboto"/>
              </a:rPr>
              <a:t>NỘI DUNG TRÌNH BÀY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1082160" y="1482120"/>
            <a:ext cx="7031197" cy="38893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343080" indent="-342360">
              <a:lnSpc>
                <a:spcPct val="200000"/>
              </a:lnSpc>
              <a:buSzPct val="100051"/>
              <a:buBlip>
                <a:blip r:embed="rId2"/>
              </a:buBlip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Core </a:t>
            </a:r>
            <a:r>
              <a:rPr lang="en-US" sz="3200" b="1" spc="-1" dirty="0">
                <a:solidFill>
                  <a:srgbClr val="000000"/>
                </a:solidFill>
                <a:latin typeface="Calibri"/>
                <a:ea typeface="DejaVu Sans"/>
              </a:rPr>
              <a:t>Web Vitals (CWV) </a:t>
            </a:r>
            <a:r>
              <a:rPr lang="en-US" sz="3200" b="1" spc="-1" dirty="0" err="1">
                <a:solidFill>
                  <a:srgbClr val="000000"/>
                </a:solidFill>
                <a:latin typeface="Calibri"/>
                <a:ea typeface="DejaVu Sans"/>
              </a:rPr>
              <a:t>là</a:t>
            </a:r>
            <a:r>
              <a:rPr lang="en-US" sz="3200" b="1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latin typeface="Calibri"/>
                <a:ea typeface="DejaVu Sans"/>
              </a:rPr>
              <a:t>gì</a:t>
            </a:r>
            <a:r>
              <a:rPr lang="en-US" sz="3200" b="1" spc="-1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200000"/>
              </a:lnSpc>
              <a:buSzPct val="100051"/>
              <a:buBlip>
                <a:blip r:embed="rId2"/>
              </a:buBlip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Tại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sao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Core </a:t>
            </a:r>
            <a:r>
              <a:rPr lang="en-US" sz="3200" b="1" spc="-1" dirty="0">
                <a:solidFill>
                  <a:srgbClr val="000000"/>
                </a:solidFill>
                <a:latin typeface="Calibri"/>
                <a:ea typeface="DejaVu Sans"/>
              </a:rPr>
              <a:t>Web Vitals </a:t>
            </a:r>
            <a:r>
              <a:rPr lang="en-US" sz="3200" b="1" spc="-1" dirty="0" err="1">
                <a:solidFill>
                  <a:srgbClr val="000000"/>
                </a:solidFill>
                <a:latin typeface="Calibri"/>
                <a:ea typeface="DejaVu Sans"/>
              </a:rPr>
              <a:t>lại</a:t>
            </a:r>
            <a:r>
              <a:rPr lang="en-US" sz="3200" b="1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latin typeface="Calibri"/>
                <a:ea typeface="DejaVu Sans"/>
              </a:rPr>
              <a:t>quan</a:t>
            </a:r>
            <a:r>
              <a:rPr lang="en-US" sz="3200" b="1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latin typeface="Calibri"/>
                <a:ea typeface="DejaVu Sans"/>
              </a:rPr>
              <a:t>trọng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200000"/>
              </a:lnSpc>
              <a:buSzPct val="100051"/>
              <a:buBlip>
                <a:blip r:embed="rId2"/>
              </a:buBlip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Công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cụ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đo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</a:t>
            </a:r>
            <a:r>
              <a:rPr lang="vi-VN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ư</a:t>
            </a:r>
            <a:r>
              <a:rPr lang="en-US" sz="3200" b="1" spc="-1" dirty="0" err="1">
                <a:solidFill>
                  <a:srgbClr val="000000"/>
                </a:solidFill>
                <a:latin typeface="Calibri"/>
                <a:ea typeface="DejaVu Sans"/>
              </a:rPr>
              <a:t>ờng</a:t>
            </a:r>
            <a:r>
              <a:rPr lang="en-US" sz="3200" b="1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latin typeface="Calibri"/>
                <a:ea typeface="DejaVu Sans"/>
              </a:rPr>
              <a:t>các</a:t>
            </a:r>
            <a:r>
              <a:rPr lang="en-US" sz="3200" b="1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latin typeface="Calibri"/>
                <a:ea typeface="DejaVu Sans"/>
              </a:rPr>
              <a:t>chỉ</a:t>
            </a:r>
            <a:r>
              <a:rPr lang="en-US" sz="3200" b="1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pc="-1" dirty="0" err="1">
                <a:solidFill>
                  <a:srgbClr val="000000"/>
                </a:solidFill>
                <a:latin typeface="Calibri"/>
                <a:ea typeface="DejaVu Sans"/>
              </a:rPr>
              <a:t>số</a:t>
            </a:r>
            <a:r>
              <a:rPr lang="en-US" sz="3200" b="1" spc="-1" dirty="0">
                <a:solidFill>
                  <a:srgbClr val="000000"/>
                </a:solidFill>
                <a:latin typeface="Calibri"/>
                <a:ea typeface="DejaVu Sans"/>
              </a:rPr>
              <a:t> CWV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200000"/>
              </a:lnSpc>
              <a:buSzPct val="100051"/>
              <a:buBlip>
                <a:blip r:embed="rId2"/>
              </a:buBlip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Tích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hợp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1" spc="-1" dirty="0">
                <a:solidFill>
                  <a:srgbClr val="000000"/>
                </a:solidFill>
                <a:latin typeface="Calibri"/>
                <a:ea typeface="DejaVu Sans"/>
              </a:rPr>
              <a:t>Web Vitals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1523880" y="2086920"/>
            <a:ext cx="9143280" cy="183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 b="0" strike="noStrike" spc="-1" dirty="0">
                <a:solidFill>
                  <a:srgbClr val="FFFFFF"/>
                </a:solidFill>
                <a:latin typeface="Roboto"/>
                <a:ea typeface="Roboto"/>
              </a:rPr>
              <a:t>CORE </a:t>
            </a:r>
            <a:r>
              <a:rPr lang="en-US" sz="5400" spc="-1" dirty="0">
                <a:solidFill>
                  <a:srgbClr val="FFFFFF"/>
                </a:solidFill>
                <a:latin typeface="Roboto"/>
                <a:ea typeface="Roboto"/>
              </a:rPr>
              <a:t>WEB VITALS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1275120" y="3704760"/>
            <a:ext cx="9392040" cy="100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en-US" sz="2000" b="0" i="1" strike="noStrike" spc="-1" dirty="0">
                <a:solidFill>
                  <a:srgbClr val="FFFFFF"/>
                </a:solidFill>
                <a:latin typeface="Roboto"/>
                <a:ea typeface="Roboto"/>
              </a:rPr>
              <a:t>“Core 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web vitals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là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một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tập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hợp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các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số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liệu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tr</a:t>
            </a:r>
            <a:r>
              <a:rPr lang="vi-VN" sz="2000" i="1" spc="-1" dirty="0">
                <a:solidFill>
                  <a:srgbClr val="FFFFFF"/>
                </a:solidFill>
                <a:latin typeface="Roboto"/>
                <a:ea typeface="Roboto"/>
              </a:rPr>
              <a:t>ư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ờng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đo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l</a:t>
            </a:r>
            <a:r>
              <a:rPr lang="vi-VN" sz="2000" i="1" spc="-1" dirty="0">
                <a:solidFill>
                  <a:srgbClr val="FFFFFF"/>
                </a:solidFill>
                <a:latin typeface="Roboto"/>
                <a:ea typeface="Roboto"/>
              </a:rPr>
              <a:t>ư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ờng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các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khía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cạnh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quan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trọng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của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trải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nghiệm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ng</a:t>
            </a:r>
            <a:r>
              <a:rPr lang="vi-VN" sz="2000" i="1" spc="-1" dirty="0">
                <a:solidFill>
                  <a:srgbClr val="FFFFFF"/>
                </a:solidFill>
                <a:latin typeface="Roboto"/>
                <a:ea typeface="Roboto"/>
              </a:rPr>
              <a:t>ư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ời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dùng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US" sz="2000" i="1" spc="-1" dirty="0" err="1">
                <a:solidFill>
                  <a:srgbClr val="FFFFFF"/>
                </a:solidFill>
                <a:latin typeface="Roboto"/>
                <a:ea typeface="Roboto"/>
              </a:rPr>
              <a:t>trên</a:t>
            </a:r>
            <a:r>
              <a:rPr lang="en-US" sz="2000" i="1" spc="-1" dirty="0">
                <a:solidFill>
                  <a:srgbClr val="FFFFFF"/>
                </a:solidFill>
                <a:latin typeface="Roboto"/>
                <a:ea typeface="Roboto"/>
              </a:rPr>
              <a:t> website</a:t>
            </a:r>
            <a:r>
              <a:rPr lang="en-US" sz="2000" b="0" i="1" strike="noStrike" spc="-1" dirty="0">
                <a:solidFill>
                  <a:srgbClr val="FFFFFF"/>
                </a:solidFill>
                <a:latin typeface="Roboto"/>
                <a:ea typeface="Roboto"/>
              </a:rPr>
              <a:t>”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838080" y="365040"/>
            <a:ext cx="10514880" cy="73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trike="noStrike" spc="-1" dirty="0">
                <a:solidFill>
                  <a:srgbClr val="0066FF"/>
                </a:solidFill>
                <a:latin typeface="Roboto"/>
                <a:ea typeface="Roboto"/>
              </a:rPr>
              <a:t>1. CORE </a:t>
            </a:r>
            <a:r>
              <a:rPr lang="en-US" sz="3200" b="1" spc="-1" dirty="0">
                <a:solidFill>
                  <a:srgbClr val="0066FF"/>
                </a:solidFill>
                <a:latin typeface="Roboto"/>
                <a:ea typeface="Roboto"/>
              </a:rPr>
              <a:t>WEB VITALS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838080" y="1229040"/>
            <a:ext cx="10514880" cy="49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1" name="Google Shape;154;p22">
            <a:extLst>
              <a:ext uri="{FF2B5EF4-FFF2-40B4-BE49-F238E27FC236}">
                <a16:creationId xmlns:a16="http://schemas.microsoft.com/office/drawing/2014/main" id="{66CFB9C1-725B-4C42-9386-9FD86F17A69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9663" r="11260"/>
          <a:stretch/>
        </p:blipFill>
        <p:spPr>
          <a:xfrm>
            <a:off x="6095520" y="1437059"/>
            <a:ext cx="5257920" cy="419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851759C-9D1C-4186-8430-30F056D458BD}"/>
              </a:ext>
            </a:extLst>
          </p:cNvPr>
          <p:cNvSpPr/>
          <p:nvPr/>
        </p:nvSpPr>
        <p:spPr>
          <a:xfrm>
            <a:off x="837600" y="1758519"/>
            <a:ext cx="5180023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website </a:t>
            </a:r>
            <a:r>
              <a:rPr lang="en-US" dirty="0" err="1"/>
              <a:t>theo</a:t>
            </a:r>
            <a:r>
              <a:rPr lang="en-US" dirty="0"/>
              <a:t> Core Web Vitals 2020: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Largest </a:t>
            </a:r>
            <a:r>
              <a:rPr lang="en-US" dirty="0" err="1"/>
              <a:t>Contentful</a:t>
            </a:r>
            <a:r>
              <a:rPr lang="en-US" dirty="0"/>
              <a:t> Paint (LCP)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First Input Delay (FID)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Cumulative Layout Shift (CLS)</a:t>
            </a:r>
          </a:p>
        </p:txBody>
      </p:sp>
    </p:spTree>
    <p:extLst>
      <p:ext uri="{BB962C8B-B14F-4D97-AF65-F5344CB8AC3E}">
        <p14:creationId xmlns:p14="http://schemas.microsoft.com/office/powerpoint/2010/main" val="22484935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838080" y="365040"/>
            <a:ext cx="10514880" cy="73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trike="noStrike" spc="-1" dirty="0">
                <a:solidFill>
                  <a:srgbClr val="0066FF"/>
                </a:solidFill>
                <a:latin typeface="Roboto"/>
                <a:ea typeface="Roboto"/>
              </a:rPr>
              <a:t>1. CORE </a:t>
            </a:r>
            <a:r>
              <a:rPr lang="en-US" sz="3200" b="1" spc="-1" dirty="0">
                <a:solidFill>
                  <a:srgbClr val="0066FF"/>
                </a:solidFill>
                <a:latin typeface="Roboto"/>
                <a:ea typeface="Roboto"/>
              </a:rPr>
              <a:t>WEB VITALS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838080" y="1229040"/>
            <a:ext cx="10514880" cy="49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51759C-9D1C-4186-8430-30F056D458BD}"/>
              </a:ext>
            </a:extLst>
          </p:cNvPr>
          <p:cNvSpPr/>
          <p:nvPr/>
        </p:nvSpPr>
        <p:spPr>
          <a:xfrm>
            <a:off x="838080" y="1865122"/>
            <a:ext cx="10291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b="1" dirty="0"/>
              <a:t>Largest Contentful Paint </a:t>
            </a:r>
            <a:r>
              <a:rPr lang="vi-VN" dirty="0"/>
              <a:t>(LCP)</a:t>
            </a:r>
            <a:r>
              <a:rPr lang="en-US" dirty="0"/>
              <a:t>: </a:t>
            </a:r>
            <a:r>
              <a:rPr lang="vi-VN" dirty="0"/>
              <a:t>chỉ số đánh giá hiệu suất tải trang (loading performance)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E76AE-04B4-4F1D-8245-25E4FCB79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19" y="2620432"/>
            <a:ext cx="7901675" cy="31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195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838080" y="365040"/>
            <a:ext cx="10514880" cy="73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trike="noStrike" spc="-1" dirty="0">
                <a:solidFill>
                  <a:srgbClr val="0066FF"/>
                </a:solidFill>
                <a:latin typeface="Roboto"/>
                <a:ea typeface="Roboto"/>
              </a:rPr>
              <a:t>1. CORE </a:t>
            </a:r>
            <a:r>
              <a:rPr lang="en-US" sz="3200" b="1" spc="-1" dirty="0">
                <a:solidFill>
                  <a:srgbClr val="0066FF"/>
                </a:solidFill>
                <a:latin typeface="Roboto"/>
                <a:ea typeface="Roboto"/>
              </a:rPr>
              <a:t>WEB VITALS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838080" y="1229040"/>
            <a:ext cx="10514880" cy="49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51759C-9D1C-4186-8430-30F056D458BD}"/>
              </a:ext>
            </a:extLst>
          </p:cNvPr>
          <p:cNvSpPr/>
          <p:nvPr/>
        </p:nvSpPr>
        <p:spPr>
          <a:xfrm>
            <a:off x="838081" y="1865122"/>
            <a:ext cx="35345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b="1" dirty="0"/>
              <a:t>Largest Contentful Paint </a:t>
            </a:r>
            <a:r>
              <a:rPr lang="vi-VN" dirty="0"/>
              <a:t>(LCP)</a:t>
            </a:r>
            <a:r>
              <a:rPr lang="en-US" dirty="0"/>
              <a:t>: </a:t>
            </a:r>
            <a:r>
              <a:rPr lang="vi-VN" dirty="0"/>
              <a:t>chỉ số đánh giá hiệu suất tải trang (loading performance)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lớn</a:t>
            </a:r>
            <a:r>
              <a:rPr lang="en-US" dirty="0"/>
              <a:t>: &lt;</a:t>
            </a:r>
            <a:r>
              <a:rPr lang="en-US" dirty="0" err="1"/>
              <a:t>img</a:t>
            </a:r>
            <a:r>
              <a:rPr lang="en-US" dirty="0"/>
              <a:t>&gt;, &lt;image&gt;, &lt;vide&gt;, &lt;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E76AE-04B4-4F1D-8245-25E4FCB79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648" y="1900927"/>
            <a:ext cx="6980312" cy="279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100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838080" y="365040"/>
            <a:ext cx="10514880" cy="73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trike="noStrike" spc="-1" dirty="0">
                <a:solidFill>
                  <a:srgbClr val="0066FF"/>
                </a:solidFill>
                <a:latin typeface="Roboto"/>
                <a:ea typeface="Roboto"/>
              </a:rPr>
              <a:t>1. CORE </a:t>
            </a:r>
            <a:r>
              <a:rPr lang="en-US" sz="3200" b="1" spc="-1" dirty="0">
                <a:solidFill>
                  <a:srgbClr val="0066FF"/>
                </a:solidFill>
                <a:latin typeface="Roboto"/>
                <a:ea typeface="Roboto"/>
              </a:rPr>
              <a:t>WEB VITALS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838080" y="1229040"/>
            <a:ext cx="10514880" cy="49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51759C-9D1C-4186-8430-30F056D458BD}"/>
              </a:ext>
            </a:extLst>
          </p:cNvPr>
          <p:cNvSpPr/>
          <p:nvPr/>
        </p:nvSpPr>
        <p:spPr>
          <a:xfrm>
            <a:off x="838080" y="1865122"/>
            <a:ext cx="10291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b="1" dirty="0"/>
              <a:t>First Input Delay (FID)</a:t>
            </a:r>
            <a:r>
              <a:rPr lang="en-US" b="1" dirty="0"/>
              <a:t>: </a:t>
            </a:r>
            <a:r>
              <a:rPr lang="vi-VN" dirty="0"/>
              <a:t>chỉ số đo lường thời gian phản hồi lại tương tác đầu tiên của người dùng trên trang web.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C3377-ABCC-4245-8D38-531AE5CE3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18" y="2620432"/>
            <a:ext cx="8019577" cy="30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340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838080" y="365040"/>
            <a:ext cx="10514880" cy="73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trike="noStrike" spc="-1" dirty="0">
                <a:solidFill>
                  <a:srgbClr val="0066FF"/>
                </a:solidFill>
                <a:latin typeface="Roboto"/>
                <a:ea typeface="Roboto"/>
              </a:rPr>
              <a:t>1. CORE </a:t>
            </a:r>
            <a:r>
              <a:rPr lang="en-US" sz="3200" b="1" spc="-1" dirty="0">
                <a:solidFill>
                  <a:srgbClr val="0066FF"/>
                </a:solidFill>
                <a:latin typeface="Roboto"/>
                <a:ea typeface="Roboto"/>
              </a:rPr>
              <a:t>WEB VITALS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838080" y="1229040"/>
            <a:ext cx="10514880" cy="49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51759C-9D1C-4186-8430-30F056D458BD}"/>
              </a:ext>
            </a:extLst>
          </p:cNvPr>
          <p:cNvSpPr/>
          <p:nvPr/>
        </p:nvSpPr>
        <p:spPr>
          <a:xfrm>
            <a:off x="838080" y="1865122"/>
            <a:ext cx="10291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b="1" dirty="0"/>
              <a:t>Cumulate Layout Shift (CLS)</a:t>
            </a:r>
            <a:r>
              <a:rPr lang="en-US" b="1" dirty="0"/>
              <a:t>: </a:t>
            </a:r>
            <a:r>
              <a:rPr lang="vi-VN" dirty="0"/>
              <a:t>chỉ số đánh giá mức độ dịch chuyển bất ngờ của các phần tử trên trang web.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B0A9CC-D31D-46B1-8B3A-D7DF5EECB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250" y="2790713"/>
            <a:ext cx="7393577" cy="27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34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838080" y="365040"/>
            <a:ext cx="10514880" cy="73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trike="noStrike" spc="-1" dirty="0">
                <a:solidFill>
                  <a:srgbClr val="0066FF"/>
                </a:solidFill>
                <a:latin typeface="Roboto"/>
                <a:ea typeface="Roboto"/>
              </a:rPr>
              <a:t>1. CORE </a:t>
            </a:r>
            <a:r>
              <a:rPr lang="en-US" sz="3200" b="1" spc="-1" dirty="0">
                <a:solidFill>
                  <a:srgbClr val="0066FF"/>
                </a:solidFill>
                <a:latin typeface="Roboto"/>
                <a:ea typeface="Roboto"/>
              </a:rPr>
              <a:t>WEB VITALS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838080" y="1229040"/>
            <a:ext cx="10514880" cy="49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51759C-9D1C-4186-8430-30F056D458BD}"/>
              </a:ext>
            </a:extLst>
          </p:cNvPr>
          <p:cNvSpPr/>
          <p:nvPr/>
        </p:nvSpPr>
        <p:spPr>
          <a:xfrm>
            <a:off x="838080" y="1865122"/>
            <a:ext cx="10291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b="1" dirty="0"/>
              <a:t>Cumulate Layout Shift (CLS)</a:t>
            </a:r>
            <a:r>
              <a:rPr lang="en-US" b="1" dirty="0"/>
              <a:t>: </a:t>
            </a:r>
            <a:r>
              <a:rPr lang="vi-VN" dirty="0"/>
              <a:t>chỉ số đánh giá mức độ dịch chuyển bất ngờ của các phần tử trên trang web.</a:t>
            </a:r>
            <a:endParaRPr lang="en-US" dirty="0"/>
          </a:p>
        </p:txBody>
      </p:sp>
      <p:pic>
        <p:nvPicPr>
          <p:cNvPr id="2" name="layout-instability2">
            <a:hlinkClick r:id="" action="ppaction://media"/>
            <a:extLst>
              <a:ext uri="{FF2B5EF4-FFF2-40B4-BE49-F238E27FC236}">
                <a16:creationId xmlns:a16="http://schemas.microsoft.com/office/drawing/2014/main" id="{FAFFF096-D136-4C94-B245-FF8D45C51FE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80770" y="2638941"/>
            <a:ext cx="4406574" cy="3415214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54493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2054</TotalTime>
  <Words>416</Words>
  <Application>Microsoft Office PowerPoint</Application>
  <PresentationFormat>Widescreen</PresentationFormat>
  <Paragraphs>35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DejaVu Sans</vt:lpstr>
      <vt:lpstr>Montserrat</vt:lpstr>
      <vt:lpstr>Roboto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Tuan Bui</dc:creator>
  <dc:description/>
  <cp:lastModifiedBy>Huy Phạm Quang</cp:lastModifiedBy>
  <cp:revision>40</cp:revision>
  <dcterms:created xsi:type="dcterms:W3CDTF">2022-01-17T08:45:16Z</dcterms:created>
  <dcterms:modified xsi:type="dcterms:W3CDTF">2022-08-22T16:11:16Z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