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257" r:id="rId3"/>
    <p:sldId id="259" r:id="rId4"/>
    <p:sldId id="258" r:id="rId5"/>
    <p:sldId id="261" r:id="rId6"/>
    <p:sldId id="284" r:id="rId7"/>
    <p:sldId id="288" r:id="rId8"/>
    <p:sldId id="287" r:id="rId9"/>
    <p:sldId id="262" r:id="rId10"/>
    <p:sldId id="263" r:id="rId11"/>
    <p:sldId id="265" r:id="rId12"/>
    <p:sldId id="282" r:id="rId13"/>
    <p:sldId id="266" r:id="rId14"/>
    <p:sldId id="267" r:id="rId15"/>
    <p:sldId id="268" r:id="rId16"/>
    <p:sldId id="269" r:id="rId17"/>
    <p:sldId id="270" r:id="rId18"/>
    <p:sldId id="272" r:id="rId19"/>
    <p:sldId id="271" r:id="rId20"/>
    <p:sldId id="273" r:id="rId21"/>
    <p:sldId id="275" r:id="rId22"/>
    <p:sldId id="274" r:id="rId23"/>
    <p:sldId id="276" r:id="rId24"/>
    <p:sldId id="277" r:id="rId25"/>
    <p:sldId id="285" r:id="rId26"/>
    <p:sldId id="286" r:id="rId27"/>
    <p:sldId id="279" r:id="rId28"/>
    <p:sldId id="278" r:id="rId29"/>
    <p:sldId id="281" r:id="rId30"/>
    <p:sldId id="280" r:id="rId31"/>
    <p:sldId id="28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49"/>
    <a:srgbClr val="FF856D"/>
    <a:srgbClr val="003635"/>
    <a:srgbClr val="005856"/>
    <a:srgbClr val="9EFF29"/>
    <a:srgbClr val="007033"/>
    <a:srgbClr val="5EEC3C"/>
    <a:srgbClr val="F1C88B"/>
    <a:srgbClr val="FE9202"/>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1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6967" y="1268370"/>
            <a:ext cx="7989723" cy="1680063"/>
          </a:xfrm>
          <a:noFill/>
          <a:effectLst>
            <a:outerShdw blurRad="50800" dist="38100" dir="2700000" algn="tl" rotWithShape="0">
              <a:prstClr val="black">
                <a:alpha val="40000"/>
              </a:prstClr>
            </a:outerShdw>
          </a:effectLst>
        </p:spPr>
        <p:txBody>
          <a:bodyPr>
            <a:normAutofit/>
          </a:bodyPr>
          <a:lstStyle>
            <a:lvl1pPr algn="ctr">
              <a:defRPr sz="3600">
                <a:solidFill>
                  <a:schemeClr val="accent6">
                    <a:lumMod val="50000"/>
                  </a:schemeClr>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79092" y="2964435"/>
            <a:ext cx="7975483" cy="1116236"/>
          </a:xfrm>
        </p:spPr>
        <p:txBody>
          <a:bodyPr>
            <a:normAutofit/>
          </a:bodyPr>
          <a:lstStyle>
            <a:lvl1pPr marL="0" indent="0" algn="ctr">
              <a:buNone/>
              <a:defRPr sz="2800" b="0" i="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639AD0C1-9BA1-45AB-8DC1-30981D08EF5E}" type="datetime1">
              <a:rPr lang="en-US" smtClean="0"/>
              <a:t>12/18/2020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B9EAA-ADDD-4453-9C26-3847257C7BE4}" type="datetime1">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15A619-4F4A-4892-97E6-E111C5AAA03E}"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7DF86-D491-457E-808A-D51F5EC83F11}"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ctr">
              <a:defRPr sz="3600" baseline="0">
                <a:solidFill>
                  <a:schemeClr val="accent6">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ctr">
              <a:defRPr sz="2800">
                <a:solidFill>
                  <a:schemeClr val="accent2">
                    <a:lumMod val="50000"/>
                  </a:schemeClr>
                </a:solidFill>
              </a:defRPr>
            </a:lvl1pPr>
            <a:lvl2pPr algn="ctr">
              <a:defRPr>
                <a:solidFill>
                  <a:schemeClr val="accent2">
                    <a:lumMod val="50000"/>
                  </a:schemeClr>
                </a:solidFill>
              </a:defRPr>
            </a:lvl2pPr>
            <a:lvl3pPr algn="ctr">
              <a:defRPr>
                <a:solidFill>
                  <a:schemeClr val="accent2">
                    <a:lumMod val="50000"/>
                  </a:schemeClr>
                </a:solidFill>
              </a:defRPr>
            </a:lvl3pPr>
            <a:lvl4pPr algn="ctr">
              <a:defRPr>
                <a:solidFill>
                  <a:schemeClr val="accent2">
                    <a:lumMod val="50000"/>
                  </a:schemeClr>
                </a:solidFill>
              </a:defRPr>
            </a:lvl4pPr>
            <a:lvl5pPr algn="ctr">
              <a:defRPr>
                <a:solidFill>
                  <a:schemeClr val="accent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80B010-C60C-4B4D-9AA2-C66B9DA9BC80}"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02482" y="391788"/>
            <a:ext cx="6284320" cy="725349"/>
          </a:xfrm>
        </p:spPr>
        <p:txBody>
          <a:bodyPr>
            <a:normAutofit/>
          </a:bodyPr>
          <a:lstStyle>
            <a:lvl1pPr algn="l">
              <a:defRPr sz="3600">
                <a:solidFill>
                  <a:schemeClr val="accent6">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02482" y="1155313"/>
            <a:ext cx="6284320" cy="3511061"/>
          </a:xfrm>
        </p:spPr>
        <p:txBody>
          <a:bodyPr/>
          <a:lstStyle>
            <a:lvl1pPr>
              <a:defRPr sz="2800">
                <a:solidFill>
                  <a:schemeClr val="accent2">
                    <a:lumMod val="50000"/>
                  </a:schemeClr>
                </a:solidFill>
              </a:defRPr>
            </a:lvl1pPr>
            <a:lvl2pPr>
              <a:defRPr>
                <a:solidFill>
                  <a:schemeClr val="accent2">
                    <a:lumMod val="50000"/>
                  </a:schemeClr>
                </a:solidFill>
              </a:defRPr>
            </a:lvl2pPr>
            <a:lvl3pPr>
              <a:defRPr>
                <a:solidFill>
                  <a:schemeClr val="accent2">
                    <a:lumMod val="50000"/>
                  </a:schemeClr>
                </a:solidFill>
              </a:defRPr>
            </a:lvl3pPr>
            <a:lvl4pPr>
              <a:defRPr>
                <a:solidFill>
                  <a:schemeClr val="accent2">
                    <a:lumMod val="50000"/>
                  </a:schemeClr>
                </a:solidFill>
              </a:defRPr>
            </a:lvl4pPr>
            <a:lvl5pPr>
              <a:defRPr>
                <a:solidFill>
                  <a:schemeClr val="accent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EC10C5A-65F8-4A23-8FA1-9D1B6BF0B457}" type="datetime1">
              <a:rPr lang="en-US" smtClean="0"/>
              <a:t>12/18/2020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16CE2-17C2-4B86-91ED-5E24382F0377}"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70691-3670-4A44-8E93-6BC83062F4A3}" type="datetime1">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20029"/>
            <a:ext cx="8093365" cy="763525"/>
          </a:xfrm>
        </p:spPr>
        <p:txBody>
          <a:bodyPr>
            <a:normAutofit/>
          </a:bodyPr>
          <a:lstStyle>
            <a:lvl1pPr algn="ctr">
              <a:defRPr sz="3600" baseline="0">
                <a:solidFill>
                  <a:schemeClr val="accent6">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03901"/>
            <a:ext cx="4040188" cy="479822"/>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76298"/>
            <a:ext cx="4040188" cy="2276294"/>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03901"/>
            <a:ext cx="4041775" cy="479822"/>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76298"/>
            <a:ext cx="4041775" cy="2276294"/>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39635BF-7BFD-4B7D-873F-1622CC7CF851}" type="datetime1">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368BB5-564F-4F2C-A32E-B2DCD5B8784E}" type="datetime1">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498A3-9528-48A1-B0A0-BF57EE956CA4}" type="datetime1">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FF44D-BE26-4D19-AE68-937FAA0F3C76}" type="datetime1">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C34A840-50C2-47EA-8BE5-C92A140D786C}" type="datetime1">
              <a:rPr lang="en-US" smtClean="0"/>
              <a:t>12/18/2020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5EF8D61-9318-4DC8-A868-2B1BFDD2B2C0}"/>
              </a:ext>
            </a:extLst>
          </p:cNvPr>
          <p:cNvSpPr>
            <a:spLocks noGrp="1"/>
          </p:cNvSpPr>
          <p:nvPr>
            <p:ph type="ctrTitle"/>
          </p:nvPr>
        </p:nvSpPr>
        <p:spPr>
          <a:xfrm>
            <a:off x="1526302" y="250285"/>
            <a:ext cx="5976185" cy="1540329"/>
          </a:xfrm>
        </p:spPr>
        <p:txBody>
          <a:bodyPr>
            <a:normAutofit fontScale="90000"/>
          </a:bodyPr>
          <a:lstStyle/>
          <a:p>
            <a:pPr algn="ctr"/>
            <a:r>
              <a:rPr lang="en-US" sz="4000" b="1" smtClean="0">
                <a:solidFill>
                  <a:srgbClr val="FF2549"/>
                </a:solidFill>
                <a:latin typeface="Times New Roman" panose="02020603050405020304" pitchFamily="18" charset="0"/>
                <a:cs typeface="Times New Roman" panose="02020603050405020304" pitchFamily="18" charset="0"/>
              </a:rPr>
              <a:t>ĐỀ TÀI</a:t>
            </a:r>
            <a:br>
              <a:rPr lang="en-US" sz="4000" b="1" smtClean="0">
                <a:solidFill>
                  <a:srgbClr val="FF2549"/>
                </a:solidFill>
                <a:latin typeface="Times New Roman" panose="02020603050405020304" pitchFamily="18" charset="0"/>
                <a:cs typeface="Times New Roman" panose="02020603050405020304" pitchFamily="18" charset="0"/>
              </a:rPr>
            </a:br>
            <a:r>
              <a:rPr lang="en-US" sz="4000" b="1" smtClean="0">
                <a:solidFill>
                  <a:srgbClr val="FF2549"/>
                </a:solidFill>
                <a:latin typeface="Times New Roman" panose="02020603050405020304" pitchFamily="18" charset="0"/>
                <a:cs typeface="Times New Roman" panose="02020603050405020304" pitchFamily="18" charset="0"/>
              </a:rPr>
              <a:t>PHẦN</a:t>
            </a:r>
            <a:r>
              <a:rPr lang="en-US" smtClean="0">
                <a:solidFill>
                  <a:srgbClr val="FF2549"/>
                </a:solidFill>
                <a:latin typeface="Times New Roman" panose="02020603050405020304" pitchFamily="18" charset="0"/>
                <a:cs typeface="Times New Roman" panose="02020603050405020304" pitchFamily="18" charset="0"/>
              </a:rPr>
              <a:t> </a:t>
            </a:r>
            <a:r>
              <a:rPr lang="en-US" sz="4000" b="1">
                <a:solidFill>
                  <a:srgbClr val="FF2549"/>
                </a:solidFill>
                <a:latin typeface="Times New Roman" panose="02020603050405020304" pitchFamily="18" charset="0"/>
                <a:cs typeface="Times New Roman" panose="02020603050405020304" pitchFamily="18" charset="0"/>
              </a:rPr>
              <a:t>MỀM QUẢN LÍ KHÁCH SẠN</a:t>
            </a:r>
          </a:p>
        </p:txBody>
      </p:sp>
      <p:sp>
        <p:nvSpPr>
          <p:cNvPr id="9" name="Title 1">
            <a:extLst>
              <a:ext uri="{FF2B5EF4-FFF2-40B4-BE49-F238E27FC236}">
                <a16:creationId xmlns:a16="http://schemas.microsoft.com/office/drawing/2014/main" id="{566FA85D-3B0A-4E0C-B8AC-042993910A93}"/>
              </a:ext>
            </a:extLst>
          </p:cNvPr>
          <p:cNvSpPr txBox="1">
            <a:spLocks/>
          </p:cNvSpPr>
          <p:nvPr/>
        </p:nvSpPr>
        <p:spPr>
          <a:xfrm>
            <a:off x="4157271" y="3255343"/>
            <a:ext cx="3090981"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smtClean="0">
                <a:solidFill>
                  <a:schemeClr val="bg1"/>
                </a:solidFill>
                <a:latin typeface="Times New Roman" panose="02020603050405020304" pitchFamily="18" charset="0"/>
                <a:ea typeface="+mn-ea"/>
                <a:cs typeface="Times New Roman" panose="02020603050405020304" pitchFamily="18" charset="0"/>
              </a:rPr>
              <a:t>GVHD: </a:t>
            </a:r>
            <a:r>
              <a:rPr lang="en-US" sz="1800" err="1" smtClean="0">
                <a:solidFill>
                  <a:schemeClr val="bg1"/>
                </a:solidFill>
                <a:latin typeface="Times New Roman" panose="02020603050405020304" pitchFamily="18" charset="0"/>
                <a:ea typeface="+mn-ea"/>
                <a:cs typeface="Times New Roman" panose="02020603050405020304" pitchFamily="18" charset="0"/>
              </a:rPr>
              <a:t>Lâm</a:t>
            </a:r>
            <a:r>
              <a:rPr lang="en-US" sz="1800" smtClean="0">
                <a:solidFill>
                  <a:schemeClr val="bg1"/>
                </a:solidFill>
                <a:latin typeface="Times New Roman" panose="02020603050405020304" pitchFamily="18" charset="0"/>
                <a:ea typeface="+mn-ea"/>
                <a:cs typeface="Times New Roman" panose="02020603050405020304" pitchFamily="18" charset="0"/>
              </a:rPr>
              <a:t> </a:t>
            </a:r>
            <a:r>
              <a:rPr lang="en-US" sz="1800" err="1" smtClean="0">
                <a:solidFill>
                  <a:schemeClr val="bg1"/>
                </a:solidFill>
                <a:latin typeface="Times New Roman" panose="02020603050405020304" pitchFamily="18" charset="0"/>
                <a:ea typeface="+mn-ea"/>
                <a:cs typeface="Times New Roman" panose="02020603050405020304" pitchFamily="18" charset="0"/>
              </a:rPr>
              <a:t>Thị</a:t>
            </a:r>
            <a:r>
              <a:rPr lang="en-US" sz="1800" smtClean="0">
                <a:solidFill>
                  <a:schemeClr val="bg1"/>
                </a:solidFill>
                <a:latin typeface="Times New Roman" panose="02020603050405020304" pitchFamily="18" charset="0"/>
                <a:ea typeface="+mn-ea"/>
                <a:cs typeface="Times New Roman" panose="02020603050405020304" pitchFamily="18" charset="0"/>
              </a:rPr>
              <a:t> </a:t>
            </a:r>
            <a:r>
              <a:rPr lang="en-US" sz="1800" err="1" smtClean="0">
                <a:solidFill>
                  <a:schemeClr val="bg1"/>
                </a:solidFill>
                <a:latin typeface="Times New Roman" panose="02020603050405020304" pitchFamily="18" charset="0"/>
                <a:ea typeface="+mn-ea"/>
                <a:cs typeface="Times New Roman" panose="02020603050405020304" pitchFamily="18" charset="0"/>
              </a:rPr>
              <a:t>Họa</a:t>
            </a:r>
            <a:r>
              <a:rPr lang="en-US" sz="1800" smtClean="0">
                <a:solidFill>
                  <a:schemeClr val="bg1"/>
                </a:solidFill>
                <a:latin typeface="Times New Roman" panose="02020603050405020304" pitchFamily="18" charset="0"/>
                <a:ea typeface="+mn-ea"/>
                <a:cs typeface="Times New Roman" panose="02020603050405020304" pitchFamily="18" charset="0"/>
              </a:rPr>
              <a:t> </a:t>
            </a:r>
            <a:r>
              <a:rPr lang="en-US" sz="1800" err="1" smtClean="0">
                <a:solidFill>
                  <a:schemeClr val="bg1"/>
                </a:solidFill>
                <a:latin typeface="Times New Roman" panose="02020603050405020304" pitchFamily="18" charset="0"/>
                <a:ea typeface="+mn-ea"/>
                <a:cs typeface="Times New Roman" panose="02020603050405020304" pitchFamily="18" charset="0"/>
              </a:rPr>
              <a:t>Mi</a:t>
            </a:r>
            <a:endParaRPr lang="en-US" sz="1800">
              <a:solidFill>
                <a:schemeClr val="bg1"/>
              </a:solidFill>
              <a:latin typeface="Times New Roman" panose="02020603050405020304" pitchFamily="18" charset="0"/>
              <a:ea typeface="+mn-ea"/>
              <a:cs typeface="Times New Roman" panose="02020603050405020304" pitchFamily="18" charset="0"/>
            </a:endParaRPr>
          </a:p>
        </p:txBody>
      </p:sp>
      <p:sp>
        <p:nvSpPr>
          <p:cNvPr id="10" name="Title 1">
            <a:extLst>
              <a:ext uri="{FF2B5EF4-FFF2-40B4-BE49-F238E27FC236}">
                <a16:creationId xmlns:a16="http://schemas.microsoft.com/office/drawing/2014/main" id="{566FA85D-3B0A-4E0C-B8AC-042993910A93}"/>
              </a:ext>
            </a:extLst>
          </p:cNvPr>
          <p:cNvSpPr txBox="1">
            <a:spLocks/>
          </p:cNvSpPr>
          <p:nvPr/>
        </p:nvSpPr>
        <p:spPr>
          <a:xfrm>
            <a:off x="3353040" y="4071118"/>
            <a:ext cx="3090981" cy="495232"/>
          </a:xfrm>
          <a:prstGeom prst="rect">
            <a:avLst/>
          </a:prstGeom>
        </p:spPr>
        <p:txBody>
          <a:bodyPr anchor="t">
            <a:no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2000" smtClean="0">
                <a:solidFill>
                  <a:srgbClr val="C00000"/>
                </a:solidFill>
                <a:latin typeface="Times New Roman" panose="02020603050405020304" pitchFamily="18" charset="0"/>
                <a:ea typeface="+mn-ea"/>
                <a:cs typeface="Times New Roman" panose="02020603050405020304" pitchFamily="18" charset="0"/>
              </a:rPr>
              <a:t>GVHD: </a:t>
            </a:r>
            <a:r>
              <a:rPr lang="en-US" sz="2000" err="1" smtClean="0">
                <a:solidFill>
                  <a:srgbClr val="C00000"/>
                </a:solidFill>
                <a:latin typeface="Times New Roman" panose="02020603050405020304" pitchFamily="18" charset="0"/>
                <a:ea typeface="+mn-ea"/>
                <a:cs typeface="Times New Roman" panose="02020603050405020304" pitchFamily="18" charset="0"/>
              </a:rPr>
              <a:t>Lâm</a:t>
            </a:r>
            <a:r>
              <a:rPr lang="en-US" sz="2000" smtClean="0">
                <a:solidFill>
                  <a:srgbClr val="C00000"/>
                </a:solidFill>
                <a:latin typeface="Times New Roman" panose="02020603050405020304" pitchFamily="18" charset="0"/>
                <a:ea typeface="+mn-ea"/>
                <a:cs typeface="Times New Roman" panose="02020603050405020304" pitchFamily="18" charset="0"/>
              </a:rPr>
              <a:t> </a:t>
            </a:r>
            <a:r>
              <a:rPr lang="en-US" sz="2000" err="1" smtClean="0">
                <a:solidFill>
                  <a:srgbClr val="C00000"/>
                </a:solidFill>
                <a:latin typeface="Times New Roman" panose="02020603050405020304" pitchFamily="18" charset="0"/>
                <a:ea typeface="+mn-ea"/>
                <a:cs typeface="Times New Roman" panose="02020603050405020304" pitchFamily="18" charset="0"/>
              </a:rPr>
              <a:t>Thị</a:t>
            </a:r>
            <a:r>
              <a:rPr lang="en-US" sz="2000" smtClean="0">
                <a:solidFill>
                  <a:srgbClr val="C00000"/>
                </a:solidFill>
                <a:latin typeface="Times New Roman" panose="02020603050405020304" pitchFamily="18" charset="0"/>
                <a:ea typeface="+mn-ea"/>
                <a:cs typeface="Times New Roman" panose="02020603050405020304" pitchFamily="18" charset="0"/>
              </a:rPr>
              <a:t> </a:t>
            </a:r>
            <a:r>
              <a:rPr lang="en-US" sz="2000" err="1" smtClean="0">
                <a:solidFill>
                  <a:srgbClr val="C00000"/>
                </a:solidFill>
                <a:latin typeface="Times New Roman" panose="02020603050405020304" pitchFamily="18" charset="0"/>
                <a:ea typeface="+mn-ea"/>
                <a:cs typeface="Times New Roman" panose="02020603050405020304" pitchFamily="18" charset="0"/>
              </a:rPr>
              <a:t>Họa</a:t>
            </a:r>
            <a:r>
              <a:rPr lang="en-US" sz="2000" smtClean="0">
                <a:solidFill>
                  <a:srgbClr val="C00000"/>
                </a:solidFill>
                <a:latin typeface="Times New Roman" panose="02020603050405020304" pitchFamily="18" charset="0"/>
                <a:ea typeface="+mn-ea"/>
                <a:cs typeface="Times New Roman" panose="02020603050405020304" pitchFamily="18" charset="0"/>
              </a:rPr>
              <a:t> </a:t>
            </a:r>
            <a:r>
              <a:rPr lang="en-US" sz="2000" err="1" smtClean="0">
                <a:solidFill>
                  <a:srgbClr val="C00000"/>
                </a:solidFill>
                <a:latin typeface="Times New Roman" panose="02020603050405020304" pitchFamily="18" charset="0"/>
                <a:ea typeface="+mn-ea"/>
                <a:cs typeface="Times New Roman" panose="02020603050405020304" pitchFamily="18" charset="0"/>
              </a:rPr>
              <a:t>Mi</a:t>
            </a:r>
            <a:endParaRPr lang="en-US" sz="2000">
              <a:solidFill>
                <a:srgbClr val="C00000"/>
              </a:solidFill>
              <a:latin typeface="Times New Roman" panose="02020603050405020304" pitchFamily="18" charset="0"/>
              <a:ea typeface="+mn-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816362"/>
          </a:xfrm>
          <a:prstGeom prst="rect">
            <a:avLst/>
          </a:prstGeom>
        </p:spPr>
        <p:txBody>
          <a:bodyPr vert="horz" wrap="square" lIns="91440" tIns="45720" rIns="91440" bIns="45720" rtlCol="0">
            <a:noAutofit/>
          </a:bodyPr>
          <a:lstStyle/>
          <a:p>
            <a:pPr marL="0" indent="0">
              <a:spcAft>
                <a:spcPts val="600"/>
              </a:spcAft>
              <a:buNone/>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 Giao diện chính của phần mềm</a:t>
            </a:r>
            <a:endParaRPr lang="en-US" sz="2800" dirty="0" smtClean="0">
              <a:solidFill>
                <a:prstClr val="black">
                  <a:lumMod val="75000"/>
                  <a:lumOff val="25000"/>
                </a:prst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12711" y="1824290"/>
            <a:ext cx="6713578" cy="3189670"/>
          </a:xfrm>
          <a:prstGeom prst="rect">
            <a:avLst/>
          </a:prstGeom>
        </p:spPr>
      </p:pic>
      <p:sp>
        <p:nvSpPr>
          <p:cNvPr id="2" name="Slide Number Placeholder 1"/>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1480948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đăng nhập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724" y="1890965"/>
            <a:ext cx="614482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91499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hướng dẫn sử dụng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12</a:t>
            </a:fld>
            <a:endParaRPr lang="en-US"/>
          </a:p>
        </p:txBody>
      </p:sp>
      <p:pic>
        <p:nvPicPr>
          <p:cNvPr id="3" name="Picture 2"/>
          <p:cNvPicPr>
            <a:picLocks noChangeAspect="1"/>
          </p:cNvPicPr>
          <p:nvPr/>
        </p:nvPicPr>
        <p:blipFill>
          <a:blip r:embed="rId2"/>
          <a:stretch>
            <a:fillRect/>
          </a:stretch>
        </p:blipFill>
        <p:spPr>
          <a:xfrm>
            <a:off x="4791075" y="828675"/>
            <a:ext cx="4352925" cy="4212432"/>
          </a:xfrm>
          <a:prstGeom prst="rect">
            <a:avLst/>
          </a:prstGeom>
        </p:spPr>
      </p:pic>
    </p:spTree>
    <p:extLst>
      <p:ext uri="{BB962C8B-B14F-4D97-AF65-F5344CB8AC3E}">
        <p14:creationId xmlns:p14="http://schemas.microsoft.com/office/powerpoint/2010/main" val="2542630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2072128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1220811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Phòng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1518392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943975"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2217298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quản lí tài khoản</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3134190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3142513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dịch vụ</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32925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6;p26"/>
          <p:cNvSpPr txBox="1">
            <a:spLocks noGrp="1"/>
          </p:cNvSpPr>
          <p:nvPr>
            <p:ph type="title"/>
          </p:nvPr>
        </p:nvSpPr>
        <p:spPr>
          <a:xfrm>
            <a:off x="2798994" y="140018"/>
            <a:ext cx="7053666" cy="747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latin typeface="Times New Roman" panose="02020603050405020304" pitchFamily="18" charset="0"/>
                <a:cs typeface="Times New Roman" panose="02020603050405020304" pitchFamily="18" charset="0"/>
              </a:rPr>
              <a:t>THÀNH VIÊN NHÓM</a:t>
            </a:r>
            <a:endParaRPr sz="3200">
              <a:latin typeface="Times New Roman" panose="02020603050405020304" pitchFamily="18" charset="0"/>
              <a:cs typeface="Times New Roman" panose="02020603050405020304" pitchFamily="18" charset="0"/>
            </a:endParaRPr>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2367537921"/>
              </p:ext>
            </p:extLst>
          </p:nvPr>
        </p:nvGraphicFramePr>
        <p:xfrm>
          <a:off x="993458" y="1611630"/>
          <a:ext cx="6836092" cy="2643597"/>
        </p:xfrm>
        <a:graphic>
          <a:graphicData uri="http://schemas.openxmlformats.org/drawingml/2006/table">
            <a:tbl>
              <a:tblPr firstRow="1" bandRow="1">
                <a:tableStyleId>{72833802-FEF1-4C79-8D5D-14CF1EAF98D9}</a:tableStyleId>
              </a:tblPr>
              <a:tblGrid>
                <a:gridCol w="3418046">
                  <a:extLst>
                    <a:ext uri="{9D8B030D-6E8A-4147-A177-3AD203B41FA5}">
                      <a16:colId xmlns:a16="http://schemas.microsoft.com/office/drawing/2014/main" val="3529331168"/>
                    </a:ext>
                  </a:extLst>
                </a:gridCol>
                <a:gridCol w="3418046">
                  <a:extLst>
                    <a:ext uri="{9D8B030D-6E8A-4147-A177-3AD203B41FA5}">
                      <a16:colId xmlns:a16="http://schemas.microsoft.com/office/drawing/2014/main" val="3432704142"/>
                    </a:ext>
                  </a:extLst>
                </a:gridCol>
              </a:tblGrid>
              <a:tr h="604464">
                <a:tc>
                  <a:txBody>
                    <a:bodyPr/>
                    <a:lstStyle/>
                    <a:p>
                      <a:pPr algn="ctr"/>
                      <a:r>
                        <a:rPr lang="en-US" sz="2600" err="1" smtClean="0">
                          <a:latin typeface="Times New Roman" panose="02020603050405020304" pitchFamily="18" charset="0"/>
                          <a:cs typeface="Times New Roman" panose="02020603050405020304" pitchFamily="18" charset="0"/>
                        </a:rPr>
                        <a:t>Họ</a:t>
                      </a:r>
                      <a:r>
                        <a:rPr lang="en-US" sz="2600" baseline="0" smtClean="0">
                          <a:latin typeface="Times New Roman" panose="02020603050405020304" pitchFamily="18" charset="0"/>
                          <a:cs typeface="Times New Roman" panose="02020603050405020304" pitchFamily="18" charset="0"/>
                        </a:rPr>
                        <a:t> </a:t>
                      </a:r>
                      <a:r>
                        <a:rPr lang="en-US" sz="2600" baseline="0" err="1" smtClean="0">
                          <a:latin typeface="Times New Roman" panose="02020603050405020304" pitchFamily="18" charset="0"/>
                          <a:cs typeface="Times New Roman" panose="02020603050405020304" pitchFamily="18" charset="0"/>
                        </a:rPr>
                        <a:t>và</a:t>
                      </a:r>
                      <a:r>
                        <a:rPr lang="en-US" sz="2600" baseline="0" smtClean="0">
                          <a:latin typeface="Times New Roman" panose="02020603050405020304" pitchFamily="18" charset="0"/>
                          <a:cs typeface="Times New Roman" panose="02020603050405020304" pitchFamily="18" charset="0"/>
                        </a:rPr>
                        <a:t> </a:t>
                      </a:r>
                      <a:r>
                        <a:rPr lang="en-US" sz="2600" baseline="0" err="1" smtClean="0">
                          <a:latin typeface="Times New Roman" panose="02020603050405020304" pitchFamily="18" charset="0"/>
                          <a:cs typeface="Times New Roman" panose="02020603050405020304" pitchFamily="18" charset="0"/>
                        </a:rPr>
                        <a:t>tên</a:t>
                      </a:r>
                      <a:endParaRPr lang="en-US" sz="2600">
                        <a:latin typeface="Times New Roman" panose="02020603050405020304" pitchFamily="18" charset="0"/>
                        <a:cs typeface="Times New Roman" panose="02020603050405020304" pitchFamily="18" charset="0"/>
                      </a:endParaRPr>
                    </a:p>
                  </a:txBody>
                  <a:tcPr/>
                </a:tc>
                <a:tc>
                  <a:txBody>
                    <a:bodyPr/>
                    <a:lstStyle/>
                    <a:p>
                      <a:pPr algn="ctr"/>
                      <a:r>
                        <a:rPr lang="en-US" sz="2600" smtClean="0">
                          <a:latin typeface="Times New Roman" panose="02020603050405020304" pitchFamily="18" charset="0"/>
                          <a:cs typeface="Times New Roman" panose="02020603050405020304" pitchFamily="18" charset="0"/>
                        </a:rPr>
                        <a:t>MSSV</a:t>
                      </a:r>
                      <a:endParaRPr lang="en-US" sz="2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9777645"/>
                  </a:ext>
                </a:extLst>
              </a:tr>
              <a:tr h="679711">
                <a:tc>
                  <a:txBody>
                    <a:bodyPr/>
                    <a:lstStyle/>
                    <a:p>
                      <a:pPr algn="ctr"/>
                      <a:r>
                        <a:rPr lang="en-US" sz="2600" err="1" smtClean="0">
                          <a:latin typeface="Times New Roman" panose="02020603050405020304" pitchFamily="18" charset="0"/>
                          <a:cs typeface="Times New Roman" panose="02020603050405020304" pitchFamily="18" charset="0"/>
                        </a:rPr>
                        <a:t>Dương</a:t>
                      </a:r>
                      <a:r>
                        <a:rPr lang="en-US" sz="2600" baseline="0" smtClean="0">
                          <a:latin typeface="Times New Roman" panose="02020603050405020304" pitchFamily="18" charset="0"/>
                          <a:cs typeface="Times New Roman" panose="02020603050405020304" pitchFamily="18" charset="0"/>
                        </a:rPr>
                        <a:t> </a:t>
                      </a:r>
                      <a:r>
                        <a:rPr lang="en-US" sz="2600" baseline="0" err="1" smtClean="0">
                          <a:latin typeface="Times New Roman" panose="02020603050405020304" pitchFamily="18" charset="0"/>
                          <a:cs typeface="Times New Roman" panose="02020603050405020304" pitchFamily="18" charset="0"/>
                        </a:rPr>
                        <a:t>Đình</a:t>
                      </a:r>
                      <a:r>
                        <a:rPr lang="en-US" sz="2600" baseline="0" smtClean="0">
                          <a:latin typeface="Times New Roman" panose="02020603050405020304" pitchFamily="18" charset="0"/>
                          <a:cs typeface="Times New Roman" panose="02020603050405020304" pitchFamily="18" charset="0"/>
                        </a:rPr>
                        <a:t> </a:t>
                      </a:r>
                      <a:r>
                        <a:rPr lang="en-US" sz="2600" baseline="0" err="1" smtClean="0">
                          <a:latin typeface="Times New Roman" panose="02020603050405020304" pitchFamily="18" charset="0"/>
                          <a:cs typeface="Times New Roman" panose="02020603050405020304" pitchFamily="18" charset="0"/>
                        </a:rPr>
                        <a:t>Hải</a:t>
                      </a:r>
                      <a:endParaRPr lang="en-US" sz="2600">
                        <a:latin typeface="Times New Roman" panose="02020603050405020304" pitchFamily="18" charset="0"/>
                        <a:cs typeface="Times New Roman" panose="02020603050405020304" pitchFamily="18" charset="0"/>
                      </a:endParaRPr>
                    </a:p>
                  </a:txBody>
                  <a:tcPr/>
                </a:tc>
                <a:tc>
                  <a:txBody>
                    <a:bodyPr/>
                    <a:lstStyle/>
                    <a:p>
                      <a:pPr algn="ctr"/>
                      <a:r>
                        <a:rPr lang="en-US" sz="2600" smtClean="0">
                          <a:latin typeface="Times New Roman" panose="02020603050405020304" pitchFamily="18" charset="0"/>
                          <a:cs typeface="Times New Roman" panose="02020603050405020304" pitchFamily="18" charset="0"/>
                        </a:rPr>
                        <a:t>2001181093</a:t>
                      </a:r>
                      <a:endParaRPr lang="en-US" sz="2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6059427"/>
                  </a:ext>
                </a:extLst>
              </a:tr>
              <a:tr h="679711">
                <a:tc>
                  <a:txBody>
                    <a:bodyPr/>
                    <a:lstStyle/>
                    <a:p>
                      <a:pPr algn="ctr"/>
                      <a:r>
                        <a:rPr lang="en-US" sz="2600" err="1" smtClean="0">
                          <a:latin typeface="Times New Roman" panose="02020603050405020304" pitchFamily="18" charset="0"/>
                          <a:cs typeface="Times New Roman" panose="02020603050405020304" pitchFamily="18" charset="0"/>
                        </a:rPr>
                        <a:t>Nguyễn</a:t>
                      </a:r>
                      <a:r>
                        <a:rPr lang="en-US" sz="2600" baseline="0" smtClean="0">
                          <a:latin typeface="Times New Roman" panose="02020603050405020304" pitchFamily="18" charset="0"/>
                          <a:cs typeface="Times New Roman" panose="02020603050405020304" pitchFamily="18" charset="0"/>
                        </a:rPr>
                        <a:t> </a:t>
                      </a:r>
                      <a:r>
                        <a:rPr lang="en-US" sz="2600" baseline="0" err="1" smtClean="0">
                          <a:latin typeface="Times New Roman" panose="02020603050405020304" pitchFamily="18" charset="0"/>
                          <a:cs typeface="Times New Roman" panose="02020603050405020304" pitchFamily="18" charset="0"/>
                        </a:rPr>
                        <a:t>Văn</a:t>
                      </a:r>
                      <a:r>
                        <a:rPr lang="en-US" sz="2600" baseline="0" smtClean="0">
                          <a:latin typeface="Times New Roman" panose="02020603050405020304" pitchFamily="18" charset="0"/>
                          <a:cs typeface="Times New Roman" panose="02020603050405020304" pitchFamily="18" charset="0"/>
                        </a:rPr>
                        <a:t> </a:t>
                      </a:r>
                      <a:r>
                        <a:rPr lang="en-US" sz="2600" baseline="0" err="1" smtClean="0">
                          <a:latin typeface="Times New Roman" panose="02020603050405020304" pitchFamily="18" charset="0"/>
                          <a:cs typeface="Times New Roman" panose="02020603050405020304" pitchFamily="18" charset="0"/>
                        </a:rPr>
                        <a:t>Vũ</a:t>
                      </a:r>
                      <a:endParaRPr lang="en-US" sz="2600">
                        <a:latin typeface="Times New Roman" panose="02020603050405020304" pitchFamily="18" charset="0"/>
                        <a:cs typeface="Times New Roman" panose="02020603050405020304" pitchFamily="18" charset="0"/>
                      </a:endParaRPr>
                    </a:p>
                  </a:txBody>
                  <a:tcPr/>
                </a:tc>
                <a:tc>
                  <a:txBody>
                    <a:bodyPr/>
                    <a:lstStyle/>
                    <a:p>
                      <a:pPr algn="ctr"/>
                      <a:r>
                        <a:rPr lang="en-US" sz="2600" smtClean="0">
                          <a:latin typeface="Times New Roman" panose="02020603050405020304" pitchFamily="18" charset="0"/>
                          <a:cs typeface="Times New Roman" panose="02020603050405020304" pitchFamily="18" charset="0"/>
                        </a:rPr>
                        <a:t>2001181424</a:t>
                      </a:r>
                      <a:endParaRPr lang="en-US" sz="2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6107579"/>
                  </a:ext>
                </a:extLst>
              </a:tr>
              <a:tr h="679711">
                <a:tc>
                  <a:txBody>
                    <a:bodyPr/>
                    <a:lstStyle/>
                    <a:p>
                      <a:pPr algn="ctr"/>
                      <a:r>
                        <a:rPr lang="en-US" sz="2600" err="1" smtClean="0">
                          <a:latin typeface="Times New Roman" panose="02020603050405020304" pitchFamily="18" charset="0"/>
                          <a:cs typeface="Times New Roman" panose="02020603050405020304" pitchFamily="18" charset="0"/>
                        </a:rPr>
                        <a:t>Nguyễn</a:t>
                      </a:r>
                      <a:r>
                        <a:rPr lang="en-US" sz="2600" baseline="0" smtClean="0">
                          <a:latin typeface="Times New Roman" panose="02020603050405020304" pitchFamily="18" charset="0"/>
                          <a:cs typeface="Times New Roman" panose="02020603050405020304" pitchFamily="18" charset="0"/>
                        </a:rPr>
                        <a:t> </a:t>
                      </a:r>
                      <a:r>
                        <a:rPr lang="en-US" sz="2600" baseline="0" err="1" smtClean="0">
                          <a:latin typeface="Times New Roman" panose="02020603050405020304" pitchFamily="18" charset="0"/>
                          <a:cs typeface="Times New Roman" panose="02020603050405020304" pitchFamily="18" charset="0"/>
                        </a:rPr>
                        <a:t>Huy</a:t>
                      </a:r>
                      <a:r>
                        <a:rPr lang="en-US" sz="2600" baseline="0" smtClean="0">
                          <a:latin typeface="Times New Roman" panose="02020603050405020304" pitchFamily="18" charset="0"/>
                          <a:cs typeface="Times New Roman" panose="02020603050405020304" pitchFamily="18" charset="0"/>
                        </a:rPr>
                        <a:t> </a:t>
                      </a:r>
                      <a:r>
                        <a:rPr lang="en-US" sz="2600" baseline="0" err="1" smtClean="0">
                          <a:latin typeface="Times New Roman" panose="02020603050405020304" pitchFamily="18" charset="0"/>
                          <a:cs typeface="Times New Roman" panose="02020603050405020304" pitchFamily="18" charset="0"/>
                        </a:rPr>
                        <a:t>Hoàng</a:t>
                      </a:r>
                      <a:endParaRPr lang="en-US" sz="2600">
                        <a:latin typeface="Times New Roman" panose="02020603050405020304" pitchFamily="18" charset="0"/>
                        <a:cs typeface="Times New Roman" panose="02020603050405020304" pitchFamily="18" charset="0"/>
                      </a:endParaRPr>
                    </a:p>
                  </a:txBody>
                  <a:tcPr/>
                </a:tc>
                <a:tc>
                  <a:txBody>
                    <a:bodyPr/>
                    <a:lstStyle/>
                    <a:p>
                      <a:pPr algn="ctr"/>
                      <a:r>
                        <a:rPr lang="en-US" sz="2600" smtClean="0">
                          <a:latin typeface="Times New Roman" panose="02020603050405020304" pitchFamily="18" charset="0"/>
                          <a:cs typeface="Times New Roman" panose="02020603050405020304" pitchFamily="18" charset="0"/>
                        </a:rPr>
                        <a:t>2001180461</a:t>
                      </a:r>
                      <a:endParaRPr lang="en-US" sz="2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0323517"/>
                  </a:ext>
                </a:extLst>
              </a:tr>
            </a:tbl>
          </a:graphicData>
        </a:graphic>
      </p:graphicFrame>
      <p:sp>
        <p:nvSpPr>
          <p:cNvPr id="8" name="Slide Number Placeholder 7"/>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2301892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chức năng thuê phòng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21</a:t>
            </a:fld>
            <a:endParaRPr lang="en-US"/>
          </a:p>
        </p:txBody>
      </p:sp>
    </p:spTree>
    <p:extLst>
      <p:ext uri="{BB962C8B-B14F-4D97-AF65-F5344CB8AC3E}">
        <p14:creationId xmlns:p14="http://schemas.microsoft.com/office/powerpoint/2010/main" val="2363922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82CCC60-E8CD-4174-8B1A-7DF615B22EEF}" type="slidenum">
              <a:rPr lang="en-US" smtClean="0"/>
              <a:pPr/>
              <a:t>22</a:t>
            </a:fld>
            <a:endParaRPr lang="en-US"/>
          </a:p>
        </p:txBody>
      </p:sp>
    </p:spTree>
    <p:extLst>
      <p:ext uri="{BB962C8B-B14F-4D97-AF65-F5344CB8AC3E}">
        <p14:creationId xmlns:p14="http://schemas.microsoft.com/office/powerpoint/2010/main" val="2206338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chức năng trả phòng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3332124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24</a:t>
            </a:fld>
            <a:endParaRPr lang="en-US"/>
          </a:p>
        </p:txBody>
      </p:sp>
      <p:pic>
        <p:nvPicPr>
          <p:cNvPr id="3" name="Picture 2"/>
          <p:cNvPicPr>
            <a:picLocks noChangeAspect="1"/>
          </p:cNvPicPr>
          <p:nvPr/>
        </p:nvPicPr>
        <p:blipFill>
          <a:blip r:embed="rId2"/>
          <a:stretch>
            <a:fillRect/>
          </a:stretch>
        </p:blipFill>
        <p:spPr>
          <a:xfrm>
            <a:off x="0" y="0"/>
            <a:ext cx="9144000" cy="4767263"/>
          </a:xfrm>
          <a:prstGeom prst="rect">
            <a:avLst/>
          </a:prstGeom>
        </p:spPr>
      </p:pic>
    </p:spTree>
    <p:extLst>
      <p:ext uri="{BB962C8B-B14F-4D97-AF65-F5344CB8AC3E}">
        <p14:creationId xmlns:p14="http://schemas.microsoft.com/office/powerpoint/2010/main" val="2401304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a:t>
            </a: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lịch sử thanh toán</a:t>
            </a:r>
            <a:endParaRPr lang="en-US" sz="2800" smtClean="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25</a:t>
            </a:fld>
            <a:endParaRPr lang="en-US"/>
          </a:p>
        </p:txBody>
      </p:sp>
    </p:spTree>
    <p:extLst>
      <p:ext uri="{BB962C8B-B14F-4D97-AF65-F5344CB8AC3E}">
        <p14:creationId xmlns:p14="http://schemas.microsoft.com/office/powerpoint/2010/main" val="4192063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26</a:t>
            </a:fld>
            <a:endParaRPr lang="en-US"/>
          </a:p>
        </p:txBody>
      </p:sp>
      <p:pic>
        <p:nvPicPr>
          <p:cNvPr id="6" name="Picture 5"/>
          <p:cNvPicPr>
            <a:picLocks noChangeAspect="1"/>
          </p:cNvPicPr>
          <p:nvPr/>
        </p:nvPicPr>
        <p:blipFill>
          <a:blip r:embed="rId2"/>
          <a:stretch>
            <a:fillRect/>
          </a:stretch>
        </p:blipFill>
        <p:spPr>
          <a:xfrm>
            <a:off x="0" y="-277957"/>
            <a:ext cx="9144000" cy="5657850"/>
          </a:xfrm>
          <a:prstGeom prst="rect">
            <a:avLst/>
          </a:prstGeom>
        </p:spPr>
      </p:pic>
    </p:spTree>
    <p:extLst>
      <p:ext uri="{BB962C8B-B14F-4D97-AF65-F5344CB8AC3E}">
        <p14:creationId xmlns:p14="http://schemas.microsoft.com/office/powerpoint/2010/main" val="1892456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vật dụng trong phòng</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27</a:t>
            </a:fld>
            <a:endParaRPr lang="en-US"/>
          </a:p>
        </p:txBody>
      </p:sp>
    </p:spTree>
    <p:extLst>
      <p:ext uri="{BB962C8B-B14F-4D97-AF65-F5344CB8AC3E}">
        <p14:creationId xmlns:p14="http://schemas.microsoft.com/office/powerpoint/2010/main" val="3409453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82CCC60-E8CD-4174-8B1A-7DF615B22EEF}" type="slidenum">
              <a:rPr lang="en-US" smtClean="0"/>
              <a:pPr/>
              <a:t>28</a:t>
            </a:fld>
            <a:endParaRPr lang="en-US"/>
          </a:p>
        </p:txBody>
      </p:sp>
    </p:spTree>
    <p:extLst>
      <p:ext uri="{BB962C8B-B14F-4D97-AF65-F5344CB8AC3E}">
        <p14:creationId xmlns:p14="http://schemas.microsoft.com/office/powerpoint/2010/main" val="736107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sử dụng dịch vụ</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29</a:t>
            </a:fld>
            <a:endParaRPr lang="en-US"/>
          </a:p>
        </p:txBody>
      </p:sp>
    </p:spTree>
    <p:extLst>
      <p:ext uri="{BB962C8B-B14F-4D97-AF65-F5344CB8AC3E}">
        <p14:creationId xmlns:p14="http://schemas.microsoft.com/office/powerpoint/2010/main" val="4076092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solidFill>
                  <a:srgbClr val="0070C0"/>
                </a:solidFill>
                <a:latin typeface="Times New Roman" panose="02020603050405020304" pitchFamily="18" charset="0"/>
                <a:cs typeface="Times New Roman" panose="02020603050405020304" pitchFamily="18" charset="0"/>
              </a:rPr>
              <a:t>NỘI DUNG</a:t>
            </a:r>
            <a:endParaRPr lang="en-US" dirty="0"/>
          </a:p>
        </p:txBody>
      </p:sp>
      <p:sp>
        <p:nvSpPr>
          <p:cNvPr id="5" name="Content Placeholder 4"/>
          <p:cNvSpPr>
            <a:spLocks noGrp="1"/>
          </p:cNvSpPr>
          <p:nvPr>
            <p:ph idx="1"/>
          </p:nvPr>
        </p:nvSpPr>
        <p:spPr>
          <a:xfrm>
            <a:off x="2391465" y="1441751"/>
            <a:ext cx="6284320" cy="3511061"/>
          </a:xfrm>
        </p:spPr>
        <p:txBody>
          <a:bodyPr/>
          <a:lstStyle/>
          <a:p>
            <a:pPr algn="just">
              <a:buFont typeface="Wingdings" pitchFamily="2" charset="2"/>
              <a:buChar char="v"/>
              <a:tabLst>
                <a:tab pos="981075" algn="l"/>
              </a:tabLst>
            </a:pPr>
            <a:r>
              <a:rPr lang="en-US" b="1">
                <a:solidFill>
                  <a:srgbClr val="0070C0"/>
                </a:solidFill>
                <a:latin typeface="Times New Roman" panose="02020603050405020304" pitchFamily="18" charset="0"/>
                <a:cs typeface="Times New Roman" panose="02020603050405020304" pitchFamily="18" charset="0"/>
              </a:rPr>
              <a:t>Giới thiệu đề tài </a:t>
            </a:r>
            <a:endParaRPr lang="en-US" b="1" smtClean="0">
              <a:solidFill>
                <a:srgbClr val="0070C0"/>
              </a:solidFill>
              <a:latin typeface="Times New Roman" panose="02020603050405020304" pitchFamily="18" charset="0"/>
              <a:cs typeface="Times New Roman" panose="02020603050405020304" pitchFamily="18" charset="0"/>
            </a:endParaRPr>
          </a:p>
          <a:p>
            <a:pPr algn="just">
              <a:buFont typeface="Wingdings" pitchFamily="2" charset="2"/>
              <a:buChar char="v"/>
              <a:tabLst>
                <a:tab pos="981075" algn="l"/>
              </a:tabLst>
            </a:pPr>
            <a:r>
              <a:rPr lang="en-US" b="1" smtClean="0">
                <a:solidFill>
                  <a:srgbClr val="0070C0"/>
                </a:solidFill>
                <a:latin typeface="Times New Roman" panose="02020603050405020304" pitchFamily="18" charset="0"/>
                <a:cs typeface="Times New Roman" panose="02020603050405020304" pitchFamily="18" charset="0"/>
              </a:rPr>
              <a:t>Giới thiệu database</a:t>
            </a:r>
            <a:endParaRPr lang="en-US" b="1">
              <a:solidFill>
                <a:srgbClr val="0070C0"/>
              </a:solidFill>
              <a:latin typeface="Times New Roman" panose="02020603050405020304" pitchFamily="18" charset="0"/>
              <a:cs typeface="Times New Roman" panose="02020603050405020304" pitchFamily="18" charset="0"/>
            </a:endParaRPr>
          </a:p>
          <a:p>
            <a:pPr algn="just">
              <a:buFont typeface="Wingdings" pitchFamily="2" charset="2"/>
              <a:buChar char="v"/>
            </a:pPr>
            <a:r>
              <a:rPr lang="en-US" b="1">
                <a:solidFill>
                  <a:srgbClr val="0070C0"/>
                </a:solidFill>
                <a:latin typeface="Times New Roman" panose="02020603050405020304" pitchFamily="18" charset="0"/>
                <a:cs typeface="Times New Roman" panose="02020603050405020304" pitchFamily="18" charset="0"/>
              </a:rPr>
              <a:t>Chức năng phần </a:t>
            </a:r>
            <a:r>
              <a:rPr lang="en-US" b="1" smtClean="0">
                <a:solidFill>
                  <a:srgbClr val="0070C0"/>
                </a:solidFill>
                <a:latin typeface="Times New Roman" panose="02020603050405020304" pitchFamily="18" charset="0"/>
                <a:cs typeface="Times New Roman" panose="02020603050405020304" pitchFamily="18" charset="0"/>
              </a:rPr>
              <a:t>mềm</a:t>
            </a:r>
            <a:endParaRPr lang="en-US" b="1">
              <a:solidFill>
                <a:srgbClr val="0070C0"/>
              </a:solidFill>
              <a:latin typeface="Times New Roman" panose="02020603050405020304" pitchFamily="18" charset="0"/>
              <a:cs typeface="Times New Roman" panose="02020603050405020304" pitchFamily="18" charset="0"/>
            </a:endParaRPr>
          </a:p>
          <a:p>
            <a:pPr algn="just">
              <a:buFont typeface="Wingdings" pitchFamily="2" charset="2"/>
              <a:buChar char="v"/>
            </a:pPr>
            <a:r>
              <a:rPr lang="en-US" b="1">
                <a:solidFill>
                  <a:srgbClr val="0070C0"/>
                </a:solidFill>
                <a:latin typeface="Times New Roman" panose="02020603050405020304" pitchFamily="18" charset="0"/>
                <a:cs typeface="Times New Roman" panose="02020603050405020304" pitchFamily="18" charset="0"/>
              </a:rPr>
              <a:t>Kết </a:t>
            </a:r>
            <a:r>
              <a:rPr lang="en-US" b="1" smtClean="0">
                <a:solidFill>
                  <a:srgbClr val="0070C0"/>
                </a:solidFill>
                <a:latin typeface="Times New Roman" panose="02020603050405020304" pitchFamily="18" charset="0"/>
                <a:cs typeface="Times New Roman" panose="02020603050405020304" pitchFamily="18" charset="0"/>
              </a:rPr>
              <a:t>luận</a:t>
            </a: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TextBox 4"/>
          <p:cNvSpPr txBox="1"/>
          <p:nvPr/>
        </p:nvSpPr>
        <p:spPr>
          <a:xfrm>
            <a:off x="659279" y="1299822"/>
            <a:ext cx="7067010" cy="524468"/>
          </a:xfrm>
          <a:prstGeom prst="rect">
            <a:avLst/>
          </a:prstGeom>
        </p:spPr>
        <p:txBody>
          <a:bodyPr vert="horz" wrap="square" lIns="91440" tIns="45720" rIns="91440" bIns="45720" rtlCol="0">
            <a:noAutofit/>
          </a:bodyPr>
          <a:lstStyle/>
          <a:p>
            <a:pPr marL="457200" indent="-457200">
              <a:spcAft>
                <a:spcPts val="600"/>
              </a:spcAft>
              <a:buFontTx/>
              <a:buChar char="-"/>
            </a:pPr>
            <a:r>
              <a:rPr lang="en-US" sz="2800" smtClean="0">
                <a:solidFill>
                  <a:prstClr val="black">
                    <a:lumMod val="75000"/>
                    <a:lumOff val="25000"/>
                  </a:prstClr>
                </a:solidFill>
                <a:latin typeface="Times New Roman" panose="02020603050405020304" pitchFamily="18" charset="0"/>
                <a:cs typeface="Times New Roman" panose="02020603050405020304" pitchFamily="18" charset="0"/>
              </a:rPr>
              <a:t>Form khách hàng</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82CCC60-E8CD-4174-8B1A-7DF615B22EEF}" type="slidenum">
              <a:rPr lang="en-US" smtClean="0"/>
              <a:pPr/>
              <a:t>30</a:t>
            </a:fld>
            <a:endParaRPr lang="en-US"/>
          </a:p>
        </p:txBody>
      </p:sp>
    </p:spTree>
    <p:extLst>
      <p:ext uri="{BB962C8B-B14F-4D97-AF65-F5344CB8AC3E}">
        <p14:creationId xmlns:p14="http://schemas.microsoft.com/office/powerpoint/2010/main" val="3224250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67074" y="257175"/>
            <a:ext cx="4181476" cy="830997"/>
          </a:xfrm>
          <a:prstGeom prst="rect">
            <a:avLst/>
          </a:prstGeom>
          <a:noFill/>
        </p:spPr>
        <p:txBody>
          <a:bodyPr wrap="square" rtlCol="0">
            <a:spAutoFit/>
          </a:bodyPr>
          <a:lstStyle/>
          <a:p>
            <a:r>
              <a:rPr lang="en-US" sz="2400" b="1" smtClean="0">
                <a:solidFill>
                  <a:schemeClr val="tx2">
                    <a:lumMod val="60000"/>
                    <a:lumOff val="40000"/>
                  </a:schemeClr>
                </a:solidFill>
              </a:rPr>
              <a:t>DEMO Chương Trình</a:t>
            </a:r>
          </a:p>
          <a:p>
            <a:endParaRPr lang="en-US" sz="2400" b="1">
              <a:solidFill>
                <a:schemeClr val="tx2">
                  <a:lumMod val="60000"/>
                  <a:lumOff val="40000"/>
                </a:scheme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pPr/>
              <a:t>31</a:t>
            </a:fld>
            <a:endParaRPr lang="en-US"/>
          </a:p>
        </p:txBody>
      </p:sp>
    </p:spTree>
    <p:extLst>
      <p:ext uri="{BB962C8B-B14F-4D97-AF65-F5344CB8AC3E}">
        <p14:creationId xmlns:p14="http://schemas.microsoft.com/office/powerpoint/2010/main" val="3427749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Giới thiệu đề tài</a:t>
            </a:r>
          </a:p>
        </p:txBody>
      </p:sp>
      <p:sp>
        <p:nvSpPr>
          <p:cNvPr id="11" name="Rectangle 10"/>
          <p:cNvSpPr/>
          <p:nvPr/>
        </p:nvSpPr>
        <p:spPr>
          <a:xfrm>
            <a:off x="853807" y="1338449"/>
            <a:ext cx="7298675" cy="3416320"/>
          </a:xfrm>
          <a:prstGeom prst="rect">
            <a:avLst/>
          </a:prstGeom>
        </p:spPr>
        <p:txBody>
          <a:bodyPr wrap="square">
            <a:spAutoFit/>
          </a:bodyPr>
          <a:lstStyle/>
          <a:p>
            <a:pPr algn="just">
              <a:lnSpc>
                <a:spcPct val="150000"/>
              </a:lnSpc>
              <a:spcAft>
                <a:spcPts val="600"/>
              </a:spcAft>
            </a:pPr>
            <a:r>
              <a:rPr lang="en-US" sz="2400" smtClean="0">
                <a:latin typeface="Times New Roman" panose="02020603050405020304" pitchFamily="18" charset="0"/>
                <a:cs typeface="Times New Roman" panose="02020603050405020304" pitchFamily="18" charset="0"/>
              </a:rPr>
              <a:t>	Quản </a:t>
            </a:r>
            <a:r>
              <a:rPr lang="en-US" sz="2400">
                <a:latin typeface="Times New Roman" panose="02020603050405020304" pitchFamily="18" charset="0"/>
                <a:cs typeface="Times New Roman" panose="02020603050405020304" pitchFamily="18" charset="0"/>
              </a:rPr>
              <a:t>lý khách sạn là một khối nghiệp phức tạp, do đó cần một phần mềm hỗ trợ cho công việc thuận lợi. Đề tài vừa có giá trị thực tế vừa có giá trị trong việc học tập. Vì sau khi Thực hiện đề tài, chúng em sẽ nâng cao kiến thức chuyên môn và bồi dưỡng thêm kiến thức về nghiệp vụ quản lý.</a:t>
            </a: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86978"/>
            <a:ext cx="8093365" cy="763525"/>
          </a:xfrm>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Giới thiệu đề tài</a:t>
            </a:r>
          </a:p>
        </p:txBody>
      </p:sp>
      <p:sp>
        <p:nvSpPr>
          <p:cNvPr id="11" name="Rectangle 10"/>
          <p:cNvSpPr/>
          <p:nvPr/>
        </p:nvSpPr>
        <p:spPr>
          <a:xfrm>
            <a:off x="853807" y="1338449"/>
            <a:ext cx="7298675" cy="2241960"/>
          </a:xfrm>
          <a:prstGeom prst="rect">
            <a:avLst/>
          </a:prstGeom>
        </p:spPr>
        <p:txBody>
          <a:bodyPr wrap="square">
            <a:spAutoFit/>
          </a:bodyPr>
          <a:lstStyle/>
          <a:p>
            <a:pPr algn="just">
              <a:lnSpc>
                <a:spcPct val="150000"/>
              </a:lnSpc>
            </a:pPr>
            <a:r>
              <a:rPr lang="en-US" sz="2400">
                <a:latin typeface="Times New Roman" panose="02020603050405020304" pitchFamily="18" charset="0"/>
                <a:cs typeface="Times New Roman" panose="02020603050405020304" pitchFamily="18" charset="0"/>
              </a:rPr>
              <a:t>	Phần mềm sẽ thực hiện được các nhiệm vụ cơ bản: thực hiện việc đặt phòng, làm thủ tục nhận phòng cũng như trả phòng cho khách. Cung cấp các dịch vụ khi khách có yêu cầu. Hỗ trợ cho việc quản lý tốt nhất có thể.</a:t>
            </a:r>
          </a:p>
        </p:txBody>
      </p:sp>
      <p:sp>
        <p:nvSpPr>
          <p:cNvPr id="2" name="Slide Number Placeholder 1"/>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354491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GIỚI THIỆU DATABASE</a:t>
            </a:r>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2817676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GIỚI THIỆU DATABASE</a:t>
            </a:r>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pPr/>
              <a:t>7</a:t>
            </a:fld>
            <a:endParaRPr lang="en-US"/>
          </a:p>
        </p:txBody>
      </p:sp>
      <p:pic>
        <p:nvPicPr>
          <p:cNvPr id="4" name="Picture 3"/>
          <p:cNvPicPr>
            <a:picLocks noChangeAspect="1"/>
          </p:cNvPicPr>
          <p:nvPr/>
        </p:nvPicPr>
        <p:blipFill>
          <a:blip r:embed="rId2"/>
          <a:stretch>
            <a:fillRect/>
          </a:stretch>
        </p:blipFill>
        <p:spPr>
          <a:xfrm>
            <a:off x="-433387" y="-61912"/>
            <a:ext cx="9698506" cy="5103020"/>
          </a:xfrm>
          <a:prstGeom prst="rect">
            <a:avLst/>
          </a:prstGeom>
        </p:spPr>
      </p:pic>
    </p:spTree>
    <p:extLst>
      <p:ext uri="{BB962C8B-B14F-4D97-AF65-F5344CB8AC3E}">
        <p14:creationId xmlns:p14="http://schemas.microsoft.com/office/powerpoint/2010/main" val="2453390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GIỚI THIỆU MÔ HÌNH 3 LỚP</a:t>
            </a:r>
            <a:endParaRPr lang="en-US">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pPr/>
              <a:t>8</a:t>
            </a:fld>
            <a:endParaRPr lang="en-US"/>
          </a:p>
        </p:txBody>
      </p:sp>
      <p:pic>
        <p:nvPicPr>
          <p:cNvPr id="3" name="Picture 2"/>
          <p:cNvPicPr>
            <a:picLocks noChangeAspect="1"/>
          </p:cNvPicPr>
          <p:nvPr/>
        </p:nvPicPr>
        <p:blipFill>
          <a:blip r:embed="rId2"/>
          <a:stretch>
            <a:fillRect/>
          </a:stretch>
        </p:blipFill>
        <p:spPr>
          <a:xfrm>
            <a:off x="872836" y="2451172"/>
            <a:ext cx="2057400" cy="1258383"/>
          </a:xfrm>
          <a:prstGeom prst="rect">
            <a:avLst/>
          </a:prstGeom>
        </p:spPr>
      </p:pic>
      <p:pic>
        <p:nvPicPr>
          <p:cNvPr id="4" name="Picture 3"/>
          <p:cNvPicPr>
            <a:picLocks noChangeAspect="1"/>
          </p:cNvPicPr>
          <p:nvPr/>
        </p:nvPicPr>
        <p:blipFill>
          <a:blip r:embed="rId3"/>
          <a:stretch>
            <a:fillRect/>
          </a:stretch>
        </p:blipFill>
        <p:spPr>
          <a:xfrm>
            <a:off x="3438524" y="2451172"/>
            <a:ext cx="2266950" cy="1352550"/>
          </a:xfrm>
          <a:prstGeom prst="rect">
            <a:avLst/>
          </a:prstGeom>
        </p:spPr>
      </p:pic>
      <p:pic>
        <p:nvPicPr>
          <p:cNvPr id="5" name="Picture 4"/>
          <p:cNvPicPr>
            <a:picLocks noChangeAspect="1"/>
          </p:cNvPicPr>
          <p:nvPr/>
        </p:nvPicPr>
        <p:blipFill>
          <a:blip r:embed="rId4"/>
          <a:stretch>
            <a:fillRect/>
          </a:stretch>
        </p:blipFill>
        <p:spPr>
          <a:xfrm>
            <a:off x="6380016" y="2422597"/>
            <a:ext cx="2114550" cy="1381125"/>
          </a:xfrm>
          <a:prstGeom prst="rect">
            <a:avLst/>
          </a:prstGeom>
        </p:spPr>
      </p:pic>
    </p:spTree>
    <p:extLst>
      <p:ext uri="{BB962C8B-B14F-4D97-AF65-F5344CB8AC3E}">
        <p14:creationId xmlns:p14="http://schemas.microsoft.com/office/powerpoint/2010/main" val="349626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Chức năng phần mềm</a:t>
            </a:r>
          </a:p>
        </p:txBody>
      </p:sp>
      <p:sp>
        <p:nvSpPr>
          <p:cNvPr id="5" name="Content Placeholder 4"/>
          <p:cNvSpPr>
            <a:spLocks noGrp="1"/>
          </p:cNvSpPr>
          <p:nvPr>
            <p:ph idx="1"/>
          </p:nvPr>
        </p:nvSpPr>
        <p:spPr>
          <a:xfrm>
            <a:off x="2391465" y="1441751"/>
            <a:ext cx="6284320" cy="3511061"/>
          </a:xfrm>
        </p:spPr>
        <p:txBody>
          <a:bodyPr/>
          <a:lstStyle/>
          <a:p>
            <a:pPr marL="363538" lvl="1" indent="-363538" algn="just">
              <a:buFont typeface="Wingdings" pitchFamily="2" charset="2"/>
              <a:buChar char="ü"/>
            </a:pPr>
            <a:r>
              <a:rPr lang="en-US">
                <a:solidFill>
                  <a:srgbClr val="00B0F0"/>
                </a:solidFill>
                <a:latin typeface="Times New Roman" panose="02020603050405020304" pitchFamily="18" charset="0"/>
                <a:cs typeface="Times New Roman" panose="02020603050405020304" pitchFamily="18" charset="0"/>
              </a:rPr>
              <a:t>Quản lý hệ thống</a:t>
            </a:r>
          </a:p>
          <a:p>
            <a:pPr algn="just">
              <a:buFont typeface="Wingdings" pitchFamily="2" charset="2"/>
              <a:buChar char="ü"/>
            </a:pPr>
            <a:r>
              <a:rPr lang="en-US">
                <a:solidFill>
                  <a:srgbClr val="00B0F0"/>
                </a:solidFill>
                <a:latin typeface="Times New Roman" panose="02020603050405020304" pitchFamily="18" charset="0"/>
                <a:cs typeface="Times New Roman" panose="02020603050405020304" pitchFamily="18" charset="0"/>
              </a:rPr>
              <a:t>Quản lý việc đăng ký thuê phòng và trả </a:t>
            </a:r>
            <a:r>
              <a:rPr lang="en-US" smtClean="0">
                <a:solidFill>
                  <a:srgbClr val="00B0F0"/>
                </a:solidFill>
                <a:latin typeface="Times New Roman" panose="02020603050405020304" pitchFamily="18" charset="0"/>
                <a:cs typeface="Times New Roman" panose="02020603050405020304" pitchFamily="18" charset="0"/>
              </a:rPr>
              <a:t>phòng</a:t>
            </a:r>
          </a:p>
          <a:p>
            <a:pPr algn="just">
              <a:buFont typeface="Wingdings" pitchFamily="2" charset="2"/>
              <a:buChar char="ü"/>
            </a:pPr>
            <a:r>
              <a:rPr lang="en-US" smtClean="0">
                <a:solidFill>
                  <a:srgbClr val="00B0F0"/>
                </a:solidFill>
                <a:latin typeface="Times New Roman" panose="02020603050405020304" pitchFamily="18" charset="0"/>
                <a:cs typeface="Times New Roman" panose="02020603050405020304" pitchFamily="18" charset="0"/>
              </a:rPr>
              <a:t>Quản </a:t>
            </a:r>
            <a:r>
              <a:rPr lang="en-US">
                <a:solidFill>
                  <a:srgbClr val="00B0F0"/>
                </a:solidFill>
                <a:latin typeface="Times New Roman" panose="02020603050405020304" pitchFamily="18" charset="0"/>
                <a:cs typeface="Times New Roman" panose="02020603050405020304" pitchFamily="18" charset="0"/>
              </a:rPr>
              <a:t>lý các vật dụng và dịch vụ khách sạn cung cấp. </a:t>
            </a:r>
            <a:endParaRPr lang="en-US" smtClean="0">
              <a:solidFill>
                <a:srgbClr val="00B0F0"/>
              </a:solidFill>
              <a:latin typeface="Times New Roman" panose="02020603050405020304" pitchFamily="18" charset="0"/>
              <a:cs typeface="Times New Roman" panose="02020603050405020304" pitchFamily="18" charset="0"/>
            </a:endParaRPr>
          </a:p>
          <a:p>
            <a:pPr algn="just">
              <a:buFont typeface="Wingdings" pitchFamily="2" charset="2"/>
              <a:buChar char="ü"/>
            </a:pPr>
            <a:r>
              <a:rPr lang="en-US" smtClean="0">
                <a:solidFill>
                  <a:srgbClr val="00B0F0"/>
                </a:solidFill>
                <a:latin typeface="Times New Roman" panose="02020603050405020304" pitchFamily="18" charset="0"/>
                <a:cs typeface="Times New Roman" panose="02020603050405020304" pitchFamily="18" charset="0"/>
              </a:rPr>
              <a:t>Quản </a:t>
            </a:r>
            <a:r>
              <a:rPr lang="en-US">
                <a:solidFill>
                  <a:srgbClr val="00B0F0"/>
                </a:solidFill>
                <a:latin typeface="Times New Roman" panose="02020603050405020304" pitchFamily="18" charset="0"/>
                <a:cs typeface="Times New Roman" panose="02020603050405020304" pitchFamily="18" charset="0"/>
              </a:rPr>
              <a:t>lý các khách hàng. </a:t>
            </a:r>
            <a:endParaRPr lang="en-US" smtClean="0">
              <a:solidFill>
                <a:srgbClr val="00B0F0"/>
              </a:solidFill>
              <a:latin typeface="Times New Roman" panose="02020603050405020304" pitchFamily="18" charset="0"/>
              <a:cs typeface="Times New Roman" panose="02020603050405020304" pitchFamily="18" charset="0"/>
            </a:endParaRPr>
          </a:p>
          <a:p>
            <a:pPr algn="just">
              <a:buFont typeface="Wingdings" pitchFamily="2" charset="2"/>
              <a:buChar char="ü"/>
            </a:pPr>
            <a:r>
              <a:rPr lang="en-US" smtClean="0">
                <a:solidFill>
                  <a:srgbClr val="00B0F0"/>
                </a:solidFill>
                <a:latin typeface="Times New Roman" panose="02020603050405020304" pitchFamily="18" charset="0"/>
                <a:cs typeface="Times New Roman" panose="02020603050405020304" pitchFamily="18" charset="0"/>
              </a:rPr>
              <a:t>Quản </a:t>
            </a:r>
            <a:r>
              <a:rPr lang="en-US">
                <a:solidFill>
                  <a:srgbClr val="00B0F0"/>
                </a:solidFill>
                <a:latin typeface="Times New Roman" panose="02020603050405020304" pitchFamily="18" charset="0"/>
                <a:cs typeface="Times New Roman" panose="02020603050405020304" pitchFamily="18" charset="0"/>
              </a:rPr>
              <a:t>lý các phòng</a:t>
            </a:r>
          </a:p>
          <a:p>
            <a:pPr marL="0" indent="0" algn="just">
              <a:buNone/>
            </a:pPr>
            <a:endParaRPr lang="en-US" b="1">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4154483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Words>
  <Application>Microsoft Office PowerPoint</Application>
  <PresentationFormat>On-screen Show (16:9)</PresentationFormat>
  <Paragraphs>104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ĐỀ TÀI PHẦN MỀM QUẢN LÍ KHÁCH SẠN</vt:lpstr>
      <vt:lpstr>THÀNH VIÊN NHÓM</vt:lpstr>
      <vt:lpstr>NỘI DUNG</vt:lpstr>
      <vt:lpstr>Giới thiệu đề tài</vt:lpstr>
      <vt:lpstr>Giới thiệu đề tài</vt:lpstr>
      <vt:lpstr>GIỚI THIỆU DATABASE</vt:lpstr>
      <vt:lpstr>GIỚI THIỆU DATABASE</vt:lpstr>
      <vt:lpstr>GIỚI THIỆU MÔ HÌNH 3 LỚP</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Chức năng phần mềm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2020-12-18T03:11:43Z</dcterms:modified>
</cp:coreProperties>
</file>