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56" r:id="rId3"/>
    <p:sldId id="267" r:id="rId4"/>
    <p:sldId id="260" r:id="rId5"/>
    <p:sldId id="265" r:id="rId6"/>
    <p:sldId id="266" r:id="rId7"/>
    <p:sldId id="268" r:id="rId8"/>
    <p:sldId id="269" r:id="rId9"/>
    <p:sldId id="270" r:id="rId10"/>
    <p:sldId id="271" r:id="rId11"/>
    <p:sldId id="258" r:id="rId12"/>
    <p:sldId id="272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6/26/2021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6/26/2021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6/26/2021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3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E42E9-1CB4-44A2-9F81-74EB2F44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1C84E4-1E7F-470C-97F4-B636162B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UBRRH </a:t>
            </a:r>
            <a:r>
              <a:rPr lang="en-US" err="1"/>
              <a:t>và</a:t>
            </a:r>
            <a:r>
              <a:rPr lang="en-US"/>
              <a:t> UBRRL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D511F7-C698-454A-962B-2D2C0CBB04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4115" y="1001949"/>
            <a:ext cx="11203769" cy="15466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BB1CF2-C604-452D-8E0D-492DA22B4E86}"/>
              </a:ext>
            </a:extLst>
          </p:cNvPr>
          <p:cNvSpPr txBox="1"/>
          <p:nvPr/>
        </p:nvSpPr>
        <p:spPr>
          <a:xfrm>
            <a:off x="817123" y="2714017"/>
            <a:ext cx="101654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/>
              <a:t>Là</a:t>
            </a:r>
            <a:r>
              <a:rPr lang="en-US" sz="2200"/>
              <a:t> 2 </a:t>
            </a:r>
            <a:r>
              <a:rPr lang="en-US" sz="2200" err="1"/>
              <a:t>thanh</a:t>
            </a:r>
            <a:r>
              <a:rPr lang="en-US" sz="2200"/>
              <a:t> </a:t>
            </a:r>
            <a:r>
              <a:rPr lang="en-US" sz="2200" err="1"/>
              <a:t>ghi</a:t>
            </a:r>
            <a:r>
              <a:rPr lang="en-US" sz="2200"/>
              <a:t> </a:t>
            </a:r>
            <a:r>
              <a:rPr lang="en-US" sz="2200" err="1"/>
              <a:t>cao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thấp</a:t>
            </a:r>
            <a:r>
              <a:rPr lang="en-US" sz="2200"/>
              <a:t> qui </a:t>
            </a:r>
            <a:r>
              <a:rPr lang="en-US" sz="2200" err="1"/>
              <a:t>định</a:t>
            </a:r>
            <a:r>
              <a:rPr lang="en-US" sz="2200"/>
              <a:t> </a:t>
            </a:r>
            <a:r>
              <a:rPr lang="en-US" sz="2200" err="1"/>
              <a:t>tốc</a:t>
            </a:r>
            <a:r>
              <a:rPr lang="en-US" sz="2200"/>
              <a:t> </a:t>
            </a:r>
            <a:r>
              <a:rPr lang="en-US" sz="2200" err="1"/>
              <a:t>độ</a:t>
            </a:r>
            <a:r>
              <a:rPr lang="en-US" sz="2200"/>
              <a:t> </a:t>
            </a:r>
            <a:r>
              <a:rPr lang="en-US" sz="2200" err="1"/>
              <a:t>truyền</a:t>
            </a:r>
            <a:r>
              <a:rPr lang="en-US" sz="2200"/>
              <a:t> Baud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Set 0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sử</a:t>
            </a:r>
            <a:r>
              <a:rPr lang="en-US" sz="2200"/>
              <a:t> </a:t>
            </a:r>
            <a:r>
              <a:rPr lang="en-US" sz="2200" err="1"/>
              <a:t>dụng</a:t>
            </a:r>
            <a:r>
              <a:rPr lang="en-US" sz="2200"/>
              <a:t> UBRRH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4 bit </a:t>
            </a:r>
            <a:r>
              <a:rPr lang="en-US" sz="2200" err="1"/>
              <a:t>thấp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UBRRH </a:t>
            </a:r>
            <a:r>
              <a:rPr lang="en-US" sz="2200" err="1"/>
              <a:t>kết</a:t>
            </a:r>
            <a:r>
              <a:rPr lang="en-US" sz="2200"/>
              <a:t> </a:t>
            </a:r>
            <a:r>
              <a:rPr lang="en-US" sz="2200" err="1"/>
              <a:t>hợp</a:t>
            </a:r>
            <a:r>
              <a:rPr lang="en-US" sz="2200"/>
              <a:t> </a:t>
            </a:r>
            <a:r>
              <a:rPr lang="en-US" sz="2200" err="1"/>
              <a:t>với</a:t>
            </a:r>
            <a:r>
              <a:rPr lang="en-US" sz="2200"/>
              <a:t> 8 bit </a:t>
            </a:r>
            <a:r>
              <a:rPr lang="en-US" sz="2200" err="1"/>
              <a:t>của</a:t>
            </a:r>
            <a:r>
              <a:rPr lang="en-US" sz="2200"/>
              <a:t> UBRRL </a:t>
            </a:r>
            <a:r>
              <a:rPr lang="en-US" sz="2200" err="1"/>
              <a:t>tạo</a:t>
            </a:r>
            <a:r>
              <a:rPr lang="en-US" sz="2200"/>
              <a:t> </a:t>
            </a:r>
            <a:r>
              <a:rPr lang="en-US" sz="2200" err="1"/>
              <a:t>thành</a:t>
            </a:r>
            <a:r>
              <a:rPr lang="en-US" sz="2200"/>
              <a:t> </a:t>
            </a:r>
            <a:r>
              <a:rPr lang="en-US" sz="2200" err="1"/>
              <a:t>thanh</a:t>
            </a:r>
            <a:r>
              <a:rPr lang="en-US" sz="2200"/>
              <a:t> </a:t>
            </a:r>
            <a:r>
              <a:rPr lang="en-US" sz="2200" err="1"/>
              <a:t>ghi</a:t>
            </a:r>
            <a:r>
              <a:rPr lang="en-US" sz="2200"/>
              <a:t> 12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/>
              <a:t>Phải</a:t>
            </a:r>
            <a:r>
              <a:rPr lang="en-US" sz="2200"/>
              <a:t> </a:t>
            </a:r>
            <a:r>
              <a:rPr lang="en-US" sz="2200" err="1"/>
              <a:t>viết</a:t>
            </a:r>
            <a:r>
              <a:rPr lang="en-US" sz="2200"/>
              <a:t> </a:t>
            </a:r>
            <a:r>
              <a:rPr lang="en-US" sz="2200" err="1"/>
              <a:t>giá</a:t>
            </a:r>
            <a:r>
              <a:rPr lang="en-US" sz="2200"/>
              <a:t> </a:t>
            </a:r>
            <a:r>
              <a:rPr lang="en-US" sz="2200" err="1"/>
              <a:t>trị</a:t>
            </a:r>
            <a:r>
              <a:rPr lang="en-US" sz="2200"/>
              <a:t> </a:t>
            </a:r>
            <a:r>
              <a:rPr lang="en-US" sz="2200" err="1"/>
              <a:t>vào</a:t>
            </a:r>
            <a:r>
              <a:rPr lang="en-US" sz="2200"/>
              <a:t> </a:t>
            </a:r>
            <a:r>
              <a:rPr lang="en-US" sz="2200" err="1"/>
              <a:t>thanh</a:t>
            </a:r>
            <a:r>
              <a:rPr lang="en-US" sz="2200"/>
              <a:t> </a:t>
            </a:r>
            <a:r>
              <a:rPr lang="en-US" sz="2200" err="1"/>
              <a:t>ghi</a:t>
            </a:r>
            <a:r>
              <a:rPr lang="en-US" sz="2200"/>
              <a:t> UBRRH </a:t>
            </a:r>
            <a:r>
              <a:rPr lang="en-US" sz="2200" err="1"/>
              <a:t>trước</a:t>
            </a:r>
            <a:r>
              <a:rPr lang="en-US" sz="2200"/>
              <a:t>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vào</a:t>
            </a:r>
            <a:r>
              <a:rPr lang="en-US" sz="2200"/>
              <a:t> UBRRL, </a:t>
            </a:r>
            <a:r>
              <a:rPr lang="en-US" sz="2200" err="1"/>
              <a:t>vì</a:t>
            </a:r>
            <a:r>
              <a:rPr lang="en-US" sz="2200"/>
              <a:t> </a:t>
            </a:r>
            <a:r>
              <a:rPr lang="en-US" sz="2200" err="1"/>
              <a:t>khi</a:t>
            </a:r>
            <a:r>
              <a:rPr lang="en-US" sz="2200"/>
              <a:t> </a:t>
            </a:r>
            <a:r>
              <a:rPr lang="en-US" sz="2200" err="1"/>
              <a:t>viết</a:t>
            </a:r>
            <a:r>
              <a:rPr lang="en-US" sz="2200"/>
              <a:t> </a:t>
            </a:r>
            <a:r>
              <a:rPr lang="en-US" sz="2200" err="1"/>
              <a:t>vào</a:t>
            </a:r>
            <a:r>
              <a:rPr lang="en-US" sz="2200"/>
              <a:t> UBRRL </a:t>
            </a:r>
            <a:r>
              <a:rPr lang="en-US" sz="2200" err="1"/>
              <a:t>thì</a:t>
            </a:r>
            <a:r>
              <a:rPr lang="en-US" sz="2200"/>
              <a:t> </a:t>
            </a:r>
            <a:r>
              <a:rPr lang="en-US" sz="2200" err="1"/>
              <a:t>tốc</a:t>
            </a:r>
            <a:r>
              <a:rPr lang="en-US" sz="2200"/>
              <a:t> </a:t>
            </a:r>
            <a:r>
              <a:rPr lang="en-US" sz="2200" err="1"/>
              <a:t>độ</a:t>
            </a:r>
            <a:r>
              <a:rPr lang="en-US" sz="2200"/>
              <a:t> </a:t>
            </a:r>
            <a:r>
              <a:rPr lang="en-US" sz="2200" err="1"/>
              <a:t>sẽ</a:t>
            </a:r>
            <a:r>
              <a:rPr lang="en-US" sz="2200"/>
              <a:t> </a:t>
            </a:r>
            <a:r>
              <a:rPr lang="en-US" sz="2200" err="1"/>
              <a:t>lập</a:t>
            </a:r>
            <a:r>
              <a:rPr lang="en-US" sz="2200"/>
              <a:t> </a:t>
            </a:r>
            <a:r>
              <a:rPr lang="en-US" sz="2200" err="1"/>
              <a:t>tức</a:t>
            </a:r>
            <a:r>
              <a:rPr lang="en-US" sz="2200"/>
              <a:t> </a:t>
            </a:r>
            <a:r>
              <a:rPr lang="en-US" sz="2200" err="1"/>
              <a:t>đc</a:t>
            </a:r>
            <a:r>
              <a:rPr lang="en-US" sz="2200"/>
              <a:t> </a:t>
            </a:r>
            <a:r>
              <a:rPr lang="en-US" sz="2200" err="1"/>
              <a:t>cập</a:t>
            </a:r>
            <a:r>
              <a:rPr lang="en-US" sz="2200"/>
              <a:t> </a:t>
            </a:r>
            <a:r>
              <a:rPr lang="en-US" sz="2200" err="1"/>
              <a:t>nhật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9613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a. </a:t>
            </a:r>
            <a:r>
              <a:rPr lang="en-US" err="1"/>
              <a:t>Xét</a:t>
            </a:r>
            <a:r>
              <a:rPr lang="en-US"/>
              <a:t> baud rate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FF0208-3E2E-4349-AA8B-2797C9257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84" y="921802"/>
            <a:ext cx="6957663" cy="4945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83B315-0392-49B2-B30F-5F0FC676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3" y="990388"/>
            <a:ext cx="3299746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4567-2C30-4C9D-9248-9CE87964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b. </a:t>
            </a:r>
            <a:r>
              <a:rPr lang="en-US" err="1"/>
              <a:t>Xét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63D6E-B68F-418D-AB1B-5E089540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C0212-12F4-4797-9A89-78F9CD79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47" y="1997476"/>
            <a:ext cx="7303767" cy="26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9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2BA63-383F-45B9-939A-7A3B792A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98" y="2461846"/>
            <a:ext cx="4614203" cy="1934307"/>
          </a:xfrm>
        </p:spPr>
        <p:txBody>
          <a:bodyPr/>
          <a:lstStyle/>
          <a:p>
            <a:r>
              <a:rPr lang="en-US"/>
              <a:t>Giao </a:t>
            </a:r>
            <a:r>
              <a:rPr lang="en-US" err="1"/>
              <a:t>tiếp</a:t>
            </a:r>
            <a:r>
              <a:rPr lang="en-US"/>
              <a:t> </a:t>
            </a:r>
            <a:br>
              <a:rPr lang="en-US"/>
            </a:br>
            <a:r>
              <a:rPr lang="en-US"/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12340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44970E-FC79-485D-882B-714ECF27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EC3B4-05A0-43C1-8A9F-4A638023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64EA0-1D3F-480A-BE40-9D6C9B65B1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UART </a:t>
            </a:r>
            <a:r>
              <a:rPr lang="en-US" err="1"/>
              <a:t>là</a:t>
            </a:r>
            <a:r>
              <a:rPr lang="en-US"/>
              <a:t> 1 </a:t>
            </a:r>
            <a:r>
              <a:rPr lang="en-US" err="1"/>
              <a:t>chuẩn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ngoại</a:t>
            </a:r>
            <a:r>
              <a:rPr lang="en-US"/>
              <a:t> vi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ngoài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Baud rate: </a:t>
            </a:r>
            <a:r>
              <a:rPr lang="en-US" err="1"/>
              <a:t>tốc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truyền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Frame </a:t>
            </a:r>
            <a:r>
              <a:rPr lang="en-US" err="1"/>
              <a:t>truyền</a:t>
            </a:r>
            <a:r>
              <a:rPr lang="en-US"/>
              <a:t>: 1 bit start + 8 bit data + 1 bit stop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Parity bit: bit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UART </a:t>
            </a:r>
            <a:r>
              <a:rPr lang="en-US" err="1"/>
              <a:t>có</a:t>
            </a:r>
            <a:r>
              <a:rPr lang="en-US"/>
              <a:t> 2 </a:t>
            </a:r>
            <a:r>
              <a:rPr lang="en-US" err="1"/>
              <a:t>loại</a:t>
            </a:r>
            <a:endParaRPr lang="en-US"/>
          </a:p>
          <a:p>
            <a:pPr lvl="2"/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( </a:t>
            </a:r>
            <a:r>
              <a:rPr lang="en-US" err="1"/>
              <a:t>ít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2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)</a:t>
            </a:r>
          </a:p>
          <a:p>
            <a:pPr lvl="2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(</a:t>
            </a:r>
            <a:r>
              <a:rPr lang="en-US" err="1"/>
              <a:t>chỉ</a:t>
            </a:r>
            <a:r>
              <a:rPr lang="en-US"/>
              <a:t> </a:t>
            </a:r>
            <a:r>
              <a:rPr lang="en-US" err="1"/>
              <a:t>cần</a:t>
            </a:r>
            <a:r>
              <a:rPr lang="en-US"/>
              <a:t> 1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292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UART 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Universal Asynchronous serial </a:t>
            </a:r>
            <a:r>
              <a:rPr lang="en-US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Reveiver</a:t>
            </a:r>
            <a:r>
              <a:rPr lang="en-US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Transmitter)</a:t>
            </a:r>
          </a:p>
          <a:p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thỏa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hiệp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1 bit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C1F81-40D0-4CF8-BE65-8D372AED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7417F6-9D89-4AB8-A39D-BED93F24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thanh</a:t>
            </a:r>
            <a:r>
              <a:rPr lang="en-US"/>
              <a:t> </a:t>
            </a:r>
            <a:r>
              <a:rPr lang="en-US" err="1"/>
              <a:t>ghi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EBF81-1F44-412F-A140-CA3A3B0A01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UDR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UCSRA (UART Control and Status Register 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UCSRB (UART Control and Status Register 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UCSRC (UART Control and Status Register 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UBRRH </a:t>
            </a:r>
            <a:r>
              <a:rPr lang="en-US" err="1"/>
              <a:t>và</a:t>
            </a:r>
            <a:r>
              <a:rPr lang="en-US"/>
              <a:t> UBRRL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662CD-3AE2-4106-A1B6-227FEBB0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99C8A-BBCE-48CD-A86F-3A0A8B63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UDR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930D4-8BE8-44CA-B377-7A6A89789EC1}"/>
              </a:ext>
            </a:extLst>
          </p:cNvPr>
          <p:cNvSpPr txBox="1"/>
          <p:nvPr/>
        </p:nvSpPr>
        <p:spPr>
          <a:xfrm>
            <a:off x="896646" y="2848640"/>
            <a:ext cx="1049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/>
              <a:t>Là</a:t>
            </a:r>
            <a:r>
              <a:rPr lang="en-US" sz="2400"/>
              <a:t> 1 </a:t>
            </a:r>
            <a:r>
              <a:rPr lang="en-US" sz="2400" err="1"/>
              <a:t>thanh</a:t>
            </a:r>
            <a:r>
              <a:rPr lang="en-US" sz="2400"/>
              <a:t> </a:t>
            </a:r>
            <a:r>
              <a:rPr lang="en-US" sz="2400" err="1"/>
              <a:t>ghi</a:t>
            </a:r>
            <a:r>
              <a:rPr lang="en-US" sz="2400"/>
              <a:t> 8 bit </a:t>
            </a:r>
            <a:r>
              <a:rPr lang="en-US" sz="2400" err="1"/>
              <a:t>chứa</a:t>
            </a:r>
            <a:r>
              <a:rPr lang="en-US" sz="2400"/>
              <a:t> </a:t>
            </a:r>
            <a:r>
              <a:rPr lang="en-US" sz="2400" err="1"/>
              <a:t>giá</a:t>
            </a:r>
            <a:r>
              <a:rPr lang="en-US" sz="2400"/>
              <a:t> </a:t>
            </a:r>
            <a:r>
              <a:rPr lang="en-US" sz="2400" err="1"/>
              <a:t>trị</a:t>
            </a:r>
            <a:r>
              <a:rPr lang="en-US" sz="2400"/>
              <a:t> </a:t>
            </a:r>
            <a:r>
              <a:rPr lang="en-US" sz="2400" err="1"/>
              <a:t>nhận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và</a:t>
            </a:r>
            <a:r>
              <a:rPr lang="en-US" sz="2400"/>
              <a:t> </a:t>
            </a:r>
            <a:r>
              <a:rPr lang="en-US" sz="2400" err="1"/>
              <a:t>phát</a:t>
            </a:r>
            <a:r>
              <a:rPr lang="en-US" sz="2400"/>
              <a:t> </a:t>
            </a:r>
            <a:r>
              <a:rPr lang="en-US" sz="2400" err="1"/>
              <a:t>đi</a:t>
            </a:r>
            <a:r>
              <a:rPr lang="en-US" sz="2400"/>
              <a:t>, </a:t>
            </a:r>
            <a:r>
              <a:rPr lang="en-US" sz="2400" err="1"/>
              <a:t>coi</a:t>
            </a:r>
            <a:r>
              <a:rPr lang="en-US" sz="2400"/>
              <a:t> </a:t>
            </a:r>
            <a:r>
              <a:rPr lang="en-US" sz="2400" err="1"/>
              <a:t>là</a:t>
            </a:r>
            <a:r>
              <a:rPr lang="en-US" sz="2400"/>
              <a:t> 2 </a:t>
            </a:r>
            <a:r>
              <a:rPr lang="en-US" sz="2400" err="1"/>
              <a:t>thanh</a:t>
            </a:r>
            <a:r>
              <a:rPr lang="en-US" sz="2400"/>
              <a:t> </a:t>
            </a:r>
            <a:r>
              <a:rPr lang="en-US" sz="2400" err="1"/>
              <a:t>ghi</a:t>
            </a:r>
            <a:r>
              <a:rPr lang="en-US" sz="2400"/>
              <a:t> RXB </a:t>
            </a:r>
            <a:r>
              <a:rPr lang="en-US" sz="2400" err="1"/>
              <a:t>và</a:t>
            </a:r>
            <a:r>
              <a:rPr lang="en-US" sz="2400"/>
              <a:t> TXB </a:t>
            </a:r>
            <a:r>
              <a:rPr lang="en-US" sz="2400" err="1"/>
              <a:t>có</a:t>
            </a:r>
            <a:r>
              <a:rPr lang="en-US" sz="2400"/>
              <a:t> </a:t>
            </a:r>
            <a:r>
              <a:rPr lang="en-US" sz="2400" err="1"/>
              <a:t>chung</a:t>
            </a:r>
            <a:r>
              <a:rPr lang="en-US" sz="2400"/>
              <a:t> </a:t>
            </a:r>
            <a:r>
              <a:rPr lang="en-US" sz="2400" err="1"/>
              <a:t>địa</a:t>
            </a:r>
            <a:r>
              <a:rPr lang="en-US" sz="2400"/>
              <a:t> </a:t>
            </a:r>
            <a:r>
              <a:rPr lang="en-US" sz="2400" err="1"/>
              <a:t>chỉ</a:t>
            </a:r>
            <a:endParaRPr lang="en-US" sz="240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19072D-143E-4C30-890D-F63BBB9BED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2679" y="1171853"/>
            <a:ext cx="8786742" cy="1385950"/>
          </a:xfrm>
        </p:spPr>
      </p:pic>
    </p:spTree>
    <p:extLst>
      <p:ext uri="{BB962C8B-B14F-4D97-AF65-F5344CB8AC3E}">
        <p14:creationId xmlns:p14="http://schemas.microsoft.com/office/powerpoint/2010/main" val="355711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82494-C536-4CC4-B5BF-CAE3BD98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78839-1823-4DDC-BCE3-4015C6A0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UCSRA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633D4-D9B6-40A5-A166-EB2863EB64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1724" y="1080186"/>
            <a:ext cx="10367240" cy="15073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48B97-8DE4-4EED-A97C-6F660C870360}"/>
              </a:ext>
            </a:extLst>
          </p:cNvPr>
          <p:cNvSpPr txBox="1"/>
          <p:nvPr/>
        </p:nvSpPr>
        <p:spPr>
          <a:xfrm>
            <a:off x="753259" y="2876365"/>
            <a:ext cx="108985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/>
              <a:t>Là</a:t>
            </a:r>
            <a:r>
              <a:rPr lang="en-US" sz="2200"/>
              <a:t> </a:t>
            </a:r>
            <a:r>
              <a:rPr lang="en-US" sz="2200" err="1"/>
              <a:t>thanh</a:t>
            </a:r>
            <a:r>
              <a:rPr lang="en-US" sz="2200"/>
              <a:t> </a:t>
            </a:r>
            <a:r>
              <a:rPr lang="en-US" sz="2200" err="1"/>
              <a:t>ghi</a:t>
            </a:r>
            <a:r>
              <a:rPr lang="en-US" sz="2200"/>
              <a:t> </a:t>
            </a:r>
            <a:r>
              <a:rPr lang="en-US" sz="2200" err="1"/>
              <a:t>chứa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bit </a:t>
            </a:r>
            <a:r>
              <a:rPr lang="en-US" sz="2200" err="1"/>
              <a:t>trạng</a:t>
            </a:r>
            <a:r>
              <a:rPr lang="en-US" sz="2200"/>
              <a:t> </a:t>
            </a:r>
            <a:r>
              <a:rPr lang="en-US" sz="2200" err="1"/>
              <a:t>thái</a:t>
            </a:r>
            <a:r>
              <a:rPr lang="en-US" sz="22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0 MPCM: </a:t>
            </a:r>
            <a:r>
              <a:rPr lang="en-US" sz="2200" err="1">
                <a:solidFill>
                  <a:srgbClr val="FF0000"/>
                </a:solidFill>
              </a:rPr>
              <a:t>chọn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chế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độ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hoạt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động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đa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xử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lí</a:t>
            </a:r>
            <a:r>
              <a:rPr lang="en-US" sz="2200">
                <a:solidFill>
                  <a:srgbClr val="FF0000"/>
                </a:solidFill>
              </a:rPr>
              <a:t> set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1 U2X: </a:t>
            </a:r>
            <a:r>
              <a:rPr lang="en-US" sz="2200" err="1">
                <a:solidFill>
                  <a:srgbClr val="FF0000"/>
                </a:solidFill>
              </a:rPr>
              <a:t>chỉ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định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gấp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đôi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đường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truyền</a:t>
            </a:r>
            <a:r>
              <a:rPr lang="en-US" sz="2200">
                <a:solidFill>
                  <a:srgbClr val="FF0000"/>
                </a:solidFill>
              </a:rPr>
              <a:t> (set 1 </a:t>
            </a:r>
            <a:r>
              <a:rPr lang="en-US" sz="2200" err="1">
                <a:solidFill>
                  <a:srgbClr val="FF0000"/>
                </a:solidFill>
              </a:rPr>
              <a:t>là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gấp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đôi</a:t>
            </a:r>
            <a:r>
              <a:rPr lang="en-US" sz="220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Bit 2 PE: </a:t>
            </a:r>
            <a:r>
              <a:rPr lang="en-US" sz="2200" err="1"/>
              <a:t>kiểm</a:t>
            </a:r>
            <a:r>
              <a:rPr lang="en-US" sz="2200"/>
              <a:t> </a:t>
            </a:r>
            <a:r>
              <a:rPr lang="en-US" sz="2200" err="1"/>
              <a:t>tra</a:t>
            </a:r>
            <a:r>
              <a:rPr lang="en-US" sz="2200"/>
              <a:t> parity </a:t>
            </a:r>
            <a:r>
              <a:rPr lang="en-US" sz="2200" err="1"/>
              <a:t>có</a:t>
            </a:r>
            <a:r>
              <a:rPr lang="en-US" sz="2200"/>
              <a:t> </a:t>
            </a:r>
            <a:r>
              <a:rPr lang="en-US" sz="2200" err="1"/>
              <a:t>lỗi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Bit 3 DOR: </a:t>
            </a:r>
            <a:r>
              <a:rPr lang="en-US" sz="2200" err="1"/>
              <a:t>kiểm</a:t>
            </a:r>
            <a:r>
              <a:rPr lang="en-US" sz="2200"/>
              <a:t> </a:t>
            </a:r>
            <a:r>
              <a:rPr lang="en-US" sz="2200" err="1"/>
              <a:t>tra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r>
              <a:rPr lang="en-US" sz="2200"/>
              <a:t> </a:t>
            </a:r>
            <a:r>
              <a:rPr lang="en-US" sz="2200" err="1"/>
              <a:t>tràn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5 UDRE: bit </a:t>
            </a:r>
            <a:r>
              <a:rPr lang="en-US" sz="2200" err="1">
                <a:solidFill>
                  <a:srgbClr val="FF0000"/>
                </a:solidFill>
              </a:rPr>
              <a:t>kiểm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tra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rỗng</a:t>
            </a:r>
            <a:r>
              <a:rPr lang="en-US" sz="2200">
                <a:solidFill>
                  <a:srgbClr val="FF0000"/>
                </a:solidFill>
              </a:rPr>
              <a:t> set 1 </a:t>
            </a:r>
            <a:r>
              <a:rPr lang="en-US" sz="2200" err="1">
                <a:solidFill>
                  <a:srgbClr val="FF0000"/>
                </a:solidFill>
              </a:rPr>
              <a:t>thì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thanh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ghi</a:t>
            </a:r>
            <a:r>
              <a:rPr lang="en-US" sz="2200">
                <a:solidFill>
                  <a:srgbClr val="FF0000"/>
                </a:solidFill>
              </a:rPr>
              <a:t> UDR </a:t>
            </a:r>
            <a:r>
              <a:rPr lang="en-US" sz="2200" err="1">
                <a:solidFill>
                  <a:srgbClr val="FF0000"/>
                </a:solidFill>
              </a:rPr>
              <a:t>đang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rỗng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và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sẵn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sàng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truyền</a:t>
            </a:r>
            <a:r>
              <a:rPr lang="en-US" sz="2200">
                <a:solidFill>
                  <a:srgbClr val="FF0000"/>
                </a:solidFill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Bit 6 + 7: </a:t>
            </a:r>
            <a:r>
              <a:rPr lang="en-US" sz="2200" err="1"/>
              <a:t>báo</a:t>
            </a:r>
            <a:r>
              <a:rPr lang="en-US" sz="2200"/>
              <a:t> </a:t>
            </a:r>
            <a:r>
              <a:rPr lang="en-US" sz="2200" err="1"/>
              <a:t>quá</a:t>
            </a:r>
            <a:r>
              <a:rPr lang="en-US" sz="2200"/>
              <a:t> </a:t>
            </a:r>
            <a:r>
              <a:rPr lang="en-US" sz="2200" err="1"/>
              <a:t>trình</a:t>
            </a:r>
            <a:r>
              <a:rPr lang="en-US" sz="2200"/>
              <a:t> </a:t>
            </a:r>
            <a:r>
              <a:rPr lang="en-US" sz="2200" err="1"/>
              <a:t>truyền</a:t>
            </a:r>
            <a:r>
              <a:rPr lang="en-US" sz="2200"/>
              <a:t> </a:t>
            </a:r>
            <a:r>
              <a:rPr lang="en-US" sz="2200" err="1"/>
              <a:t>nhận</a:t>
            </a:r>
            <a:r>
              <a:rPr lang="en-US" sz="2200"/>
              <a:t> </a:t>
            </a:r>
            <a:r>
              <a:rPr lang="en-US" sz="2200" err="1"/>
              <a:t>kết</a:t>
            </a:r>
            <a:r>
              <a:rPr lang="en-US" sz="2200"/>
              <a:t> </a:t>
            </a:r>
            <a:r>
              <a:rPr lang="en-US" sz="2200" err="1"/>
              <a:t>thúc</a:t>
            </a:r>
            <a:r>
              <a:rPr lang="en-US" sz="2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300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C5F09A-D606-4C86-B397-CEAB81B1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C0E13-0926-4E78-832B-2E0ED984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UCSRB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E44A7E-8B9C-4EDD-BA21-A0CD34E7CB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981" y="924697"/>
            <a:ext cx="9990660" cy="14683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1FF75-1C17-4632-A02E-A0663ED6B895}"/>
              </a:ext>
            </a:extLst>
          </p:cNvPr>
          <p:cNvSpPr txBox="1"/>
          <p:nvPr/>
        </p:nvSpPr>
        <p:spPr>
          <a:xfrm>
            <a:off x="816746" y="2584395"/>
            <a:ext cx="101116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/>
              <a:t>Là</a:t>
            </a:r>
            <a:r>
              <a:rPr lang="en-US" sz="2200"/>
              <a:t> </a:t>
            </a:r>
            <a:r>
              <a:rPr lang="en-US" sz="2200" err="1"/>
              <a:t>thanh</a:t>
            </a:r>
            <a:r>
              <a:rPr lang="en-US" sz="2200"/>
              <a:t> </a:t>
            </a:r>
            <a:r>
              <a:rPr lang="en-US" sz="2200" err="1"/>
              <a:t>ghi</a:t>
            </a:r>
            <a:r>
              <a:rPr lang="en-US" sz="2200"/>
              <a:t> </a:t>
            </a:r>
            <a:r>
              <a:rPr lang="en-US" sz="2200" err="1"/>
              <a:t>điều</a:t>
            </a:r>
            <a:r>
              <a:rPr lang="en-US" sz="2200"/>
              <a:t> </a:t>
            </a:r>
            <a:r>
              <a:rPr lang="en-US" sz="2200" err="1"/>
              <a:t>khiển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Bit 0 + 1: </a:t>
            </a:r>
            <a:r>
              <a:rPr lang="en-US" sz="2200" err="1"/>
              <a:t>đóng</a:t>
            </a:r>
            <a:r>
              <a:rPr lang="en-US" sz="2200"/>
              <a:t> </a:t>
            </a:r>
            <a:r>
              <a:rPr lang="en-US" sz="2200" err="1"/>
              <a:t>vai</a:t>
            </a:r>
            <a:r>
              <a:rPr lang="en-US" sz="2200"/>
              <a:t> </a:t>
            </a:r>
            <a:r>
              <a:rPr lang="en-US" sz="2200" err="1"/>
              <a:t>trò</a:t>
            </a:r>
            <a:r>
              <a:rPr lang="en-US" sz="2200"/>
              <a:t> </a:t>
            </a:r>
            <a:r>
              <a:rPr lang="en-US" sz="2200" err="1"/>
              <a:t>là</a:t>
            </a:r>
            <a:r>
              <a:rPr lang="en-US" sz="2200"/>
              <a:t> bit </a:t>
            </a:r>
            <a:r>
              <a:rPr lang="en-US" sz="2200" err="1"/>
              <a:t>thứ</a:t>
            </a:r>
            <a:r>
              <a:rPr lang="en-US" sz="2200"/>
              <a:t> 8 </a:t>
            </a:r>
            <a:r>
              <a:rPr lang="en-US" sz="2200" err="1"/>
              <a:t>truyền</a:t>
            </a:r>
            <a:r>
              <a:rPr lang="en-US" sz="2200"/>
              <a:t> / </a:t>
            </a:r>
            <a:r>
              <a:rPr lang="en-US" sz="2200" err="1"/>
              <a:t>nhận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2 UCSZ2: </a:t>
            </a:r>
            <a:r>
              <a:rPr lang="en-US" sz="2200" err="1">
                <a:solidFill>
                  <a:srgbClr val="FF0000"/>
                </a:solidFill>
              </a:rPr>
              <a:t>kết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hợp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với</a:t>
            </a:r>
            <a:r>
              <a:rPr lang="en-US" sz="2200">
                <a:solidFill>
                  <a:srgbClr val="FF0000"/>
                </a:solidFill>
              </a:rPr>
              <a:t> 2 bit </a:t>
            </a:r>
            <a:r>
              <a:rPr lang="en-US" sz="2200" err="1">
                <a:solidFill>
                  <a:srgbClr val="FF0000"/>
                </a:solidFill>
              </a:rPr>
              <a:t>trong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thanh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ghi</a:t>
            </a:r>
            <a:r>
              <a:rPr lang="en-US" sz="2200">
                <a:solidFill>
                  <a:srgbClr val="FF0000"/>
                </a:solidFill>
              </a:rPr>
              <a:t> UCSRC </a:t>
            </a:r>
            <a:r>
              <a:rPr lang="en-US" sz="2200" err="1">
                <a:solidFill>
                  <a:srgbClr val="FF0000"/>
                </a:solidFill>
              </a:rPr>
              <a:t>để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quy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định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độ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dài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của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dữ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liệu</a:t>
            </a:r>
            <a:endParaRPr lang="en-US" sz="22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3 + 4: set 1 </a:t>
            </a:r>
            <a:r>
              <a:rPr lang="en-US" sz="2200" err="1">
                <a:solidFill>
                  <a:srgbClr val="FF0000"/>
                </a:solidFill>
              </a:rPr>
              <a:t>để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khởi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động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bộ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phát</a:t>
            </a:r>
            <a:r>
              <a:rPr lang="en-US" sz="2200">
                <a:solidFill>
                  <a:srgbClr val="FF0000"/>
                </a:solidFill>
              </a:rPr>
              <a:t> / </a:t>
            </a:r>
            <a:r>
              <a:rPr lang="en-US" sz="2200" err="1">
                <a:solidFill>
                  <a:srgbClr val="FF0000"/>
                </a:solidFill>
              </a:rPr>
              <a:t>nhận</a:t>
            </a:r>
            <a:r>
              <a:rPr lang="en-US" sz="220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Bit 5 UDRIE: bit </a:t>
            </a:r>
            <a:r>
              <a:rPr lang="en-US" sz="2200" err="1"/>
              <a:t>cho</a:t>
            </a:r>
            <a:r>
              <a:rPr lang="en-US" sz="2200"/>
              <a:t> </a:t>
            </a:r>
            <a:r>
              <a:rPr lang="en-US" sz="2200" err="1"/>
              <a:t>phép</a:t>
            </a:r>
            <a:r>
              <a:rPr lang="en-US" sz="2200"/>
              <a:t> </a:t>
            </a:r>
            <a:r>
              <a:rPr lang="en-US" sz="2200" err="1"/>
              <a:t>ngắt</a:t>
            </a:r>
            <a:r>
              <a:rPr lang="en-US" sz="2200"/>
              <a:t> </a:t>
            </a:r>
            <a:r>
              <a:rPr lang="en-US" sz="2200" err="1"/>
              <a:t>khi</a:t>
            </a:r>
            <a:r>
              <a:rPr lang="en-US" sz="2200"/>
              <a:t> UDR </a:t>
            </a:r>
            <a:r>
              <a:rPr lang="en-US" sz="2200" err="1"/>
              <a:t>trống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6 + 7: set </a:t>
            </a:r>
            <a:r>
              <a:rPr lang="en-US" sz="2200" err="1">
                <a:solidFill>
                  <a:srgbClr val="FF0000"/>
                </a:solidFill>
              </a:rPr>
              <a:t>lên</a:t>
            </a:r>
            <a:r>
              <a:rPr lang="en-US" sz="2200">
                <a:solidFill>
                  <a:srgbClr val="FF0000"/>
                </a:solidFill>
              </a:rPr>
              <a:t> 1 </a:t>
            </a:r>
            <a:r>
              <a:rPr lang="en-US" sz="2200" err="1">
                <a:solidFill>
                  <a:srgbClr val="FF0000"/>
                </a:solidFill>
              </a:rPr>
              <a:t>cho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phép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ngắt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khi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quá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trình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truyền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nhận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kết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thúc</a:t>
            </a:r>
            <a:endParaRPr 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5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E44D2-8471-4440-ACDA-6B1F10AA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992FD6-D42E-4330-A740-FF74CAE7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UCSRC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AA8A5A-99E6-4EE5-A462-9AA302A511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18459" y="1104816"/>
            <a:ext cx="11234805" cy="14438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12DC0-0C3C-42C6-A9D7-EF936390FFB0}"/>
              </a:ext>
            </a:extLst>
          </p:cNvPr>
          <p:cNvSpPr txBox="1"/>
          <p:nvPr/>
        </p:nvSpPr>
        <p:spPr>
          <a:xfrm>
            <a:off x="729574" y="2811294"/>
            <a:ext cx="102626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err="1"/>
              <a:t>Là</a:t>
            </a:r>
            <a:r>
              <a:rPr lang="en-US" sz="2200"/>
              <a:t> </a:t>
            </a:r>
            <a:r>
              <a:rPr lang="en-US" sz="2200" err="1"/>
              <a:t>thanh</a:t>
            </a:r>
            <a:r>
              <a:rPr lang="en-US" sz="2200"/>
              <a:t> </a:t>
            </a:r>
            <a:r>
              <a:rPr lang="en-US" sz="2200" err="1"/>
              <a:t>ghi</a:t>
            </a:r>
            <a:r>
              <a:rPr lang="en-US" sz="2200"/>
              <a:t> </a:t>
            </a:r>
            <a:r>
              <a:rPr lang="en-US" sz="2200" err="1"/>
              <a:t>quy</a:t>
            </a:r>
            <a:r>
              <a:rPr lang="en-US" sz="2200"/>
              <a:t> </a:t>
            </a:r>
            <a:r>
              <a:rPr lang="en-US" sz="2200" err="1"/>
              <a:t>định</a:t>
            </a:r>
            <a:r>
              <a:rPr lang="en-US" sz="2200"/>
              <a:t> </a:t>
            </a:r>
            <a:r>
              <a:rPr lang="en-US" sz="2200" err="1"/>
              <a:t>khung</a:t>
            </a:r>
            <a:r>
              <a:rPr lang="en-US" sz="2200"/>
              <a:t> </a:t>
            </a:r>
            <a:r>
              <a:rPr lang="en-US" sz="2200" err="1"/>
              <a:t>truyền</a:t>
            </a:r>
            <a:r>
              <a:rPr lang="en-US" sz="2200"/>
              <a:t> </a:t>
            </a:r>
            <a:r>
              <a:rPr lang="en-US" sz="2200" err="1"/>
              <a:t>và</a:t>
            </a:r>
            <a:r>
              <a:rPr lang="en-US" sz="2200"/>
              <a:t> </a:t>
            </a:r>
            <a:r>
              <a:rPr lang="en-US" sz="2200" err="1"/>
              <a:t>chế</a:t>
            </a:r>
            <a:r>
              <a:rPr lang="en-US" sz="2200"/>
              <a:t> </a:t>
            </a:r>
            <a:r>
              <a:rPr lang="en-US" sz="2200" err="1"/>
              <a:t>độ</a:t>
            </a:r>
            <a:r>
              <a:rPr lang="en-US" sz="2200"/>
              <a:t> </a:t>
            </a:r>
            <a:r>
              <a:rPr lang="en-US" sz="2200" err="1"/>
              <a:t>cùng</a:t>
            </a:r>
            <a:r>
              <a:rPr lang="en-US" sz="2200"/>
              <a:t> </a:t>
            </a:r>
            <a:r>
              <a:rPr lang="en-US" sz="2200" err="1"/>
              <a:t>địa</a:t>
            </a:r>
            <a:r>
              <a:rPr lang="en-US" sz="2200"/>
              <a:t> </a:t>
            </a:r>
            <a:r>
              <a:rPr lang="en-US" sz="2200" err="1"/>
              <a:t>chỉ</a:t>
            </a:r>
            <a:r>
              <a:rPr lang="en-US" sz="2200"/>
              <a:t> </a:t>
            </a:r>
            <a:r>
              <a:rPr lang="en-US" sz="2200" err="1"/>
              <a:t>với</a:t>
            </a:r>
            <a:r>
              <a:rPr lang="en-US" sz="2200"/>
              <a:t> </a:t>
            </a:r>
            <a:r>
              <a:rPr lang="en-US" sz="2200" err="1"/>
              <a:t>thanh</a:t>
            </a:r>
            <a:r>
              <a:rPr lang="en-US" sz="2200"/>
              <a:t> </a:t>
            </a:r>
            <a:r>
              <a:rPr lang="en-US" sz="2200" err="1"/>
              <a:t>ghi</a:t>
            </a:r>
            <a:r>
              <a:rPr lang="en-US" sz="2200"/>
              <a:t> UBRRH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Bit 0 UCPOL: dung </a:t>
            </a: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truyền</a:t>
            </a:r>
            <a:r>
              <a:rPr lang="en-US" sz="2200"/>
              <a:t> </a:t>
            </a:r>
            <a:r>
              <a:rPr lang="en-US" sz="2200" err="1"/>
              <a:t>thông</a:t>
            </a:r>
            <a:r>
              <a:rPr lang="en-US" sz="2200"/>
              <a:t> </a:t>
            </a:r>
            <a:r>
              <a:rPr lang="en-US" sz="2200" err="1"/>
              <a:t>đồng</a:t>
            </a:r>
            <a:r>
              <a:rPr lang="en-US" sz="2200"/>
              <a:t> </a:t>
            </a:r>
            <a:r>
              <a:rPr lang="en-US" sz="2200" err="1"/>
              <a:t>bộ</a:t>
            </a:r>
            <a:r>
              <a:rPr lang="en-US" sz="2200"/>
              <a:t> </a:t>
            </a:r>
            <a:r>
              <a:rPr lang="en-US" sz="2200" err="1"/>
              <a:t>chỉ</a:t>
            </a:r>
            <a:r>
              <a:rPr lang="en-US" sz="2200"/>
              <a:t> </a:t>
            </a:r>
            <a:r>
              <a:rPr lang="en-US" sz="2200" err="1"/>
              <a:t>cạnh</a:t>
            </a:r>
            <a:r>
              <a:rPr lang="en-US" sz="2200"/>
              <a:t> </a:t>
            </a:r>
            <a:r>
              <a:rPr lang="en-US" sz="2200" err="1"/>
              <a:t>lên</a:t>
            </a:r>
            <a:r>
              <a:rPr lang="en-US" sz="2200"/>
              <a:t> </a:t>
            </a:r>
            <a:r>
              <a:rPr lang="en-US" sz="2200" err="1"/>
              <a:t>hoặc</a:t>
            </a:r>
            <a:r>
              <a:rPr lang="en-US" sz="2200"/>
              <a:t> </a:t>
            </a:r>
            <a:r>
              <a:rPr lang="en-US" sz="2200" err="1"/>
              <a:t>xuống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xung</a:t>
            </a: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1 + 2: </a:t>
            </a:r>
            <a:r>
              <a:rPr lang="en-US" sz="2200" err="1">
                <a:solidFill>
                  <a:srgbClr val="FF0000"/>
                </a:solidFill>
              </a:rPr>
              <a:t>kết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hợp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với</a:t>
            </a:r>
            <a:r>
              <a:rPr lang="en-US" sz="2200">
                <a:solidFill>
                  <a:srgbClr val="FF0000"/>
                </a:solidFill>
              </a:rPr>
              <a:t> UCSZ2 </a:t>
            </a:r>
            <a:r>
              <a:rPr lang="en-US" sz="2200" err="1">
                <a:solidFill>
                  <a:srgbClr val="FF0000"/>
                </a:solidFill>
              </a:rPr>
              <a:t>để</a:t>
            </a:r>
            <a:r>
              <a:rPr lang="en-US" sz="2200">
                <a:solidFill>
                  <a:srgbClr val="FF0000"/>
                </a:solidFill>
              </a:rPr>
              <a:t> qui </a:t>
            </a:r>
            <a:r>
              <a:rPr lang="en-US" sz="2200" err="1">
                <a:solidFill>
                  <a:srgbClr val="FF0000"/>
                </a:solidFill>
              </a:rPr>
              <a:t>định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chiều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dài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dữ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liệu</a:t>
            </a:r>
            <a:endParaRPr lang="en-US" sz="22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3 USBS: set 1 </a:t>
            </a:r>
            <a:r>
              <a:rPr lang="en-US" sz="2200" err="1">
                <a:solidFill>
                  <a:srgbClr val="FF0000"/>
                </a:solidFill>
              </a:rPr>
              <a:t>là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có</a:t>
            </a:r>
            <a:r>
              <a:rPr lang="en-US" sz="2200">
                <a:solidFill>
                  <a:srgbClr val="FF0000"/>
                </a:solidFill>
              </a:rPr>
              <a:t> 2 bit stop, set 0 </a:t>
            </a:r>
            <a:r>
              <a:rPr lang="en-US" sz="2200" err="1">
                <a:solidFill>
                  <a:srgbClr val="FF0000"/>
                </a:solidFill>
              </a:rPr>
              <a:t>có</a:t>
            </a:r>
            <a:r>
              <a:rPr lang="en-US" sz="2200">
                <a:solidFill>
                  <a:srgbClr val="FF0000"/>
                </a:solidFill>
              </a:rPr>
              <a:t> 1 bit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Bit 4 + 5: bit </a:t>
            </a:r>
            <a:r>
              <a:rPr lang="en-US" sz="2200" err="1"/>
              <a:t>kiểm</a:t>
            </a:r>
            <a:r>
              <a:rPr lang="en-US" sz="2200"/>
              <a:t> </a:t>
            </a:r>
            <a:r>
              <a:rPr lang="en-US" sz="2200" err="1"/>
              <a:t>tra</a:t>
            </a:r>
            <a:r>
              <a:rPr lang="en-US" sz="2200"/>
              <a:t> parity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6 UMSEL: set 0 </a:t>
            </a:r>
            <a:r>
              <a:rPr lang="en-US" sz="2200" err="1">
                <a:solidFill>
                  <a:srgbClr val="FF0000"/>
                </a:solidFill>
              </a:rPr>
              <a:t>chọn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chế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độ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không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đồng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bộ</a:t>
            </a:r>
            <a:r>
              <a:rPr lang="en-US" sz="2200">
                <a:solidFill>
                  <a:srgbClr val="FF0000"/>
                </a:solidFill>
              </a:rPr>
              <a:t>, set 1 </a:t>
            </a:r>
            <a:r>
              <a:rPr lang="en-US" sz="2200" err="1">
                <a:solidFill>
                  <a:srgbClr val="FF0000"/>
                </a:solidFill>
              </a:rPr>
              <a:t>là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đồng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bộ</a:t>
            </a:r>
            <a:endParaRPr lang="en-US" sz="22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0000"/>
                </a:solidFill>
              </a:rPr>
              <a:t>Bit 7 URSEL: set 1 </a:t>
            </a:r>
            <a:r>
              <a:rPr lang="en-US" sz="2200" err="1">
                <a:solidFill>
                  <a:srgbClr val="FF0000"/>
                </a:solidFill>
              </a:rPr>
              <a:t>là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thanh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ghi</a:t>
            </a:r>
            <a:r>
              <a:rPr lang="en-US" sz="2200">
                <a:solidFill>
                  <a:srgbClr val="FF0000"/>
                </a:solidFill>
              </a:rPr>
              <a:t> UCSRC </a:t>
            </a:r>
            <a:r>
              <a:rPr lang="en-US" sz="2200" err="1">
                <a:solidFill>
                  <a:srgbClr val="FF0000"/>
                </a:solidFill>
              </a:rPr>
              <a:t>sử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err="1">
                <a:solidFill>
                  <a:srgbClr val="FF0000"/>
                </a:solidFill>
              </a:rPr>
              <a:t>dụng</a:t>
            </a:r>
            <a:r>
              <a:rPr lang="en-US" sz="2200">
                <a:solidFill>
                  <a:srgbClr val="FF0000"/>
                </a:solidFill>
              </a:rPr>
              <a:t>, set 0 </a:t>
            </a:r>
            <a:r>
              <a:rPr lang="en-US" sz="2200" err="1">
                <a:solidFill>
                  <a:srgbClr val="FF0000"/>
                </a:solidFill>
              </a:rPr>
              <a:t>là</a:t>
            </a:r>
            <a:r>
              <a:rPr lang="en-US" sz="2200">
                <a:solidFill>
                  <a:srgbClr val="FF0000"/>
                </a:solidFill>
              </a:rPr>
              <a:t> UBRRH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650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Lato</vt:lpstr>
      <vt:lpstr>Wingdings</vt:lpstr>
      <vt:lpstr>Office Theme</vt:lpstr>
      <vt:lpstr>PowerPoint Presentation</vt:lpstr>
      <vt:lpstr>Giao tiếp  UART</vt:lpstr>
      <vt:lpstr>I. Giới thiệu </vt:lpstr>
      <vt:lpstr>I. Giới thiệu</vt:lpstr>
      <vt:lpstr>II. Các thanh ghi</vt:lpstr>
      <vt:lpstr>1. UDR</vt:lpstr>
      <vt:lpstr>2. UCSRA </vt:lpstr>
      <vt:lpstr>3. UCSRB</vt:lpstr>
      <vt:lpstr>4. UCSRC</vt:lpstr>
      <vt:lpstr>5. UBRRH và UBRRL</vt:lpstr>
      <vt:lpstr>a. Xét baud rate</vt:lpstr>
      <vt:lpstr>b. Xét chiều dài dữ liệu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HUY HOANG 20191855</cp:lastModifiedBy>
  <cp:revision>17</cp:revision>
  <dcterms:created xsi:type="dcterms:W3CDTF">2021-05-28T04:32:29Z</dcterms:created>
  <dcterms:modified xsi:type="dcterms:W3CDTF">2021-06-26T10:34:54Z</dcterms:modified>
</cp:coreProperties>
</file>