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21"/>
    <p:sldId id="267" r:id="rId22"/>
    <p:sldId id="268" r:id="rId23"/>
    <p:sldId id="269" r:id="rId24"/>
  </p:sldIdLst>
  <p:notesMasterIdLst>
    <p:notesMasterId r:id="rId12"/>
  </p:notesMasterIdLst>
  <p:sldSz cx="14630400" cy="8229600"/>
  <p:notesSz cx="8229600" cy="14630400"/>
  <p:embeddedFontLst>
    <p:embeddedFont>
      <p:font typeface="MuseoModerno Medium"/>
      <p:regular r:id="rId17"/>
    </p:embeddedFont>
    <p:embeddedFont>
      <p:font typeface="MuseoModerno Medium"/>
      <p:regular r:id="rId18"/>
    </p:embeddedFont>
    <p:embeddedFont>
      <p:font typeface="MuseoModerno Medium"/>
      <p:regular r:id="rId19"/>
    </p:embeddedFont>
    <p:embeddedFont>
      <p:font typeface="MuseoModerno Medium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font" Target="fonts/font4.fntdata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10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11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8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9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227427"/>
            <a:ext cx="70758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AI Quoridor Game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deep dive into the advanced AI algorithms and architecture powering the Quoridor game.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154"/>
            <a:ext cx="5981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Hybrid AI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5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hybrid system combines the strengths of multiple algorithms for robust and flexible gameplay.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84615"/>
            <a:ext cx="6407944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8114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Q-Learning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301847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Data-driven, learns from experience for trained scenarios.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358461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8" name="Text 6"/>
          <p:cNvSpPr/>
          <p:nvPr/>
        </p:nvSpPr>
        <p:spPr>
          <a:xfrm>
            <a:off x="7655362" y="38114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Minimax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55362" y="430184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Logical, guarantees optimal play for edge cases.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18378"/>
            <a:ext cx="6407944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1" name="Text 9"/>
          <p:cNvSpPr/>
          <p:nvPr/>
        </p:nvSpPr>
        <p:spPr>
          <a:xfrm>
            <a:off x="1020604" y="5345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Decision Tree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20604" y="5835610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Fast, context-aware algorithm switching.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548" y="5118378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4" name="Text 12"/>
          <p:cNvSpPr/>
          <p:nvPr/>
        </p:nvSpPr>
        <p:spPr>
          <a:xfrm>
            <a:off x="7655362" y="5345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Entropy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55362" y="583561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Adaptive, handles uncertainty in move selection.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2E86AB"/>
                </a:solidFill>
                <a:latin typeface="Calibri"/>
              </a:rPr>
              <a:t>🧪 Comprehensive AI Testing &amp; Validation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0">
                <a:solidFill>
                  <a:srgbClr val="2F2F2F"/>
                </a:solidFill>
                <a:latin typeface="Calibri"/>
              </a:rPr>
              <a:t>✅ Decision Tree Tests: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Early Game → Balanced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AI Leading → Blocking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End Game + Wall Advantage → Defensive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✅ Entropy Analysis Tests: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High entropy = diverse move scores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Low entropy = clear best move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✅ Softmax Distribution Tests: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Probabilities sum to 1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Highest score → highest probability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✅ Performance Benchmarks: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Move generation: &lt;100ms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Q-learning action: &lt;50ms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Minimax (depth 4): &lt;200ms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Memory usage: &lt;256MB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🧪 Automated Testing Suite: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Unit + Integration tests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Performance tests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Regression test tracking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2E86AB"/>
                </a:solidFill>
                <a:latin typeface="Calibri"/>
              </a:rPr>
              <a:t>⚡ Advanced 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0">
                <a:solidFill>
                  <a:srgbClr val="2F2F2F"/>
                </a:solidFill>
                <a:latin typeface="Calibri"/>
              </a:rPr>
              <a:t>🧠 Q-Table Optimization: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Sparse storage: only visited states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Compressed keys via string interning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Periodic save every 100 episodes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🧠 Minimax Optimization: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Alpha-Beta pruning (50% node cut)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Promising move ordering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Transposition tables for caching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🧠 Memory &amp; Threading: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Object pooling for GameStates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Async I/O for file operations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Background thread for Q-training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📈 Achieved: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Stable 60 FPS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&lt;256MB Memory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Decision Time &lt; 100ms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2E86AB"/>
                </a:solidFill>
                <a:latin typeface="Calibri"/>
              </a:rPr>
              <a:t>🏆 Project Summary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0">
                <a:solidFill>
                  <a:srgbClr val="2F2F2F"/>
                </a:solidFill>
                <a:latin typeface="Calibri"/>
              </a:rPr>
              <a:t>📌 Key Results: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Hybrid Q-Learning + Minimax AI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6 AI Styles with independent training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Voice-enabled API (custom TTS via pyttsx3)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Over 13,000 trained game states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📚 Educational Value: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Reinforcement learning in Unity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Tactical AI decision trees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Game AI testing automation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🚀 Next Steps: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Deep Q-Network (DQN) Integration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Transfer Learning across styles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Online Multiplayer + Tournament Mode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Coaching AI with voice feedback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2E86AB"/>
                </a:solidFill>
                <a:latin typeface="Calibri"/>
              </a:rPr>
              <a:t>📂 Important Scripts, Tables &amp;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0">
                <a:solidFill>
                  <a:srgbClr val="2F2F2F"/>
                </a:solidFill>
                <a:latin typeface="Calibri"/>
              </a:rPr>
              <a:t>🔧 Key Scripts: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QLearningAgent.cs — Core RL logic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QuoridorAI.cs — Strategy &amp; control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DecisionTreeClassifier.cs — Style switching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QuoridorSelfPlayTrainer.cs — Auto-training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AITestScript.cs — Validation logic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🧠 Q-Tables: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qtable.json — Balanced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qtable_aggressive.json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qtable_defensive.json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qtable_wallmaster.json, etc.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📄 Documentation: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README.md — Overview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TRAINING_GUIDE.md — How to train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API_INTEGRATION_GUIDE.md — Chat + TTS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• AI_ALGORITHMS_DETAILED_DESCRIPTION.txt — Full specs</a:t>
            </a:r>
          </a:p>
          <a:p/>
          <a:p>
            <a:r>
              <a:rPr sz="1600" b="0">
                <a:solidFill>
                  <a:srgbClr val="2F2F2F"/>
                </a:solidFill>
                <a:latin typeface="Calibri"/>
              </a:rPr>
              <a:t>🧩 All assets stored in:</a:t>
            </a:r>
          </a:p>
          <a:p>
            <a:r>
              <a:rPr sz="1600" b="0">
                <a:solidFill>
                  <a:srgbClr val="2F2F2F"/>
                </a:solidFill>
                <a:latin typeface="Calibri"/>
              </a:rPr>
              <a:t>Assets/scripts/, StreamingAssets/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Table of Contents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Overview of AI Architecture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Q-Learning Algorithm (Core)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Minimax + Alpha-Beta Pruning (Auxiliary)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Specialized AI Styles System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Decision Tree Classifier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Entropy Analysis &amp; Softmax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Training System &amp; Self-Play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Testing Framework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Hybrid AI Architecture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Optimization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8335"/>
            <a:ext cx="75254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Overview of AI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307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AI Quoridor project uses an advanced hybrid AI architecture, combining multiple paradigms to create a robust and intelligent opponent.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51860"/>
            <a:ext cx="4196358" cy="3809286"/>
          </a:xfrm>
          <a:prstGeom prst="roundRect">
            <a:avLst>
              <a:gd name="adj" fmla="val 3841"/>
            </a:avLst>
          </a:prstGeom>
          <a:solidFill>
            <a:srgbClr val="FFFCF5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42138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311169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sp>
        <p:nvSpPr>
          <p:cNvPr id="7" name="Text 5"/>
          <p:cNvSpPr/>
          <p:nvPr/>
        </p:nvSpPr>
        <p:spPr>
          <a:xfrm>
            <a:off x="2755761" y="328183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4018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Core Algorithms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4509254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Q-Learning (Reinforcement Learning)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51084" y="531435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Minimax + Alpha-Beta Pruning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51084" y="5756553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Decision Tree Classifier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51084" y="619875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Entropy Analysis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5216962" y="3451860"/>
            <a:ext cx="4196358" cy="3809286"/>
          </a:xfrm>
          <a:prstGeom prst="roundRect">
            <a:avLst>
              <a:gd name="adj" fmla="val 3841"/>
            </a:avLst>
          </a:prstGeom>
          <a:solidFill>
            <a:srgbClr val="FFFCF5"/>
          </a:solidFill>
          <a:ln/>
        </p:spPr>
      </p:sp>
      <p:sp>
        <p:nvSpPr>
          <p:cNvPr id="14" name="Shape 12"/>
          <p:cNvSpPr/>
          <p:nvPr/>
        </p:nvSpPr>
        <p:spPr>
          <a:xfrm>
            <a:off x="5216962" y="342138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15" name="Shape 13"/>
          <p:cNvSpPr/>
          <p:nvPr/>
        </p:nvSpPr>
        <p:spPr>
          <a:xfrm>
            <a:off x="6974860" y="311169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sp>
        <p:nvSpPr>
          <p:cNvPr id="16" name="Text 14"/>
          <p:cNvSpPr/>
          <p:nvPr/>
        </p:nvSpPr>
        <p:spPr>
          <a:xfrm>
            <a:off x="7178933" y="328183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5474256" y="4018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Specialized Systems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5474256" y="450925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 AI Personality Styles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474256" y="495145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Self-Play Training Pipeline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474256" y="5393650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Performance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5474256" y="583584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Algorithm Switching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9640133" y="3451860"/>
            <a:ext cx="4196358" cy="3809286"/>
          </a:xfrm>
          <a:prstGeom prst="roundRect">
            <a:avLst>
              <a:gd name="adj" fmla="val 3841"/>
            </a:avLst>
          </a:prstGeom>
          <a:solidFill>
            <a:srgbClr val="FFFCF5"/>
          </a:solidFill>
          <a:ln/>
        </p:spPr>
      </p:sp>
      <p:sp>
        <p:nvSpPr>
          <p:cNvPr id="23" name="Shape 21"/>
          <p:cNvSpPr/>
          <p:nvPr/>
        </p:nvSpPr>
        <p:spPr>
          <a:xfrm>
            <a:off x="9640133" y="342138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24" name="Shape 22"/>
          <p:cNvSpPr/>
          <p:nvPr/>
        </p:nvSpPr>
        <p:spPr>
          <a:xfrm>
            <a:off x="11398032" y="311169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sp>
        <p:nvSpPr>
          <p:cNvPr id="25" name="Text 23"/>
          <p:cNvSpPr/>
          <p:nvPr/>
        </p:nvSpPr>
        <p:spPr>
          <a:xfrm>
            <a:off x="11602105" y="328183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9897427" y="4018836"/>
            <a:ext cx="28765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Technical Foundation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9897427" y="450925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State Space: 13,118+ unique states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9897427" y="495145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Action Space: Movement + Wall placement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9897427" y="5756553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Training: 1000 Self-Play Episodes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9897427" y="619875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Learning Rate (α): 0.1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9897427" y="664094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Discount Factor (γ): 0.99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613410"/>
            <a:ext cx="7460694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Q-Learning Algorithm (Core)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8669" y="1753672"/>
            <a:ext cx="13073063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Q-Learning is a model-free Reinforcement Learning algorithm that optimizes policy through environment interaction. In Quoridor, the AI learns optimal moves from thousands of games.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8669" y="2938343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Q-Learning Formula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778669" y="3567589"/>
            <a:ext cx="6265188" cy="772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endParaRPr lang="en-US" sz="19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669" y="3567589"/>
            <a:ext cx="6265188" cy="77247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78669" y="4621649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Q(s,a):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Q-value for state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action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78669" y="5055513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α: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Learning rate (0.1)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78669" y="5489377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Immediate reward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78669" y="5923240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γ: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Discount factor (0.99)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78669" y="6357104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s':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Next state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78669" y="6790968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max(Q(s',a')):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Max Q-value of next state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94163" y="2938343"/>
            <a:ext cx="3198614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State &amp; Action Encoding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594163" y="3508415"/>
            <a:ext cx="6265188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State: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"aiPos_x,aiPos_y-humanPos_x,humanPos_y-aiWalls-humanWalls-wallsList"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94163" y="4298275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"4,8-4,0-9-10-7,4,False|5,6,True"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94163" y="4732139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Action: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"M:x,y" (Movement) or "W:x,y,horizontal" (Wall)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94163" y="5166003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"M:4,7" or "W:3,5,True"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594163" y="5744408"/>
            <a:ext cx="3319462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Epsilon-Greedy Strategy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594163" y="6314480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Exploration (99.5% initial):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Random move selection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594163" y="6748343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Exploitation (90% final):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Choose best Q-value action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7594163" y="7182207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Decay: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Epsilon reduces from 0.995 to 0.1 during training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8305"/>
            <a:ext cx="8542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Minimax + Alpha-Beta Pruning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9071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Minimax is a classic game theory algorithm that searches for optimal moves by predicting future plays. Alpha-Beta pruning significantly boosts performance by eliminating unnecessary branches.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71668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005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Minimax Core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49615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Maximizing Player (AI):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Maximizes its score.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530125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Minimizing Player (Human):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Minimizes AI's score.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610635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Depth: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Configurable to 4 levels.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2871668"/>
            <a:ext cx="4347567" cy="90725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005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Alpha-Beta Pruning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49615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Reduces search space from O(b^d) to O(b^(d/2)).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5368171" y="530125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Achieves up to 50% reduction in nodes evaluated.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5368171" y="610635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Move ordering enhances pruning efficiency.</a:t>
            </a:r>
            <a:endParaRPr lang="en-US" sz="175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2871668"/>
            <a:ext cx="4347567" cy="90725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9715738" y="4005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Evaluation Function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715738" y="449615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Distance to goal: Prioritizes shorter paths.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9715738" y="530125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Wall advantage: Counts remaining walls.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9715738" y="610635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Mobility: Assesses possible moves.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9715738" y="654855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Center control: Evaluates board dominance.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1269"/>
            <a:ext cx="79518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Specialized AI Styles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936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Six distinct AI personalities are implemented, each with custom Q-tables, reward structures, and decision-making logic.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11730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2546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Aggressive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3036808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Focuses on attacking and blocking the opponent with high wall usage.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411730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2546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Defensive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8307348" y="3036808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Prioritizes defense and safe movement, with moderate wall usage.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29589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4464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Wall Master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4954667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Specializes in wall placement, creating intricate mazes (90% wall chance).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329589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4464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Speed Runner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4954667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Aims to reach the goal as quickly as possible, minimal wall use (10% chance).</a:t>
            </a:r>
            <a:endParaRPr lang="en-US" sz="17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247448"/>
            <a:ext cx="566976" cy="566976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644253" y="6382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Tactical</a:t>
            </a:r>
            <a:endParaRPr lang="en-US" sz="2200" dirty="0"/>
          </a:p>
        </p:txBody>
      </p:sp>
      <p:sp>
        <p:nvSpPr>
          <p:cNvPr id="18" name="Text 11"/>
          <p:cNvSpPr/>
          <p:nvPr/>
        </p:nvSpPr>
        <p:spPr>
          <a:xfrm>
            <a:off x="1644253" y="6872526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Emphasizes positional advantage and long-term planning with variable wall use.</a:t>
            </a:r>
            <a:endParaRPr lang="en-US" sz="175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6247448"/>
            <a:ext cx="566976" cy="566976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8307348" y="6382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Balanced</a:t>
            </a:r>
            <a:endParaRPr lang="en-US" sz="2200" dirty="0"/>
          </a:p>
        </p:txBody>
      </p:sp>
      <p:sp>
        <p:nvSpPr>
          <p:cNvPr id="21" name="Text 13"/>
          <p:cNvSpPr/>
          <p:nvPr/>
        </p:nvSpPr>
        <p:spPr>
          <a:xfrm>
            <a:off x="8307348" y="6872526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Offers a balanced approach across all aspects of gameplay.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5095"/>
            <a:ext cx="60133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Decision Tree Classifier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775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Decision Tree analyzes game context (e.g., game phase, positional advantage, resource advantage) to select the most suitable strategy.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22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3035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AI/Human Distance to Goal: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Proximity to winning.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457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AI/Human Walls Left: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Remaining resources.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879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AI/Human Mobility: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Number of valid moves.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301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Advantage Metrics: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Distance and wall differential.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72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Game Phase: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Early, Mid, or End game classification.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722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Decision Logic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43035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Early Game: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Balanced strategy.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457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Lead: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Blocking strategy.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1879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Behind: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Aggressive strategy.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6301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End Game (Wall Advantage):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Defensive strategy.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072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Close Game: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Balanced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9312"/>
            <a:ext cx="7782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Entropy Analysis &amp; Softmax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217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Entropy measures move score diversity. High entropy indicates multiple equally good moves, while low entropy signals a clear best move. Softmax distributes probabilities based on scores.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026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3805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Entropy Calculation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870960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Measures the uncertainty or diversity of move scores, normalizing them into probabilities. Range: 0 (deterministic) to log2(n) (uniform).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3026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380542"/>
            <a:ext cx="28816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Softmax Distribution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87096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Transforms move scores into a probability distribution, allowing for probabilistic move selection based on score and "temperature."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4132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491163"/>
            <a:ext cx="32710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Temperature Parameter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981581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Controls the sharpness of the Softmax distribution: low temperature (0.1) for sharp focus on best moves, high (2.0) for more exploration. Default (1.0) provides a balance.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4132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491163"/>
            <a:ext cx="34203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Adaptive Move Selection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98158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entropy is high, Softmax is used for probabilistic selection; otherwise, a deterministic best move is chosen.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0508"/>
            <a:ext cx="75867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Training System &amp; Self-Play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729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AI learns through thousands of self-play episodes, gradually improving its performance through trial and error.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17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Self-Play Pipeline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79892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AI trains by playing against itself for 1000 episodes, resetting game states, making moves via ε-greedy, calculating rewards, and updating Q-tables. Epsilon decays, and Q-tables are saved periodically.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217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Reward Engineering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7989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Crucial for Q-Learning success: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659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Win/Loss: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+1000/-1000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081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Move towards goal: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+20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50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 opponent: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+50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6924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Strategic wall: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+30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1346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Wasted wall/move: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-25/-5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65768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Style-specific rewards: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Varies by AI personality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2025-07-26T07:20:26Z</dcterms:created>
  <dcterms:modified xsi:type="dcterms:W3CDTF">2025-07-26T07:20:26Z</dcterms:modified>
</cp:coreProperties>
</file>