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B289"/>
    <a:srgbClr val="FFB570"/>
    <a:srgbClr val="7FA7E1"/>
    <a:srgbClr val="7EA6E0"/>
    <a:srgbClr val="B6D3EC"/>
    <a:srgbClr val="C5DCF0"/>
    <a:srgbClr val="CCEAB9"/>
    <a:srgbClr val="C0D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23" autoAdjust="0"/>
  </p:normalViewPr>
  <p:slideViewPr>
    <p:cSldViewPr snapToGrid="0">
      <p:cViewPr varScale="1">
        <p:scale>
          <a:sx n="105" d="100"/>
          <a:sy n="105" d="100"/>
        </p:scale>
        <p:origin x="165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01EB3-9020-4375-B23D-3C8A82C1BE2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E1EF-2EDE-42CD-8A6F-C59BD10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5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195-81AF-4E2B-BA4C-358B90745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814EA-4FAB-4C8C-8BD5-DB7F211FB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CF75D-D20A-4C72-BC34-E38D9E3F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81C4-A747-4E50-858D-FEE815FE13D3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76FE-201C-4AC3-B949-D1D07C7E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72AA-610C-4AD9-90D1-FA8E9626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3A7B-6303-4804-8096-8A196881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DBF60-03BD-4DA6-AD6E-A9B10436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20C6-6A37-4710-88A8-1F011704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4FBF-6539-42D5-B42C-CF93290684ED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1EB5-AA2C-44FE-A5D5-E02D4F20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1EC6-30FA-46E7-A15D-FD109723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FAC73-A5A3-4F90-963F-DFFD0B81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5DA7A-96F7-47D6-9626-8CE16E40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FC05-64C7-47CD-9DEB-2AFF926E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BEB9-7FB2-4036-8631-4F1C77ECA930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2EFA-C42A-444B-8ECB-AC48DBC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5150-9F71-4FBB-92E8-19499DE7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6D25-A140-4F56-A0EB-A75A7BED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466C-1693-47E3-AA00-996F17E9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6856-BE87-4D2B-805A-F55E3A2E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EBA3-D513-4FB7-8E2A-7A4642666511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D62F-E7CB-4FDC-AFA8-8D469BD4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729D-663D-4A7A-A13F-E91BD7A7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2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9F94-A0A0-4B11-AD84-F49D0F5E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60D17-A267-4B38-B6E0-464F09E6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5C97-3779-4CBB-82CA-7DDCCE78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26E2-626A-4BE5-8FD6-B590A6573883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035BC-1CDF-44BE-AAC8-32ED3216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86A0-FC1A-4848-9D5D-5AB43328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3B10-F5A3-4B62-952D-D9405370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CCB1-0A0E-4C49-B80F-6439AA6FB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F4B2-7A22-4405-B335-5F4AA497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345D-3174-4179-8433-4F0B66FA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7CF-CE34-4ABD-BF62-6992B3F49A55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E29C8-8F99-4E4C-956C-59D66AAD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6843C-5F3F-4F81-A3EC-1F6B5107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CB16-3C5F-4019-AFD1-3E6E7EA6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9F6D4-A1AE-4765-9D44-61F1D219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1B86C-BA8A-43C4-A640-96810CCD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0059C-8722-4F79-BCA6-533F99C36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2EAE2-38C2-4A23-BCF4-2D477CEF5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0863C-8AD0-4F4E-9236-D19F9BCF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5A90-110F-4A3B-AE55-CF87523715F2}" type="datetime1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F1940-A28A-4BE8-923F-175FD897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AE17D-75B1-4514-9F33-116A8682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1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5B01-16AE-4597-939D-000F8911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17CDB-3425-4188-80BA-DAF01D0F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CF47-9E4C-4254-A10B-38B27A9B5893}" type="datetime1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65A45-9B0B-434E-BAA9-C4722747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D5A1B-F4C1-4718-8BB5-0222D196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6751C-B37E-43BE-8D23-E0B02AB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507-4716-47B5-B77E-CB578431ECE6}" type="datetime1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25F18-2818-4C8E-8F9A-4731CB88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108DB-703C-44E3-BCB8-C48A2804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7B2D-0440-490D-8BDE-01F4802A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EA56-CA0F-4EED-9AE9-38F366D1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44FB4-B812-453B-A948-2FDEF34F9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A64B-9A93-44EA-8089-6EA39E03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73AC-1B65-4ADB-B5D7-1E21B49B4342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E6E-D73B-455F-A18E-BBECD3D3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E7E0D-3E24-427F-A81A-659C203B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6942-2C42-4BA7-8AD5-516A8E6C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DE144-CE08-4CD7-8FA4-0988D478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A8F7-E788-42E4-8689-D0AC58C0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69D53-D912-4B65-8A4E-05B46D33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7B92-800E-4136-BC18-0416D2E67670}" type="datetime1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927A5-E4FC-4777-AA08-AA372F13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6EBB-A6E5-4345-8795-934B62F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97F0-3822-4D25-ABFD-F886AD6C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5F2A-8C5A-4C05-8C42-6A6C75C5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5B49-D367-4658-BA58-F26D75BD4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A74F-2350-4984-8FD0-2A09012DA630}" type="datetime1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DC3F-E2AA-4629-85D7-6C15380CE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9E97-E354-4195-A094-8D2561008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BD9B-5B1C-4E40-9874-25FC038F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8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1A3B-2A66-4470-B756-2C5494A9E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Bilateral Segmentation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6BA08-25B5-46C5-BA16-C0148993C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Summary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D12F-125C-4A26-8AF1-0D383A18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Automation Lab – 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214199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D898-9D14-4E38-9559-46754C1A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STDC - Short-Term Dense Concatenation Network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7768B4-BFB6-470C-BC5A-48101E7D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613" y="2378075"/>
            <a:ext cx="8049331" cy="41148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61A1EF-46DA-4F87-9F1B-A47E494DA512}"/>
              </a:ext>
            </a:extLst>
          </p:cNvPr>
          <p:cNvGrpSpPr/>
          <p:nvPr/>
        </p:nvGrpSpPr>
        <p:grpSpPr>
          <a:xfrm>
            <a:off x="7145383" y="1329994"/>
            <a:ext cx="4909561" cy="1638961"/>
            <a:chOff x="5255519" y="1771454"/>
            <a:chExt cx="4909561" cy="16389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05EC69-D528-431B-8791-6716D1B262C0}"/>
                </a:ext>
              </a:extLst>
            </p:cNvPr>
            <p:cNvSpPr txBox="1"/>
            <p:nvPr/>
          </p:nvSpPr>
          <p:spPr>
            <a:xfrm>
              <a:off x="5830824" y="1771454"/>
              <a:ext cx="4334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Detail Guidance Module</a:t>
              </a:r>
              <a:r>
                <a:rPr lang="en-US" b="1" dirty="0"/>
                <a:t> </a:t>
              </a:r>
              <a:r>
                <a:rPr lang="en-US" dirty="0"/>
                <a:t>guides low-level layers to learn spatial information from detail ground truth during training phase.</a:t>
              </a: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275CC103-9BE2-4D9B-96AE-1D77218B7307}"/>
                </a:ext>
              </a:extLst>
            </p:cNvPr>
            <p:cNvSpPr/>
            <p:nvPr/>
          </p:nvSpPr>
          <p:spPr>
            <a:xfrm rot="16200000">
              <a:off x="5436108" y="2052531"/>
              <a:ext cx="1177295" cy="1538473"/>
            </a:xfrm>
            <a:prstGeom prst="arc">
              <a:avLst/>
            </a:prstGeom>
            <a:ln w="28575">
              <a:solidFill>
                <a:srgbClr val="99B28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1C97F4-FEB7-469E-9CCA-0DB30BCC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8A98EC-4131-4AB5-8569-09AFC96C1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97" b="5329"/>
          <a:stretch/>
        </p:blipFill>
        <p:spPr>
          <a:xfrm>
            <a:off x="137055" y="2385678"/>
            <a:ext cx="3666726" cy="41071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9EC48-E2B2-4330-A1DE-9E94C78411FF}"/>
              </a:ext>
            </a:extLst>
          </p:cNvPr>
          <p:cNvSpPr txBox="1"/>
          <p:nvPr/>
        </p:nvSpPr>
        <p:spPr>
          <a:xfrm>
            <a:off x="165910" y="6402386"/>
            <a:ext cx="360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BiSeNet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765DC-14DE-46E2-B73D-2E1DF1F8E135}"/>
              </a:ext>
            </a:extLst>
          </p:cNvPr>
          <p:cNvSpPr txBox="1"/>
          <p:nvPr/>
        </p:nvSpPr>
        <p:spPr>
          <a:xfrm>
            <a:off x="4005613" y="6400235"/>
            <a:ext cx="802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STDC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2ACB61-9B61-40BE-B31B-265FC26393BC}"/>
              </a:ext>
            </a:extLst>
          </p:cNvPr>
          <p:cNvCxnSpPr>
            <a:cxnSpLocks/>
          </p:cNvCxnSpPr>
          <p:nvPr/>
        </p:nvCxnSpPr>
        <p:spPr>
          <a:xfrm>
            <a:off x="3886077" y="1329994"/>
            <a:ext cx="0" cy="53914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1821CE36-AC2B-4136-A17D-BDC56332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– 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311724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244E-3AD0-47A2-A516-D4FC8AC6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on Cityscapes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F96E3211-2EEA-4B91-92C2-22B7B9C76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78" y="1690688"/>
            <a:ext cx="7963222" cy="5167311"/>
          </a:xfr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7052C-4A77-41E1-9FFC-9E4C8BF7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" y="1690688"/>
            <a:ext cx="3952741" cy="516731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12F309-31C6-4F5F-A538-55F081D2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0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5F59-DB0F-4037-97CB-2B85EE3B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CE5E-6A1C-48AC-ABF7-CCFB2827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/>
          <a:lstStyle/>
          <a:p>
            <a:r>
              <a:rPr lang="en-US" dirty="0"/>
              <a:t>STDC2-75 holds 2</a:t>
            </a:r>
            <a:r>
              <a:rPr lang="en-US" baseline="30000" dirty="0"/>
              <a:t>nd</a:t>
            </a:r>
            <a:r>
              <a:rPr lang="en-US" dirty="0"/>
              <a:t> rank in terms of </a:t>
            </a:r>
            <a:r>
              <a:rPr lang="en-US" dirty="0" err="1"/>
              <a:t>mIOU</a:t>
            </a:r>
            <a:r>
              <a:rPr lang="en-US" dirty="0"/>
              <a:t> in Real-time Semantic Segmentation on Cityscapes test leaderboard, while fps is approximately 25% faster than the 1</a:t>
            </a:r>
            <a:r>
              <a:rPr lang="en-US" baseline="30000" dirty="0"/>
              <a:t>st</a:t>
            </a:r>
            <a:r>
              <a:rPr lang="en-US" dirty="0"/>
              <a:t> rank.</a:t>
            </a:r>
          </a:p>
          <a:p>
            <a:endParaRPr lang="en-US" dirty="0"/>
          </a:p>
          <a:p>
            <a:r>
              <a:rPr lang="en-US" dirty="0"/>
              <a:t>The model suitable for devices with limited</a:t>
            </a:r>
            <a:br>
              <a:rPr lang="en-US" dirty="0"/>
            </a:br>
            <a:r>
              <a:rPr lang="en-US" dirty="0"/>
              <a:t>resources.</a:t>
            </a:r>
          </a:p>
          <a:p>
            <a:endParaRPr lang="en-US" dirty="0"/>
          </a:p>
          <a:p>
            <a:r>
              <a:rPr lang="en-US" dirty="0"/>
              <a:t>STDC network maybe applicable in other dense processing tasks.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F9279-42C1-45B2-8B01-EDEDE44A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D1101-8F10-4408-AB5D-350D05AD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92" y="2659772"/>
            <a:ext cx="4341239" cy="24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9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2FEB-6789-40E2-90B8-B11AC288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EA81D-1580-4A1B-AD3C-9C0D61689C22}"/>
              </a:ext>
            </a:extLst>
          </p:cNvPr>
          <p:cNvSpPr/>
          <p:nvPr/>
        </p:nvSpPr>
        <p:spPr>
          <a:xfrm>
            <a:off x="2811003" y="2967335"/>
            <a:ext cx="6570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3001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4313-F835-4E04-AD0A-4831C0F7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F6D8-206E-4097-B27B-397BBC0F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Changquian</a:t>
            </a:r>
            <a:r>
              <a:rPr lang="en-US" sz="2400" dirty="0"/>
              <a:t> Yu</a:t>
            </a:r>
            <a:r>
              <a:rPr lang="en-US" sz="2400" baseline="30000" dirty="0"/>
              <a:t>1</a:t>
            </a:r>
            <a:r>
              <a:rPr lang="en-US" sz="2400" dirty="0"/>
              <a:t> et al, </a:t>
            </a:r>
            <a:r>
              <a:rPr lang="en-US" sz="2400" b="1" i="1" dirty="0" err="1"/>
              <a:t>BiSeNet</a:t>
            </a:r>
            <a:r>
              <a:rPr lang="en-US" sz="2400" b="1" i="1" dirty="0"/>
              <a:t>: Bilateral Segmentation Network for Real-time Semantic Segmentation</a:t>
            </a:r>
            <a:r>
              <a:rPr lang="en-US" sz="2400" dirty="0"/>
              <a:t>, ECCV 2018.</a:t>
            </a:r>
          </a:p>
          <a:p>
            <a:endParaRPr lang="en-US" sz="2400" dirty="0"/>
          </a:p>
          <a:p>
            <a:r>
              <a:rPr lang="en-US" sz="2400" dirty="0" err="1"/>
              <a:t>Changquian</a:t>
            </a:r>
            <a:r>
              <a:rPr lang="en-US" sz="2400" dirty="0"/>
              <a:t> Yu</a:t>
            </a:r>
            <a:r>
              <a:rPr lang="en-US" sz="2400" baseline="30000" dirty="0"/>
              <a:t>1</a:t>
            </a:r>
            <a:r>
              <a:rPr lang="en-US" sz="2400" dirty="0"/>
              <a:t> et al, </a:t>
            </a:r>
            <a:r>
              <a:rPr lang="en-US" sz="2400" b="1" i="1" dirty="0" err="1"/>
              <a:t>BiSeNet</a:t>
            </a:r>
            <a:r>
              <a:rPr lang="en-US" sz="2400" b="1" i="1" dirty="0"/>
              <a:t> V2: Bilateral Network with Guided Aggregation for Real-time Semantic Segmentation</a:t>
            </a:r>
            <a:r>
              <a:rPr lang="en-US" sz="2400" dirty="0"/>
              <a:t>, International Journal of Computer Vision, 2021 (</a:t>
            </a:r>
            <a:r>
              <a:rPr lang="en-US" sz="2400" dirty="0" err="1"/>
              <a:t>arXiv</a:t>
            </a:r>
            <a:r>
              <a:rPr lang="en-US" sz="2400" dirty="0"/>
              <a:t>, 04/2020). </a:t>
            </a:r>
          </a:p>
          <a:p>
            <a:endParaRPr lang="en-US" sz="2400" dirty="0"/>
          </a:p>
          <a:p>
            <a:r>
              <a:rPr lang="en-US" sz="2400" dirty="0" err="1"/>
              <a:t>Mingyuan</a:t>
            </a:r>
            <a:r>
              <a:rPr lang="en-US" sz="2400" dirty="0"/>
              <a:t> Fan</a:t>
            </a:r>
            <a:r>
              <a:rPr lang="en-US" sz="2400" baseline="30000" dirty="0"/>
              <a:t>2</a:t>
            </a:r>
            <a:r>
              <a:rPr lang="en-US" sz="2400" dirty="0"/>
              <a:t> et al, </a:t>
            </a:r>
            <a:r>
              <a:rPr lang="en-US" sz="2400" b="1" i="1" dirty="0"/>
              <a:t>Rethinking </a:t>
            </a:r>
            <a:r>
              <a:rPr lang="en-US" sz="2400" b="1" i="1" dirty="0" err="1"/>
              <a:t>BiSeNet</a:t>
            </a:r>
            <a:r>
              <a:rPr lang="en-US" sz="2400" b="1" i="1" dirty="0"/>
              <a:t> for Real-Time Semantic Segmentation</a:t>
            </a:r>
            <a:r>
              <a:rPr lang="en-US" sz="2400" dirty="0"/>
              <a:t>, CVPR 2021.</a:t>
            </a:r>
            <a:endParaRPr lang="en-US" sz="2400" i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6490-D9A1-4443-B79C-A611536E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1ED2A-7D98-4313-8EA9-F32015A0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Huazhong University of Science &amp; Technology, China</a:t>
            </a:r>
          </a:p>
          <a:p>
            <a:pPr marL="228600" indent="-228600" algn="l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Meituan</a:t>
            </a:r>
            <a:r>
              <a:rPr lang="en-US" dirty="0">
                <a:solidFill>
                  <a:schemeClr val="tx1"/>
                </a:solidFill>
              </a:rPr>
              <a:t> (online shopping platform company), China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42B2383-F5BF-46D4-87A0-0DDBAC6ADD4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Automation Lab – Sungkyunkwan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5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F9BDD0E4-AD14-41AC-9199-0FD0ACFC4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36057"/>
              </p:ext>
            </p:extLst>
          </p:nvPr>
        </p:nvGraphicFramePr>
        <p:xfrm>
          <a:off x="838199" y="1690688"/>
          <a:ext cx="10528511" cy="4338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9985">
                  <a:extLst>
                    <a:ext uri="{9D8B030D-6E8A-4147-A177-3AD203B41FA5}">
                      <a16:colId xmlns:a16="http://schemas.microsoft.com/office/drawing/2014/main" val="2278400177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33202354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93110961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2185352233"/>
                    </a:ext>
                  </a:extLst>
                </a:gridCol>
                <a:gridCol w="2935942">
                  <a:extLst>
                    <a:ext uri="{9D8B030D-6E8A-4147-A177-3AD203B41FA5}">
                      <a16:colId xmlns:a16="http://schemas.microsoft.com/office/drawing/2014/main" val="4041879651"/>
                    </a:ext>
                  </a:extLst>
                </a:gridCol>
              </a:tblGrid>
              <a:tr h="49766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Main FCN-based approaches: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92222"/>
                  </a:ext>
                </a:extLst>
              </a:tr>
              <a:tr h="1307822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/>
                        <a:t>Dilation backbone</a:t>
                      </a:r>
                      <a:r>
                        <a:rPr lang="en-US" sz="2000" dirty="0"/>
                        <a:t> removes </a:t>
                      </a:r>
                      <a:r>
                        <a:rPr lang="en-US" sz="2000" dirty="0" err="1"/>
                        <a:t>downsampling</a:t>
                      </a:r>
                      <a:r>
                        <a:rPr lang="en-US" sz="2000" dirty="0"/>
                        <a:t> operations and </a:t>
                      </a:r>
                      <a:r>
                        <a:rPr lang="en-US" sz="2000" dirty="0" err="1"/>
                        <a:t>upsamples</a:t>
                      </a:r>
                      <a:r>
                        <a:rPr lang="en-US" sz="2000" dirty="0"/>
                        <a:t> convolution filter to preserve high-resolution feature representations (DeepLabv3, </a:t>
                      </a:r>
                      <a:r>
                        <a:rPr lang="en-US" sz="2000" dirty="0" err="1"/>
                        <a:t>PSPNet</a:t>
                      </a:r>
                      <a:r>
                        <a:rPr lang="en-US" sz="2000" dirty="0"/>
                        <a:t>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/>
                        <a:t>Encoder-decoder backbone</a:t>
                      </a:r>
                      <a:r>
                        <a:rPr lang="en-US" sz="2000" dirty="0"/>
                        <a:t> adds extra top-down and lateral connections to recover high-resolution feature maps in the decoder part (U-Net, </a:t>
                      </a:r>
                      <a:r>
                        <a:rPr lang="en-US" sz="2000" dirty="0" err="1"/>
                        <a:t>SegNet</a:t>
                      </a:r>
                      <a:r>
                        <a:rPr lang="en-US" sz="2000" dirty="0"/>
                        <a:t>).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04772"/>
                  </a:ext>
                </a:extLst>
              </a:tr>
              <a:tr h="215653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lang="en-US" sz="2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US" sz="2000" dirty="0"/>
                        <a:t>Encode low-level details and high-level semantics simultaneously with wide and deep networks.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lang="en-US" sz="2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US" sz="2000" dirty="0"/>
                        <a:t>Achieve SOTA performance; however, with heavy computation.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72494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586DC25-3BDA-4DAB-B265-91AFC044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33" y="3797332"/>
            <a:ext cx="3066586" cy="251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79792-EDDC-4D7D-850F-3B6B8025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Semantic Segmentation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EB379C-80E4-4D83-A556-ABF275675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18" y="3797332"/>
            <a:ext cx="2947670" cy="2450592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6DCB5B-2D39-480D-B914-A857B6C7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83E07EE-6FF6-4DDC-9A4C-2C75D1CC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– 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281091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075B-8C38-4C1B-963E-BC243CC2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90AF-74E6-42B5-B4A8-065E6FF2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Common techniques to improve inference speed:</a:t>
            </a:r>
          </a:p>
          <a:p>
            <a:r>
              <a:rPr lang="en-US" sz="2000" dirty="0"/>
              <a:t>Input restricting or channel pruning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sacrifices spatial information, reduce accuracy</a:t>
            </a:r>
          </a:p>
          <a:p>
            <a:endParaRPr lang="en-US" sz="2000" dirty="0"/>
          </a:p>
          <a:p>
            <a:r>
              <a:rPr lang="en-US" sz="2000" dirty="0"/>
              <a:t>Stage dropping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shrinks receptive field, reduce accuracy</a:t>
            </a:r>
          </a:p>
          <a:p>
            <a:endParaRPr lang="en-US" sz="2000" dirty="0"/>
          </a:p>
          <a:p>
            <a:r>
              <a:rPr lang="en-US" sz="2000" dirty="0"/>
              <a:t>Lightweight backbone: </a:t>
            </a:r>
            <a:r>
              <a:rPr lang="en-US" sz="2000" dirty="0" err="1"/>
              <a:t>Xception</a:t>
            </a:r>
            <a:r>
              <a:rPr lang="en-US" sz="2000" dirty="0"/>
              <a:t>, </a:t>
            </a:r>
            <a:r>
              <a:rPr lang="en-US" sz="2000" dirty="0" err="1"/>
              <a:t>MobileNet</a:t>
            </a:r>
            <a:r>
              <a:rPr lang="en-US" sz="2000" dirty="0"/>
              <a:t>, </a:t>
            </a:r>
            <a:r>
              <a:rPr lang="en-US" sz="2000" dirty="0" err="1"/>
              <a:t>ShuffleNet</a:t>
            </a:r>
            <a:r>
              <a:rPr lang="en-US" sz="2000" dirty="0"/>
              <a:t>,…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 Achieve good trade-off between speed and accuracy</a:t>
            </a:r>
          </a:p>
          <a:p>
            <a:endParaRPr lang="en-US" sz="2000" dirty="0"/>
          </a:p>
          <a:p>
            <a:r>
              <a:rPr lang="en-US" sz="2000" dirty="0"/>
              <a:t>Multi-branch architecture: </a:t>
            </a:r>
            <a:r>
              <a:rPr lang="en-US" sz="2000" dirty="0" err="1"/>
              <a:t>ICNet</a:t>
            </a:r>
            <a:r>
              <a:rPr lang="en-US" sz="2000" dirty="0"/>
              <a:t> (multi-scale image cascade), </a:t>
            </a:r>
            <a:r>
              <a:rPr lang="en-US" sz="2000" dirty="0" err="1"/>
              <a:t>BiSeNet</a:t>
            </a:r>
            <a:r>
              <a:rPr lang="en-US" sz="2000" dirty="0"/>
              <a:t> (multi-path)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764A3-7A05-443D-88D3-F041BFA2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04A7-797D-4078-9E83-8F6BEDC4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– 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316326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8358-9250-41A7-A85C-388AA2D4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Core Concept of Bilateral Segmentation Network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6075-7638-44F4-A095-A8480837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786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Adopts multi-path framework: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Spatial Path </a:t>
            </a:r>
            <a:r>
              <a:rPr lang="en-US" sz="2000" dirty="0"/>
              <a:t>has </a:t>
            </a:r>
            <a:r>
              <a:rPr lang="en-US" sz="2000" i="1" dirty="0"/>
              <a:t>wide </a:t>
            </a:r>
            <a:r>
              <a:rPr lang="en-US" sz="2000" dirty="0"/>
              <a:t>channels, </a:t>
            </a:r>
            <a:r>
              <a:rPr lang="en-US" sz="2000" i="1" dirty="0"/>
              <a:t>shallow </a:t>
            </a:r>
            <a:r>
              <a:rPr lang="en-US" sz="2000" dirty="0"/>
              <a:t>layers and </a:t>
            </a:r>
            <a:r>
              <a:rPr lang="en-US" sz="2000" i="1" dirty="0"/>
              <a:t>small </a:t>
            </a:r>
            <a:r>
              <a:rPr lang="en-US" sz="2000" dirty="0"/>
              <a:t>stride with </a:t>
            </a:r>
            <a:r>
              <a:rPr lang="en-US" sz="2000" i="1" dirty="0"/>
              <a:t>small</a:t>
            </a:r>
            <a:r>
              <a:rPr lang="en-US" sz="2000" dirty="0"/>
              <a:t> receptive field to encode rich spatial details.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Context Path </a:t>
            </a:r>
            <a:r>
              <a:rPr lang="en-US" sz="2000" dirty="0"/>
              <a:t>has </a:t>
            </a:r>
            <a:r>
              <a:rPr lang="en-US" sz="2000" i="1" dirty="0"/>
              <a:t>narrow </a:t>
            </a:r>
            <a:r>
              <a:rPr lang="en-US" sz="2000" dirty="0"/>
              <a:t>channels and </a:t>
            </a:r>
            <a:r>
              <a:rPr lang="en-US" sz="2000" i="1" dirty="0"/>
              <a:t>deep</a:t>
            </a:r>
            <a:r>
              <a:rPr lang="en-US" sz="2000" dirty="0"/>
              <a:t> layers with </a:t>
            </a:r>
            <a:r>
              <a:rPr lang="en-US" sz="2000" i="1" dirty="0"/>
              <a:t>large </a:t>
            </a:r>
            <a:r>
              <a:rPr lang="en-US" sz="2000" dirty="0"/>
              <a:t>receptive field to capture categorical semantics.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77036-D512-48ED-A05D-11E282B1A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666068" y="1690688"/>
            <a:ext cx="4687732" cy="44862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D4CF-174E-4F01-8894-5DEE2EEB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B1B13-0BB4-4872-A0E1-9B619B04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– 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402365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2DD6-7B82-42E9-88E0-8B088BC6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5330-3536-4290-9E5D-2D547B47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884" y="2075688"/>
            <a:ext cx="2653260" cy="44988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ARM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employs global average pooling to capture global context and computes an attention vector to guide the feature learning.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FFM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concatenates features and computes weight vector for feature selection and combination.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FCF88D-6C53-40B8-85AA-0233DEFE6D32}"/>
              </a:ext>
            </a:extLst>
          </p:cNvPr>
          <p:cNvGrpSpPr/>
          <p:nvPr/>
        </p:nvGrpSpPr>
        <p:grpSpPr>
          <a:xfrm>
            <a:off x="838200" y="1690688"/>
            <a:ext cx="7939594" cy="4114800"/>
            <a:chOff x="838200" y="1690688"/>
            <a:chExt cx="7939594" cy="4114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6E0F4-A3D4-4EC1-9891-D03F5CC72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7939594" cy="4114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FBAFDD-F8C2-401F-B3E5-4F770DCB5533}"/>
                </a:ext>
              </a:extLst>
            </p:cNvPr>
            <p:cNvSpPr txBox="1"/>
            <p:nvPr/>
          </p:nvSpPr>
          <p:spPr>
            <a:xfrm>
              <a:off x="2251329" y="2606987"/>
              <a:ext cx="1552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Xception39/ResNet18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B96F80E-83A4-4B9A-B8DA-8140600C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6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049E5C-E048-4BEC-8483-A9B9889CDC73}"/>
              </a:ext>
            </a:extLst>
          </p:cNvPr>
          <p:cNvCxnSpPr/>
          <p:nvPr/>
        </p:nvCxnSpPr>
        <p:spPr>
          <a:xfrm>
            <a:off x="6409944" y="5678424"/>
            <a:ext cx="2560320" cy="0"/>
          </a:xfrm>
          <a:prstGeom prst="straightConnector1">
            <a:avLst/>
          </a:prstGeom>
          <a:ln w="28575">
            <a:solidFill>
              <a:srgbClr val="FFB5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4BD194-9B59-40E6-868F-769787E36EE6}"/>
              </a:ext>
            </a:extLst>
          </p:cNvPr>
          <p:cNvCxnSpPr>
            <a:cxnSpLocks/>
          </p:cNvCxnSpPr>
          <p:nvPr/>
        </p:nvCxnSpPr>
        <p:spPr>
          <a:xfrm>
            <a:off x="7123176" y="2975426"/>
            <a:ext cx="1847088" cy="0"/>
          </a:xfrm>
          <a:prstGeom prst="straightConnector1">
            <a:avLst/>
          </a:prstGeom>
          <a:ln w="28575">
            <a:solidFill>
              <a:srgbClr val="7FA7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B4CA1A-C4EA-480B-B31E-4837DF64B6FE}"/>
              </a:ext>
            </a:extLst>
          </p:cNvPr>
          <p:cNvSpPr/>
          <p:nvPr/>
        </p:nvSpPr>
        <p:spPr>
          <a:xfrm>
            <a:off x="2395728" y="4069080"/>
            <a:ext cx="1783080" cy="1089088"/>
          </a:xfrm>
          <a:prstGeom prst="round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7570DB-7313-44ED-BD1D-DAAEFA3AA7BF}"/>
              </a:ext>
            </a:extLst>
          </p:cNvPr>
          <p:cNvCxnSpPr>
            <a:cxnSpLocks/>
          </p:cNvCxnSpPr>
          <p:nvPr/>
        </p:nvCxnSpPr>
        <p:spPr>
          <a:xfrm>
            <a:off x="4140708" y="5085016"/>
            <a:ext cx="0" cy="3442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4DDD61-AB2C-4E98-A3FD-19B8484D1642}"/>
              </a:ext>
            </a:extLst>
          </p:cNvPr>
          <p:cNvSpPr txBox="1"/>
          <p:nvPr/>
        </p:nvSpPr>
        <p:spPr>
          <a:xfrm>
            <a:off x="3627405" y="5429250"/>
            <a:ext cx="1180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U-shape structure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5A13792-B3C3-4658-8F92-837BAB64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– 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359205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F78E-147D-4895-9457-A57DE64E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BiSeNet</a:t>
            </a:r>
            <a:r>
              <a:rPr lang="en-US" dirty="0"/>
              <a:t> V2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27E272-6AA7-4293-BB5C-AC36BFD6462F}"/>
              </a:ext>
            </a:extLst>
          </p:cNvPr>
          <p:cNvGrpSpPr/>
          <p:nvPr/>
        </p:nvGrpSpPr>
        <p:grpSpPr>
          <a:xfrm>
            <a:off x="1607586" y="952024"/>
            <a:ext cx="9158705" cy="5905976"/>
            <a:chOff x="838200" y="952024"/>
            <a:chExt cx="9158705" cy="59059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A27B37-462E-41AD-AFC2-36A8495100CE}"/>
                </a:ext>
              </a:extLst>
            </p:cNvPr>
            <p:cNvGrpSpPr/>
            <p:nvPr/>
          </p:nvGrpSpPr>
          <p:grpSpPr>
            <a:xfrm>
              <a:off x="838200" y="1797844"/>
              <a:ext cx="8764103" cy="3657600"/>
              <a:chOff x="838200" y="1797844"/>
              <a:chExt cx="8764103" cy="36576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2E9A7BC-13A0-4B35-BB05-6AC62D8A2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797844"/>
                <a:ext cx="8764103" cy="36576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63EA59-62C8-464D-AF75-E0CF0BAE50B6}"/>
                  </a:ext>
                </a:extLst>
              </p:cNvPr>
              <p:cNvSpPr txBox="1"/>
              <p:nvPr/>
            </p:nvSpPr>
            <p:spPr>
              <a:xfrm>
                <a:off x="8572499" y="4791075"/>
                <a:ext cx="93821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Path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Path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97BCA0-2EDB-4326-A68F-103007936113}"/>
                </a:ext>
              </a:extLst>
            </p:cNvPr>
            <p:cNvSpPr txBox="1"/>
            <p:nvPr/>
          </p:nvSpPr>
          <p:spPr>
            <a:xfrm>
              <a:off x="839837" y="5380672"/>
              <a:ext cx="39960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Lightweight network </a:t>
              </a:r>
              <a:r>
                <a:rPr lang="en-US" dirty="0"/>
                <a:t>based on depth-wise conv., with Context Embedding block (global avg. pooling and residual connection) to embed global contextual information.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999C07-D53A-4E1B-B684-96DB089C2A81}"/>
                </a:ext>
              </a:extLst>
            </p:cNvPr>
            <p:cNvSpPr txBox="1"/>
            <p:nvPr/>
          </p:nvSpPr>
          <p:spPr>
            <a:xfrm>
              <a:off x="6265200" y="952024"/>
              <a:ext cx="37317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</a:rPr>
                <a:t>Bilateral Guided Aggregation Layer</a:t>
              </a:r>
              <a:r>
                <a:rPr lang="en-US" sz="18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800" dirty="0"/>
                <a:t>fuses the features and encodes multi-scale information.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D76F7DF-FDA0-4421-A669-E187234F92B5}"/>
                </a:ext>
              </a:extLst>
            </p:cNvPr>
            <p:cNvSpPr/>
            <p:nvPr/>
          </p:nvSpPr>
          <p:spPr>
            <a:xfrm rot="16200000">
              <a:off x="6156528" y="1377662"/>
              <a:ext cx="658294" cy="708080"/>
            </a:xfrm>
            <a:prstGeom prst="arc">
              <a:avLst>
                <a:gd name="adj1" fmla="val 15502165"/>
                <a:gd name="adj2" fmla="val 110605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87F1EF-D5EC-49BE-9D20-BFE83BA12003}"/>
              </a:ext>
            </a:extLst>
          </p:cNvPr>
          <p:cNvSpPr txBox="1"/>
          <p:nvPr/>
        </p:nvSpPr>
        <p:spPr>
          <a:xfrm>
            <a:off x="6686657" y="5455444"/>
            <a:ext cx="3685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Booster training strategy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inserts auxiliary segmentation heads to </a:t>
            </a:r>
            <a:r>
              <a:rPr lang="en-US" b="1" dirty="0"/>
              <a:t>Context Path </a:t>
            </a:r>
            <a:r>
              <a:rPr lang="en-US" dirty="0"/>
              <a:t>in training phase.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3A79870-C2D4-4663-8762-BBC8FF14617F}"/>
              </a:ext>
            </a:extLst>
          </p:cNvPr>
          <p:cNvSpPr/>
          <p:nvPr/>
        </p:nvSpPr>
        <p:spPr>
          <a:xfrm rot="14830011">
            <a:off x="1876003" y="3640072"/>
            <a:ext cx="1493520" cy="2688367"/>
          </a:xfrm>
          <a:prstGeom prst="arc">
            <a:avLst>
              <a:gd name="adj1" fmla="val 14989702"/>
              <a:gd name="adj2" fmla="val 2167323"/>
            </a:avLst>
          </a:prstGeom>
          <a:ln w="28575">
            <a:solidFill>
              <a:srgbClr val="99B289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702F57F-5369-4A1F-AB00-D026F3ABF5D7}"/>
              </a:ext>
            </a:extLst>
          </p:cNvPr>
          <p:cNvSpPr/>
          <p:nvPr/>
        </p:nvSpPr>
        <p:spPr>
          <a:xfrm rot="10800000">
            <a:off x="6303590" y="4965192"/>
            <a:ext cx="1048357" cy="985620"/>
          </a:xfrm>
          <a:prstGeom prst="arc">
            <a:avLst>
              <a:gd name="adj1" fmla="val 15945316"/>
              <a:gd name="adj2" fmla="val 21599999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B12C88-35F1-42DE-A692-C2EEBE7C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656B-8328-47DF-B0A3-44A8E48E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STDC - Short-Term Dense Concatenation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5A8F-02FA-4967-ADF5-16CE83FF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3376" cy="4351338"/>
          </a:xfrm>
        </p:spPr>
        <p:txBody>
          <a:bodyPr/>
          <a:lstStyle/>
          <a:p>
            <a:r>
              <a:rPr lang="en-US" sz="2000" b="1" dirty="0"/>
              <a:t>Backbone network </a:t>
            </a:r>
            <a:r>
              <a:rPr lang="en-US" sz="2000" dirty="0"/>
              <a:t>is </a:t>
            </a:r>
            <a:r>
              <a:rPr lang="en-US" sz="2000" b="1" dirty="0"/>
              <a:t>constructed from </a:t>
            </a:r>
            <a:r>
              <a:rPr lang="en-US" sz="2000" dirty="0"/>
              <a:t>new </a:t>
            </a:r>
            <a:r>
              <a:rPr lang="en-US" sz="2000" b="1" dirty="0"/>
              <a:t>SDTC module </a:t>
            </a:r>
            <a:r>
              <a:rPr lang="en-US" sz="2000" dirty="0"/>
              <a:t>for feature extraction with variable receptive fields and multi-scale information.</a:t>
            </a:r>
          </a:p>
          <a:p>
            <a:endParaRPr lang="en-US" sz="2000" dirty="0"/>
          </a:p>
          <a:p>
            <a:r>
              <a:rPr lang="en-US" sz="2000" b="1" dirty="0"/>
              <a:t>Spatial and Context Paths </a:t>
            </a:r>
            <a:r>
              <a:rPr lang="en-US" sz="2000" dirty="0"/>
              <a:t>are </a:t>
            </a:r>
            <a:r>
              <a:rPr lang="en-US" sz="2000" b="1" dirty="0"/>
              <a:t>combined</a:t>
            </a:r>
            <a:r>
              <a:rPr lang="en-US" sz="2000" dirty="0"/>
              <a:t>, and spatial details are extracted from low-level layers.</a:t>
            </a:r>
          </a:p>
          <a:p>
            <a:endParaRPr lang="en-US" sz="2000" dirty="0"/>
          </a:p>
          <a:p>
            <a:r>
              <a:rPr lang="en-US" sz="2000" dirty="0"/>
              <a:t>Attention Refinement Module (ARM) &amp; Feature Fusion Module (FFM) are used in the same manner as in </a:t>
            </a:r>
            <a:r>
              <a:rPr lang="en-US" sz="2000" dirty="0" err="1"/>
              <a:t>BiSeNet</a:t>
            </a:r>
            <a:r>
              <a:rPr lang="en-US" sz="2000" dirty="0"/>
              <a:t> model.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01CECD-4304-4C3A-A230-0CD378895FFC}"/>
              </a:ext>
            </a:extLst>
          </p:cNvPr>
          <p:cNvGrpSpPr/>
          <p:nvPr/>
        </p:nvGrpSpPr>
        <p:grpSpPr>
          <a:xfrm>
            <a:off x="6236208" y="2382330"/>
            <a:ext cx="5443728" cy="3237928"/>
            <a:chOff x="6236208" y="1758931"/>
            <a:chExt cx="5443728" cy="32379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72688-6342-447E-9AFE-97BD1155C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6208" y="1758931"/>
              <a:ext cx="5443728" cy="3169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2FA2C4-40EA-4229-BEFC-CA2F7AE66163}"/>
                </a:ext>
              </a:extLst>
            </p:cNvPr>
            <p:cNvSpPr txBox="1"/>
            <p:nvPr/>
          </p:nvSpPr>
          <p:spPr>
            <a:xfrm>
              <a:off x="10158984" y="4627527"/>
              <a:ext cx="6675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STDC</a:t>
              </a: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D060D4A-9D9F-4DCB-9260-2D4AAAD3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B785FBE-0851-4B0E-830B-B5CC9096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– 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333459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6256-C44C-4D5E-9BD1-89E20CA9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STDC - Short-Term Dense Concatenation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DF1B8-429C-45CD-BCDF-17F0F0521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048" y="1962150"/>
                <a:ext cx="386181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(a) General STDC network architecture. </a:t>
                </a:r>
                <a:r>
                  <a:rPr lang="en-US" sz="1800" dirty="0" err="1"/>
                  <a:t>ConvX</a:t>
                </a:r>
                <a:r>
                  <a:rPr lang="en-US" sz="1800" dirty="0"/>
                  <a:t> refers to Conv-BN-</a:t>
                </a:r>
                <a:r>
                  <a:rPr lang="en-US" sz="1800" dirty="0" err="1"/>
                  <a:t>ReLU</a:t>
                </a:r>
                <a:r>
                  <a:rPr lang="en-US" sz="1800" dirty="0"/>
                  <a:t>. Number of STDC modules in stage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3~5</m:t>
                    </m:r>
                  </m:oMath>
                </a14:m>
                <a:r>
                  <a:rPr lang="en-US" sz="1800" dirty="0"/>
                  <a:t> are tunable.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STDC module with (b) stride=1 or (c) stride=2. M denotes input depth; N denotes output depth.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DF1B8-429C-45CD-BCDF-17F0F0521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048" y="1962150"/>
                <a:ext cx="3861816" cy="4351338"/>
              </a:xfrm>
              <a:blipFill>
                <a:blip r:embed="rId2"/>
                <a:stretch>
                  <a:fillRect l="-1422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F04BBE0-B9AA-47D9-BE89-010E69E0B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345"/>
          <a:stretch/>
        </p:blipFill>
        <p:spPr>
          <a:xfrm>
            <a:off x="4693684" y="1962150"/>
            <a:ext cx="7050260" cy="489585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92A8CC-7AF1-4C91-A732-381AFA8D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621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Bilateral Segmentation Network</vt:lpstr>
      <vt:lpstr>References</vt:lpstr>
      <vt:lpstr>Generic Semantic Segmentation</vt:lpstr>
      <vt:lpstr>Real-time Segmentation</vt:lpstr>
      <vt:lpstr>Core Concept of Bilateral Segmentation Network</vt:lpstr>
      <vt:lpstr>BiSeNet</vt:lpstr>
      <vt:lpstr>BiSeNet V2</vt:lpstr>
      <vt:lpstr>STDC - Short-Term Dense Concatenation Network</vt:lpstr>
      <vt:lpstr>STDC - Short-Term Dense Concatenation Network</vt:lpstr>
      <vt:lpstr>STDC - Short-Term Dense Concatenation Network</vt:lpstr>
      <vt:lpstr>Benchmarks on Cityscapes</vt:lpstr>
      <vt:lpstr>Significance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Bilateral Segmentation Network</dc:title>
  <dc:creator>Huy Hung Nguyen</dc:creator>
  <cp:lastModifiedBy>Huy Hung Nguyen</cp:lastModifiedBy>
  <cp:revision>63</cp:revision>
  <dcterms:created xsi:type="dcterms:W3CDTF">2021-10-08T04:02:10Z</dcterms:created>
  <dcterms:modified xsi:type="dcterms:W3CDTF">2021-10-09T03:13:43Z</dcterms:modified>
</cp:coreProperties>
</file>