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61" r:id="rId13"/>
    <p:sldId id="271" r:id="rId14"/>
    <p:sldId id="263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4DF614-43DF-494E-B97A-9ADB9AC96C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A10D2-0A22-469E-B128-FB4657E0EE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CF2A8-BFBE-44D0-9D4A-07F4390B5B2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FEC68-F3F0-403F-8F81-E7E76B0FF7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D4866-4C71-47A2-B152-2B8E84D217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8C9FE-E710-49D9-B573-01CB7C88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937F-D6CC-4FF5-8D3C-A8541295345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945B1-E056-42C7-B374-1A28AF5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5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/residual-bloc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Random Erasing 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randomly selects a rectangle region in an image and erases its pixels with random values. </a:t>
            </a:r>
            <a:endParaRPr lang="en-US" b="1" i="0" dirty="0"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Stochastic Depth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aims to shrink the depth of a network during training, while keeping it unchanged during testing. This is achieved by randomly dropping entire </a:t>
            </a:r>
            <a:r>
              <a:rPr lang="en-US" b="0" i="0" u="none" strike="noStrike" dirty="0" err="1">
                <a:solidFill>
                  <a:srgbClr val="0096B1"/>
                </a:solidFill>
                <a:effectLst/>
                <a:latin typeface="Lato" panose="020F0502020204030203" pitchFamily="34" charset="0"/>
                <a:hlinkClick r:id="rId3"/>
              </a:rPr>
              <a:t>ResBlocks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during training and bypassing their transformations through skip connections.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Label Smoothing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is a regularization technique that introduces noise for the labels. Assume for a small constant </a:t>
            </a:r>
            <a:r>
              <a:rPr lang="en-US" dirty="0"/>
              <a:t>ϵ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the training set label </a:t>
            </a:r>
            <a:r>
              <a:rPr lang="en-US" dirty="0"/>
              <a:t>y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is correct with probability </a:t>
            </a:r>
            <a:r>
              <a:rPr lang="en-US" dirty="0"/>
              <a:t>1−ϵ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and incorrect otherwise. Label Smoothing regularizes a model based on a </a:t>
            </a:r>
            <a:r>
              <a:rPr lang="en-US" b="0" i="0" u="none" strike="noStrike" dirty="0" err="1">
                <a:solidFill>
                  <a:srgbClr val="0096B1"/>
                </a:solidFill>
                <a:effectLst/>
                <a:latin typeface="Lato" panose="020F0502020204030203" pitchFamily="34" charset="0"/>
              </a:rPr>
              <a:t>softmax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with </a:t>
            </a:r>
            <a:r>
              <a:rPr lang="en-US" dirty="0"/>
              <a:t>k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output values by replacing the hard </a:t>
            </a:r>
            <a:r>
              <a:rPr lang="en-US" dirty="0"/>
              <a:t>0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US" dirty="0"/>
              <a:t>1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classification targets with targets of </a:t>
            </a:r>
            <a:r>
              <a:rPr lang="en-US" dirty="0"/>
              <a:t>ϵ/k−1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US" dirty="0"/>
              <a:t>1−ϵ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 respectively.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45B1-E056-42C7-B374-1A28AF57F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Inverted Residual blocks are inverted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harter"/>
              </a:rPr>
              <a:t>BottleNeck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 layers. They expand features with the first conv instead of reducing them. </a:t>
            </a:r>
            <a:r>
              <a:rPr lang="en-US" sz="1800" b="0" i="0" u="none" strike="noStrike" baseline="0" dirty="0">
                <a:latin typeface="NimbusRomNo9L-Regu"/>
              </a:rPr>
              <a:t>Inspired by the intuition that the bottlenecks actually contain all the necessary information, while an expansion layer acts merely as an implementation detail that accompanies a non-linear transformation of the tensor, shortcuts are used directly between the bottlenecks.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inverted design is considerably more memory efficient, as well as works slightly better in the experiments.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45B1-E056-42C7-B374-1A28AF57F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98C2-10AA-40DF-B9B2-F46BB3E54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4C33-C71D-45E0-9BCA-651056FD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8EAE-F92A-4977-B209-45091F8C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DFFE-7628-4289-9C41-CDBBE302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63A9-62FA-453F-ADB5-783ECB06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23A2-D1EE-4650-8763-9AFD99D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C9BD5-ECFD-4769-A060-495EF2DA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FDF6-81CE-4B97-BAB5-6ADB28A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7BB2-B8C8-41DC-B739-903034C3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7106-486B-494E-B9AF-F99322A6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FDA44-F8E4-4FCF-B7B8-092FA9F8A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3118-F373-4CBE-A471-A33CE816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01C2-BBB0-41AD-A2DD-2C8D961A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F309-F88B-4A83-8743-099B2B09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95E8-A32F-4B11-8DED-4E2B4386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BA60-19E5-4FA3-A694-463745D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01A5-97B1-4FAC-ABB1-9DD392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1D2A-7372-4183-842E-88D0575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745D-31EF-4661-9213-DAD4691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2DD3-2221-43E3-A1FD-7D790BF4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A86-2820-4532-857B-BC18B8B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2197-8D88-463D-85CA-0A60DFC9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7E53-6C18-4357-A451-7A6F30DA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B3C1-E55E-420F-AF09-FEA25BE4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8EB8-63C3-4DD2-9FEE-E351EE85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2A03-719C-4F4D-A924-6C77B24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3FA9-A599-43CC-8DEC-37600FFB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E2D5-98C2-4A88-8A98-1393F553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E20BC-B6B6-4C2C-B375-24F8227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AA00-BD5B-448E-9F57-3888AC96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BE382-504B-4685-9CEB-F6DEFCEC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185-F661-4507-B145-5D6EAA28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D2B9-985F-4040-B82C-C324BECB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14E1-7949-4656-9C1E-B8149EF9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6CE9F-052C-4F7B-817A-B5575C01A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03F30-A6CC-49D3-BD9B-37C4ABE38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B610B-3BFE-4486-B244-69B39228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E1BE2-8A5D-4EBD-8DFB-5C950CBA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B9C12-335C-4BEE-9FE8-DFDCE295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985-7B75-48D9-A42A-8394F755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D158C-053A-4442-B493-6694FAA8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EEB99-E8D9-4396-A781-702B3F8C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CBA3-C269-4A88-AE75-8F53409A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B22F7-1967-47EC-B67F-59F182B5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6BDB-7A48-4E69-AD37-1AA67769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5F68-15ED-4672-B1E5-114993C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57E-8421-462D-A6CE-9AFA3E4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7AAF-65FA-4BA5-9D7C-5AF2E8E1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664D-684F-469A-9C87-38C034BF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A25A-97A7-4EA6-A682-2404E6BD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2FA-80E2-42ED-9E1C-D5B1688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F1C5-856D-43AD-A3C3-FB7B48F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CCE0-6C2C-4164-9286-73FA2993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B7B7-80F5-4737-ADF2-A6C265330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B2428-CA30-4C08-81CD-F20E9E62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E825-359D-4718-8622-2D72DFC9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FDD7-AFA6-4C44-B7EE-93AE2AC1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2D50-8D98-4772-A78D-E742FB9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041B9-DFCB-4BA1-8A79-917A789B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3108A-D9C2-48FC-A828-08235836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11BD-906A-48CC-846D-9A571CA70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CA97-7A50-4523-92EA-B5298D7EDB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7BA1-D930-4503-8F94-2724E7D8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5C77-043D-4FDF-8318-7BB41400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9A38-82D2-46D9-9A77-3687C83F2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ConvNeXt</a:t>
            </a:r>
            <a:r>
              <a:rPr lang="en-US" b="1"/>
              <a:t>: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ConvNet</a:t>
            </a:r>
            <a:r>
              <a:rPr lang="en-US" dirty="0"/>
              <a:t> for the 2020s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A0E1B-0349-4D0B-88EE-4C2B05B87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tabLst>
                <a:tab pos="1712913" algn="ctr"/>
                <a:tab pos="4456113" algn="ctr"/>
                <a:tab pos="7199313" algn="ctr"/>
              </a:tabLst>
            </a:pPr>
            <a:r>
              <a:rPr lang="en-US" dirty="0"/>
              <a:t>	</a:t>
            </a:r>
            <a:r>
              <a:rPr lang="en-US" sz="2000" dirty="0"/>
              <a:t>Zhuang Liu</a:t>
            </a:r>
            <a:r>
              <a:rPr lang="en-US" sz="2000" baseline="30000" dirty="0"/>
              <a:t>1,2</a:t>
            </a:r>
            <a:r>
              <a:rPr lang="en-US" sz="2000" dirty="0"/>
              <a:t> 	Hanzi Mao</a:t>
            </a:r>
            <a:r>
              <a:rPr lang="en-US" sz="2000" baseline="30000" dirty="0"/>
              <a:t>1</a:t>
            </a:r>
            <a:r>
              <a:rPr lang="en-US" sz="2000" dirty="0"/>
              <a:t> 	Chao-Yuan Wu</a:t>
            </a:r>
            <a:r>
              <a:rPr lang="en-US" sz="2000" baseline="30000" dirty="0"/>
              <a:t>1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	Christoph Feichtenhofer</a:t>
            </a:r>
            <a:r>
              <a:rPr lang="en-US" sz="2000" baseline="30000" dirty="0"/>
              <a:t>1</a:t>
            </a:r>
            <a:r>
              <a:rPr lang="en-US" sz="2000" dirty="0"/>
              <a:t> 	Trevor Darrell</a:t>
            </a:r>
            <a:r>
              <a:rPr lang="en-US" sz="2000" baseline="30000" dirty="0"/>
              <a:t>2</a:t>
            </a:r>
            <a:r>
              <a:rPr lang="en-US" sz="2000" dirty="0"/>
              <a:t> 	Saining Xie</a:t>
            </a:r>
            <a:r>
              <a:rPr lang="en-US" sz="2000" baseline="30000" dirty="0"/>
              <a:t>1</a:t>
            </a:r>
          </a:p>
          <a:p>
            <a:pPr algn="l">
              <a:tabLst>
                <a:tab pos="3084513" algn="ctr"/>
                <a:tab pos="6284913" algn="ctr"/>
              </a:tabLst>
            </a:pPr>
            <a:r>
              <a:rPr lang="en-US" sz="2000" baseline="30000" dirty="0"/>
              <a:t>	1</a:t>
            </a:r>
            <a:r>
              <a:rPr lang="en-US" sz="2000" dirty="0"/>
              <a:t>Facebook AI Research (FAIR) 	</a:t>
            </a:r>
            <a:r>
              <a:rPr lang="en-US" sz="2000" baseline="30000" dirty="0"/>
              <a:t>2</a:t>
            </a:r>
            <a:r>
              <a:rPr lang="en-US" sz="2000" dirty="0"/>
              <a:t>UC Berkeley</a:t>
            </a:r>
          </a:p>
          <a:p>
            <a:pPr>
              <a:tabLst>
                <a:tab pos="3084513" algn="ctr"/>
                <a:tab pos="6284913" algn="ctr"/>
              </a:tabLst>
            </a:pPr>
            <a:r>
              <a:rPr lang="en-US" sz="2000" dirty="0" err="1"/>
              <a:t>arXiv</a:t>
            </a:r>
            <a:r>
              <a:rPr lang="en-US" sz="2000" dirty="0"/>
              <a:t>, 01/2022</a:t>
            </a:r>
          </a:p>
        </p:txBody>
      </p:sp>
    </p:spTree>
    <p:extLst>
      <p:ext uri="{BB962C8B-B14F-4D97-AF65-F5344CB8AC3E}">
        <p14:creationId xmlns:p14="http://schemas.microsoft.com/office/powerpoint/2010/main" val="299205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5CA4-6228-4AB7-B347-45C44CAD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–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9CDF-60AA-4B9B-A8F8-8B48E929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With similar complexity to </a:t>
            </a:r>
            <a:r>
              <a:rPr lang="en-US" sz="2400" dirty="0" err="1"/>
              <a:t>Swin</a:t>
            </a:r>
            <a:r>
              <a:rPr lang="en-US" sz="2400" dirty="0"/>
              <a:t> Transformer: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tabLst>
                <a:tab pos="2400300" algn="l"/>
                <a:tab pos="5486400" algn="l"/>
              </a:tabLst>
            </a:pPr>
            <a:r>
              <a:rPr lang="en-US" sz="2000" dirty="0" err="1"/>
              <a:t>ConvNeXt</a:t>
            </a:r>
            <a:r>
              <a:rPr lang="en-US" sz="2000" dirty="0"/>
              <a:t>-T: 	</a:t>
            </a:r>
            <a:r>
              <a:rPr lang="en-US" sz="2000" i="1" dirty="0"/>
              <a:t>C</a:t>
            </a:r>
            <a:r>
              <a:rPr lang="en-US" sz="2000" dirty="0"/>
              <a:t> = (96; 192; 384; 768), 	</a:t>
            </a:r>
            <a:r>
              <a:rPr lang="en-US" sz="2000" i="1" dirty="0"/>
              <a:t>B</a:t>
            </a:r>
            <a:r>
              <a:rPr lang="en-US" sz="2000" dirty="0"/>
              <a:t> = (3; 3; 9; 3)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tabLst>
                <a:tab pos="2400300" algn="l"/>
                <a:tab pos="5486400" algn="l"/>
              </a:tabLst>
            </a:pPr>
            <a:r>
              <a:rPr lang="en-US" sz="2000" dirty="0" err="1"/>
              <a:t>ConvNeXt</a:t>
            </a:r>
            <a:r>
              <a:rPr lang="en-US" sz="2000" dirty="0"/>
              <a:t>-S: 	</a:t>
            </a:r>
            <a:r>
              <a:rPr lang="en-US" sz="2000" i="1" dirty="0"/>
              <a:t>C</a:t>
            </a:r>
            <a:r>
              <a:rPr lang="en-US" sz="2000" dirty="0"/>
              <a:t> = (96; 192; 384; 768), 	</a:t>
            </a:r>
            <a:r>
              <a:rPr lang="en-US" sz="2000" i="1" dirty="0"/>
              <a:t>B</a:t>
            </a:r>
            <a:r>
              <a:rPr lang="en-US" sz="2000" dirty="0"/>
              <a:t> = (3; 3</a:t>
            </a:r>
            <a:r>
              <a:rPr lang="en-US" sz="2000"/>
              <a:t>; 27</a:t>
            </a:r>
            <a:r>
              <a:rPr lang="en-US" sz="2000" dirty="0"/>
              <a:t>; 3)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tabLst>
                <a:tab pos="2400300" algn="l"/>
                <a:tab pos="5486400" algn="l"/>
              </a:tabLst>
            </a:pPr>
            <a:r>
              <a:rPr lang="en-US" sz="2000" dirty="0" err="1"/>
              <a:t>ConvNeXt</a:t>
            </a:r>
            <a:r>
              <a:rPr lang="en-US" sz="2000" dirty="0"/>
              <a:t>-B: 	</a:t>
            </a:r>
            <a:r>
              <a:rPr lang="en-US" sz="2000" i="1" dirty="0"/>
              <a:t>C</a:t>
            </a:r>
            <a:r>
              <a:rPr lang="en-US" sz="2000" dirty="0"/>
              <a:t> = (128; 256; 512; 1024), 	</a:t>
            </a:r>
            <a:r>
              <a:rPr lang="en-US" sz="2000" i="1" dirty="0"/>
              <a:t>B</a:t>
            </a:r>
            <a:r>
              <a:rPr lang="en-US" sz="2000" dirty="0"/>
              <a:t> = (3; 3; 27; 3)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tabLst>
                <a:tab pos="2400300" algn="l"/>
                <a:tab pos="5486400" algn="l"/>
              </a:tabLst>
            </a:pPr>
            <a:r>
              <a:rPr lang="en-US" sz="2000" dirty="0" err="1"/>
              <a:t>ConvNeXt</a:t>
            </a:r>
            <a:r>
              <a:rPr lang="en-US" sz="2000" dirty="0"/>
              <a:t>-L: 	</a:t>
            </a:r>
            <a:r>
              <a:rPr lang="en-US" sz="2000" i="1" dirty="0"/>
              <a:t>C</a:t>
            </a:r>
            <a:r>
              <a:rPr lang="en-US" sz="2000" dirty="0"/>
              <a:t> = (192; 384; 768; 1536), 	</a:t>
            </a:r>
            <a:r>
              <a:rPr lang="en-US" sz="2000" i="1" dirty="0"/>
              <a:t>B</a:t>
            </a:r>
            <a:r>
              <a:rPr lang="en-US" sz="2000" dirty="0"/>
              <a:t> = (3; 3; 27; 3)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tabLst>
                <a:tab pos="2400300" algn="l"/>
                <a:tab pos="5486400" algn="l"/>
              </a:tabLst>
            </a:pPr>
            <a:r>
              <a:rPr lang="en-US" sz="2000" dirty="0" err="1"/>
              <a:t>ConvNeXt</a:t>
            </a:r>
            <a:r>
              <a:rPr lang="en-US" sz="2000" dirty="0"/>
              <a:t>-XL: 	</a:t>
            </a:r>
            <a:r>
              <a:rPr lang="en-US" sz="2000" i="1" dirty="0"/>
              <a:t>C</a:t>
            </a:r>
            <a:r>
              <a:rPr lang="en-US" sz="2000" dirty="0"/>
              <a:t> = (256; 512; 1024; 2048), 	</a:t>
            </a:r>
            <a:r>
              <a:rPr lang="en-US" sz="2000" i="1" dirty="0"/>
              <a:t>B</a:t>
            </a:r>
            <a:r>
              <a:rPr lang="en-US" sz="2000" dirty="0"/>
              <a:t> = (3; 3; 27; 3)</a:t>
            </a:r>
          </a:p>
          <a:p>
            <a:pPr marL="457200" lvl="1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 is number of channels, </a:t>
            </a:r>
            <a:r>
              <a:rPr lang="en-US" sz="2000" i="1" dirty="0"/>
              <a:t>B</a:t>
            </a:r>
            <a:r>
              <a:rPr lang="en-US" sz="2000" dirty="0"/>
              <a:t> is number of blocks in each stage)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/>
              <a:t>ConvNeXt</a:t>
            </a:r>
            <a:r>
              <a:rPr lang="en-US" sz="2000" dirty="0"/>
              <a:t>-T/B is modernized version of Resnet-50/200, respectively.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F7AE8BD8-0CEE-4656-8AAB-ECD20B1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2BAD78A1-B37D-4768-9E24-0FA0CF08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E5F5-6774-4716-9706-40EF5394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F385-825E-4EC5-8CBA-A3D927DD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44F2C-B023-41DA-9E98-C0C1A14A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45" y="0"/>
            <a:ext cx="344322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2A6F08-E282-48B7-95D5-10800A10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94" y="1513566"/>
            <a:ext cx="4087906" cy="5344434"/>
          </a:xfrm>
          <a:prstGeom prst="rect">
            <a:avLst/>
          </a:prstGeom>
        </p:spPr>
      </p:pic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679A9075-65EF-4361-971D-D8EC5A03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BAAF2639-BBFB-4458-A61E-0B0EB8DE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32555-6548-40FE-A58C-0F1795B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FB0E-4AC8-4844-B1C5-058B9E23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EF636-0A78-4230-A846-029E438F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1" y="1508204"/>
            <a:ext cx="5120932" cy="4793716"/>
          </a:xfrm>
          <a:prstGeom prst="rect">
            <a:avLst/>
          </a:prstGeom>
        </p:spPr>
      </p:pic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16D75ED6-BBDD-4E6F-9CD6-D568DA1F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09" y="1317250"/>
            <a:ext cx="5721941" cy="51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A7DB8-DE2B-4848-AAF7-0FAEBF18FD03}"/>
              </a:ext>
            </a:extLst>
          </p:cNvPr>
          <p:cNvSpPr txBox="1"/>
          <p:nvPr/>
        </p:nvSpPr>
        <p:spPr>
          <a:xfrm>
            <a:off x="6585114" y="6373116"/>
            <a:ext cx="4679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Complemented by and EfficientNetv2’s authors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494B1-7FFE-44FB-9755-99AFB70A3319}"/>
              </a:ext>
            </a:extLst>
          </p:cNvPr>
          <p:cNvSpPr txBox="1"/>
          <p:nvPr/>
        </p:nvSpPr>
        <p:spPr>
          <a:xfrm>
            <a:off x="733022" y="6326612"/>
            <a:ext cx="5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results by </a:t>
            </a:r>
            <a:r>
              <a:rPr lang="en-US" b="1" dirty="0" err="1"/>
              <a:t>ConvNeXt’s</a:t>
            </a:r>
            <a:r>
              <a:rPr lang="en-US" b="1" dirty="0"/>
              <a:t> authors </a:t>
            </a:r>
          </a:p>
        </p:txBody>
      </p:sp>
    </p:spTree>
    <p:extLst>
      <p:ext uri="{BB962C8B-B14F-4D97-AF65-F5344CB8AC3E}">
        <p14:creationId xmlns:p14="http://schemas.microsoft.com/office/powerpoint/2010/main" val="20022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2A2C-5DB1-404F-82FC-225D998E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D011-B215-40FE-A9FB-3FB1D69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390FF-2344-431F-BC2A-BCC054FB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01" y="1690688"/>
            <a:ext cx="4382112" cy="4944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91D15-83B0-4FE2-8F17-4C4F8018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04" y="1690688"/>
            <a:ext cx="4458322" cy="420111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7EF5BE-2CB5-4C44-852C-7EDE13CB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803B681E-AE6F-4D3F-9CB7-4AAACC5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32555-6548-40FE-A58C-0F1795B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FB0E-4AC8-4844-B1C5-058B9E23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lvl="1" indent="-341313"/>
            <a:r>
              <a:rPr lang="en-US" dirty="0"/>
              <a:t>Comparison with </a:t>
            </a:r>
            <a:r>
              <a:rPr lang="en-US" b="1" dirty="0"/>
              <a:t>new YOLOR (Scaled-YOLOv4-based)* </a:t>
            </a:r>
            <a:r>
              <a:rPr lang="en-US" dirty="0"/>
              <a:t>and others</a:t>
            </a:r>
            <a:r>
              <a:rPr lang="en-US" b="1" dirty="0"/>
              <a:t> </a:t>
            </a:r>
            <a:r>
              <a:rPr lang="en-US" dirty="0"/>
              <a:t>provided by</a:t>
            </a:r>
            <a:r>
              <a:rPr lang="en-US" b="1" dirty="0"/>
              <a:t> </a:t>
            </a:r>
            <a:r>
              <a:rPr lang="en-US" dirty="0"/>
              <a:t>Darknet framework and Scaled-YOLOv4’s author.</a:t>
            </a:r>
          </a:p>
          <a:p>
            <a:pPr marL="800100" lvl="3" indent="-342900">
              <a:buFont typeface="Courier New" panose="02070309020205020404" pitchFamily="49" charset="0"/>
              <a:buChar char="o"/>
            </a:pPr>
            <a:r>
              <a:rPr lang="en-US" sz="2200" dirty="0"/>
              <a:t>*: only weights provided, detailed improvements will be released in less than a month (probably).</a:t>
            </a: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9F4CA2B5-CD30-4653-A522-783AE510C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 b="2414"/>
          <a:stretch/>
        </p:blipFill>
        <p:spPr bwMode="auto">
          <a:xfrm>
            <a:off x="4428565" y="3079829"/>
            <a:ext cx="6925235" cy="377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403635AF-331E-4306-AAAB-C0CF74B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3BBF-3D74-4550-8615-1DB86DA6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9394-14A1-4CB4-8505-9D8D82F9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Pure </a:t>
            </a:r>
            <a:r>
              <a:rPr lang="en-US" sz="2400" dirty="0" err="1"/>
              <a:t>ConvNet</a:t>
            </a:r>
            <a:r>
              <a:rPr lang="en-US" sz="2400" dirty="0"/>
              <a:t> model that can compete with SOTA hierarchical vision Transformers across multiple computer vision benchmarks.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The model has approximately the same FLOPS, #params., throughput and memory use as </a:t>
            </a:r>
            <a:r>
              <a:rPr lang="en-US" sz="2400" dirty="0" err="1"/>
              <a:t>Swin</a:t>
            </a:r>
            <a:r>
              <a:rPr lang="en-US" sz="2400" dirty="0"/>
              <a:t> Transformer, but does not require any specialized modules.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DF477E88-0098-4381-9E0A-B4F35B4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940C31A-A09F-4DF9-B573-7D610388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6EA81D-1580-4A1B-AD3C-9C0D61689C22}"/>
              </a:ext>
            </a:extLst>
          </p:cNvPr>
          <p:cNvSpPr/>
          <p:nvPr/>
        </p:nvSpPr>
        <p:spPr>
          <a:xfrm>
            <a:off x="2811003" y="2967335"/>
            <a:ext cx="6570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001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D61-1654-4400-9BF9-9091DDCB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Original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FF2D-E026-4460-92B4-3C0022CE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82EBD-56DB-4201-A1C5-E5C1705B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35202" cy="4667250"/>
          </a:xfrm>
          <a:prstGeom prst="rect">
            <a:avLst/>
          </a:prstGeom>
        </p:spPr>
      </p:pic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81B2D233-3565-439D-8C30-B83E5649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8F1C7977-2D3A-46F3-B674-F60CFF7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ED04-87BD-4BAC-8FC9-3E0E52C2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5D6C-2180-46B3-A297-977B7E33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Performance difference between Transformers and </a:t>
            </a:r>
            <a:r>
              <a:rPr lang="en-US" sz="2400" dirty="0" err="1"/>
              <a:t>ConvNets</a:t>
            </a:r>
            <a:r>
              <a:rPr lang="en-US" sz="2400" dirty="0"/>
              <a:t> is usually attributed to the superior scaling behavior of Transformers.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/>
              <a:t>ViT</a:t>
            </a:r>
            <a:r>
              <a:rPr lang="en-US" sz="2000" dirty="0"/>
              <a:t> outperforms </a:t>
            </a:r>
            <a:r>
              <a:rPr lang="en-US" sz="2000" dirty="0" err="1"/>
              <a:t>ResNet</a:t>
            </a:r>
            <a:r>
              <a:rPr lang="en-US" sz="2000" dirty="0"/>
              <a:t> with larger model and dataset sizes.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Hierarchical Transformers </a:t>
            </a:r>
            <a:r>
              <a:rPr lang="en-US" sz="2400" dirty="0"/>
              <a:t>(</a:t>
            </a:r>
            <a:r>
              <a:rPr lang="en-US" sz="2400" dirty="0" err="1"/>
              <a:t>Swin</a:t>
            </a:r>
            <a:r>
              <a:rPr lang="en-US" sz="2400" dirty="0"/>
              <a:t> and successors): try to incorporate existing behaviors of </a:t>
            </a:r>
            <a:r>
              <a:rPr lang="en-US" sz="2400" dirty="0" err="1"/>
              <a:t>ConvNet</a:t>
            </a:r>
            <a:r>
              <a:rPr lang="en-US" sz="2400" dirty="0"/>
              <a:t> with the cost of model or computational complexity.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Attention within local windows to replace </a:t>
            </a:r>
            <a:r>
              <a:rPr lang="en-US" sz="2000" dirty="0" err="1"/>
              <a:t>ConvNet’s</a:t>
            </a:r>
            <a:r>
              <a:rPr lang="en-US" sz="2000" dirty="0"/>
              <a:t> sliding window strategy.</a:t>
            </a:r>
          </a:p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ym typeface="Wingdings" panose="05000000000000000000" pitchFamily="2" charset="2"/>
              </a:rPr>
              <a:t>ConvNeXt</a:t>
            </a:r>
            <a:r>
              <a:rPr lang="en-US" sz="2400" dirty="0">
                <a:sym typeface="Wingdings" panose="05000000000000000000" pitchFamily="2" charset="2"/>
              </a:rPr>
              <a:t>: an attempt to “modernize” a standard </a:t>
            </a:r>
            <a:r>
              <a:rPr lang="en-US" sz="2400" dirty="0" err="1">
                <a:sym typeface="Wingdings" panose="05000000000000000000" pitchFamily="2" charset="2"/>
              </a:rPr>
              <a:t>ResNet</a:t>
            </a:r>
            <a:r>
              <a:rPr lang="en-US" sz="2400" dirty="0">
                <a:sym typeface="Wingdings" panose="05000000000000000000" pitchFamily="2" charset="2"/>
              </a:rPr>
              <a:t> by adopting key components of a vision Transformer design.</a:t>
            </a:r>
            <a:endParaRPr lang="en-US" sz="24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E95A7E-C827-4E71-A5BE-951F71C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03482E-0D38-4489-89E5-21747FD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9D38-B9C5-4E18-9D0F-55B2682B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– Overview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70AA-0FAF-44F3-AFA2-008A3D5F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err="1"/>
              <a:t>ConvNet</a:t>
            </a:r>
            <a:r>
              <a:rPr lang="en-US" dirty="0"/>
              <a:t> “modernization” process: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Training Techniques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ResNeXt-ify</a:t>
            </a:r>
            <a:endParaRPr lang="en-US" dirty="0"/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Macro Design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Inverted Bottleneck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Large Kernel Sizes</a:t>
            </a: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Micro Design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0CB6D19-4967-4191-8126-474A7A41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8D310E-9F06-41B1-BBC4-CBDECE67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8318-F745-4138-A934-4B7DD1D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ConvNeXt</a:t>
            </a:r>
            <a:r>
              <a:rPr lang="en-US" dirty="0"/>
              <a:t> – Training Techniques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040-917B-4B02-A3DF-3946532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Close to </a:t>
            </a:r>
            <a:r>
              <a:rPr lang="en-US" dirty="0" err="1"/>
              <a:t>DeiT’s</a:t>
            </a:r>
            <a:r>
              <a:rPr lang="en-US" dirty="0"/>
              <a:t> and </a:t>
            </a:r>
            <a:r>
              <a:rPr lang="en-US" dirty="0" err="1"/>
              <a:t>Swin</a:t>
            </a:r>
            <a:r>
              <a:rPr lang="en-US" dirty="0"/>
              <a:t> Transformer’s.</a:t>
            </a:r>
          </a:p>
          <a:p>
            <a:pPr marL="228600" lvl="1" algn="just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300 epochs (extended from original 90).</a:t>
            </a:r>
          </a:p>
          <a:p>
            <a:pPr marL="228600" lvl="1" algn="just">
              <a:spcBef>
                <a:spcPts val="1200"/>
              </a:spcBef>
              <a:spcAft>
                <a:spcPts val="600"/>
              </a:spcAft>
            </a:pPr>
            <a:r>
              <a:rPr lang="en-US" dirty="0" err="1"/>
              <a:t>AdamW</a:t>
            </a:r>
            <a:r>
              <a:rPr lang="en-US" dirty="0"/>
              <a:t> optimizer.</a:t>
            </a:r>
          </a:p>
          <a:p>
            <a:pPr marL="228600" lvl="1" algn="just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Data augmentations: </a:t>
            </a:r>
            <a:r>
              <a:rPr lang="en-US" dirty="0" err="1"/>
              <a:t>Mixup</a:t>
            </a:r>
            <a:r>
              <a:rPr lang="en-US" dirty="0"/>
              <a:t>, </a:t>
            </a:r>
            <a:r>
              <a:rPr lang="en-US" dirty="0" err="1"/>
              <a:t>Cutmix</a:t>
            </a:r>
            <a:r>
              <a:rPr lang="en-US" dirty="0"/>
              <a:t>, </a:t>
            </a:r>
            <a:r>
              <a:rPr lang="en-US" dirty="0" err="1"/>
              <a:t>RandAugment</a:t>
            </a:r>
            <a:r>
              <a:rPr lang="en-US" dirty="0"/>
              <a:t>, Random Erasing.</a:t>
            </a:r>
          </a:p>
          <a:p>
            <a:pPr marL="228600" lvl="1" algn="just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Regularization schemes: Stochastic Depth, Label Smoothing.</a:t>
            </a:r>
          </a:p>
          <a:p>
            <a:pPr marL="228600"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ResNet-50 accuracy gained +2.7% (</a:t>
            </a:r>
            <a:r>
              <a:rPr lang="en-US">
                <a:sym typeface="Wingdings" panose="05000000000000000000" pitchFamily="2" charset="2"/>
              </a:rPr>
              <a:t>ImageNet-1K benchmark).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341C2-8170-4117-8267-129984C3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</a:rPr>
              <a:t>Hugo Touvron et al – Facebook AI, </a:t>
            </a:r>
            <a:r>
              <a:rPr lang="en-US" b="1" i="1">
                <a:solidFill>
                  <a:schemeClr val="tx1"/>
                </a:solidFill>
              </a:rPr>
              <a:t>Training Data-efficient Image Transformers &amp; Distillation Through Attention</a:t>
            </a:r>
            <a:r>
              <a:rPr lang="en-US">
                <a:solidFill>
                  <a:schemeClr val="tx1"/>
                </a:solidFill>
              </a:rPr>
              <a:t>, ICML 2021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BBC64B4E-B359-4B70-B9C9-261038F5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391DAE-670C-43BF-A35A-5B5F837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8318-F745-4138-A934-4B7DD1D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ConvNeXt</a:t>
            </a:r>
            <a:r>
              <a:rPr lang="en-US" dirty="0"/>
              <a:t> – </a:t>
            </a:r>
            <a:r>
              <a:rPr lang="en-US" sz="4000" dirty="0"/>
              <a:t>Macro Design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040-917B-4B02-A3DF-3946532F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Following </a:t>
            </a:r>
            <a:r>
              <a:rPr lang="en-US" sz="2400" dirty="0" err="1"/>
              <a:t>Swin</a:t>
            </a:r>
            <a:r>
              <a:rPr lang="en-US" sz="2400" dirty="0"/>
              <a:t> Transformer’s.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Changing stage compute ratio to 1:1:3:1 (smallest model) or 1:1:9:1 (larger models).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Resnet-50’s (3, 4, 6, 3) to (3, 3, 9, 3)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Changing Conv1 stem to “</a:t>
            </a:r>
            <a:r>
              <a:rPr lang="en-US" sz="2400" dirty="0" err="1"/>
              <a:t>patchify</a:t>
            </a:r>
            <a:r>
              <a:rPr lang="en-US" sz="2400" dirty="0"/>
              <a:t>” 4x4 , stride 4 layer.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ResNet-50 accuracy gained resp. +0.6% and +0.1%.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2D69269D-7244-44BD-B36B-8C7478835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8" y="4959391"/>
            <a:ext cx="7903024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46EDDA-0F4B-476C-80B2-EB681424DDF4}"/>
              </a:ext>
            </a:extLst>
          </p:cNvPr>
          <p:cNvSpPr txBox="1"/>
          <p:nvPr/>
        </p:nvSpPr>
        <p:spPr>
          <a:xfrm>
            <a:off x="1077687" y="5550625"/>
            <a:ext cx="1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ResNet-50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397C27E8-2039-410B-8FC4-310CB28F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8318-F745-4138-A934-4B7DD1D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– </a:t>
            </a:r>
            <a:r>
              <a:rPr lang="en-US" dirty="0" err="1"/>
              <a:t>ResNeXt-ify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040-917B-4B02-A3DF-3946532F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Adopt </a:t>
            </a:r>
            <a:r>
              <a:rPr lang="en-US" sz="2400" dirty="0" err="1"/>
              <a:t>ResNeXt</a:t>
            </a:r>
            <a:r>
              <a:rPr lang="en-US" sz="2400" dirty="0"/>
              <a:t> design but adapt to Transformer configuration.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Using depth-wise convolution for 3x3 conv layer in bottleneck block.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Similar to weighted sum operation in self-attention, which operates on a per-channel basis, i.e. only mixing information in the spatial dimension.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Increasing network width from 64 to 96 channels (same as </a:t>
            </a:r>
            <a:r>
              <a:rPr lang="en-US" sz="2400" dirty="0" err="1"/>
              <a:t>Swin</a:t>
            </a:r>
            <a:r>
              <a:rPr lang="en-US" sz="2400" dirty="0"/>
              <a:t>-T).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ResNet-50 accuracy gained +1%.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67CA7-C6F4-4C9B-BF52-5406938A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b="0" i="0" u="none" strike="noStrike" baseline="0">
                <a:solidFill>
                  <a:schemeClr val="tx1"/>
                </a:solidFill>
              </a:rPr>
              <a:t>Saining Xie et al – UC San Diego &amp; Facebook AI, </a:t>
            </a:r>
            <a:r>
              <a:rPr lang="en-US" b="1" i="1" u="none" strike="noStrike" baseline="0">
                <a:solidFill>
                  <a:schemeClr val="tx1"/>
                </a:solidFill>
              </a:rPr>
              <a:t>Aggregated Residual Transformations for Deep Neural Networks</a:t>
            </a:r>
            <a:r>
              <a:rPr lang="en-US" u="none" strike="noStrike" baseline="0">
                <a:solidFill>
                  <a:schemeClr val="tx1"/>
                </a:solidFill>
              </a:rPr>
              <a:t>, CVPR 2017.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7A53EF65-73ED-4233-B940-6BCB2AB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FA73F14-458E-4712-B58E-E00A160F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8318-F745-4138-A934-4B7DD1D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– Inverted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040-917B-4B02-A3DF-3946532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In Transformer block, the hidden dimension of the MLP block is 4 times wider than the input dimension.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The idea was first </a:t>
            </a:r>
            <a:r>
              <a:rPr lang="en-US" sz="2400"/>
              <a:t>proposed in </a:t>
            </a:r>
            <a:r>
              <a:rPr lang="en-US" sz="2400" dirty="0"/>
              <a:t>MobileNetV2, the adopted in </a:t>
            </a:r>
            <a:r>
              <a:rPr lang="en-US" sz="2400" dirty="0" err="1"/>
              <a:t>EfficientNet</a:t>
            </a:r>
            <a:r>
              <a:rPr lang="en-US" sz="2400" dirty="0"/>
              <a:t> and others.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ResNet-50 accuracy gained +0.1%, while </a:t>
            </a:r>
            <a:r>
              <a:rPr lang="en-US" sz="2400" dirty="0"/>
              <a:t>ResNet-200 accuracy gained +0.7%.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C4EBB-9109-4138-9D2E-31039221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54" y="4495060"/>
            <a:ext cx="7365891" cy="2267689"/>
          </a:xfrm>
          <a:prstGeom prst="rect">
            <a:avLst/>
          </a:prstGeom>
        </p:spPr>
      </p:pic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A209A15E-457B-415A-BE77-F4FEAA49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048A54-CD40-49EB-9FFE-C82EE620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8318-F745-4138-A934-4B7DD1D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–  Large Kernel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040-917B-4B02-A3DF-3946532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Prerequisite: Moving up depth-wise conv layer.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The complex/inefficient modules (</a:t>
            </a:r>
            <a:r>
              <a:rPr lang="en-US" sz="2000"/>
              <a:t>Swin’s </a:t>
            </a:r>
            <a:r>
              <a:rPr lang="en-US" sz="2000" dirty="0"/>
              <a:t>Multi-head SA, large-kernel conv) will have fewer channels, while the efficient, dense 1×1 layers will do the heavy work.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Increasing the kernel size to 7x7.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Same as </a:t>
            </a:r>
            <a:r>
              <a:rPr lang="en-US" sz="2000" dirty="0" err="1"/>
              <a:t>Swin</a:t>
            </a:r>
            <a:r>
              <a:rPr lang="en-US" sz="2000" dirty="0"/>
              <a:t> Transformer.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Experimented with 3, 5, 7, 9, 11 but no further gain beyond 7x7 (ResNet-50) or 5x5 (ResNet-200).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ResNet-50 accuracy lost -0.7% and gained back +0.7%.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B4480-12BE-4C08-946D-79A1DFC8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58" y="4686301"/>
            <a:ext cx="4293842" cy="2171699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3BE5564-96B7-43FB-9DCA-6E782C68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332128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31FC269A-9C34-4987-B8C9-41105815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86879-1D40-489B-ABA1-A4725E29CB10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4B189A9D-A745-4736-BCF8-E5D09F26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Automation Lab - Sungkyunkwan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8318-F745-4138-A934-4B7DD1D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– Micro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3040-917B-4B02-A3DF-3946532F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485965" cy="5032375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900"/>
              </a:spcBef>
              <a:spcAft>
                <a:spcPts val="600"/>
              </a:spcAft>
            </a:pPr>
            <a:r>
              <a:rPr lang="en-US" sz="2400" dirty="0"/>
              <a:t>Replacing </a:t>
            </a:r>
            <a:r>
              <a:rPr lang="en-US" sz="2400" dirty="0" err="1"/>
              <a:t>ReLU</a:t>
            </a:r>
            <a:r>
              <a:rPr lang="en-US" sz="2400" dirty="0"/>
              <a:t> with smoother GELU.</a:t>
            </a:r>
          </a:p>
          <a:p>
            <a:pPr lvl="1" algn="just">
              <a:spcBef>
                <a:spcPts val="9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(Gaussian Error Linear Unit)</a:t>
            </a:r>
          </a:p>
          <a:p>
            <a:pPr algn="just">
              <a:spcBef>
                <a:spcPts val="900"/>
              </a:spcBef>
              <a:spcAft>
                <a:spcPts val="600"/>
              </a:spcAft>
            </a:pPr>
            <a:r>
              <a:rPr lang="en-US" sz="2400" dirty="0"/>
              <a:t>Fewer activation functions.</a:t>
            </a:r>
          </a:p>
          <a:p>
            <a:pPr lvl="1" algn="just">
              <a:spcBef>
                <a:spcPts val="9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Keep only one between the 2 1x1 layers.</a:t>
            </a:r>
          </a:p>
          <a:p>
            <a:pPr algn="just">
              <a:spcBef>
                <a:spcPts val="900"/>
              </a:spcBef>
              <a:spcAft>
                <a:spcPts val="600"/>
              </a:spcAft>
            </a:pPr>
            <a:r>
              <a:rPr lang="en-US" sz="2400" dirty="0"/>
              <a:t>Fewer normalization layers.</a:t>
            </a:r>
          </a:p>
          <a:p>
            <a:pPr lvl="1" algn="just">
              <a:spcBef>
                <a:spcPts val="9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Keep only one before the 1x1 layers.</a:t>
            </a:r>
          </a:p>
          <a:p>
            <a:pPr algn="just">
              <a:spcBef>
                <a:spcPts val="900"/>
              </a:spcBef>
              <a:spcAft>
                <a:spcPts val="600"/>
              </a:spcAft>
            </a:pPr>
            <a:r>
              <a:rPr lang="en-US" sz="2400" dirty="0"/>
              <a:t>Substituting BN with LN.</a:t>
            </a:r>
          </a:p>
          <a:p>
            <a:pPr algn="just">
              <a:spcBef>
                <a:spcPts val="900"/>
              </a:spcBef>
              <a:spcAft>
                <a:spcPts val="600"/>
              </a:spcAft>
            </a:pPr>
            <a:r>
              <a:rPr lang="en-US" sz="2400" dirty="0"/>
              <a:t>Separate down-sampling layers.</a:t>
            </a:r>
          </a:p>
          <a:p>
            <a:pPr lvl="1" algn="just">
              <a:spcBef>
                <a:spcPts val="9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Separate 2x2, stride 2 + LN layers instead of the 3x3, stride 2 conv at the start of each stage.</a:t>
            </a:r>
          </a:p>
          <a:p>
            <a:pPr marL="0" indent="0" algn="just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ResNet-50 accuracy gained resp. 0%, +0.7%, +0.1%, +0.1%, +0.5%.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6FEC9-73DA-4721-AB0B-4D330DB1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65" y="606674"/>
            <a:ext cx="4867835" cy="62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1165</Words>
  <Application>Microsoft Office PowerPoint</Application>
  <PresentationFormat>Widescreen</PresentationFormat>
  <Paragraphs>116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charter</vt:lpstr>
      <vt:lpstr>NimbusRomNo9L-Regu</vt:lpstr>
      <vt:lpstr>Arial</vt:lpstr>
      <vt:lpstr>Calibri</vt:lpstr>
      <vt:lpstr>Calibri Light</vt:lpstr>
      <vt:lpstr>Courier New</vt:lpstr>
      <vt:lpstr>Lato</vt:lpstr>
      <vt:lpstr>Wingdings</vt:lpstr>
      <vt:lpstr>Office Theme</vt:lpstr>
      <vt:lpstr>ConvNeXt: A ConvNet for the 2020s</vt:lpstr>
      <vt:lpstr>Motivation</vt:lpstr>
      <vt:lpstr>ConvNeXt – Overview</vt:lpstr>
      <vt:lpstr>ConvNeXt – Training Techniques</vt:lpstr>
      <vt:lpstr>ConvNeXt – Macro Design</vt:lpstr>
      <vt:lpstr>ConvNeXt – ResNeXt-ify</vt:lpstr>
      <vt:lpstr>ConvNeXt – Inverted Bottleneck</vt:lpstr>
      <vt:lpstr>ConvNeXt –  Large Kernel Sizes</vt:lpstr>
      <vt:lpstr>ConvNeXt – Micro Design</vt:lpstr>
      <vt:lpstr>ConvNeXt – Variants</vt:lpstr>
      <vt:lpstr>Experiment Results</vt:lpstr>
      <vt:lpstr>Experiment Results</vt:lpstr>
      <vt:lpstr>Experiment Results</vt:lpstr>
      <vt:lpstr>Experiment Results</vt:lpstr>
      <vt:lpstr>Importance</vt:lpstr>
      <vt:lpstr>PowerPoint Presentation</vt:lpstr>
      <vt:lpstr>ResNet Original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ConvNet for the 2020s</dc:title>
  <dc:creator>Huy Hung Nguyen</dc:creator>
  <cp:lastModifiedBy>Huy Hung Nguyen</cp:lastModifiedBy>
  <cp:revision>130</cp:revision>
  <dcterms:created xsi:type="dcterms:W3CDTF">2022-01-21T16:51:07Z</dcterms:created>
  <dcterms:modified xsi:type="dcterms:W3CDTF">2022-06-17T13:55:16Z</dcterms:modified>
</cp:coreProperties>
</file>